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86"/>
  </p:notesMasterIdLst>
  <p:sldIdLst>
    <p:sldId id="628" r:id="rId3"/>
    <p:sldId id="629" r:id="rId4"/>
    <p:sldId id="630" r:id="rId5"/>
    <p:sldId id="631" r:id="rId6"/>
    <p:sldId id="632" r:id="rId7"/>
    <p:sldId id="633" r:id="rId8"/>
    <p:sldId id="634" r:id="rId9"/>
    <p:sldId id="635" r:id="rId10"/>
    <p:sldId id="636" r:id="rId11"/>
    <p:sldId id="637" r:id="rId12"/>
    <p:sldId id="638" r:id="rId13"/>
    <p:sldId id="639" r:id="rId14"/>
    <p:sldId id="640" r:id="rId15"/>
    <p:sldId id="584" r:id="rId16"/>
    <p:sldId id="508" r:id="rId17"/>
    <p:sldId id="509" r:id="rId18"/>
    <p:sldId id="614" r:id="rId19"/>
    <p:sldId id="583" r:id="rId20"/>
    <p:sldId id="617" r:id="rId21"/>
    <p:sldId id="641" r:id="rId22"/>
    <p:sldId id="642" r:id="rId23"/>
    <p:sldId id="643" r:id="rId24"/>
    <p:sldId id="592" r:id="rId25"/>
    <p:sldId id="594" r:id="rId26"/>
    <p:sldId id="595" r:id="rId27"/>
    <p:sldId id="620" r:id="rId28"/>
    <p:sldId id="621" r:id="rId29"/>
    <p:sldId id="662" r:id="rId30"/>
    <p:sldId id="664" r:id="rId31"/>
    <p:sldId id="665" r:id="rId32"/>
    <p:sldId id="663" r:id="rId33"/>
    <p:sldId id="625" r:id="rId34"/>
    <p:sldId id="666" r:id="rId35"/>
    <p:sldId id="669" r:id="rId36"/>
    <p:sldId id="676" r:id="rId37"/>
    <p:sldId id="674" r:id="rId38"/>
    <p:sldId id="667" r:id="rId39"/>
    <p:sldId id="677" r:id="rId40"/>
    <p:sldId id="670" r:id="rId41"/>
    <p:sldId id="668" r:id="rId42"/>
    <p:sldId id="623" r:id="rId43"/>
    <p:sldId id="622" r:id="rId44"/>
    <p:sldId id="582" r:id="rId45"/>
    <p:sldId id="679" r:id="rId46"/>
    <p:sldId id="680" r:id="rId47"/>
    <p:sldId id="682" r:id="rId48"/>
    <p:sldId id="626" r:id="rId49"/>
    <p:sldId id="683" r:id="rId50"/>
    <p:sldId id="684" r:id="rId51"/>
    <p:sldId id="681" r:id="rId52"/>
    <p:sldId id="671" r:id="rId53"/>
    <p:sldId id="672" r:id="rId54"/>
    <p:sldId id="591" r:id="rId55"/>
    <p:sldId id="656" r:id="rId56"/>
    <p:sldId id="659" r:id="rId57"/>
    <p:sldId id="661" r:id="rId58"/>
    <p:sldId id="657" r:id="rId59"/>
    <p:sldId id="660" r:id="rId60"/>
    <p:sldId id="560" r:id="rId61"/>
    <p:sldId id="644" r:id="rId62"/>
    <p:sldId id="655" r:id="rId63"/>
    <p:sldId id="649" r:id="rId64"/>
    <p:sldId id="650" r:id="rId65"/>
    <p:sldId id="651" r:id="rId66"/>
    <p:sldId id="652" r:id="rId67"/>
    <p:sldId id="561" r:id="rId68"/>
    <p:sldId id="580" r:id="rId69"/>
    <p:sldId id="579" r:id="rId70"/>
    <p:sldId id="653" r:id="rId71"/>
    <p:sldId id="645" r:id="rId72"/>
    <p:sldId id="399" r:id="rId73"/>
    <p:sldId id="587" r:id="rId74"/>
    <p:sldId id="597" r:id="rId75"/>
    <p:sldId id="588" r:id="rId76"/>
    <p:sldId id="648" r:id="rId77"/>
    <p:sldId id="647" r:id="rId78"/>
    <p:sldId id="646" r:id="rId79"/>
    <p:sldId id="589" r:id="rId80"/>
    <p:sldId id="590" r:id="rId81"/>
    <p:sldId id="673" r:id="rId82"/>
    <p:sldId id="512" r:id="rId83"/>
    <p:sldId id="654" r:id="rId84"/>
    <p:sldId id="379" r:id="rId85"/>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16EC3B97-AFD3-4E87-ACED-888C392792EB}">
          <p14:sldIdLst/>
        </p14:section>
        <p14:section name="Sección sin título" id="{90150520-1847-48F9-91C1-66ECE594AEF9}">
          <p14:sldIdLst>
            <p14:sldId id="628"/>
            <p14:sldId id="629"/>
            <p14:sldId id="630"/>
            <p14:sldId id="631"/>
            <p14:sldId id="632"/>
            <p14:sldId id="633"/>
            <p14:sldId id="634"/>
            <p14:sldId id="635"/>
            <p14:sldId id="636"/>
            <p14:sldId id="637"/>
            <p14:sldId id="638"/>
            <p14:sldId id="639"/>
            <p14:sldId id="640"/>
            <p14:sldId id="584"/>
            <p14:sldId id="508"/>
            <p14:sldId id="509"/>
            <p14:sldId id="614"/>
            <p14:sldId id="583"/>
            <p14:sldId id="617"/>
            <p14:sldId id="641"/>
            <p14:sldId id="642"/>
            <p14:sldId id="643"/>
            <p14:sldId id="592"/>
            <p14:sldId id="594"/>
            <p14:sldId id="595"/>
            <p14:sldId id="620"/>
            <p14:sldId id="621"/>
            <p14:sldId id="662"/>
            <p14:sldId id="664"/>
            <p14:sldId id="665"/>
            <p14:sldId id="663"/>
            <p14:sldId id="625"/>
            <p14:sldId id="666"/>
            <p14:sldId id="669"/>
            <p14:sldId id="676"/>
            <p14:sldId id="674"/>
            <p14:sldId id="667"/>
            <p14:sldId id="677"/>
            <p14:sldId id="670"/>
            <p14:sldId id="668"/>
            <p14:sldId id="623"/>
            <p14:sldId id="622"/>
            <p14:sldId id="582"/>
            <p14:sldId id="679"/>
            <p14:sldId id="680"/>
            <p14:sldId id="682"/>
            <p14:sldId id="626"/>
            <p14:sldId id="683"/>
            <p14:sldId id="684"/>
            <p14:sldId id="681"/>
            <p14:sldId id="671"/>
            <p14:sldId id="672"/>
            <p14:sldId id="591"/>
            <p14:sldId id="656"/>
            <p14:sldId id="659"/>
            <p14:sldId id="661"/>
            <p14:sldId id="657"/>
            <p14:sldId id="660"/>
            <p14:sldId id="560"/>
            <p14:sldId id="644"/>
            <p14:sldId id="655"/>
            <p14:sldId id="649"/>
            <p14:sldId id="650"/>
            <p14:sldId id="651"/>
            <p14:sldId id="652"/>
            <p14:sldId id="561"/>
            <p14:sldId id="580"/>
            <p14:sldId id="579"/>
            <p14:sldId id="653"/>
            <p14:sldId id="645"/>
            <p14:sldId id="399"/>
            <p14:sldId id="587"/>
            <p14:sldId id="597"/>
            <p14:sldId id="588"/>
            <p14:sldId id="648"/>
            <p14:sldId id="647"/>
            <p14:sldId id="646"/>
            <p14:sldId id="589"/>
            <p14:sldId id="590"/>
            <p14:sldId id="673"/>
            <p14:sldId id="512"/>
            <p14:sldId id="654"/>
            <p14:sldId id="379"/>
          </p14:sldIdLst>
        </p14:section>
      </p14:sectionLst>
    </p:ext>
    <p:ext uri="{EFAFB233-063F-42B5-8137-9DF3F51BA10A}">
      <p15:sldGuideLst xmlns:p15="http://schemas.microsoft.com/office/powerpoint/2012/main">
        <p15:guide id="1" orient="horz" pos="2205"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B7B7"/>
    <a:srgbClr val="FFC5C5"/>
    <a:srgbClr val="FFCCCC"/>
    <a:srgbClr val="FFF3E7"/>
    <a:srgbClr val="FFE0C1"/>
    <a:srgbClr val="FEF2E8"/>
    <a:srgbClr val="00D25F"/>
    <a:srgbClr val="3399FF"/>
    <a:srgbClr val="3D6A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642" autoAdjust="0"/>
    <p:restoredTop sz="94660"/>
  </p:normalViewPr>
  <p:slideViewPr>
    <p:cSldViewPr showGuides="1">
      <p:cViewPr varScale="1">
        <p:scale>
          <a:sx n="63" d="100"/>
          <a:sy n="63" d="100"/>
        </p:scale>
        <p:origin x="1122" y="72"/>
      </p:cViewPr>
      <p:guideLst>
        <p:guide orient="horz" pos="2205"/>
        <p:guide pos="2880"/>
      </p:guideLst>
    </p:cSldViewPr>
  </p:slideViewPr>
  <p:notesTextViewPr>
    <p:cViewPr>
      <p:scale>
        <a:sx n="1" d="1"/>
        <a:sy n="1" d="1"/>
      </p:scale>
      <p:origin x="0" y="0"/>
    </p:cViewPr>
  </p:notesTextViewPr>
  <p:sorterViewPr>
    <p:cViewPr varScale="1">
      <p:scale>
        <a:sx n="1" d="1"/>
        <a:sy n="1" d="1"/>
      </p:scale>
      <p:origin x="0" y="-3246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theme" Target="theme/theme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tableStyles" Target="tableStyles.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presProps" Target="pres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Columna1</c:v>
                </c:pt>
              </c:strCache>
            </c:strRef>
          </c:tx>
          <c:spPr>
            <a:solidFill>
              <a:schemeClr val="accent6">
                <a:lumMod val="75000"/>
              </a:schemeClr>
            </a:solidFill>
            <a:ln w="38100">
              <a:solidFill>
                <a:schemeClr val="tx2">
                  <a:lumMod val="75000"/>
                </a:schemeClr>
              </a:solidFill>
            </a:ln>
          </c:spPr>
          <c:invertIfNegative val="0"/>
          <c:cat>
            <c:strRef>
              <c:f>Hoja1!$A$2:$A$5</c:f>
              <c:strCache>
                <c:ptCount val="4"/>
                <c:pt idx="0">
                  <c:v>1era infusión</c:v>
                </c:pt>
                <c:pt idx="1">
                  <c:v>Total infusiones</c:v>
                </c:pt>
                <c:pt idx="2">
                  <c:v>Vancomicina</c:v>
                </c:pt>
                <c:pt idx="3">
                  <c:v>Vanc lavado</c:v>
                </c:pt>
              </c:strCache>
            </c:strRef>
          </c:cat>
          <c:val>
            <c:numRef>
              <c:f>Hoja1!$B$2:$B$5</c:f>
              <c:numCache>
                <c:formatCode>General</c:formatCode>
                <c:ptCount val="4"/>
                <c:pt idx="0">
                  <c:v>81.3</c:v>
                </c:pt>
                <c:pt idx="1">
                  <c:v>93.8</c:v>
                </c:pt>
                <c:pt idx="2">
                  <c:v>30.8</c:v>
                </c:pt>
                <c:pt idx="3">
                  <c:v>23.1</c:v>
                </c:pt>
              </c:numCache>
            </c:numRef>
          </c:val>
        </c:ser>
        <c:dLbls>
          <c:showLegendKey val="0"/>
          <c:showVal val="0"/>
          <c:showCatName val="0"/>
          <c:showSerName val="0"/>
          <c:showPercent val="0"/>
          <c:showBubbleSize val="0"/>
        </c:dLbls>
        <c:gapWidth val="150"/>
        <c:axId val="177720688"/>
        <c:axId val="179215776"/>
      </c:barChart>
      <c:catAx>
        <c:axId val="177720688"/>
        <c:scaling>
          <c:orientation val="minMax"/>
        </c:scaling>
        <c:delete val="0"/>
        <c:axPos val="b"/>
        <c:numFmt formatCode="General" sourceLinked="0"/>
        <c:majorTickMark val="out"/>
        <c:minorTickMark val="none"/>
        <c:tickLblPos val="nextTo"/>
        <c:txPr>
          <a:bodyPr/>
          <a:lstStyle/>
          <a:p>
            <a:pPr>
              <a:defRPr lang="es-ES">
                <a:latin typeface="Comic Sans MS" panose="030F0702030302020204" pitchFamily="66" charset="0"/>
              </a:defRPr>
            </a:pPr>
            <a:endParaRPr lang="es-VE"/>
          </a:p>
        </c:txPr>
        <c:crossAx val="179215776"/>
        <c:crosses val="autoZero"/>
        <c:auto val="1"/>
        <c:lblAlgn val="ctr"/>
        <c:lblOffset val="100"/>
        <c:noMultiLvlLbl val="0"/>
      </c:catAx>
      <c:valAx>
        <c:axId val="179215776"/>
        <c:scaling>
          <c:orientation val="minMax"/>
          <c:max val="100"/>
          <c:min val="0"/>
        </c:scaling>
        <c:delete val="0"/>
        <c:axPos val="l"/>
        <c:majorGridlines>
          <c:spPr>
            <a:ln>
              <a:noFill/>
            </a:ln>
          </c:spPr>
        </c:majorGridlines>
        <c:numFmt formatCode="General" sourceLinked="1"/>
        <c:majorTickMark val="out"/>
        <c:minorTickMark val="none"/>
        <c:tickLblPos val="nextTo"/>
        <c:txPr>
          <a:bodyPr/>
          <a:lstStyle/>
          <a:p>
            <a:pPr>
              <a:defRPr lang="es-ES"/>
            </a:pPr>
            <a:endParaRPr lang="es-VE"/>
          </a:p>
        </c:txPr>
        <c:crossAx val="177720688"/>
        <c:crosses val="autoZero"/>
        <c:crossBetween val="between"/>
        <c:majorUnit val="20"/>
      </c:valAx>
    </c:plotArea>
    <c:plotVisOnly val="1"/>
    <c:dispBlanksAs val="gap"/>
    <c:showDLblsOverMax val="0"/>
  </c:chart>
  <c:txPr>
    <a:bodyPr/>
    <a:lstStyle/>
    <a:p>
      <a:pPr>
        <a:defRPr sz="1800"/>
      </a:pPr>
      <a:endParaRPr lang="es-VE"/>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VE"/>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69F0A8-DC56-4329-AB59-0DDEEFDB07BC}" type="datetimeFigureOut">
              <a:rPr lang="es-VE" smtClean="0"/>
              <a:pPr/>
              <a:t>28/03/2019</a:t>
            </a:fld>
            <a:endParaRPr lang="es-VE"/>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VE"/>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VE"/>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DD089C-C9CA-431E-8E8A-3D5CD0454229}" type="slidenum">
              <a:rPr lang="es-VE" smtClean="0"/>
              <a:pPr/>
              <a:t>‹Nº›</a:t>
            </a:fld>
            <a:endParaRPr lang="es-VE"/>
          </a:p>
        </p:txBody>
      </p:sp>
    </p:spTree>
    <p:extLst>
      <p:ext uri="{BB962C8B-B14F-4D97-AF65-F5344CB8AC3E}">
        <p14:creationId xmlns:p14="http://schemas.microsoft.com/office/powerpoint/2010/main" val="3266717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VE" dirty="0"/>
          </a:p>
        </p:txBody>
      </p:sp>
      <p:sp>
        <p:nvSpPr>
          <p:cNvPr id="4" name="Marcador de número de diapositiva 3"/>
          <p:cNvSpPr>
            <a:spLocks noGrp="1"/>
          </p:cNvSpPr>
          <p:nvPr>
            <p:ph type="sldNum" sz="quarter" idx="10"/>
          </p:nvPr>
        </p:nvSpPr>
        <p:spPr/>
        <p:txBody>
          <a:bodyPr/>
          <a:lstStyle/>
          <a:p>
            <a:fld id="{FDDD089C-C9CA-431E-8E8A-3D5CD0454229}" type="slidenum">
              <a:rPr lang="es-VE" smtClean="0"/>
              <a:pPr/>
              <a:t>66</a:t>
            </a:fld>
            <a:endParaRPr lang="es-VE"/>
          </a:p>
        </p:txBody>
      </p:sp>
    </p:spTree>
    <p:extLst>
      <p:ext uri="{BB962C8B-B14F-4D97-AF65-F5344CB8AC3E}">
        <p14:creationId xmlns:p14="http://schemas.microsoft.com/office/powerpoint/2010/main" val="1112914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pPr/>
              <a:t>28/03/2019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pPr/>
              <a:t>‹Nº›</a:t>
            </a:fld>
            <a:endParaRPr lang="es-VE"/>
          </a:p>
        </p:txBody>
      </p:sp>
    </p:spTree>
    <p:extLst>
      <p:ext uri="{BB962C8B-B14F-4D97-AF65-F5344CB8AC3E}">
        <p14:creationId xmlns:p14="http://schemas.microsoft.com/office/powerpoint/2010/main" val="858729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pPr/>
              <a:t>28/03/2019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pPr/>
              <a:t>‹Nº›</a:t>
            </a:fld>
            <a:endParaRPr lang="es-VE"/>
          </a:p>
        </p:txBody>
      </p:sp>
    </p:spTree>
    <p:extLst>
      <p:ext uri="{BB962C8B-B14F-4D97-AF65-F5344CB8AC3E}">
        <p14:creationId xmlns:p14="http://schemas.microsoft.com/office/powerpoint/2010/main" val="381782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pPr/>
              <a:t>28/03/2019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pPr/>
              <a:t>‹Nº›</a:t>
            </a:fld>
            <a:endParaRPr lang="es-VE"/>
          </a:p>
        </p:txBody>
      </p:sp>
    </p:spTree>
    <p:extLst>
      <p:ext uri="{BB962C8B-B14F-4D97-AF65-F5344CB8AC3E}">
        <p14:creationId xmlns:p14="http://schemas.microsoft.com/office/powerpoint/2010/main" val="662447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7"/>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modificar el estilo de subtítulo del patrón</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VE">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1623236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VE">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16951865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2"/>
            <a:ext cx="7772400" cy="1362075"/>
          </a:xfrm>
        </p:spPr>
        <p:txBody>
          <a:bodyPr anchor="t"/>
          <a:lstStyle>
            <a:lvl1pPr algn="l">
              <a:defRPr sz="3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VE">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35670312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p:txBody>
          <a:body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VE">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3441568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p:txBody>
          <a:body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VE">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23090315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fecha"/>
          <p:cNvSpPr>
            <a:spLocks noGrp="1"/>
          </p:cNvSpPr>
          <p:nvPr>
            <p:ph type="dt" sz="half" idx="10"/>
          </p:nvPr>
        </p:nvSpPr>
        <p:spPr/>
        <p:txBody>
          <a:body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VE">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26316638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VE">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16826212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73050"/>
            <a:ext cx="3008313" cy="1162050"/>
          </a:xfrm>
        </p:spPr>
        <p:txBody>
          <a:bodyPr anchor="b"/>
          <a:lstStyle>
            <a:lvl1pPr algn="l">
              <a:defRPr sz="15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VE">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2599285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pPr/>
              <a:t>28/03/2019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pPr/>
              <a:t>‹Nº›</a:t>
            </a:fld>
            <a:endParaRPr lang="es-VE"/>
          </a:p>
        </p:txBody>
      </p:sp>
    </p:spTree>
    <p:extLst>
      <p:ext uri="{BB962C8B-B14F-4D97-AF65-F5344CB8AC3E}">
        <p14:creationId xmlns:p14="http://schemas.microsoft.com/office/powerpoint/2010/main" val="4419481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15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V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VE">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1376308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VE">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4542626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0"/>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40"/>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VE">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2150358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78D0CC5-9D9F-4833-A9EB-75487F6B142B}" type="datetimeFigureOut">
              <a:rPr lang="es-VE" smtClean="0"/>
              <a:pPr/>
              <a:t>28/03/2019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059714B4-FF8F-4592-B7F0-9699B5ABE0A8}" type="slidenum">
              <a:rPr lang="es-VE" smtClean="0"/>
              <a:pPr/>
              <a:t>‹Nº›</a:t>
            </a:fld>
            <a:endParaRPr lang="es-VE"/>
          </a:p>
        </p:txBody>
      </p:sp>
    </p:spTree>
    <p:extLst>
      <p:ext uri="{BB962C8B-B14F-4D97-AF65-F5344CB8AC3E}">
        <p14:creationId xmlns:p14="http://schemas.microsoft.com/office/powerpoint/2010/main" val="3046662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p:txBody>
          <a:bodyPr/>
          <a:lstStyle/>
          <a:p>
            <a:fld id="{C78D0CC5-9D9F-4833-A9EB-75487F6B142B}" type="datetimeFigureOut">
              <a:rPr lang="es-VE" smtClean="0"/>
              <a:pPr/>
              <a:t>28/03/2019</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059714B4-FF8F-4592-B7F0-9699B5ABE0A8}" type="slidenum">
              <a:rPr lang="es-VE" smtClean="0"/>
              <a:pPr/>
              <a:t>‹Nº›</a:t>
            </a:fld>
            <a:endParaRPr lang="es-VE"/>
          </a:p>
        </p:txBody>
      </p:sp>
    </p:spTree>
    <p:extLst>
      <p:ext uri="{BB962C8B-B14F-4D97-AF65-F5344CB8AC3E}">
        <p14:creationId xmlns:p14="http://schemas.microsoft.com/office/powerpoint/2010/main" val="1541049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p:txBody>
          <a:bodyPr/>
          <a:lstStyle/>
          <a:p>
            <a:fld id="{C78D0CC5-9D9F-4833-A9EB-75487F6B142B}" type="datetimeFigureOut">
              <a:rPr lang="es-VE" smtClean="0"/>
              <a:pPr/>
              <a:t>28/03/2019</a:t>
            </a:fld>
            <a:endParaRPr lang="es-VE"/>
          </a:p>
        </p:txBody>
      </p:sp>
      <p:sp>
        <p:nvSpPr>
          <p:cNvPr id="8" name="7 Marcador de pie de página"/>
          <p:cNvSpPr>
            <a:spLocks noGrp="1"/>
          </p:cNvSpPr>
          <p:nvPr>
            <p:ph type="ftr" sz="quarter" idx="11"/>
          </p:nvPr>
        </p:nvSpPr>
        <p:spPr/>
        <p:txBody>
          <a:bodyPr/>
          <a:lstStyle/>
          <a:p>
            <a:endParaRPr lang="es-VE"/>
          </a:p>
        </p:txBody>
      </p:sp>
      <p:sp>
        <p:nvSpPr>
          <p:cNvPr id="9" name="8 Marcador de número de diapositiva"/>
          <p:cNvSpPr>
            <a:spLocks noGrp="1"/>
          </p:cNvSpPr>
          <p:nvPr>
            <p:ph type="sldNum" sz="quarter" idx="12"/>
          </p:nvPr>
        </p:nvSpPr>
        <p:spPr/>
        <p:txBody>
          <a:bodyPr/>
          <a:lstStyle/>
          <a:p>
            <a:fld id="{059714B4-FF8F-4592-B7F0-9699B5ABE0A8}" type="slidenum">
              <a:rPr lang="es-VE" smtClean="0"/>
              <a:pPr/>
              <a:t>‹Nº›</a:t>
            </a:fld>
            <a:endParaRPr lang="es-VE"/>
          </a:p>
        </p:txBody>
      </p:sp>
    </p:spTree>
    <p:extLst>
      <p:ext uri="{BB962C8B-B14F-4D97-AF65-F5344CB8AC3E}">
        <p14:creationId xmlns:p14="http://schemas.microsoft.com/office/powerpoint/2010/main" val="3701455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fecha"/>
          <p:cNvSpPr>
            <a:spLocks noGrp="1"/>
          </p:cNvSpPr>
          <p:nvPr>
            <p:ph type="dt" sz="half" idx="10"/>
          </p:nvPr>
        </p:nvSpPr>
        <p:spPr/>
        <p:txBody>
          <a:bodyPr/>
          <a:lstStyle/>
          <a:p>
            <a:fld id="{C78D0CC5-9D9F-4833-A9EB-75487F6B142B}" type="datetimeFigureOut">
              <a:rPr lang="es-VE" smtClean="0"/>
              <a:pPr/>
              <a:t>28/03/2019</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059714B4-FF8F-4592-B7F0-9699B5ABE0A8}" type="slidenum">
              <a:rPr lang="es-VE" smtClean="0"/>
              <a:pPr/>
              <a:t>‹Nº›</a:t>
            </a:fld>
            <a:endParaRPr lang="es-VE"/>
          </a:p>
        </p:txBody>
      </p:sp>
    </p:spTree>
    <p:extLst>
      <p:ext uri="{BB962C8B-B14F-4D97-AF65-F5344CB8AC3E}">
        <p14:creationId xmlns:p14="http://schemas.microsoft.com/office/powerpoint/2010/main" val="1421428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78D0CC5-9D9F-4833-A9EB-75487F6B142B}" type="datetimeFigureOut">
              <a:rPr lang="es-VE" smtClean="0"/>
              <a:pPr/>
              <a:t>28/03/2019</a:t>
            </a:fld>
            <a:endParaRPr lang="es-VE"/>
          </a:p>
        </p:txBody>
      </p:sp>
      <p:sp>
        <p:nvSpPr>
          <p:cNvPr id="3" name="2 Marcador de pie de página"/>
          <p:cNvSpPr>
            <a:spLocks noGrp="1"/>
          </p:cNvSpPr>
          <p:nvPr>
            <p:ph type="ftr" sz="quarter" idx="11"/>
          </p:nvPr>
        </p:nvSpPr>
        <p:spPr/>
        <p:txBody>
          <a:bodyPr/>
          <a:lstStyle/>
          <a:p>
            <a:endParaRPr lang="es-VE"/>
          </a:p>
        </p:txBody>
      </p:sp>
      <p:sp>
        <p:nvSpPr>
          <p:cNvPr id="4" name="3 Marcador de número de diapositiva"/>
          <p:cNvSpPr>
            <a:spLocks noGrp="1"/>
          </p:cNvSpPr>
          <p:nvPr>
            <p:ph type="sldNum" sz="quarter" idx="12"/>
          </p:nvPr>
        </p:nvSpPr>
        <p:spPr/>
        <p:txBody>
          <a:bodyPr/>
          <a:lstStyle/>
          <a:p>
            <a:fld id="{059714B4-FF8F-4592-B7F0-9699B5ABE0A8}" type="slidenum">
              <a:rPr lang="es-VE" smtClean="0"/>
              <a:pPr/>
              <a:t>‹Nº›</a:t>
            </a:fld>
            <a:endParaRPr lang="es-VE"/>
          </a:p>
        </p:txBody>
      </p:sp>
    </p:spTree>
    <p:extLst>
      <p:ext uri="{BB962C8B-B14F-4D97-AF65-F5344CB8AC3E}">
        <p14:creationId xmlns:p14="http://schemas.microsoft.com/office/powerpoint/2010/main" val="2574243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8D0CC5-9D9F-4833-A9EB-75487F6B142B}" type="datetimeFigureOut">
              <a:rPr lang="es-VE" smtClean="0"/>
              <a:pPr/>
              <a:t>28/03/2019</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059714B4-FF8F-4592-B7F0-9699B5ABE0A8}" type="slidenum">
              <a:rPr lang="es-VE" smtClean="0"/>
              <a:pPr/>
              <a:t>‹Nº›</a:t>
            </a:fld>
            <a:endParaRPr lang="es-VE"/>
          </a:p>
        </p:txBody>
      </p:sp>
    </p:spTree>
    <p:extLst>
      <p:ext uri="{BB962C8B-B14F-4D97-AF65-F5344CB8AC3E}">
        <p14:creationId xmlns:p14="http://schemas.microsoft.com/office/powerpoint/2010/main" val="170353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8D0CC5-9D9F-4833-A9EB-75487F6B142B}" type="datetimeFigureOut">
              <a:rPr lang="es-VE" smtClean="0"/>
              <a:pPr/>
              <a:t>28/03/2019</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059714B4-FF8F-4592-B7F0-9699B5ABE0A8}" type="slidenum">
              <a:rPr lang="es-VE" smtClean="0"/>
              <a:pPr/>
              <a:t>‹Nº›</a:t>
            </a:fld>
            <a:endParaRPr lang="es-VE"/>
          </a:p>
        </p:txBody>
      </p:sp>
    </p:spTree>
    <p:extLst>
      <p:ext uri="{BB962C8B-B14F-4D97-AF65-F5344CB8AC3E}">
        <p14:creationId xmlns:p14="http://schemas.microsoft.com/office/powerpoint/2010/main" val="1285520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8D0CC5-9D9F-4833-A9EB-75487F6B142B}" type="datetimeFigureOut">
              <a:rPr lang="es-VE" smtClean="0"/>
              <a:pPr/>
              <a:t>28/03/2019</a:t>
            </a:fld>
            <a:endParaRPr lang="es-V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9714B4-FF8F-4592-B7F0-9699B5ABE0A8}" type="slidenum">
              <a:rPr lang="es-VE" smtClean="0"/>
              <a:pPr/>
              <a:t>‹Nº›</a:t>
            </a:fld>
            <a:endParaRPr lang="es-VE"/>
          </a:p>
        </p:txBody>
      </p:sp>
    </p:spTree>
    <p:extLst>
      <p:ext uri="{BB962C8B-B14F-4D97-AF65-F5344CB8AC3E}">
        <p14:creationId xmlns:p14="http://schemas.microsoft.com/office/powerpoint/2010/main" val="73743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78D0CC5-9D9F-4833-A9EB-75487F6B142B}" type="datetimeFigureOut">
              <a:rPr lang="es-VE" smtClean="0">
                <a:solidFill>
                  <a:prstClr val="black">
                    <a:tint val="75000"/>
                  </a:prstClr>
                </a:solidFill>
              </a:rPr>
              <a:pPr/>
              <a:t>28/03/2019</a:t>
            </a:fld>
            <a:endParaRPr lang="es-VE">
              <a:solidFill>
                <a:prstClr val="black">
                  <a:tint val="75000"/>
                </a:prstClr>
              </a:solidFill>
            </a:endParaRPr>
          </a:p>
        </p:txBody>
      </p:sp>
      <p:sp>
        <p:nvSpPr>
          <p:cNvPr id="5" name="4 Marcador de pie de página"/>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VE">
              <a:solidFill>
                <a:prstClr val="black">
                  <a:tint val="75000"/>
                </a:prstClr>
              </a:solidFill>
            </a:endParaRPr>
          </a:p>
        </p:txBody>
      </p:sp>
      <p:sp>
        <p:nvSpPr>
          <p:cNvPr id="6" name="5 Marcador de número de diapositiva"/>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59714B4-FF8F-4592-B7F0-9699B5ABE0A8}" type="slidenum">
              <a:rPr lang="es-VE" smtClean="0">
                <a:solidFill>
                  <a:prstClr val="black">
                    <a:tint val="75000"/>
                  </a:prstClr>
                </a:solidFill>
              </a:rPr>
              <a:pPr/>
              <a:t>‹Nº›</a:t>
            </a:fld>
            <a:endParaRPr lang="es-VE">
              <a:solidFill>
                <a:prstClr val="black">
                  <a:tint val="75000"/>
                </a:prstClr>
              </a:solidFill>
            </a:endParaRPr>
          </a:p>
        </p:txBody>
      </p:sp>
    </p:spTree>
    <p:extLst>
      <p:ext uri="{BB962C8B-B14F-4D97-AF65-F5344CB8AC3E}">
        <p14:creationId xmlns:p14="http://schemas.microsoft.com/office/powerpoint/2010/main" val="63756507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s-V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CuadroTexto 3"/>
          <p:cNvSpPr txBox="1"/>
          <p:nvPr/>
        </p:nvSpPr>
        <p:spPr>
          <a:xfrm>
            <a:off x="1038019" y="1400432"/>
            <a:ext cx="7067961" cy="3539430"/>
          </a:xfrm>
          <a:prstGeom prst="rect">
            <a:avLst/>
          </a:prstGeom>
          <a:solidFill>
            <a:schemeClr val="accent2">
              <a:lumMod val="75000"/>
            </a:schemeClr>
          </a:solidFill>
          <a:ln w="28575">
            <a:solidFill>
              <a:srgbClr val="0070C0"/>
            </a:solidFill>
          </a:ln>
          <a:effectLst>
            <a:innerShdw blurRad="63500" dist="50800" dir="13500000">
              <a:prstClr val="black">
                <a:alpha val="50000"/>
              </a:prstClr>
            </a:innerShdw>
          </a:effectLst>
        </p:spPr>
        <p:txBody>
          <a:bodyPr wrap="none" rtlCol="0">
            <a:spAutoFit/>
          </a:bodyPr>
          <a:lstStyle/>
          <a:p>
            <a:pPr algn="ctr"/>
            <a:endParaRPr lang="es-VE" sz="1600" dirty="0" smtClean="0">
              <a:solidFill>
                <a:prstClr val="white"/>
              </a:solidFill>
              <a:latin typeface="Comic Sans MS" panose="030F0702030302020204" pitchFamily="66" charset="0"/>
            </a:endParaRPr>
          </a:p>
          <a:p>
            <a:pPr algn="ctr"/>
            <a:r>
              <a:rPr lang="es-VE" sz="60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The</a:t>
            </a:r>
            <a:r>
              <a:rPr lang="es-VE" sz="6000" dirty="0" smtClean="0">
                <a:solidFill>
                  <a:prstClr val="white"/>
                </a:solidFill>
                <a:effectLst>
                  <a:outerShdw blurRad="38100" dist="38100" dir="2700000" algn="tl">
                    <a:srgbClr val="000000">
                      <a:alpha val="43137"/>
                    </a:srgbClr>
                  </a:outerShdw>
                </a:effectLst>
                <a:latin typeface="Comic Sans MS" panose="030F0702030302020204" pitchFamily="66" charset="0"/>
              </a:rPr>
              <a:t> MICROBIOTA</a:t>
            </a:r>
          </a:p>
          <a:p>
            <a:pPr algn="ctr"/>
            <a:endParaRPr lang="es-VE" sz="4400" dirty="0">
              <a:solidFill>
                <a:prstClr val="white"/>
              </a:solidFill>
              <a:latin typeface="Comic Sans MS" panose="030F0702030302020204" pitchFamily="66" charset="0"/>
            </a:endParaRPr>
          </a:p>
          <a:p>
            <a:pPr algn="ctr"/>
            <a:r>
              <a:rPr lang="es-VE" sz="4400" dirty="0" smtClean="0">
                <a:solidFill>
                  <a:prstClr val="white"/>
                </a:solidFill>
                <a:latin typeface="Comic Sans MS" panose="030F0702030302020204" pitchFamily="66" charset="0"/>
              </a:rPr>
              <a:t>…</a:t>
            </a:r>
            <a:r>
              <a:rPr lang="es-VE" sz="4400" dirty="0" err="1" smtClean="0">
                <a:solidFill>
                  <a:prstClr val="white"/>
                </a:solidFill>
                <a:latin typeface="Comic Sans MS" panose="030F0702030302020204" pitchFamily="66" charset="0"/>
              </a:rPr>
              <a:t>The</a:t>
            </a:r>
            <a:r>
              <a:rPr lang="es-VE" sz="4400" dirty="0" smtClean="0">
                <a:solidFill>
                  <a:prstClr val="white"/>
                </a:solidFill>
                <a:latin typeface="Comic Sans MS" panose="030F0702030302020204" pitchFamily="66" charset="0"/>
              </a:rPr>
              <a:t> </a:t>
            </a:r>
            <a:r>
              <a:rPr lang="es-VE" sz="4400" dirty="0" err="1" smtClean="0">
                <a:solidFill>
                  <a:prstClr val="white"/>
                </a:solidFill>
                <a:latin typeface="Comic Sans MS" panose="030F0702030302020204" pitchFamily="66" charset="0"/>
              </a:rPr>
              <a:t>hottest</a:t>
            </a:r>
            <a:r>
              <a:rPr lang="es-VE" sz="4400" dirty="0" smtClean="0">
                <a:solidFill>
                  <a:prstClr val="white"/>
                </a:solidFill>
                <a:latin typeface="Comic Sans MS" panose="030F0702030302020204" pitchFamily="66" charset="0"/>
              </a:rPr>
              <a:t> </a:t>
            </a:r>
            <a:r>
              <a:rPr lang="es-VE" sz="4400" dirty="0" err="1" smtClean="0">
                <a:solidFill>
                  <a:prstClr val="white"/>
                </a:solidFill>
                <a:latin typeface="Comic Sans MS" panose="030F0702030302020204" pitchFamily="66" charset="0"/>
              </a:rPr>
              <a:t>area</a:t>
            </a:r>
            <a:r>
              <a:rPr lang="es-VE" sz="4400" dirty="0" smtClean="0">
                <a:solidFill>
                  <a:prstClr val="white"/>
                </a:solidFill>
                <a:latin typeface="Comic Sans MS" panose="030F0702030302020204" pitchFamily="66" charset="0"/>
              </a:rPr>
              <a:t> in </a:t>
            </a:r>
          </a:p>
          <a:p>
            <a:pPr algn="ctr"/>
            <a:r>
              <a:rPr lang="es-VE" sz="4400" dirty="0" err="1" smtClean="0">
                <a:solidFill>
                  <a:prstClr val="white"/>
                </a:solidFill>
                <a:latin typeface="Comic Sans MS" panose="030F0702030302020204" pitchFamily="66" charset="0"/>
              </a:rPr>
              <a:t>Biomedicine</a:t>
            </a:r>
            <a:r>
              <a:rPr lang="es-VE" sz="4400" dirty="0" smtClean="0">
                <a:solidFill>
                  <a:prstClr val="white"/>
                </a:solidFill>
                <a:latin typeface="Comic Sans MS" panose="030F0702030302020204" pitchFamily="66" charset="0"/>
              </a:rPr>
              <a:t>…</a:t>
            </a:r>
          </a:p>
          <a:p>
            <a:pPr algn="ctr"/>
            <a:endParaRPr lang="es-VE" sz="1600" dirty="0">
              <a:solidFill>
                <a:prstClr val="white"/>
              </a:solidFill>
              <a:latin typeface="Comic Sans MS" panose="030F0702030302020204" pitchFamily="66" charset="0"/>
            </a:endParaRPr>
          </a:p>
        </p:txBody>
      </p:sp>
      <p:sp>
        <p:nvSpPr>
          <p:cNvPr id="5" name="CuadroTexto 4"/>
          <p:cNvSpPr txBox="1"/>
          <p:nvPr/>
        </p:nvSpPr>
        <p:spPr>
          <a:xfrm>
            <a:off x="5261935" y="5105400"/>
            <a:ext cx="2887329" cy="923330"/>
          </a:xfrm>
          <a:prstGeom prst="rect">
            <a:avLst/>
          </a:prstGeom>
          <a:noFill/>
        </p:spPr>
        <p:txBody>
          <a:bodyPr wrap="none" rtlCol="0">
            <a:spAutoFit/>
          </a:bodyPr>
          <a:lstStyle/>
          <a:p>
            <a:pPr algn="r"/>
            <a:r>
              <a:rPr lang="es-VE" dirty="0" smtClean="0">
                <a:solidFill>
                  <a:prstClr val="white"/>
                </a:solidFill>
                <a:latin typeface="Comic Sans MS" panose="030F0702030302020204" pitchFamily="66" charset="0"/>
              </a:rPr>
              <a:t>Eric </a:t>
            </a:r>
            <a:r>
              <a:rPr lang="es-VE" dirty="0" err="1" smtClean="0">
                <a:solidFill>
                  <a:prstClr val="white"/>
                </a:solidFill>
                <a:latin typeface="Comic Sans MS" panose="030F0702030302020204" pitchFamily="66" charset="0"/>
              </a:rPr>
              <a:t>Topol</a:t>
            </a:r>
            <a:r>
              <a:rPr lang="es-VE" dirty="0" smtClean="0">
                <a:solidFill>
                  <a:prstClr val="white"/>
                </a:solidFill>
                <a:latin typeface="Comic Sans MS" panose="030F0702030302020204" pitchFamily="66" charset="0"/>
              </a:rPr>
              <a:t> MD</a:t>
            </a:r>
          </a:p>
          <a:p>
            <a:pPr algn="r"/>
            <a:r>
              <a:rPr lang="es-VE" dirty="0" err="1" smtClean="0">
                <a:solidFill>
                  <a:prstClr val="white"/>
                </a:solidFill>
                <a:latin typeface="Comic Sans MS" panose="030F0702030302020204" pitchFamily="66" charset="0"/>
              </a:rPr>
              <a:t>Medscape</a:t>
            </a:r>
            <a:r>
              <a:rPr lang="es-VE" dirty="0" smtClean="0">
                <a:solidFill>
                  <a:prstClr val="white"/>
                </a:solidFill>
                <a:latin typeface="Comic Sans MS" panose="030F0702030302020204" pitchFamily="66" charset="0"/>
              </a:rPr>
              <a:t> Editor in </a:t>
            </a:r>
            <a:r>
              <a:rPr lang="es-VE" dirty="0" err="1" smtClean="0">
                <a:solidFill>
                  <a:prstClr val="white"/>
                </a:solidFill>
                <a:latin typeface="Comic Sans MS" panose="030F0702030302020204" pitchFamily="66" charset="0"/>
              </a:rPr>
              <a:t>chief</a:t>
            </a:r>
            <a:endParaRPr lang="es-VE" dirty="0" smtClean="0">
              <a:solidFill>
                <a:prstClr val="white"/>
              </a:solidFill>
              <a:latin typeface="Comic Sans MS" panose="030F0702030302020204" pitchFamily="66" charset="0"/>
            </a:endParaRPr>
          </a:p>
          <a:p>
            <a:pPr algn="r"/>
            <a:r>
              <a:rPr lang="es-VE" dirty="0" smtClean="0">
                <a:solidFill>
                  <a:prstClr val="white"/>
                </a:solidFill>
                <a:latin typeface="Comic Sans MS" panose="030F0702030302020204" pitchFamily="66" charset="0"/>
              </a:rPr>
              <a:t>Junio 21 2016</a:t>
            </a:r>
            <a:endParaRPr lang="es-VE" dirty="0">
              <a:solidFill>
                <a:prstClr val="white"/>
              </a:solidFill>
              <a:latin typeface="Comic Sans MS" panose="030F0702030302020204" pitchFamily="66" charset="0"/>
            </a:endParaRPr>
          </a:p>
        </p:txBody>
      </p:sp>
      <p:sp>
        <p:nvSpPr>
          <p:cNvPr id="6" name="5 CuadroTexto"/>
          <p:cNvSpPr txBox="1"/>
          <p:nvPr/>
        </p:nvSpPr>
        <p:spPr>
          <a:xfrm>
            <a:off x="6675451" y="6525344"/>
            <a:ext cx="2372765" cy="246221"/>
          </a:xfrm>
          <a:prstGeom prst="rect">
            <a:avLst/>
          </a:prstGeom>
          <a:noFill/>
        </p:spPr>
        <p:txBody>
          <a:bodyPr wrap="none" rtlCol="0">
            <a:spAutoFit/>
          </a:bodyPr>
          <a:lstStyle/>
          <a:p>
            <a:r>
              <a:rPr lang="es-VE" sz="1000" dirty="0" smtClean="0">
                <a:solidFill>
                  <a:prstClr val="black">
                    <a:lumMod val="50000"/>
                    <a:lumOff val="50000"/>
                  </a:prstClr>
                </a:solidFill>
                <a:latin typeface="Arial" panose="020B0604020202020204" pitchFamily="34" charset="0"/>
                <a:cs typeface="Arial" panose="020B0604020202020204" pitchFamily="34" charset="0"/>
              </a:rPr>
              <a:t>X. Páez. Facultad Medicina. ULA 2019</a:t>
            </a:r>
            <a:endParaRPr lang="es-VE" sz="1000" dirty="0">
              <a:solidFill>
                <a:prstClr val="black">
                  <a:lumMod val="50000"/>
                  <a:lumOff val="50000"/>
                </a:prst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73226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771235" y="6611779"/>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5142" y="727420"/>
            <a:ext cx="6798858" cy="5049989"/>
          </a:xfrm>
          <a:prstGeom prst="rect">
            <a:avLst/>
          </a:prstGeom>
        </p:spPr>
      </p:pic>
      <p:sp>
        <p:nvSpPr>
          <p:cNvPr id="7" name="Rectángulo 6"/>
          <p:cNvSpPr/>
          <p:nvPr/>
        </p:nvSpPr>
        <p:spPr>
          <a:xfrm>
            <a:off x="95975" y="6134725"/>
            <a:ext cx="4030951" cy="600164"/>
          </a:xfrm>
          <a:prstGeom prst="rect">
            <a:avLst/>
          </a:prstGeom>
        </p:spPr>
        <p:txBody>
          <a:bodyPr wrap="square">
            <a:spAutoFit/>
          </a:bodyPr>
          <a:lstStyle/>
          <a:p>
            <a:r>
              <a:rPr lang="es-VE" sz="1100" dirty="0" smtClean="0">
                <a:solidFill>
                  <a:srgbClr val="000000"/>
                </a:solidFill>
                <a:latin typeface="Times New Roman" panose="02020603050405020304" pitchFamily="18" charset="0"/>
                <a:cs typeface="Times New Roman" panose="02020603050405020304" pitchFamily="18" charset="0"/>
              </a:rPr>
              <a:t>TS. </a:t>
            </a:r>
            <a:r>
              <a:rPr lang="es-VE" sz="1100" dirty="0" err="1" smtClean="0">
                <a:solidFill>
                  <a:srgbClr val="000000"/>
                </a:solidFill>
                <a:latin typeface="Times New Roman" panose="02020603050405020304" pitchFamily="18" charset="0"/>
                <a:cs typeface="Times New Roman" panose="02020603050405020304" pitchFamily="18" charset="0"/>
              </a:rPr>
              <a:t>Postler</a:t>
            </a:r>
            <a:r>
              <a:rPr lang="es-VE" sz="1100" dirty="0" smtClean="0">
                <a:solidFill>
                  <a:srgbClr val="2197D2"/>
                </a:solidFill>
                <a:latin typeface="Times New Roman" panose="02020603050405020304" pitchFamily="18" charset="0"/>
                <a:cs typeface="Times New Roman" panose="02020603050405020304" pitchFamily="18" charset="0"/>
              </a:rPr>
              <a:t>,  </a:t>
            </a:r>
            <a:r>
              <a:rPr lang="es-VE" sz="1100" dirty="0" smtClean="0">
                <a:solidFill>
                  <a:srgbClr val="000000"/>
                </a:solidFill>
                <a:latin typeface="Times New Roman" panose="02020603050405020304" pitchFamily="18" charset="0"/>
                <a:cs typeface="Times New Roman" panose="02020603050405020304" pitchFamily="18" charset="0"/>
              </a:rPr>
              <a:t>S. </a:t>
            </a:r>
            <a:r>
              <a:rPr lang="es-VE" sz="1100" dirty="0" err="1" smtClean="0">
                <a:solidFill>
                  <a:srgbClr val="000000"/>
                </a:solidFill>
                <a:latin typeface="Times New Roman" panose="02020603050405020304" pitchFamily="18" charset="0"/>
                <a:cs typeface="Times New Roman" panose="02020603050405020304" pitchFamily="18" charset="0"/>
              </a:rPr>
              <a:t>Ghosh</a:t>
            </a:r>
            <a:r>
              <a:rPr lang="es-VE" sz="1100" dirty="0">
                <a:solidFill>
                  <a:srgbClr val="2197D2"/>
                </a:solidFill>
                <a:latin typeface="Times New Roman" panose="02020603050405020304" pitchFamily="18" charset="0"/>
                <a:cs typeface="Times New Roman" panose="02020603050405020304" pitchFamily="18" charset="0"/>
              </a:rPr>
              <a:t> </a:t>
            </a:r>
            <a:r>
              <a:rPr lang="es-VE" sz="1100" i="1" dirty="0" err="1" smtClean="0">
                <a:solidFill>
                  <a:srgbClr val="000000"/>
                </a:solidFill>
                <a:latin typeface="Times New Roman" panose="02020603050405020304" pitchFamily="18" charset="0"/>
                <a:cs typeface="Times New Roman" panose="02020603050405020304" pitchFamily="18" charset="0"/>
              </a:rPr>
              <a:t>Understanding</a:t>
            </a:r>
            <a:r>
              <a:rPr lang="es-VE" sz="1100" i="1" dirty="0" smtClean="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the</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Holobiont</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How</a:t>
            </a:r>
            <a:endParaRPr lang="es-VE" sz="1100" i="1" dirty="0">
              <a:solidFill>
                <a:srgbClr val="000000"/>
              </a:solidFill>
              <a:latin typeface="Times New Roman" panose="02020603050405020304" pitchFamily="18" charset="0"/>
              <a:cs typeface="Times New Roman" panose="02020603050405020304" pitchFamily="18" charset="0"/>
            </a:endParaRPr>
          </a:p>
          <a:p>
            <a:r>
              <a:rPr lang="es-VE" sz="1100" i="1" dirty="0" err="1">
                <a:solidFill>
                  <a:srgbClr val="000000"/>
                </a:solidFill>
                <a:latin typeface="Times New Roman" panose="02020603050405020304" pitchFamily="18" charset="0"/>
                <a:cs typeface="Times New Roman" panose="02020603050405020304" pitchFamily="18" charset="0"/>
              </a:rPr>
              <a:t>Microbial</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Metabolites</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smtClean="0">
                <a:solidFill>
                  <a:srgbClr val="000000"/>
                </a:solidFill>
                <a:latin typeface="Times New Roman" panose="02020603050405020304" pitchFamily="18" charset="0"/>
                <a:cs typeface="Times New Roman" panose="02020603050405020304" pitchFamily="18" charset="0"/>
              </a:rPr>
              <a:t>Affect</a:t>
            </a:r>
            <a:r>
              <a:rPr lang="en-US" sz="1100" dirty="0" smtClean="0">
                <a:latin typeface="Times New Roman" panose="02020603050405020304" pitchFamily="18" charset="0"/>
                <a:cs typeface="Times New Roman" panose="02020603050405020304" pitchFamily="18" charset="0"/>
              </a:rPr>
              <a:t>;</a:t>
            </a:r>
            <a:r>
              <a:rPr lang="es-VE" sz="1100" i="1" dirty="0" smtClean="0">
                <a:solidFill>
                  <a:srgbClr val="000000"/>
                </a:solidFill>
                <a:latin typeface="Times New Roman" panose="02020603050405020304" pitchFamily="18" charset="0"/>
                <a:cs typeface="Times New Roman" panose="02020603050405020304" pitchFamily="18" charset="0"/>
              </a:rPr>
              <a:t> </a:t>
            </a:r>
            <a:r>
              <a:rPr lang="es-VE" sz="1100" i="1" dirty="0">
                <a:solidFill>
                  <a:srgbClr val="000000"/>
                </a:solidFill>
                <a:latin typeface="Times New Roman" panose="02020603050405020304" pitchFamily="18" charset="0"/>
                <a:cs typeface="Times New Roman" panose="02020603050405020304" pitchFamily="18" charset="0"/>
              </a:rPr>
              <a:t>Human </a:t>
            </a:r>
            <a:r>
              <a:rPr lang="en-US" sz="1100" i="1" dirty="0">
                <a:solidFill>
                  <a:srgbClr val="000000"/>
                </a:solidFill>
                <a:latin typeface="Times New Roman" panose="02020603050405020304" pitchFamily="18" charset="0"/>
                <a:cs typeface="Times New Roman" panose="02020603050405020304" pitchFamily="18" charset="0"/>
              </a:rPr>
              <a:t>Health and Shape the Immune System. </a:t>
            </a:r>
            <a:r>
              <a:rPr lang="en-US" sz="1100" dirty="0">
                <a:latin typeface="Times New Roman" panose="02020603050405020304" pitchFamily="18" charset="0"/>
                <a:cs typeface="Times New Roman" panose="02020603050405020304" pitchFamily="18" charset="0"/>
              </a:rPr>
              <a:t>Cell Metabolism </a:t>
            </a:r>
            <a:r>
              <a:rPr lang="en-US" sz="1100" b="1" dirty="0">
                <a:latin typeface="Times New Roman" panose="02020603050405020304" pitchFamily="18" charset="0"/>
                <a:cs typeface="Times New Roman" panose="02020603050405020304" pitchFamily="18" charset="0"/>
              </a:rPr>
              <a:t>2017</a:t>
            </a:r>
            <a:r>
              <a:rPr lang="en-US" sz="1100" dirty="0">
                <a:latin typeface="Times New Roman" panose="02020603050405020304" pitchFamily="18" charset="0"/>
                <a:cs typeface="Times New Roman" panose="02020603050405020304" pitchFamily="18" charset="0"/>
              </a:rPr>
              <a:t> </a:t>
            </a:r>
            <a:r>
              <a:rPr lang="en-US" sz="1100" dirty="0" smtClean="0">
                <a:latin typeface="Times New Roman" panose="02020603050405020304" pitchFamily="18" charset="0"/>
                <a:cs typeface="Times New Roman" panose="02020603050405020304" pitchFamily="18" charset="0"/>
              </a:rPr>
              <a:t>26: 112-130</a:t>
            </a:r>
            <a:endParaRPr lang="en-US" sz="1100" i="1" dirty="0">
              <a:solidFill>
                <a:srgbClr val="000000"/>
              </a:solidFill>
              <a:latin typeface="Times New Roman" panose="02020603050405020304" pitchFamily="18" charset="0"/>
              <a:cs typeface="Times New Roman" panose="02020603050405020304" pitchFamily="18" charset="0"/>
            </a:endParaRPr>
          </a:p>
        </p:txBody>
      </p:sp>
      <p:sp>
        <p:nvSpPr>
          <p:cNvPr id="2" name="Rectángulo 1"/>
          <p:cNvSpPr/>
          <p:nvPr/>
        </p:nvSpPr>
        <p:spPr>
          <a:xfrm>
            <a:off x="95975" y="4672890"/>
            <a:ext cx="2657276" cy="738664"/>
          </a:xfrm>
          <a:prstGeom prst="rect">
            <a:avLst/>
          </a:prstGeom>
        </p:spPr>
        <p:txBody>
          <a:bodyPr wrap="square">
            <a:spAutoFit/>
          </a:bodyPr>
          <a:lstStyle/>
          <a:p>
            <a:r>
              <a:rPr lang="en-US" sz="1400" b="1" dirty="0" err="1" smtClean="0">
                <a:latin typeface="Comic Sans MS" panose="030F0702030302020204" pitchFamily="66" charset="0"/>
              </a:rPr>
              <a:t>Tfh</a:t>
            </a:r>
            <a:r>
              <a:rPr lang="en-US" sz="1400" b="1" dirty="0" smtClean="0">
                <a:latin typeface="Comic Sans MS" panose="030F0702030302020204" pitchFamily="66" charset="0"/>
              </a:rPr>
              <a:t>, </a:t>
            </a:r>
            <a:r>
              <a:rPr lang="en-US" sz="1400" dirty="0" err="1" smtClean="0">
                <a:latin typeface="Comic Sans MS" panose="030F0702030302020204" pitchFamily="66" charset="0"/>
              </a:rPr>
              <a:t>c.T</a:t>
            </a:r>
            <a:r>
              <a:rPr lang="en-US" sz="1400" dirty="0" smtClean="0">
                <a:latin typeface="Comic Sans MS" panose="030F0702030302020204" pitchFamily="66" charset="0"/>
              </a:rPr>
              <a:t> </a:t>
            </a:r>
            <a:r>
              <a:rPr lang="en-US" sz="1400" dirty="0" err="1" smtClean="0">
                <a:latin typeface="Comic Sans MS" panose="030F0702030302020204" pitchFamily="66" charset="0"/>
              </a:rPr>
              <a:t>ayudadora</a:t>
            </a:r>
            <a:r>
              <a:rPr lang="en-US" sz="1400" dirty="0" smtClean="0">
                <a:latin typeface="Comic Sans MS" panose="030F0702030302020204" pitchFamily="66" charset="0"/>
              </a:rPr>
              <a:t> </a:t>
            </a:r>
            <a:r>
              <a:rPr lang="en-US" sz="1400" dirty="0" err="1" smtClean="0">
                <a:latin typeface="Comic Sans MS" panose="030F0702030302020204" pitchFamily="66" charset="0"/>
              </a:rPr>
              <a:t>folicular</a:t>
            </a:r>
            <a:r>
              <a:rPr lang="en-US" sz="1400" dirty="0" smtClean="0">
                <a:latin typeface="Comic Sans MS" panose="030F0702030302020204" pitchFamily="66" charset="0"/>
              </a:rPr>
              <a:t>; </a:t>
            </a:r>
          </a:p>
          <a:p>
            <a:r>
              <a:rPr lang="en-US" sz="1400" b="1" dirty="0" err="1" smtClean="0">
                <a:latin typeface="Comic Sans MS" panose="030F0702030302020204" pitchFamily="66" charset="0"/>
              </a:rPr>
              <a:t>Treg</a:t>
            </a:r>
            <a:r>
              <a:rPr lang="en-US" sz="1400" b="1" dirty="0">
                <a:latin typeface="Comic Sans MS" panose="030F0702030302020204" pitchFamily="66" charset="0"/>
              </a:rPr>
              <a:t>, </a:t>
            </a:r>
            <a:r>
              <a:rPr lang="en-US" sz="1400" dirty="0" smtClean="0">
                <a:latin typeface="Comic Sans MS" panose="030F0702030302020204" pitchFamily="66" charset="0"/>
              </a:rPr>
              <a:t>c. T </a:t>
            </a:r>
            <a:r>
              <a:rPr lang="en-US" sz="1400" dirty="0" err="1" smtClean="0">
                <a:latin typeface="Comic Sans MS" panose="030F0702030302020204" pitchFamily="66" charset="0"/>
              </a:rPr>
              <a:t>reguladora</a:t>
            </a:r>
            <a:endParaRPr lang="en-US" sz="1400" dirty="0">
              <a:latin typeface="Comic Sans MS" panose="030F0702030302020204" pitchFamily="66" charset="0"/>
            </a:endParaRPr>
          </a:p>
          <a:p>
            <a:r>
              <a:rPr lang="en-US" sz="1400" dirty="0" smtClean="0">
                <a:latin typeface="Comic Sans MS" panose="030F0702030302020204" pitchFamily="66" charset="0"/>
              </a:rPr>
              <a:t>TH1, c. T </a:t>
            </a:r>
            <a:r>
              <a:rPr lang="en-US" sz="1400" dirty="0" err="1" smtClean="0">
                <a:latin typeface="Comic Sans MS" panose="030F0702030302020204" pitchFamily="66" charset="0"/>
              </a:rPr>
              <a:t>ayudadora</a:t>
            </a:r>
            <a:r>
              <a:rPr lang="en-US" sz="1400" dirty="0" smtClean="0">
                <a:latin typeface="Comic Sans MS" panose="030F0702030302020204" pitchFamily="66" charset="0"/>
              </a:rPr>
              <a:t> 1</a:t>
            </a:r>
            <a:endParaRPr lang="es-VE" sz="1400" dirty="0">
              <a:latin typeface="Comic Sans MS" panose="030F0702030302020204" pitchFamily="66" charset="0"/>
            </a:endParaRPr>
          </a:p>
        </p:txBody>
      </p:sp>
      <p:sp>
        <p:nvSpPr>
          <p:cNvPr id="3" name="Rectángulo 2"/>
          <p:cNvSpPr/>
          <p:nvPr/>
        </p:nvSpPr>
        <p:spPr>
          <a:xfrm>
            <a:off x="4427984" y="2060848"/>
            <a:ext cx="576064"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Rectángulo 8"/>
          <p:cNvSpPr/>
          <p:nvPr/>
        </p:nvSpPr>
        <p:spPr>
          <a:xfrm>
            <a:off x="6051155" y="1993531"/>
            <a:ext cx="1440160" cy="2113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2270578" y="2230125"/>
            <a:ext cx="1325358" cy="3347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CuadroTexto 12"/>
          <p:cNvSpPr txBox="1"/>
          <p:nvPr/>
        </p:nvSpPr>
        <p:spPr>
          <a:xfrm>
            <a:off x="3149816" y="74444"/>
            <a:ext cx="1422184" cy="646331"/>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Microbiota </a:t>
            </a:r>
          </a:p>
          <a:p>
            <a:r>
              <a:rPr lang="es-VE" dirty="0" smtClean="0">
                <a:latin typeface="Comic Sans MS" panose="030F0702030302020204" pitchFamily="66" charset="0"/>
              </a:rPr>
              <a:t>intestinal</a:t>
            </a:r>
            <a:endParaRPr lang="es-VE" dirty="0">
              <a:latin typeface="Comic Sans MS" panose="030F0702030302020204" pitchFamily="66" charset="0"/>
            </a:endParaRPr>
          </a:p>
        </p:txBody>
      </p:sp>
      <p:sp>
        <p:nvSpPr>
          <p:cNvPr id="14" name="Rectángulo 13"/>
          <p:cNvSpPr/>
          <p:nvPr/>
        </p:nvSpPr>
        <p:spPr>
          <a:xfrm>
            <a:off x="2494199" y="4005064"/>
            <a:ext cx="269483" cy="231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2669111" y="4048401"/>
            <a:ext cx="455574" cy="276999"/>
          </a:xfrm>
          <a:prstGeom prst="rect">
            <a:avLst/>
          </a:prstGeom>
          <a:solidFill>
            <a:schemeClr val="bg1"/>
          </a:solidFill>
        </p:spPr>
        <p:txBody>
          <a:bodyPr wrap="none">
            <a:spAutoFit/>
          </a:bodyPr>
          <a:lstStyle/>
          <a:p>
            <a:r>
              <a:rPr lang="en-US" sz="1200" dirty="0" err="1" smtClean="0">
                <a:latin typeface="Comic Sans MS" panose="030F0702030302020204" pitchFamily="66" charset="0"/>
              </a:rPr>
              <a:t>Tfh</a:t>
            </a:r>
            <a:endParaRPr lang="es-VE" sz="1200" dirty="0"/>
          </a:p>
        </p:txBody>
      </p:sp>
      <p:sp>
        <p:nvSpPr>
          <p:cNvPr id="16" name="Rectángulo 15"/>
          <p:cNvSpPr/>
          <p:nvPr/>
        </p:nvSpPr>
        <p:spPr>
          <a:xfrm>
            <a:off x="4126926" y="4398199"/>
            <a:ext cx="950901" cy="276999"/>
          </a:xfrm>
          <a:prstGeom prst="rect">
            <a:avLst/>
          </a:prstGeom>
          <a:solidFill>
            <a:schemeClr val="bg1"/>
          </a:solidFill>
        </p:spPr>
        <p:txBody>
          <a:bodyPr wrap="none">
            <a:spAutoFit/>
          </a:bodyPr>
          <a:lstStyle/>
          <a:p>
            <a:r>
              <a:rPr lang="en-US" sz="1200" dirty="0" err="1" smtClean="0">
                <a:latin typeface="Comic Sans MS" panose="030F0702030302020204" pitchFamily="66" charset="0"/>
              </a:rPr>
              <a:t>Macrófago</a:t>
            </a:r>
            <a:endParaRPr lang="es-VE" sz="1200" dirty="0"/>
          </a:p>
        </p:txBody>
      </p:sp>
      <p:sp>
        <p:nvSpPr>
          <p:cNvPr id="17" name="Rectángulo 16"/>
          <p:cNvSpPr/>
          <p:nvPr/>
        </p:nvSpPr>
        <p:spPr>
          <a:xfrm>
            <a:off x="4085884" y="5528429"/>
            <a:ext cx="942887" cy="276999"/>
          </a:xfrm>
          <a:prstGeom prst="rect">
            <a:avLst/>
          </a:prstGeom>
          <a:solidFill>
            <a:schemeClr val="bg1"/>
          </a:solidFill>
        </p:spPr>
        <p:txBody>
          <a:bodyPr wrap="none">
            <a:spAutoFit/>
          </a:bodyPr>
          <a:lstStyle/>
          <a:p>
            <a:r>
              <a:rPr lang="en-US" sz="1200" dirty="0" err="1" smtClean="0">
                <a:latin typeface="Comic Sans MS" panose="030F0702030302020204" pitchFamily="66" charset="0"/>
              </a:rPr>
              <a:t>Neutrófilo</a:t>
            </a:r>
            <a:endParaRPr lang="es-VE" sz="1200" dirty="0"/>
          </a:p>
        </p:txBody>
      </p:sp>
      <p:sp>
        <p:nvSpPr>
          <p:cNvPr id="18" name="Rectángulo 17"/>
          <p:cNvSpPr/>
          <p:nvPr/>
        </p:nvSpPr>
        <p:spPr>
          <a:xfrm>
            <a:off x="5516784" y="5514419"/>
            <a:ext cx="540533" cy="276999"/>
          </a:xfrm>
          <a:prstGeom prst="rect">
            <a:avLst/>
          </a:prstGeom>
          <a:solidFill>
            <a:schemeClr val="bg1"/>
          </a:solidFill>
        </p:spPr>
        <p:txBody>
          <a:bodyPr wrap="none">
            <a:spAutoFit/>
          </a:bodyPr>
          <a:lstStyle/>
          <a:p>
            <a:r>
              <a:rPr lang="en-US" sz="1200" dirty="0" smtClean="0">
                <a:latin typeface="Comic Sans MS" panose="030F0702030302020204" pitchFamily="66" charset="0"/>
              </a:rPr>
              <a:t>Th17</a:t>
            </a:r>
            <a:endParaRPr lang="es-VE" sz="1200" dirty="0"/>
          </a:p>
        </p:txBody>
      </p:sp>
      <p:sp>
        <p:nvSpPr>
          <p:cNvPr id="19" name="Rectángulo 18"/>
          <p:cNvSpPr/>
          <p:nvPr/>
        </p:nvSpPr>
        <p:spPr>
          <a:xfrm>
            <a:off x="6441325" y="5528428"/>
            <a:ext cx="476412" cy="276999"/>
          </a:xfrm>
          <a:prstGeom prst="rect">
            <a:avLst/>
          </a:prstGeom>
          <a:solidFill>
            <a:schemeClr val="bg1"/>
          </a:solidFill>
        </p:spPr>
        <p:txBody>
          <a:bodyPr wrap="none">
            <a:spAutoFit/>
          </a:bodyPr>
          <a:lstStyle/>
          <a:p>
            <a:r>
              <a:rPr lang="en-US" sz="1200" dirty="0" smtClean="0">
                <a:latin typeface="Comic Sans MS" panose="030F0702030302020204" pitchFamily="66" charset="0"/>
              </a:rPr>
              <a:t>TH1</a:t>
            </a:r>
            <a:endParaRPr lang="es-VE" sz="1200" dirty="0"/>
          </a:p>
        </p:txBody>
      </p:sp>
      <p:sp>
        <p:nvSpPr>
          <p:cNvPr id="20" name="Rectángulo 19"/>
          <p:cNvSpPr/>
          <p:nvPr/>
        </p:nvSpPr>
        <p:spPr>
          <a:xfrm>
            <a:off x="7303517" y="5514419"/>
            <a:ext cx="529312" cy="276999"/>
          </a:xfrm>
          <a:prstGeom prst="rect">
            <a:avLst/>
          </a:prstGeom>
          <a:solidFill>
            <a:schemeClr val="bg1"/>
          </a:solidFill>
        </p:spPr>
        <p:txBody>
          <a:bodyPr wrap="none">
            <a:spAutoFit/>
          </a:bodyPr>
          <a:lstStyle/>
          <a:p>
            <a:r>
              <a:rPr lang="en-US" sz="1200" dirty="0" err="1" smtClean="0">
                <a:effectLst>
                  <a:outerShdw blurRad="38100" dist="38100" dir="2700000" algn="tl">
                    <a:srgbClr val="000000">
                      <a:alpha val="43137"/>
                    </a:srgbClr>
                  </a:outerShdw>
                </a:effectLst>
                <a:latin typeface="Comic Sans MS" panose="030F0702030302020204" pitchFamily="66" charset="0"/>
              </a:rPr>
              <a:t>Treg</a:t>
            </a:r>
            <a:endParaRPr lang="es-VE" sz="1200" dirty="0">
              <a:effectLst>
                <a:outerShdw blurRad="38100" dist="38100" dir="2700000" algn="tl">
                  <a:srgbClr val="000000">
                    <a:alpha val="43137"/>
                  </a:srgbClr>
                </a:outerShdw>
              </a:effectLst>
            </a:endParaRPr>
          </a:p>
        </p:txBody>
      </p:sp>
      <p:sp>
        <p:nvSpPr>
          <p:cNvPr id="21" name="Rectángulo 20"/>
          <p:cNvSpPr/>
          <p:nvPr/>
        </p:nvSpPr>
        <p:spPr>
          <a:xfrm>
            <a:off x="2628940" y="5543747"/>
            <a:ext cx="572593" cy="276999"/>
          </a:xfrm>
          <a:prstGeom prst="rect">
            <a:avLst/>
          </a:prstGeom>
          <a:solidFill>
            <a:schemeClr val="bg1"/>
          </a:solidFill>
        </p:spPr>
        <p:txBody>
          <a:bodyPr wrap="none">
            <a:spAutoFit/>
          </a:bodyPr>
          <a:lstStyle/>
          <a:p>
            <a:r>
              <a:rPr lang="en-US" sz="1200" dirty="0" smtClean="0">
                <a:latin typeface="Comic Sans MS" panose="030F0702030302020204" pitchFamily="66" charset="0"/>
              </a:rPr>
              <a:t>c. “B”</a:t>
            </a:r>
            <a:endParaRPr lang="es-VE" sz="1200" dirty="0"/>
          </a:p>
        </p:txBody>
      </p:sp>
      <p:sp>
        <p:nvSpPr>
          <p:cNvPr id="22" name="Rectángulo 21"/>
          <p:cNvSpPr/>
          <p:nvPr/>
        </p:nvSpPr>
        <p:spPr>
          <a:xfrm>
            <a:off x="7331915" y="4509120"/>
            <a:ext cx="1082348" cy="276999"/>
          </a:xfrm>
          <a:prstGeom prst="rect">
            <a:avLst/>
          </a:prstGeom>
          <a:solidFill>
            <a:schemeClr val="bg1"/>
          </a:solidFill>
        </p:spPr>
        <p:txBody>
          <a:bodyPr wrap="none">
            <a:spAutoFit/>
          </a:bodyPr>
          <a:lstStyle/>
          <a:p>
            <a:r>
              <a:rPr lang="en-US" sz="1200" dirty="0" smtClean="0">
                <a:effectLst>
                  <a:outerShdw blurRad="38100" dist="38100" dir="2700000" algn="tl">
                    <a:srgbClr val="000000">
                      <a:alpha val="43137"/>
                    </a:srgbClr>
                  </a:outerShdw>
                </a:effectLst>
                <a:latin typeface="Comic Sans MS" panose="030F0702030302020204" pitchFamily="66" charset="0"/>
              </a:rPr>
              <a:t>c. </a:t>
            </a:r>
            <a:r>
              <a:rPr lang="en-US" sz="1200" dirty="0" err="1" smtClean="0">
                <a:effectLst>
                  <a:outerShdw blurRad="38100" dist="38100" dir="2700000" algn="tl">
                    <a:srgbClr val="000000">
                      <a:alpha val="43137"/>
                    </a:srgbClr>
                  </a:outerShdw>
                </a:effectLst>
                <a:latin typeface="Comic Sans MS" panose="030F0702030302020204" pitchFamily="66" charset="0"/>
              </a:rPr>
              <a:t>dendrítica</a:t>
            </a:r>
            <a:endParaRPr lang="es-VE" sz="1200" dirty="0">
              <a:effectLst>
                <a:outerShdw blurRad="38100" dist="38100" dir="2700000" algn="tl">
                  <a:srgbClr val="000000">
                    <a:alpha val="43137"/>
                  </a:srgbClr>
                </a:outerShdw>
              </a:effectLst>
            </a:endParaRPr>
          </a:p>
        </p:txBody>
      </p:sp>
      <p:sp>
        <p:nvSpPr>
          <p:cNvPr id="23" name="Rectángulo 22"/>
          <p:cNvSpPr/>
          <p:nvPr/>
        </p:nvSpPr>
        <p:spPr>
          <a:xfrm>
            <a:off x="8221536" y="4133802"/>
            <a:ext cx="310903" cy="1915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Rectángulo 25"/>
          <p:cNvSpPr/>
          <p:nvPr/>
        </p:nvSpPr>
        <p:spPr>
          <a:xfrm>
            <a:off x="6441325" y="3147620"/>
            <a:ext cx="862192" cy="209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7" name="Rectángulo 26"/>
          <p:cNvSpPr/>
          <p:nvPr/>
        </p:nvSpPr>
        <p:spPr>
          <a:xfrm>
            <a:off x="6679531" y="3306499"/>
            <a:ext cx="412749" cy="2907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Rectángulo 24"/>
          <p:cNvSpPr/>
          <p:nvPr/>
        </p:nvSpPr>
        <p:spPr>
          <a:xfrm>
            <a:off x="5856953" y="3079993"/>
            <a:ext cx="1309974" cy="276999"/>
          </a:xfrm>
          <a:prstGeom prst="rect">
            <a:avLst/>
          </a:prstGeom>
          <a:solidFill>
            <a:schemeClr val="bg1"/>
          </a:solidFill>
        </p:spPr>
        <p:txBody>
          <a:bodyPr wrap="none">
            <a:spAutoFit/>
          </a:bodyPr>
          <a:lstStyle/>
          <a:p>
            <a:r>
              <a:rPr lang="en-US" sz="1200" dirty="0" smtClean="0">
                <a:latin typeface="Comic Sans MS" panose="030F0702030302020204" pitchFamily="66" charset="0"/>
              </a:rPr>
              <a:t>c. T  naive CD4</a:t>
            </a:r>
            <a:r>
              <a:rPr lang="en-US" sz="1400" baseline="30000" dirty="0" smtClean="0">
                <a:latin typeface="Comic Sans MS" panose="030F0702030302020204" pitchFamily="66" charset="0"/>
              </a:rPr>
              <a:t>+</a:t>
            </a:r>
            <a:endParaRPr lang="es-VE" sz="1400" baseline="30000" dirty="0"/>
          </a:p>
        </p:txBody>
      </p:sp>
      <p:sp>
        <p:nvSpPr>
          <p:cNvPr id="28" name="CuadroTexto 27"/>
          <p:cNvSpPr txBox="1"/>
          <p:nvPr/>
        </p:nvSpPr>
        <p:spPr>
          <a:xfrm>
            <a:off x="148437" y="3337703"/>
            <a:ext cx="1806905" cy="923330"/>
          </a:xfrm>
          <a:prstGeom prst="rect">
            <a:avLst/>
          </a:prstGeom>
          <a:solidFill>
            <a:schemeClr val="accent5">
              <a:lumMod val="40000"/>
              <a:lumOff val="60000"/>
            </a:schemeClr>
          </a:solidFill>
        </p:spPr>
        <p:txBody>
          <a:bodyPr wrap="none" rtlCol="0">
            <a:spAutoFit/>
          </a:bodyPr>
          <a:lstStyle/>
          <a:p>
            <a:r>
              <a:rPr lang="es-VE" dirty="0" smtClean="0">
                <a:latin typeface="Comic Sans MS" panose="030F0702030302020204" pitchFamily="66" charset="0"/>
              </a:rPr>
              <a:t>Eje intestino -</a:t>
            </a:r>
          </a:p>
          <a:p>
            <a:r>
              <a:rPr lang="es-VE" dirty="0" smtClean="0">
                <a:latin typeface="Comic Sans MS" panose="030F0702030302020204" pitchFamily="66" charset="0"/>
              </a:rPr>
              <a:t>microbiota -</a:t>
            </a:r>
          </a:p>
          <a:p>
            <a:r>
              <a:rPr lang="es-VE" dirty="0" smtClean="0">
                <a:latin typeface="Comic Sans MS" panose="030F0702030302020204" pitchFamily="66" charset="0"/>
              </a:rPr>
              <a:t>sistema inmune</a:t>
            </a:r>
            <a:endParaRPr lang="es-VE" dirty="0">
              <a:latin typeface="Comic Sans MS" panose="030F0702030302020204" pitchFamily="66" charset="0"/>
            </a:endParaRPr>
          </a:p>
        </p:txBody>
      </p:sp>
      <p:sp>
        <p:nvSpPr>
          <p:cNvPr id="24" name="Rectángulo 23"/>
          <p:cNvSpPr/>
          <p:nvPr/>
        </p:nvSpPr>
        <p:spPr>
          <a:xfrm>
            <a:off x="3595936" y="1007658"/>
            <a:ext cx="1696144" cy="883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Rectángulo 28"/>
          <p:cNvSpPr/>
          <p:nvPr/>
        </p:nvSpPr>
        <p:spPr>
          <a:xfrm>
            <a:off x="6051155" y="727420"/>
            <a:ext cx="1280760" cy="12661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0" name="Rectángulo 29"/>
          <p:cNvSpPr/>
          <p:nvPr/>
        </p:nvSpPr>
        <p:spPr>
          <a:xfrm>
            <a:off x="7345408" y="1215618"/>
            <a:ext cx="682976" cy="777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4068134" y="1360475"/>
            <a:ext cx="888385" cy="523220"/>
          </a:xfrm>
          <a:prstGeom prst="rect">
            <a:avLst/>
          </a:prstGeom>
          <a:noFill/>
        </p:spPr>
        <p:txBody>
          <a:bodyPr wrap="none" rtlCol="0">
            <a:spAutoFit/>
          </a:bodyPr>
          <a:lstStyle/>
          <a:p>
            <a:r>
              <a:rPr lang="es-VE" sz="2800" b="1" dirty="0" smtClean="0">
                <a:solidFill>
                  <a:srgbClr val="00B050"/>
                </a:solidFill>
                <a:effectLst>
                  <a:outerShdw blurRad="38100" dist="38100" dir="2700000" algn="tl">
                    <a:srgbClr val="000000">
                      <a:alpha val="43137"/>
                    </a:srgbClr>
                  </a:outerShdw>
                </a:effectLst>
                <a:latin typeface="Comic Sans MS" panose="030F0702030302020204" pitchFamily="66" charset="0"/>
              </a:rPr>
              <a:t>ATP</a:t>
            </a:r>
            <a:endParaRPr lang="es-VE" sz="2800" b="1" dirty="0">
              <a:solidFill>
                <a:srgbClr val="00B050"/>
              </a:solidFill>
              <a:effectLst>
                <a:outerShdw blurRad="38100" dist="38100" dir="2700000" algn="tl">
                  <a:srgbClr val="000000">
                    <a:alpha val="43137"/>
                  </a:srgbClr>
                </a:outerShdw>
              </a:effectLst>
              <a:latin typeface="Comic Sans MS" panose="030F0702030302020204" pitchFamily="66" charset="0"/>
            </a:endParaRPr>
          </a:p>
        </p:txBody>
      </p:sp>
      <p:sp>
        <p:nvSpPr>
          <p:cNvPr id="11" name="CuadroTexto 10"/>
          <p:cNvSpPr txBox="1"/>
          <p:nvPr/>
        </p:nvSpPr>
        <p:spPr>
          <a:xfrm>
            <a:off x="5366644" y="1462136"/>
            <a:ext cx="2266967" cy="461665"/>
          </a:xfrm>
          <a:prstGeom prst="rect">
            <a:avLst/>
          </a:prstGeom>
          <a:noFill/>
        </p:spPr>
        <p:txBody>
          <a:bodyPr wrap="none" rtlCol="0">
            <a:spAutoFit/>
          </a:bodyPr>
          <a:lstStyle/>
          <a:p>
            <a:r>
              <a:rPr lang="es-VE" sz="2400" b="1" dirty="0" smtClean="0">
                <a:solidFill>
                  <a:srgbClr val="0047D6"/>
                </a:solidFill>
                <a:effectLst>
                  <a:outerShdw blurRad="38100" dist="38100" dir="2700000" algn="tl">
                    <a:srgbClr val="000000">
                      <a:alpha val="43137"/>
                    </a:srgbClr>
                  </a:outerShdw>
                </a:effectLst>
                <a:latin typeface="Comic Sans MS" panose="030F0702030302020204" pitchFamily="66" charset="0"/>
              </a:rPr>
              <a:t>Polisacárido A</a:t>
            </a:r>
            <a:endParaRPr lang="es-VE" sz="2400" b="1" dirty="0">
              <a:solidFill>
                <a:srgbClr val="0047D6"/>
              </a:solidFill>
              <a:effectLst>
                <a:outerShdw blurRad="38100" dist="38100" dir="2700000" algn="tl">
                  <a:srgbClr val="000000">
                    <a:alpha val="43137"/>
                  </a:srgbClr>
                </a:outerShdw>
              </a:effectLst>
              <a:latin typeface="Comic Sans MS" panose="030F0702030302020204" pitchFamily="66" charset="0"/>
            </a:endParaRPr>
          </a:p>
        </p:txBody>
      </p:sp>
      <p:sp>
        <p:nvSpPr>
          <p:cNvPr id="31" name="Elipse 30"/>
          <p:cNvSpPr/>
          <p:nvPr/>
        </p:nvSpPr>
        <p:spPr>
          <a:xfrm>
            <a:off x="4977694" y="858302"/>
            <a:ext cx="314386" cy="3008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135160" y="1462136"/>
            <a:ext cx="2280289" cy="1754326"/>
          </a:xfrm>
          <a:prstGeom prst="rect">
            <a:avLst/>
          </a:prstGeom>
          <a:solidFill>
            <a:schemeClr val="accent6">
              <a:lumMod val="20000"/>
              <a:lumOff val="80000"/>
            </a:schemeClr>
          </a:solidFill>
          <a:ln>
            <a:solidFill>
              <a:srgbClr val="0047D6"/>
            </a:solidFill>
          </a:ln>
          <a:effectLst>
            <a:outerShdw blurRad="50800" dist="38100" dir="2700000" algn="tl" rotWithShape="0">
              <a:prstClr val="black">
                <a:alpha val="40000"/>
              </a:prstClr>
            </a:outerShdw>
          </a:effectLst>
        </p:spPr>
        <p:txBody>
          <a:bodyPr wrap="square" rtlCol="0">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Metabolitos sintetizados </a:t>
            </a:r>
          </a:p>
          <a:p>
            <a:r>
              <a:rPr lang="es-VE" dirty="0" smtClean="0">
                <a:effectLst>
                  <a:outerShdw blurRad="38100" dist="38100" dir="2700000" algn="tl">
                    <a:srgbClr val="000000">
                      <a:alpha val="43137"/>
                    </a:srgbClr>
                  </a:outerShdw>
                </a:effectLst>
                <a:latin typeface="Comic Sans MS" panose="030F0702030302020204" pitchFamily="66" charset="0"/>
              </a:rPr>
              <a:t>de </a:t>
            </a:r>
            <a:r>
              <a:rPr lang="es-VE" dirty="0">
                <a:effectLst>
                  <a:outerShdw blurRad="38100" dist="38100" dir="2700000" algn="tl">
                    <a:srgbClr val="000000">
                      <a:alpha val="43137"/>
                    </a:srgbClr>
                  </a:outerShdw>
                </a:effectLst>
                <a:latin typeface="Comic Sans MS" panose="030F0702030302020204" pitchFamily="66" charset="0"/>
              </a:rPr>
              <a:t>N</a:t>
            </a:r>
            <a:r>
              <a:rPr lang="es-VE" dirty="0" smtClean="0">
                <a:effectLst>
                  <a:outerShdw blurRad="38100" dist="38100" dir="2700000" algn="tl">
                    <a:srgbClr val="000000">
                      <a:alpha val="43137"/>
                    </a:srgbClr>
                  </a:outerShdw>
                </a:effectLst>
                <a:latin typeface="Comic Sans MS" panose="030F0702030302020204" pitchFamily="66" charset="0"/>
              </a:rPr>
              <a:t>ovo </a:t>
            </a:r>
            <a:r>
              <a:rPr lang="es-VE" dirty="0" smtClean="0">
                <a:latin typeface="Comic Sans MS" panose="030F0702030302020204" pitchFamily="66" charset="0"/>
              </a:rPr>
              <a:t>por Microbiota </a:t>
            </a:r>
          </a:p>
          <a:p>
            <a:pPr marL="176213" indent="-176213">
              <a:buFont typeface="Arial" panose="020B0604020202020204" pitchFamily="34" charset="0"/>
              <a:buChar char="•"/>
            </a:pPr>
            <a:r>
              <a:rPr lang="es-VE" dirty="0" smtClean="0">
                <a:latin typeface="Comic Sans MS" panose="030F0702030302020204" pitchFamily="66" charset="0"/>
              </a:rPr>
              <a:t>ATP</a:t>
            </a:r>
          </a:p>
          <a:p>
            <a:pPr marL="176213" indent="-176213">
              <a:buFont typeface="Arial" panose="020B0604020202020204" pitchFamily="34" charset="0"/>
              <a:buChar char="•"/>
            </a:pPr>
            <a:r>
              <a:rPr lang="es-VE" dirty="0" smtClean="0">
                <a:latin typeface="Comic Sans MS" panose="030F0702030302020204" pitchFamily="66" charset="0"/>
              </a:rPr>
              <a:t>Polisacárido A</a:t>
            </a:r>
          </a:p>
        </p:txBody>
      </p:sp>
      <p:sp>
        <p:nvSpPr>
          <p:cNvPr id="32" name="6 CuadroTexto"/>
          <p:cNvSpPr txBox="1"/>
          <p:nvPr/>
        </p:nvSpPr>
        <p:spPr>
          <a:xfrm>
            <a:off x="159445" y="114456"/>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33" name="CuadroTexto 32"/>
          <p:cNvSpPr txBox="1"/>
          <p:nvPr/>
        </p:nvSpPr>
        <p:spPr>
          <a:xfrm>
            <a:off x="189598" y="510558"/>
            <a:ext cx="1348446"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err="1" smtClean="0">
                <a:latin typeface="Comic Sans MS" panose="030F0702030302020204" pitchFamily="66" charset="0"/>
              </a:rPr>
              <a:t>Postbióticos</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4239226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19" grpId="0" animBg="1"/>
      <p:bldP spid="20" grpId="0" animBg="1"/>
      <p:bldP spid="21" grpId="0" animBg="1"/>
      <p:bldP spid="22" grpId="0" animBg="1"/>
      <p:bldP spid="25" grpId="0" animBg="1"/>
      <p:bldP spid="10" grpId="0"/>
      <p:bldP spid="11" grpId="0"/>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495548" y="1882040"/>
            <a:ext cx="6438444" cy="3877985"/>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marL="176213" indent="-176213">
              <a:buFont typeface="Arial" panose="020B0604020202020204" pitchFamily="34" charset="0"/>
              <a:buChar char="•"/>
            </a:pPr>
            <a:endParaRPr lang="en-US" sz="800" b="1" dirty="0" smtClean="0">
              <a:solidFill>
                <a:srgbClr val="00B050"/>
              </a:solidFill>
              <a:effectLst>
                <a:outerShdw blurRad="38100" dist="38100" dir="2700000" algn="tl">
                  <a:srgbClr val="000000">
                    <a:alpha val="43137"/>
                  </a:srgbClr>
                </a:outerShdw>
              </a:effectLst>
              <a:latin typeface="Comic Sans MS" panose="030F0702030302020204" pitchFamily="66" charset="0"/>
            </a:endParaRPr>
          </a:p>
          <a:p>
            <a:pPr marL="176213" indent="-176213">
              <a:buFont typeface="Arial" panose="020B0604020202020204" pitchFamily="34" charset="0"/>
              <a:buChar char="•"/>
            </a:pPr>
            <a:r>
              <a:rPr lang="en-US" sz="2000" b="1" dirty="0" smtClean="0">
                <a:solidFill>
                  <a:srgbClr val="00B050"/>
                </a:solidFill>
                <a:effectLst>
                  <a:outerShdw blurRad="38100" dist="38100" dir="2700000" algn="tl">
                    <a:srgbClr val="000000">
                      <a:alpha val="43137"/>
                    </a:srgbClr>
                  </a:outerShdw>
                </a:effectLst>
                <a:latin typeface="Comic Sans MS" panose="030F0702030302020204" pitchFamily="66" charset="0"/>
              </a:rPr>
              <a:t>ATP </a:t>
            </a:r>
            <a:r>
              <a:rPr lang="en-US" sz="2000" b="1" dirty="0" err="1" smtClean="0">
                <a:solidFill>
                  <a:srgbClr val="00B050"/>
                </a:solidFill>
                <a:effectLst>
                  <a:outerShdw blurRad="38100" dist="38100" dir="2700000" algn="tl">
                    <a:srgbClr val="000000">
                      <a:alpha val="43137"/>
                    </a:srgbClr>
                  </a:outerShdw>
                </a:effectLst>
                <a:latin typeface="Comic Sans MS" panose="030F0702030302020204" pitchFamily="66" charset="0"/>
              </a:rPr>
              <a:t>extracelular</a:t>
            </a:r>
            <a:r>
              <a:rPr lang="en-US" sz="2000" b="1" dirty="0" smtClean="0">
                <a:solidFill>
                  <a:srgbClr val="00B050"/>
                </a:solidFill>
                <a:effectLst>
                  <a:outerShdw blurRad="38100" dist="38100" dir="2700000" algn="tl">
                    <a:srgbClr val="000000">
                      <a:alpha val="43137"/>
                    </a:srgbClr>
                  </a:outerShdw>
                </a:effectLst>
                <a:latin typeface="Comic Sans MS" panose="030F0702030302020204" pitchFamily="66" charset="0"/>
              </a:rPr>
              <a:t> </a:t>
            </a:r>
            <a:r>
              <a:rPr lang="en-US" sz="2000" dirty="0" err="1" smtClean="0">
                <a:latin typeface="Comic Sans MS" panose="030F0702030302020204" pitchFamily="66" charset="0"/>
              </a:rPr>
              <a:t>secretado</a:t>
            </a:r>
            <a:r>
              <a:rPr lang="en-US" sz="2000" dirty="0" smtClean="0">
                <a:latin typeface="Comic Sans MS" panose="030F0702030302020204" pitchFamily="66" charset="0"/>
              </a:rPr>
              <a:t> </a:t>
            </a:r>
            <a:r>
              <a:rPr lang="en-US" sz="2000" dirty="0" err="1" smtClean="0">
                <a:latin typeface="Comic Sans MS" panose="030F0702030302020204" pitchFamily="66" charset="0"/>
              </a:rPr>
              <a:t>por</a:t>
            </a:r>
            <a:r>
              <a:rPr lang="en-US" sz="2000" dirty="0" smtClean="0">
                <a:latin typeface="Comic Sans MS" panose="030F0702030302020204" pitchFamily="66" charset="0"/>
              </a:rPr>
              <a:t> </a:t>
            </a:r>
            <a:r>
              <a:rPr lang="en-US" sz="2000" dirty="0" err="1" smtClean="0">
                <a:latin typeface="Comic Sans MS" panose="030F0702030302020204" pitchFamily="66" charset="0"/>
              </a:rPr>
              <a:t>bacterias</a:t>
            </a:r>
            <a:r>
              <a:rPr lang="en-US" sz="2000" dirty="0" smtClean="0">
                <a:latin typeface="Comic Sans MS" panose="030F0702030302020204" pitchFamily="66" charset="0"/>
              </a:rPr>
              <a:t> </a:t>
            </a:r>
            <a:r>
              <a:rPr lang="en-US" sz="2000" dirty="0" err="1" smtClean="0">
                <a:latin typeface="Comic Sans MS" panose="030F0702030302020204" pitchFamily="66" charset="0"/>
              </a:rPr>
              <a:t>intestinales</a:t>
            </a:r>
            <a:r>
              <a:rPr lang="en-US" sz="2000" dirty="0" smtClean="0">
                <a:latin typeface="Comic Sans MS" panose="030F0702030302020204" pitchFamily="66" charset="0"/>
              </a:rPr>
              <a:t> </a:t>
            </a:r>
            <a:r>
              <a:rPr lang="en-US" sz="2000" dirty="0" err="1" smtClean="0">
                <a:latin typeface="Comic Sans MS" panose="030F0702030302020204" pitchFamily="66" charset="0"/>
              </a:rPr>
              <a:t>tiene</a:t>
            </a:r>
            <a:r>
              <a:rPr lang="en-US" sz="2000" dirty="0" smtClean="0">
                <a:latin typeface="Comic Sans MS" panose="030F0702030302020204" pitchFamily="66" charset="0"/>
              </a:rPr>
              <a:t> </a:t>
            </a:r>
            <a:r>
              <a:rPr lang="en-US" sz="2000" dirty="0" err="1" smtClean="0">
                <a:latin typeface="Comic Sans MS" panose="030F0702030302020204" pitchFamily="66" charset="0"/>
              </a:rPr>
              <a:t>efectos</a:t>
            </a:r>
            <a:r>
              <a:rPr lang="en-US" sz="2000" dirty="0" smtClean="0">
                <a:latin typeface="Comic Sans MS" panose="030F0702030302020204" pitchFamily="66" charset="0"/>
              </a:rPr>
              <a:t> pro y </a:t>
            </a:r>
            <a:r>
              <a:rPr lang="en-US" sz="2000" dirty="0" err="1" smtClean="0">
                <a:latin typeface="Comic Sans MS" panose="030F0702030302020204" pitchFamily="66" charset="0"/>
              </a:rPr>
              <a:t>antinflamatorio</a:t>
            </a:r>
            <a:r>
              <a:rPr lang="en-US" sz="2000" dirty="0" smtClean="0">
                <a:latin typeface="Comic Sans MS" panose="030F0702030302020204" pitchFamily="66" charset="0"/>
              </a:rPr>
              <a:t>. </a:t>
            </a:r>
            <a:r>
              <a:rPr lang="en-US" sz="2000" dirty="0" err="1" smtClean="0">
                <a:latin typeface="Comic Sans MS" panose="030F0702030302020204" pitchFamily="66" charset="0"/>
              </a:rPr>
              <a:t>Mientras</a:t>
            </a:r>
            <a:r>
              <a:rPr lang="en-US" sz="2000" dirty="0" smtClean="0">
                <a:latin typeface="Comic Sans MS" panose="030F0702030302020204" pitchFamily="66" charset="0"/>
              </a:rPr>
              <a:t> </a:t>
            </a:r>
            <a:r>
              <a:rPr lang="en-US" sz="2000" dirty="0" err="1" smtClean="0">
                <a:latin typeface="Comic Sans MS" panose="030F0702030302020204" pitchFamily="66" charset="0"/>
              </a:rPr>
              <a:t>que</a:t>
            </a:r>
            <a:r>
              <a:rPr lang="en-US" sz="2000" dirty="0" smtClean="0">
                <a:latin typeface="Comic Sans MS" panose="030F0702030302020204" pitchFamily="66" charset="0"/>
              </a:rPr>
              <a:t> </a:t>
            </a:r>
            <a:r>
              <a:rPr lang="en-US" sz="2000" dirty="0" err="1" smtClean="0">
                <a:effectLst>
                  <a:outerShdw blurRad="38100" dist="38100" dir="2700000" algn="tl">
                    <a:srgbClr val="000000">
                      <a:alpha val="43137"/>
                    </a:srgbClr>
                  </a:outerShdw>
                </a:effectLst>
                <a:latin typeface="Comic Sans MS" panose="030F0702030302020204" pitchFamily="66" charset="0"/>
              </a:rPr>
              <a:t>promueve</a:t>
            </a:r>
            <a:r>
              <a:rPr lang="en-US" sz="2000" dirty="0" smtClean="0">
                <a:effectLst>
                  <a:outerShdw blurRad="38100" dist="38100" dir="2700000" algn="tl">
                    <a:srgbClr val="000000">
                      <a:alpha val="43137"/>
                    </a:srgbClr>
                  </a:outerShdw>
                </a:effectLst>
                <a:latin typeface="Comic Sans MS" panose="030F0702030302020204" pitchFamily="66" charset="0"/>
              </a:rPr>
              <a:t> </a:t>
            </a:r>
            <a:r>
              <a:rPr lang="en-US" sz="2000" dirty="0" err="1" smtClean="0">
                <a:effectLst>
                  <a:outerShdw blurRad="38100" dist="38100" dir="2700000" algn="tl">
                    <a:srgbClr val="000000">
                      <a:alpha val="43137"/>
                    </a:srgbClr>
                  </a:outerShdw>
                </a:effectLst>
                <a:latin typeface="Comic Sans MS" panose="030F0702030302020204" pitchFamily="66" charset="0"/>
              </a:rPr>
              <a:t>secreción</a:t>
            </a:r>
            <a:r>
              <a:rPr lang="en-US" sz="2000" dirty="0" smtClean="0">
                <a:effectLst>
                  <a:outerShdw blurRad="38100" dist="38100" dir="2700000" algn="tl">
                    <a:srgbClr val="000000">
                      <a:alpha val="43137"/>
                    </a:srgbClr>
                  </a:outerShdw>
                </a:effectLst>
                <a:latin typeface="Comic Sans MS" panose="030F0702030302020204" pitchFamily="66" charset="0"/>
              </a:rPr>
              <a:t> de CK </a:t>
            </a:r>
            <a:r>
              <a:rPr lang="en-US" sz="2000" dirty="0">
                <a:effectLst>
                  <a:outerShdw blurRad="38100" dist="38100" dir="2700000" algn="tl">
                    <a:srgbClr val="000000">
                      <a:alpha val="43137"/>
                    </a:srgbClr>
                  </a:outerShdw>
                </a:effectLst>
                <a:latin typeface="Comic Sans MS" panose="030F0702030302020204" pitchFamily="66" charset="0"/>
              </a:rPr>
              <a:t> </a:t>
            </a:r>
            <a:r>
              <a:rPr lang="en-US" sz="2000" dirty="0" smtClean="0">
                <a:effectLst>
                  <a:outerShdw blurRad="38100" dist="38100" dir="2700000" algn="tl">
                    <a:srgbClr val="000000">
                      <a:alpha val="43137"/>
                    </a:srgbClr>
                  </a:outerShdw>
                </a:effectLst>
                <a:latin typeface="Comic Sans MS" panose="030F0702030302020204" pitchFamily="66" charset="0"/>
              </a:rPr>
              <a:t>proinflamatorias</a:t>
            </a:r>
            <a:r>
              <a:rPr lang="en-US" sz="2000" dirty="0" smtClean="0">
                <a:latin typeface="Comic Sans MS" panose="030F0702030302020204" pitchFamily="66" charset="0"/>
              </a:rPr>
              <a:t>, </a:t>
            </a:r>
            <a:r>
              <a:rPr lang="en-US" sz="2000" dirty="0" err="1" smtClean="0">
                <a:effectLst>
                  <a:outerShdw blurRad="38100" dist="38100" dir="2700000" algn="tl">
                    <a:srgbClr val="000000">
                      <a:alpha val="43137"/>
                    </a:srgbClr>
                  </a:outerShdw>
                </a:effectLst>
                <a:latin typeface="Comic Sans MS" panose="030F0702030302020204" pitchFamily="66" charset="0"/>
              </a:rPr>
              <a:t>quimotaxis</a:t>
            </a:r>
            <a:r>
              <a:rPr lang="en-US" sz="2000" dirty="0">
                <a:effectLst>
                  <a:outerShdw blurRad="38100" dist="38100" dir="2700000" algn="tl">
                    <a:srgbClr val="000000">
                      <a:alpha val="43137"/>
                    </a:srgbClr>
                  </a:outerShdw>
                </a:effectLst>
                <a:latin typeface="Comic Sans MS" panose="030F0702030302020204" pitchFamily="66" charset="0"/>
              </a:rPr>
              <a:t>, </a:t>
            </a:r>
            <a:r>
              <a:rPr lang="en-US" sz="2000" dirty="0" smtClean="0">
                <a:effectLst>
                  <a:outerShdw blurRad="38100" dist="38100" dir="2700000" algn="tl">
                    <a:srgbClr val="000000">
                      <a:alpha val="43137"/>
                    </a:srgbClr>
                  </a:outerShdw>
                </a:effectLst>
                <a:latin typeface="Comic Sans MS" panose="030F0702030302020204" pitchFamily="66" charset="0"/>
              </a:rPr>
              <a:t>y </a:t>
            </a:r>
            <a:r>
              <a:rPr lang="en-US" sz="2000" dirty="0" err="1" smtClean="0">
                <a:effectLst>
                  <a:outerShdw blurRad="38100" dist="38100" dir="2700000" algn="tl">
                    <a:srgbClr val="000000">
                      <a:alpha val="43137"/>
                    </a:srgbClr>
                  </a:outerShdw>
                </a:effectLst>
                <a:latin typeface="Comic Sans MS" panose="030F0702030302020204" pitchFamily="66" charset="0"/>
              </a:rPr>
              <a:t>diferenciación</a:t>
            </a:r>
            <a:r>
              <a:rPr lang="en-US" sz="2000" dirty="0" smtClean="0">
                <a:effectLst>
                  <a:outerShdw blurRad="38100" dist="38100" dir="2700000" algn="tl">
                    <a:srgbClr val="000000">
                      <a:alpha val="43137"/>
                    </a:srgbClr>
                  </a:outerShdw>
                </a:effectLst>
                <a:latin typeface="Comic Sans MS" panose="030F0702030302020204" pitchFamily="66" charset="0"/>
              </a:rPr>
              <a:t> de C. T naïve </a:t>
            </a:r>
            <a:r>
              <a:rPr lang="en-US" sz="2000" dirty="0" smtClean="0">
                <a:latin typeface="Comic Sans MS" panose="030F0702030302020204" pitchFamily="66" charset="0"/>
              </a:rPr>
              <a:t>en c. TH17, </a:t>
            </a:r>
            <a:r>
              <a:rPr lang="en-US" sz="2000" dirty="0" err="1" smtClean="0">
                <a:latin typeface="Comic Sans MS" panose="030F0702030302020204" pitchFamily="66" charset="0"/>
              </a:rPr>
              <a:t>también</a:t>
            </a:r>
            <a:r>
              <a:rPr lang="en-US" sz="2000" dirty="0" smtClean="0">
                <a:latin typeface="Comic Sans MS" panose="030F0702030302020204" pitchFamily="66" charset="0"/>
              </a:rPr>
              <a:t> </a:t>
            </a:r>
            <a:r>
              <a:rPr lang="en-US" sz="2000" dirty="0" err="1" smtClean="0">
                <a:effectLst>
                  <a:outerShdw blurRad="38100" dist="38100" dir="2700000" algn="tl">
                    <a:srgbClr val="000000">
                      <a:alpha val="43137"/>
                    </a:srgbClr>
                  </a:outerShdw>
                </a:effectLst>
                <a:latin typeface="Comic Sans MS" panose="030F0702030302020204" pitchFamily="66" charset="0"/>
              </a:rPr>
              <a:t>inhibe</a:t>
            </a:r>
            <a:r>
              <a:rPr lang="en-US" sz="2000" dirty="0" smtClean="0">
                <a:effectLst>
                  <a:outerShdw blurRad="38100" dist="38100" dir="2700000" algn="tl">
                    <a:srgbClr val="000000">
                      <a:alpha val="43137"/>
                    </a:srgbClr>
                  </a:outerShdw>
                </a:effectLst>
                <a:latin typeface="Comic Sans MS" panose="030F0702030302020204" pitchFamily="66" charset="0"/>
              </a:rPr>
              <a:t> la </a:t>
            </a:r>
            <a:r>
              <a:rPr lang="en-US" sz="2000" dirty="0" err="1" smtClean="0">
                <a:effectLst>
                  <a:outerShdw blurRad="38100" dist="38100" dir="2700000" algn="tl">
                    <a:srgbClr val="000000">
                      <a:alpha val="43137"/>
                    </a:srgbClr>
                  </a:outerShdw>
                </a:effectLst>
                <a:latin typeface="Comic Sans MS" panose="030F0702030302020204" pitchFamily="66" charset="0"/>
              </a:rPr>
              <a:t>liberación</a:t>
            </a:r>
            <a:r>
              <a:rPr lang="en-US" sz="2000" dirty="0" smtClean="0">
                <a:effectLst>
                  <a:outerShdw blurRad="38100" dist="38100" dir="2700000" algn="tl">
                    <a:srgbClr val="000000">
                      <a:alpha val="43137"/>
                    </a:srgbClr>
                  </a:outerShdw>
                </a:effectLst>
                <a:latin typeface="Comic Sans MS" panose="030F0702030302020204" pitchFamily="66" charset="0"/>
              </a:rPr>
              <a:t> de IgA </a:t>
            </a:r>
            <a:r>
              <a:rPr lang="en-US" sz="2000" dirty="0" smtClean="0">
                <a:latin typeface="Comic Sans MS" panose="030F0702030302020204" pitchFamily="66" charset="0"/>
              </a:rPr>
              <a:t>a la </a:t>
            </a:r>
            <a:r>
              <a:rPr lang="en-US" sz="2000" dirty="0" err="1" smtClean="0">
                <a:latin typeface="Comic Sans MS" panose="030F0702030302020204" pitchFamily="66" charset="0"/>
              </a:rPr>
              <a:t>luz</a:t>
            </a:r>
            <a:r>
              <a:rPr lang="en-US" sz="2000" dirty="0" smtClean="0">
                <a:latin typeface="Comic Sans MS" panose="030F0702030302020204" pitchFamily="66" charset="0"/>
              </a:rPr>
              <a:t> intestinal </a:t>
            </a:r>
            <a:r>
              <a:rPr lang="en-US" sz="2000" dirty="0" err="1" smtClean="0">
                <a:latin typeface="Comic Sans MS" panose="030F0702030302020204" pitchFamily="66" charset="0"/>
              </a:rPr>
              <a:t>por</a:t>
            </a:r>
            <a:r>
              <a:rPr lang="en-US" sz="2000" dirty="0" smtClean="0">
                <a:latin typeface="Comic Sans MS" panose="030F0702030302020204" pitchFamily="66" charset="0"/>
              </a:rPr>
              <a:t> </a:t>
            </a:r>
            <a:r>
              <a:rPr lang="en-US" sz="2000" dirty="0" err="1" smtClean="0">
                <a:latin typeface="Comic Sans MS" panose="030F0702030302020204" pitchFamily="66" charset="0"/>
              </a:rPr>
              <a:t>reducir</a:t>
            </a:r>
            <a:r>
              <a:rPr lang="en-US" sz="2000" dirty="0" smtClean="0">
                <a:latin typeface="Comic Sans MS" panose="030F0702030302020204" pitchFamily="66" charset="0"/>
              </a:rPr>
              <a:t> el </a:t>
            </a:r>
            <a:r>
              <a:rPr lang="en-US" sz="2000" dirty="0" err="1" smtClean="0">
                <a:latin typeface="Comic Sans MS" panose="030F0702030302020204" pitchFamily="66" charset="0"/>
              </a:rPr>
              <a:t>número</a:t>
            </a:r>
            <a:r>
              <a:rPr lang="en-US" sz="2000" dirty="0" smtClean="0">
                <a:latin typeface="Comic Sans MS" panose="030F0702030302020204" pitchFamily="66" charset="0"/>
              </a:rPr>
              <a:t> de c. TH </a:t>
            </a:r>
            <a:r>
              <a:rPr lang="en-US" sz="2000" dirty="0" err="1" smtClean="0">
                <a:latin typeface="Comic Sans MS" panose="030F0702030302020204" pitchFamily="66" charset="0"/>
              </a:rPr>
              <a:t>foliculares</a:t>
            </a:r>
            <a:r>
              <a:rPr lang="en-US" sz="2000" dirty="0" smtClean="0">
                <a:latin typeface="Comic Sans MS" panose="030F0702030302020204" pitchFamily="66" charset="0"/>
              </a:rPr>
              <a:t> </a:t>
            </a:r>
            <a:r>
              <a:rPr lang="en-US" sz="2000" dirty="0" err="1" smtClean="0">
                <a:latin typeface="Comic Sans MS" panose="030F0702030302020204" pitchFamily="66" charset="0"/>
              </a:rPr>
              <a:t>que</a:t>
            </a:r>
            <a:r>
              <a:rPr lang="en-US" sz="2000" dirty="0" smtClean="0">
                <a:latin typeface="Comic Sans MS" panose="030F0702030302020204" pitchFamily="66" charset="0"/>
              </a:rPr>
              <a:t> </a:t>
            </a:r>
            <a:r>
              <a:rPr lang="en-US" sz="2000" dirty="0" err="1" smtClean="0">
                <a:latin typeface="Comic Sans MS" panose="030F0702030302020204" pitchFamily="66" charset="0"/>
              </a:rPr>
              <a:t>activan</a:t>
            </a:r>
            <a:r>
              <a:rPr lang="en-US" sz="2000" dirty="0" smtClean="0">
                <a:latin typeface="Comic Sans MS" panose="030F0702030302020204" pitchFamily="66" charset="0"/>
              </a:rPr>
              <a:t> a c. B.</a:t>
            </a:r>
          </a:p>
          <a:p>
            <a:pPr marL="176213" indent="-176213"/>
            <a:endParaRPr lang="en-US" sz="1000" dirty="0" smtClean="0">
              <a:latin typeface="Comic Sans MS" panose="030F0702030302020204" pitchFamily="66" charset="0"/>
            </a:endParaRPr>
          </a:p>
          <a:p>
            <a:pPr marL="176213" indent="-176213">
              <a:buFont typeface="Arial" panose="020B0604020202020204" pitchFamily="34" charset="0"/>
              <a:buChar char="•"/>
            </a:pPr>
            <a:r>
              <a:rPr lang="en-US" sz="2000" b="1" dirty="0" err="1" smtClean="0">
                <a:solidFill>
                  <a:srgbClr val="0047D6"/>
                </a:solidFill>
                <a:effectLst>
                  <a:outerShdw blurRad="38100" dist="38100" dir="2700000" algn="tl">
                    <a:srgbClr val="000000">
                      <a:alpha val="43137"/>
                    </a:srgbClr>
                  </a:outerShdw>
                </a:effectLst>
                <a:latin typeface="Comic Sans MS" panose="030F0702030302020204" pitchFamily="66" charset="0"/>
              </a:rPr>
              <a:t>Polisacárido</a:t>
            </a:r>
            <a:r>
              <a:rPr lang="en-US" sz="2000" b="1" dirty="0" smtClean="0">
                <a:solidFill>
                  <a:srgbClr val="0047D6"/>
                </a:solidFill>
                <a:effectLst>
                  <a:outerShdw blurRad="38100" dist="38100" dir="2700000" algn="tl">
                    <a:srgbClr val="000000">
                      <a:alpha val="43137"/>
                    </a:srgbClr>
                  </a:outerShdw>
                </a:effectLst>
                <a:latin typeface="Comic Sans MS" panose="030F0702030302020204" pitchFamily="66" charset="0"/>
              </a:rPr>
              <a:t> </a:t>
            </a:r>
            <a:r>
              <a:rPr lang="en-US" sz="2000" b="1" dirty="0">
                <a:solidFill>
                  <a:srgbClr val="0047D6"/>
                </a:solidFill>
                <a:effectLst>
                  <a:outerShdw blurRad="38100" dist="38100" dir="2700000" algn="tl">
                    <a:srgbClr val="000000">
                      <a:alpha val="43137"/>
                    </a:srgbClr>
                  </a:outerShdw>
                </a:effectLst>
                <a:latin typeface="Comic Sans MS" panose="030F0702030302020204" pitchFamily="66" charset="0"/>
              </a:rPr>
              <a:t>A </a:t>
            </a:r>
            <a:r>
              <a:rPr lang="en-US" sz="2000" dirty="0" err="1" smtClean="0">
                <a:latin typeface="Comic Sans MS" panose="030F0702030302020204" pitchFamily="66" charset="0"/>
              </a:rPr>
              <a:t>es</a:t>
            </a:r>
            <a:r>
              <a:rPr lang="en-US" sz="2000" dirty="0" smtClean="0">
                <a:latin typeface="Comic Sans MS" panose="030F0702030302020204" pitchFamily="66" charset="0"/>
              </a:rPr>
              <a:t> </a:t>
            </a:r>
            <a:r>
              <a:rPr lang="en-US" sz="2000" dirty="0" err="1" smtClean="0">
                <a:latin typeface="Comic Sans MS" panose="030F0702030302020204" pitchFamily="66" charset="0"/>
              </a:rPr>
              <a:t>producido</a:t>
            </a:r>
            <a:r>
              <a:rPr lang="en-US" sz="2000" dirty="0" smtClean="0">
                <a:latin typeface="Comic Sans MS" panose="030F0702030302020204" pitchFamily="66" charset="0"/>
              </a:rPr>
              <a:t> </a:t>
            </a:r>
            <a:r>
              <a:rPr lang="en-US" sz="2000" dirty="0" err="1" smtClean="0">
                <a:latin typeface="Comic Sans MS" panose="030F0702030302020204" pitchFamily="66" charset="0"/>
              </a:rPr>
              <a:t>por</a:t>
            </a:r>
            <a:r>
              <a:rPr lang="en-US" sz="2000" dirty="0" smtClean="0">
                <a:latin typeface="Comic Sans MS" panose="030F0702030302020204" pitchFamily="66" charset="0"/>
              </a:rPr>
              <a:t> la bacteria intestinal </a:t>
            </a:r>
            <a:r>
              <a:rPr lang="en-US" sz="2000" i="1" dirty="0" smtClean="0">
                <a:latin typeface="Comic Sans MS" panose="030F0702030302020204" pitchFamily="66" charset="0"/>
              </a:rPr>
              <a:t>Bacteroides </a:t>
            </a:r>
            <a:r>
              <a:rPr lang="en-US" sz="2000" i="1" dirty="0" err="1">
                <a:latin typeface="Comic Sans MS" panose="030F0702030302020204" pitchFamily="66" charset="0"/>
              </a:rPr>
              <a:t>fragilis</a:t>
            </a:r>
            <a:r>
              <a:rPr lang="en-US" sz="2000" dirty="0">
                <a:latin typeface="Comic Sans MS" panose="030F0702030302020204" pitchFamily="66" charset="0"/>
              </a:rPr>
              <a:t>. </a:t>
            </a:r>
            <a:r>
              <a:rPr lang="en-US" sz="2000" dirty="0" err="1" smtClean="0">
                <a:latin typeface="Comic Sans MS" panose="030F0702030302020204" pitchFamily="66" charset="0"/>
              </a:rPr>
              <a:t>Promueve</a:t>
            </a:r>
            <a:r>
              <a:rPr lang="en-US" sz="2000" dirty="0" smtClean="0">
                <a:latin typeface="Comic Sans MS" panose="030F0702030302020204" pitchFamily="66" charset="0"/>
              </a:rPr>
              <a:t> la </a:t>
            </a:r>
            <a:r>
              <a:rPr lang="en-US" sz="2000" dirty="0" err="1" smtClean="0">
                <a:latin typeface="Comic Sans MS" panose="030F0702030302020204" pitchFamily="66" charset="0"/>
              </a:rPr>
              <a:t>producción</a:t>
            </a:r>
            <a:r>
              <a:rPr lang="en-US" sz="2000" dirty="0" smtClean="0">
                <a:latin typeface="Comic Sans MS" panose="030F0702030302020204" pitchFamily="66" charset="0"/>
              </a:rPr>
              <a:t> la </a:t>
            </a:r>
            <a:r>
              <a:rPr lang="en-US" sz="2000" dirty="0" smtClean="0">
                <a:effectLst>
                  <a:outerShdw blurRad="38100" dist="38100" dir="2700000" algn="tl">
                    <a:srgbClr val="000000">
                      <a:alpha val="43137"/>
                    </a:srgbClr>
                  </a:outerShdw>
                </a:effectLst>
                <a:latin typeface="Comic Sans MS" panose="030F0702030302020204" pitchFamily="66" charset="0"/>
              </a:rPr>
              <a:t>CK </a:t>
            </a:r>
            <a:r>
              <a:rPr lang="en-US" sz="2000" dirty="0" err="1" smtClean="0">
                <a:effectLst>
                  <a:outerShdw blurRad="38100" dist="38100" dir="2700000" algn="tl">
                    <a:srgbClr val="000000">
                      <a:alpha val="43137"/>
                    </a:srgbClr>
                  </a:outerShdw>
                </a:effectLst>
                <a:latin typeface="Comic Sans MS" panose="030F0702030302020204" pitchFamily="66" charset="0"/>
              </a:rPr>
              <a:t>antinflamatoria</a:t>
            </a:r>
            <a:r>
              <a:rPr lang="en-US" sz="2000" dirty="0" smtClean="0">
                <a:effectLst>
                  <a:outerShdw blurRad="38100" dist="38100" dir="2700000" algn="tl">
                    <a:srgbClr val="000000">
                      <a:alpha val="43137"/>
                    </a:srgbClr>
                  </a:outerShdw>
                </a:effectLst>
                <a:latin typeface="Comic Sans MS" panose="030F0702030302020204" pitchFamily="66" charset="0"/>
              </a:rPr>
              <a:t> IL-10</a:t>
            </a:r>
            <a:r>
              <a:rPr lang="en-US" sz="2000" dirty="0" smtClean="0">
                <a:latin typeface="Comic Sans MS" panose="030F0702030302020204" pitchFamily="66" charset="0"/>
              </a:rPr>
              <a:t> </a:t>
            </a:r>
            <a:r>
              <a:rPr lang="en-US" sz="2000" dirty="0" err="1" smtClean="0">
                <a:latin typeface="Comic Sans MS" panose="030F0702030302020204" pitchFamily="66" charset="0"/>
              </a:rPr>
              <a:t>por</a:t>
            </a:r>
            <a:r>
              <a:rPr lang="en-US" sz="2000" dirty="0" smtClean="0">
                <a:latin typeface="Comic Sans MS" panose="030F0702030302020204" pitchFamily="66" charset="0"/>
              </a:rPr>
              <a:t> c. T </a:t>
            </a:r>
            <a:r>
              <a:rPr lang="en-US" sz="2000" dirty="0" err="1" smtClean="0">
                <a:latin typeface="Comic Sans MS" panose="030F0702030302020204" pitchFamily="66" charset="0"/>
              </a:rPr>
              <a:t>directamente</a:t>
            </a:r>
            <a:r>
              <a:rPr lang="en-US" sz="2000" dirty="0" smtClean="0">
                <a:latin typeface="Comic Sans MS" panose="030F0702030302020204" pitchFamily="66" charset="0"/>
              </a:rPr>
              <a:t> e </a:t>
            </a:r>
            <a:r>
              <a:rPr lang="en-US" sz="2000" dirty="0" err="1" smtClean="0">
                <a:latin typeface="Comic Sans MS" panose="030F0702030302020204" pitchFamily="66" charset="0"/>
              </a:rPr>
              <a:t>indirectamente</a:t>
            </a:r>
            <a:r>
              <a:rPr lang="en-US" sz="2000" dirty="0" smtClean="0">
                <a:latin typeface="Comic Sans MS" panose="030F0702030302020204" pitchFamily="66" charset="0"/>
              </a:rPr>
              <a:t> </a:t>
            </a:r>
            <a:r>
              <a:rPr lang="en-US" sz="2000" dirty="0" err="1" smtClean="0">
                <a:latin typeface="Comic Sans MS" panose="030F0702030302020204" pitchFamily="66" charset="0"/>
              </a:rPr>
              <a:t>por</a:t>
            </a:r>
            <a:r>
              <a:rPr lang="en-US" sz="2000" dirty="0" smtClean="0">
                <a:latin typeface="Comic Sans MS" panose="030F0702030302020204" pitchFamily="66" charset="0"/>
              </a:rPr>
              <a:t> c. </a:t>
            </a:r>
            <a:r>
              <a:rPr lang="en-US" sz="2000" dirty="0" err="1" smtClean="0">
                <a:latin typeface="Comic Sans MS" panose="030F0702030302020204" pitchFamily="66" charset="0"/>
              </a:rPr>
              <a:t>dendríticas</a:t>
            </a:r>
            <a:r>
              <a:rPr lang="en-US" sz="2000" dirty="0" smtClean="0">
                <a:latin typeface="Comic Sans MS" panose="030F0702030302020204" pitchFamily="66" charset="0"/>
              </a:rPr>
              <a:t>. </a:t>
            </a:r>
          </a:p>
          <a:p>
            <a:pPr marL="176213" indent="-176213">
              <a:buFont typeface="Arial" panose="020B0604020202020204" pitchFamily="34" charset="0"/>
              <a:buChar char="•"/>
            </a:pPr>
            <a:endParaRPr lang="en-US" sz="800" dirty="0" smtClean="0">
              <a:latin typeface="Comic Sans MS" panose="030F0702030302020204" pitchFamily="66" charset="0"/>
            </a:endParaRPr>
          </a:p>
        </p:txBody>
      </p:sp>
      <p:sp>
        <p:nvSpPr>
          <p:cNvPr id="7" name="3 CuadroTexto"/>
          <p:cNvSpPr txBox="1"/>
          <p:nvPr/>
        </p:nvSpPr>
        <p:spPr>
          <a:xfrm>
            <a:off x="6880348" y="6536913"/>
            <a:ext cx="2165978" cy="230832"/>
          </a:xfrm>
          <a:prstGeom prst="rect">
            <a:avLst/>
          </a:prstGeom>
          <a:noFill/>
        </p:spPr>
        <p:txBody>
          <a:bodyPr wrap="none" rtlCol="0">
            <a:spAutoFit/>
          </a:bodyPr>
          <a:lstStyle/>
          <a:p>
            <a:r>
              <a:rPr lang="es-VE" sz="9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Rectángulo 7"/>
          <p:cNvSpPr/>
          <p:nvPr/>
        </p:nvSpPr>
        <p:spPr>
          <a:xfrm>
            <a:off x="1709936" y="5861445"/>
            <a:ext cx="5724128" cy="430887"/>
          </a:xfrm>
          <a:prstGeom prst="rect">
            <a:avLst/>
          </a:prstGeom>
        </p:spPr>
        <p:txBody>
          <a:bodyPr wrap="square">
            <a:spAutoFit/>
          </a:bodyPr>
          <a:lstStyle/>
          <a:p>
            <a:pPr algn="ctr"/>
            <a:r>
              <a:rPr lang="es-VE" sz="1100" dirty="0" smtClean="0">
                <a:solidFill>
                  <a:srgbClr val="000000"/>
                </a:solidFill>
                <a:latin typeface="Times New Roman" panose="02020603050405020304" pitchFamily="18" charset="0"/>
                <a:cs typeface="Times New Roman" panose="02020603050405020304" pitchFamily="18" charset="0"/>
              </a:rPr>
              <a:t>T. </a:t>
            </a:r>
            <a:r>
              <a:rPr lang="es-VE" sz="1100" dirty="0" err="1" smtClean="0">
                <a:solidFill>
                  <a:srgbClr val="000000"/>
                </a:solidFill>
                <a:latin typeface="Times New Roman" panose="02020603050405020304" pitchFamily="18" charset="0"/>
                <a:cs typeface="Times New Roman" panose="02020603050405020304" pitchFamily="18" charset="0"/>
              </a:rPr>
              <a:t>Siegmund</a:t>
            </a:r>
            <a:r>
              <a:rPr lang="es-VE" sz="1100" dirty="0" smtClean="0">
                <a:solidFill>
                  <a:srgbClr val="000000"/>
                </a:solidFill>
                <a:latin typeface="Times New Roman" panose="02020603050405020304" pitchFamily="18" charset="0"/>
                <a:cs typeface="Times New Roman" panose="02020603050405020304" pitchFamily="18" charset="0"/>
              </a:rPr>
              <a:t> </a:t>
            </a:r>
            <a:r>
              <a:rPr lang="es-VE" sz="1100" dirty="0" err="1" smtClean="0">
                <a:solidFill>
                  <a:srgbClr val="000000"/>
                </a:solidFill>
                <a:latin typeface="Times New Roman" panose="02020603050405020304" pitchFamily="18" charset="0"/>
                <a:cs typeface="Times New Roman" panose="02020603050405020304" pitchFamily="18" charset="0"/>
              </a:rPr>
              <a:t>Postler</a:t>
            </a:r>
            <a:r>
              <a:rPr lang="es-VE" sz="1100" dirty="0" smtClean="0">
                <a:solidFill>
                  <a:srgbClr val="2197D2"/>
                </a:solidFill>
                <a:latin typeface="Times New Roman" panose="02020603050405020304" pitchFamily="18" charset="0"/>
                <a:cs typeface="Times New Roman" panose="02020603050405020304" pitchFamily="18" charset="0"/>
              </a:rPr>
              <a:t>,  </a:t>
            </a:r>
            <a:r>
              <a:rPr lang="es-VE" sz="1100" dirty="0" smtClean="0">
                <a:solidFill>
                  <a:srgbClr val="000000"/>
                </a:solidFill>
                <a:latin typeface="Times New Roman" panose="02020603050405020304" pitchFamily="18" charset="0"/>
                <a:cs typeface="Times New Roman" panose="02020603050405020304" pitchFamily="18" charset="0"/>
              </a:rPr>
              <a:t>S. </a:t>
            </a:r>
            <a:r>
              <a:rPr lang="es-VE" sz="1100" dirty="0" err="1" smtClean="0">
                <a:solidFill>
                  <a:srgbClr val="000000"/>
                </a:solidFill>
                <a:latin typeface="Times New Roman" panose="02020603050405020304" pitchFamily="18" charset="0"/>
                <a:cs typeface="Times New Roman" panose="02020603050405020304" pitchFamily="18" charset="0"/>
              </a:rPr>
              <a:t>Ghosh</a:t>
            </a:r>
            <a:r>
              <a:rPr lang="es-VE" sz="1100" dirty="0">
                <a:solidFill>
                  <a:srgbClr val="2197D2"/>
                </a:solidFill>
                <a:latin typeface="Times New Roman" panose="02020603050405020304" pitchFamily="18" charset="0"/>
                <a:cs typeface="Times New Roman" panose="02020603050405020304" pitchFamily="18" charset="0"/>
              </a:rPr>
              <a:t> </a:t>
            </a:r>
            <a:r>
              <a:rPr lang="es-VE" sz="1100" i="1" dirty="0" err="1" smtClean="0">
                <a:solidFill>
                  <a:srgbClr val="000000"/>
                </a:solidFill>
                <a:latin typeface="Times New Roman" panose="02020603050405020304" pitchFamily="18" charset="0"/>
                <a:cs typeface="Times New Roman" panose="02020603050405020304" pitchFamily="18" charset="0"/>
              </a:rPr>
              <a:t>Understanding</a:t>
            </a:r>
            <a:r>
              <a:rPr lang="es-VE" sz="1100" i="1" dirty="0" smtClean="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the</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Holobiont</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smtClean="0">
                <a:solidFill>
                  <a:srgbClr val="000000"/>
                </a:solidFill>
                <a:latin typeface="Times New Roman" panose="02020603050405020304" pitchFamily="18" charset="0"/>
                <a:cs typeface="Times New Roman" panose="02020603050405020304" pitchFamily="18" charset="0"/>
              </a:rPr>
              <a:t>How</a:t>
            </a:r>
            <a:r>
              <a:rPr lang="es-VE" sz="1100" i="1" dirty="0" smtClean="0">
                <a:solidFill>
                  <a:srgbClr val="000000"/>
                </a:solidFill>
                <a:latin typeface="Times New Roman" panose="02020603050405020304" pitchFamily="18" charset="0"/>
                <a:cs typeface="Times New Roman" panose="02020603050405020304" pitchFamily="18" charset="0"/>
              </a:rPr>
              <a:t> </a:t>
            </a:r>
            <a:r>
              <a:rPr lang="es-VE" sz="1100" i="1" dirty="0" err="1" smtClean="0">
                <a:solidFill>
                  <a:srgbClr val="000000"/>
                </a:solidFill>
                <a:latin typeface="Times New Roman" panose="02020603050405020304" pitchFamily="18" charset="0"/>
                <a:cs typeface="Times New Roman" panose="02020603050405020304" pitchFamily="18" charset="0"/>
              </a:rPr>
              <a:t>Microbial</a:t>
            </a:r>
            <a:r>
              <a:rPr lang="es-VE" sz="1100" i="1" dirty="0" smtClean="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Metabolites</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Affect</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smtClean="0">
                <a:solidFill>
                  <a:srgbClr val="000000"/>
                </a:solidFill>
                <a:latin typeface="Times New Roman" panose="02020603050405020304" pitchFamily="18" charset="0"/>
                <a:cs typeface="Times New Roman" panose="02020603050405020304" pitchFamily="18" charset="0"/>
              </a:rPr>
              <a:t>Human </a:t>
            </a:r>
            <a:r>
              <a:rPr lang="en-US" sz="1100" i="1" dirty="0" smtClean="0">
                <a:solidFill>
                  <a:srgbClr val="000000"/>
                </a:solidFill>
                <a:latin typeface="Times New Roman" panose="02020603050405020304" pitchFamily="18" charset="0"/>
                <a:cs typeface="Times New Roman" panose="02020603050405020304" pitchFamily="18" charset="0"/>
              </a:rPr>
              <a:t>Health </a:t>
            </a:r>
            <a:r>
              <a:rPr lang="en-US" sz="1100" i="1" dirty="0">
                <a:solidFill>
                  <a:srgbClr val="000000"/>
                </a:solidFill>
                <a:latin typeface="Times New Roman" panose="02020603050405020304" pitchFamily="18" charset="0"/>
                <a:cs typeface="Times New Roman" panose="02020603050405020304" pitchFamily="18" charset="0"/>
              </a:rPr>
              <a:t>and Shape the Immune </a:t>
            </a:r>
            <a:r>
              <a:rPr lang="en-US" sz="1100" i="1" dirty="0" smtClean="0">
                <a:solidFill>
                  <a:srgbClr val="000000"/>
                </a:solidFill>
                <a:latin typeface="Times New Roman" panose="02020603050405020304" pitchFamily="18" charset="0"/>
                <a:cs typeface="Times New Roman" panose="02020603050405020304" pitchFamily="18" charset="0"/>
              </a:rPr>
              <a:t>System. </a:t>
            </a:r>
            <a:r>
              <a:rPr lang="en-US" sz="1100" dirty="0">
                <a:latin typeface="Times New Roman" panose="02020603050405020304" pitchFamily="18" charset="0"/>
                <a:cs typeface="Times New Roman" panose="02020603050405020304" pitchFamily="18" charset="0"/>
              </a:rPr>
              <a:t>Cell Metabolism </a:t>
            </a:r>
            <a:r>
              <a:rPr lang="en-US" sz="1100" dirty="0" smtClean="0">
                <a:latin typeface="Times New Roman" panose="02020603050405020304" pitchFamily="18" charset="0"/>
                <a:cs typeface="Times New Roman" panose="02020603050405020304" pitchFamily="18" charset="0"/>
              </a:rPr>
              <a:t>2017; 26: 112-130</a:t>
            </a:r>
            <a:endParaRPr lang="en-US" sz="1100" i="1" dirty="0">
              <a:solidFill>
                <a:srgbClr val="000000"/>
              </a:solidFill>
              <a:latin typeface="Times New Roman" panose="02020603050405020304" pitchFamily="18" charset="0"/>
              <a:cs typeface="Times New Roman" panose="02020603050405020304" pitchFamily="18" charset="0"/>
            </a:endParaRPr>
          </a:p>
        </p:txBody>
      </p:sp>
      <p:sp>
        <p:nvSpPr>
          <p:cNvPr id="10" name="Rectángulo 9"/>
          <p:cNvSpPr/>
          <p:nvPr/>
        </p:nvSpPr>
        <p:spPr>
          <a:xfrm>
            <a:off x="1793569" y="885121"/>
            <a:ext cx="5842403" cy="830997"/>
          </a:xfrm>
          <a:prstGeom prst="rect">
            <a:avLst/>
          </a:prstGeom>
          <a:solidFill>
            <a:schemeClr val="accent6">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s-VE" sz="2400" dirty="0">
                <a:latin typeface="Comic Sans MS" panose="030F0702030302020204" pitchFamily="66" charset="0"/>
              </a:rPr>
              <a:t>Metabolitos </a:t>
            </a:r>
            <a:r>
              <a:rPr lang="es-VE" sz="2400" dirty="0" err="1" smtClean="0">
                <a:latin typeface="Comic Sans MS" panose="030F0702030302020204" pitchFamily="66" charset="0"/>
              </a:rPr>
              <a:t>inmunomoduladores</a:t>
            </a:r>
            <a:r>
              <a:rPr lang="es-VE" sz="2400" dirty="0" smtClean="0">
                <a:latin typeface="Comic Sans MS" panose="030F0702030302020204" pitchFamily="66" charset="0"/>
              </a:rPr>
              <a:t> sintetizados </a:t>
            </a:r>
            <a:r>
              <a:rPr lang="es-VE" sz="2400" dirty="0">
                <a:latin typeface="Comic Sans MS" panose="030F0702030302020204" pitchFamily="66" charset="0"/>
              </a:rPr>
              <a:t>de N</a:t>
            </a:r>
            <a:r>
              <a:rPr lang="es-VE" sz="2400" dirty="0" smtClean="0">
                <a:latin typeface="Comic Sans MS" panose="030F0702030302020204" pitchFamily="66" charset="0"/>
              </a:rPr>
              <a:t>ovo </a:t>
            </a:r>
            <a:r>
              <a:rPr lang="es-VE" sz="2400" dirty="0">
                <a:latin typeface="Comic Sans MS" panose="030F0702030302020204" pitchFamily="66" charset="0"/>
              </a:rPr>
              <a:t>por </a:t>
            </a:r>
            <a:r>
              <a:rPr lang="es-VE" sz="2400" dirty="0" smtClean="0">
                <a:latin typeface="Comic Sans MS" panose="030F0702030302020204" pitchFamily="66" charset="0"/>
              </a:rPr>
              <a:t>Microbiota</a:t>
            </a:r>
            <a:endParaRPr lang="es-VE" sz="2400" dirty="0">
              <a:latin typeface="Comic Sans MS" panose="030F0702030302020204" pitchFamily="66" charset="0"/>
            </a:endParaRPr>
          </a:p>
        </p:txBody>
      </p:sp>
      <p:sp>
        <p:nvSpPr>
          <p:cNvPr id="12" name="6 CuadroTexto"/>
          <p:cNvSpPr txBox="1"/>
          <p:nvPr/>
        </p:nvSpPr>
        <p:spPr>
          <a:xfrm>
            <a:off x="255107" y="389425"/>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3" name="CuadroTexto 12"/>
          <p:cNvSpPr txBox="1"/>
          <p:nvPr/>
        </p:nvSpPr>
        <p:spPr>
          <a:xfrm>
            <a:off x="255107" y="762726"/>
            <a:ext cx="1348446"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err="1" smtClean="0">
                <a:latin typeface="Comic Sans MS" panose="030F0702030302020204" pitchFamily="66" charset="0"/>
              </a:rPr>
              <a:t>Postbióticos</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2355831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6330858" y="6482280"/>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1 CuadroTexto"/>
          <p:cNvSpPr txBox="1"/>
          <p:nvPr/>
        </p:nvSpPr>
        <p:spPr>
          <a:xfrm>
            <a:off x="3457752" y="1177588"/>
            <a:ext cx="2228495" cy="523220"/>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r>
              <a:rPr lang="es-VE" sz="2800" dirty="0" err="1" smtClean="0">
                <a:latin typeface="Comic Sans MS" panose="030F0702030302020204" pitchFamily="66" charset="0"/>
              </a:rPr>
              <a:t>Postbióticos</a:t>
            </a:r>
            <a:endParaRPr lang="es-VE" sz="2800" dirty="0">
              <a:latin typeface="Comic Sans MS" panose="030F0702030302020204" pitchFamily="66" charset="0"/>
            </a:endParaRPr>
          </a:p>
        </p:txBody>
      </p:sp>
      <p:sp>
        <p:nvSpPr>
          <p:cNvPr id="6" name="Rectángulo 5"/>
          <p:cNvSpPr/>
          <p:nvPr/>
        </p:nvSpPr>
        <p:spPr>
          <a:xfrm>
            <a:off x="1664234" y="1833532"/>
            <a:ext cx="5958408" cy="2742033"/>
          </a:xfrm>
          <a:prstGeom prst="rect">
            <a:avLst/>
          </a:prstGeom>
          <a:solidFill>
            <a:schemeClr val="accent6">
              <a:lumMod val="40000"/>
              <a:lumOff val="60000"/>
            </a:schemeClr>
          </a:solidFill>
          <a:ln>
            <a:solidFill>
              <a:schemeClr val="accent6">
                <a:lumMod val="75000"/>
              </a:schemeClr>
            </a:solidFill>
          </a:ln>
          <a:effectLst>
            <a:outerShdw blurRad="50800" dist="38100" dir="2700000" algn="tl" rotWithShape="0">
              <a:prstClr val="black">
                <a:alpha val="40000"/>
              </a:prstClr>
            </a:outerShdw>
          </a:effectLst>
        </p:spPr>
        <p:txBody>
          <a:bodyPr wrap="square">
            <a:spAutoFit/>
          </a:bodyPr>
          <a:lstStyle/>
          <a:p>
            <a:pPr marL="176213" lvl="0" indent="-176213">
              <a:lnSpc>
                <a:spcPct val="107000"/>
              </a:lnSpc>
              <a:spcAft>
                <a:spcPts val="800"/>
              </a:spcAft>
              <a:buSzPct val="150000"/>
              <a:buFont typeface="Arial" panose="020B0604020202020204" pitchFamily="34" charset="0"/>
              <a:buChar char="•"/>
            </a:pPr>
            <a:endParaRPr lang="en-US" sz="800" dirty="0" smtClean="0">
              <a:latin typeface="Comic Sans MS" panose="030F0702030302020204" pitchFamily="66" charset="0"/>
              <a:ea typeface="Times New Roman" panose="02020603050405020304" pitchFamily="18" charset="0"/>
              <a:cs typeface="Times New Roman" panose="02020603050405020304" pitchFamily="18" charset="0"/>
            </a:endParaRPr>
          </a:p>
          <a:p>
            <a:pPr marL="176213" lvl="0" indent="-176213">
              <a:lnSpc>
                <a:spcPct val="107000"/>
              </a:lnSpc>
              <a:spcAft>
                <a:spcPts val="800"/>
              </a:spcAft>
              <a:buSzPct val="150000"/>
              <a:buFont typeface="Arial" panose="020B0604020202020204" pitchFamily="34" charset="0"/>
              <a:buChar char="•"/>
            </a:pP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Son los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productos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metabólicos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generados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por</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el microbiota en el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intestino</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endParaRPr lang="en-US" sz="800" dirty="0" smtClean="0">
              <a:latin typeface="Comic Sans MS" panose="030F0702030302020204" pitchFamily="66" charset="0"/>
              <a:ea typeface="Times New Roman" panose="02020603050405020304" pitchFamily="18" charset="0"/>
              <a:cs typeface="Times New Roman" panose="02020603050405020304" pitchFamily="18" charset="0"/>
            </a:endParaRPr>
          </a:p>
          <a:p>
            <a:pPr marL="176213" lvl="0" indent="-176213">
              <a:lnSpc>
                <a:spcPct val="107000"/>
              </a:lnSpc>
              <a:spcAft>
                <a:spcPts val="800"/>
              </a:spcAft>
              <a:buSzPct val="150000"/>
              <a:buFont typeface="Arial" panose="020B0604020202020204" pitchFamily="34" charset="0"/>
              <a:buChar char="•"/>
            </a:pP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Generación</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postbioticos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específicos</a:t>
            </a:r>
            <a:r>
              <a:rPr lang="en-US" sz="2000" dirty="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ácidos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grasos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por</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enterobacterias</a:t>
            </a:r>
            <a:endParaRPr lang="es-VE" sz="800" dirty="0">
              <a:latin typeface="Comic Sans MS" panose="030F0702030302020204" pitchFamily="66" charset="0"/>
              <a:ea typeface="Calibri" panose="020F0502020204030204" pitchFamily="34" charset="0"/>
              <a:cs typeface="Times New Roman" panose="02020603050405020304" pitchFamily="18" charset="0"/>
            </a:endParaRPr>
          </a:p>
          <a:p>
            <a:pPr marL="176213" lvl="0" indent="-176213">
              <a:lnSpc>
                <a:spcPct val="107000"/>
              </a:lnSpc>
              <a:spcAft>
                <a:spcPts val="800"/>
              </a:spcAft>
              <a:buSzPct val="150000"/>
              <a:buFont typeface="Arial" panose="020B0604020202020204" pitchFamily="34" charset="0"/>
              <a:buChar char="•"/>
            </a:pP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Efectos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promotores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de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salud</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particularmente</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metabolitos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ácidos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grasos</a:t>
            </a:r>
            <a:r>
              <a:rPr lang="en-US" sz="2000" dirty="0" smtClean="0">
                <a:latin typeface="Comic Sans MS" panose="030F0702030302020204" pitchFamily="66" charset="0"/>
                <a:ea typeface="Times New Roman" panose="02020603050405020304" pitchFamily="18" charset="0"/>
                <a:cs typeface="Times New Roman" panose="02020603050405020304" pitchFamily="18" charset="0"/>
              </a:rPr>
              <a:t> en el </a:t>
            </a:r>
            <a:r>
              <a:rPr lang="en-US" sz="2000" dirty="0" err="1" smtClean="0">
                <a:latin typeface="Comic Sans MS" panose="030F0702030302020204" pitchFamily="66" charset="0"/>
                <a:ea typeface="Times New Roman" panose="02020603050405020304" pitchFamily="18" charset="0"/>
                <a:cs typeface="Times New Roman" panose="02020603050405020304" pitchFamily="18" charset="0"/>
              </a:rPr>
              <a:t>hospedero</a:t>
            </a:r>
            <a:endParaRPr lang="en-US" sz="2000" dirty="0" smtClean="0">
              <a:latin typeface="Comic Sans MS" panose="030F0702030302020204" pitchFamily="66" charset="0"/>
              <a:ea typeface="Times New Roman" panose="02020603050405020304" pitchFamily="18" charset="0"/>
              <a:cs typeface="Times New Roman" panose="02020603050405020304" pitchFamily="18" charset="0"/>
            </a:endParaRPr>
          </a:p>
          <a:p>
            <a:pPr lvl="0">
              <a:lnSpc>
                <a:spcPct val="107000"/>
              </a:lnSpc>
              <a:spcAft>
                <a:spcPts val="800"/>
              </a:spcAft>
              <a:buSzPct val="150000"/>
            </a:pPr>
            <a:r>
              <a:rPr lang="en-US" sz="800" dirty="0" smtClean="0">
                <a:latin typeface="Comic Sans MS" panose="030F0702030302020204" pitchFamily="66" charset="0"/>
                <a:ea typeface="Times New Roman" panose="02020603050405020304" pitchFamily="18" charset="0"/>
                <a:cs typeface="Times New Roman" panose="02020603050405020304" pitchFamily="18" charset="0"/>
              </a:rPr>
              <a:t> </a:t>
            </a:r>
          </a:p>
        </p:txBody>
      </p:sp>
      <p:sp>
        <p:nvSpPr>
          <p:cNvPr id="7" name="CuadroTexto 6"/>
          <p:cNvSpPr txBox="1"/>
          <p:nvPr/>
        </p:nvSpPr>
        <p:spPr>
          <a:xfrm>
            <a:off x="1788160" y="5017056"/>
            <a:ext cx="5567678" cy="276999"/>
          </a:xfrm>
          <a:prstGeom prst="rect">
            <a:avLst/>
          </a:prstGeom>
          <a:noFill/>
        </p:spPr>
        <p:txBody>
          <a:bodyPr wrap="none" rtlCol="0">
            <a:spAutoFit/>
          </a:bodyPr>
          <a:lstStyle/>
          <a:p>
            <a:pPr algn="ctr"/>
            <a:r>
              <a:rPr lang="es-VE" sz="1200" dirty="0" smtClean="0">
                <a:latin typeface="Times New Roman" panose="02020603050405020304" pitchFamily="18" charset="0"/>
                <a:cs typeface="Times New Roman" panose="02020603050405020304" pitchFamily="18" charset="0"/>
              </a:rPr>
              <a:t>http:// newatlas.com/</a:t>
            </a:r>
            <a:r>
              <a:rPr lang="es-VE" sz="1200" dirty="0" err="1" smtClean="0">
                <a:latin typeface="Times New Roman" panose="02020603050405020304" pitchFamily="18" charset="0"/>
                <a:cs typeface="Times New Roman" panose="02020603050405020304" pitchFamily="18" charset="0"/>
              </a:rPr>
              <a:t>postbiotics</a:t>
            </a:r>
            <a:r>
              <a:rPr lang="es-VE" sz="1200" dirty="0" smtClean="0">
                <a:latin typeface="Times New Roman" panose="02020603050405020304" pitchFamily="18" charset="0"/>
                <a:cs typeface="Times New Roman" panose="02020603050405020304" pitchFamily="18" charset="0"/>
              </a:rPr>
              <a:t>-</a:t>
            </a:r>
            <a:r>
              <a:rPr lang="es-VE" sz="1200" dirty="0" err="1" smtClean="0">
                <a:latin typeface="Times New Roman" panose="02020603050405020304" pitchFamily="18" charset="0"/>
                <a:cs typeface="Times New Roman" panose="02020603050405020304" pitchFamily="18" charset="0"/>
              </a:rPr>
              <a:t>gut</a:t>
            </a:r>
            <a:r>
              <a:rPr lang="es-VE" sz="1200" dirty="0" smtClean="0">
                <a:latin typeface="Times New Roman" panose="02020603050405020304" pitchFamily="18" charset="0"/>
                <a:cs typeface="Times New Roman" panose="02020603050405020304" pitchFamily="18" charset="0"/>
              </a:rPr>
              <a:t>-bacteria—</a:t>
            </a:r>
            <a:r>
              <a:rPr lang="es-VE" sz="1200" dirty="0" err="1" smtClean="0">
                <a:latin typeface="Times New Roman" panose="02020603050405020304" pitchFamily="18" charset="0"/>
                <a:cs typeface="Times New Roman" panose="02020603050405020304" pitchFamily="18" charset="0"/>
              </a:rPr>
              <a:t>microbiome.fecal</a:t>
            </a:r>
            <a:r>
              <a:rPr lang="es-VE" sz="1200" dirty="0" smtClean="0">
                <a:latin typeface="Times New Roman" panose="02020603050405020304" pitchFamily="18" charset="0"/>
                <a:cs typeface="Times New Roman" panose="02020603050405020304" pitchFamily="18" charset="0"/>
              </a:rPr>
              <a:t>—metabolome54825</a:t>
            </a:r>
            <a:endParaRPr lang="es-VE" sz="1200" dirty="0">
              <a:latin typeface="Times New Roman" panose="02020603050405020304" pitchFamily="18" charset="0"/>
              <a:cs typeface="Times New Roman" panose="02020603050405020304" pitchFamily="18" charset="0"/>
            </a:endParaRPr>
          </a:p>
        </p:txBody>
      </p:sp>
      <p:sp>
        <p:nvSpPr>
          <p:cNvPr id="2" name="CuadroTexto 1"/>
          <p:cNvSpPr txBox="1"/>
          <p:nvPr/>
        </p:nvSpPr>
        <p:spPr>
          <a:xfrm>
            <a:off x="6588224" y="5431973"/>
            <a:ext cx="1816523" cy="523220"/>
          </a:xfrm>
          <a:prstGeom prst="rect">
            <a:avLst/>
          </a:prstGeom>
          <a:solidFill>
            <a:srgbClr val="0047D6"/>
          </a:solidFill>
          <a:ln w="28575">
            <a:solidFill>
              <a:schemeClr val="accent6">
                <a:lumMod val="75000"/>
              </a:schemeClr>
            </a:solidFill>
          </a:ln>
          <a:effectLst>
            <a:outerShdw blurRad="50800" dist="38100" dir="2700000" algn="tl" rotWithShape="0">
              <a:prstClr val="black">
                <a:alpha val="40000"/>
              </a:prstClr>
            </a:outerShdw>
          </a:effectLst>
        </p:spPr>
        <p:txBody>
          <a:bodyPr wrap="none" rtlCol="0">
            <a:spAutoFit/>
          </a:bodyPr>
          <a:lstStyle/>
          <a:p>
            <a:r>
              <a:rPr lang="es-VE" sz="2800" dirty="0" smtClean="0">
                <a:solidFill>
                  <a:schemeClr val="bg1"/>
                </a:solidFill>
                <a:latin typeface="Comic Sans MS" panose="030F0702030302020204" pitchFamily="66" charset="0"/>
              </a:rPr>
              <a:t>¡¡¡Futuro!!!</a:t>
            </a:r>
            <a:endParaRPr lang="es-VE" sz="2800" dirty="0">
              <a:solidFill>
                <a:schemeClr val="bg1"/>
              </a:solidFill>
              <a:latin typeface="Comic Sans MS" panose="030F0702030302020204" pitchFamily="66" charset="0"/>
            </a:endParaRPr>
          </a:p>
        </p:txBody>
      </p:sp>
      <p:sp>
        <p:nvSpPr>
          <p:cNvPr id="8" name="6 CuadroTexto"/>
          <p:cNvSpPr txBox="1"/>
          <p:nvPr/>
        </p:nvSpPr>
        <p:spPr>
          <a:xfrm>
            <a:off x="273591" y="282134"/>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9" name="CuadroTexto 8"/>
          <p:cNvSpPr txBox="1"/>
          <p:nvPr/>
        </p:nvSpPr>
        <p:spPr>
          <a:xfrm>
            <a:off x="273591" y="701982"/>
            <a:ext cx="914033"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dirty="0" smtClean="0">
                <a:latin typeface="Comic Sans MS" panose="030F0702030302020204" pitchFamily="66" charset="0"/>
              </a:rPr>
              <a:t>General</a:t>
            </a:r>
            <a:endParaRPr lang="es-VE" sz="1600" dirty="0">
              <a:latin typeface="Comic Sans MS" panose="030F0702030302020204" pitchFamily="66" charset="0"/>
            </a:endParaRPr>
          </a:p>
        </p:txBody>
      </p:sp>
    </p:spTree>
    <p:extLst>
      <p:ext uri="{BB962C8B-B14F-4D97-AF65-F5344CB8AC3E}">
        <p14:creationId xmlns:p14="http://schemas.microsoft.com/office/powerpoint/2010/main" val="3326584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907355" y="3845542"/>
            <a:ext cx="5327187" cy="1877437"/>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s-VE" sz="2400" dirty="0" err="1" smtClean="0">
                <a:effectLst>
                  <a:outerShdw blurRad="38100" dist="38100" dir="2700000" algn="tl">
                    <a:srgbClr val="000000">
                      <a:alpha val="43137"/>
                    </a:srgbClr>
                  </a:outerShdw>
                </a:effectLst>
                <a:latin typeface="Comic Sans MS" panose="030F0702030302020204" pitchFamily="66" charset="0"/>
              </a:rPr>
              <a:t>Psicobióticos</a:t>
            </a:r>
            <a:endParaRPr lang="es-VE" sz="2400" dirty="0">
              <a:effectLst>
                <a:outerShdw blurRad="38100" dist="38100" dir="2700000" algn="tl">
                  <a:srgbClr val="000000">
                    <a:alpha val="43137"/>
                  </a:srgbClr>
                </a:outerShdw>
              </a:effectLst>
              <a:latin typeface="Comic Sans MS" panose="030F0702030302020204" pitchFamily="66" charset="0"/>
            </a:endParaRPr>
          </a:p>
          <a:p>
            <a:endParaRPr lang="es-VE" sz="1200" dirty="0">
              <a:latin typeface="Comic Sans MS" panose="030F0702030302020204" pitchFamily="66" charset="0"/>
            </a:endParaRPr>
          </a:p>
          <a:p>
            <a:r>
              <a:rPr lang="es-VE" sz="2000" dirty="0">
                <a:latin typeface="Comic Sans MS" panose="030F0702030302020204" pitchFamily="66" charset="0"/>
              </a:rPr>
              <a:t>Un organismo vivo que cuando es ingerido en cantidades adecuadas produce un efecto beneficioso en la salud en pacientes </a:t>
            </a:r>
            <a:r>
              <a:rPr lang="es-VE" sz="2000" dirty="0" smtClean="0">
                <a:latin typeface="Comic Sans MS" panose="030F0702030302020204" pitchFamily="66" charset="0"/>
              </a:rPr>
              <a:t>psiquiátricos</a:t>
            </a:r>
            <a:endParaRPr lang="es-VE" sz="2000" dirty="0">
              <a:latin typeface="Comic Sans MS" panose="030F0702030302020204" pitchFamily="66" charset="0"/>
            </a:endParaRPr>
          </a:p>
        </p:txBody>
      </p:sp>
      <p:sp>
        <p:nvSpPr>
          <p:cNvPr id="5" name="CuadroTexto 4"/>
          <p:cNvSpPr txBox="1"/>
          <p:nvPr/>
        </p:nvSpPr>
        <p:spPr>
          <a:xfrm>
            <a:off x="1531111" y="5909210"/>
            <a:ext cx="6176581" cy="400110"/>
          </a:xfrm>
          <a:prstGeom prst="rect">
            <a:avLst/>
          </a:prstGeom>
          <a:noFill/>
        </p:spPr>
        <p:txBody>
          <a:bodyPr wrap="square" rtlCol="0">
            <a:spAutoFit/>
          </a:bodyPr>
          <a:lstStyle/>
          <a:p>
            <a:pPr algn="ctr"/>
            <a:r>
              <a:rPr lang="es-VE" sz="1000" dirty="0">
                <a:latin typeface="Times New Roman" panose="02020603050405020304" pitchFamily="18" charset="0"/>
                <a:cs typeface="Times New Roman" panose="02020603050405020304" pitchFamily="18" charset="0"/>
              </a:rPr>
              <a:t>TG </a:t>
            </a:r>
            <a:r>
              <a:rPr lang="es-VE" sz="1000" dirty="0" err="1">
                <a:latin typeface="Times New Roman" panose="02020603050405020304" pitchFamily="18" charset="0"/>
                <a:cs typeface="Times New Roman" panose="02020603050405020304" pitchFamily="18" charset="0"/>
              </a:rPr>
              <a:t>Dinan</a:t>
            </a:r>
            <a:r>
              <a:rPr lang="es-VE" sz="1000" dirty="0">
                <a:latin typeface="Times New Roman" panose="02020603050405020304" pitchFamily="18" charset="0"/>
                <a:cs typeface="Times New Roman" panose="02020603050405020304" pitchFamily="18" charset="0"/>
              </a:rPr>
              <a:t>, C </a:t>
            </a:r>
            <a:r>
              <a:rPr lang="es-VE" sz="1000" dirty="0" err="1">
                <a:latin typeface="Times New Roman" panose="02020603050405020304" pitchFamily="18" charset="0"/>
                <a:cs typeface="Times New Roman" panose="02020603050405020304" pitchFamily="18" charset="0"/>
              </a:rPr>
              <a:t>Stanton</a:t>
            </a:r>
            <a:r>
              <a:rPr lang="es-VE" sz="1000" dirty="0">
                <a:latin typeface="Times New Roman" panose="02020603050405020304" pitchFamily="18" charset="0"/>
                <a:cs typeface="Times New Roman" panose="02020603050405020304" pitchFamily="18" charset="0"/>
              </a:rPr>
              <a:t>, JF </a:t>
            </a:r>
            <a:r>
              <a:rPr lang="es-VE" sz="1000" dirty="0" err="1">
                <a:latin typeface="Times New Roman" panose="02020603050405020304" pitchFamily="18" charset="0"/>
                <a:cs typeface="Times New Roman" panose="02020603050405020304" pitchFamily="18" charset="0"/>
              </a:rPr>
              <a:t>Cryan</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Review</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biologycal</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Psychiatry</a:t>
            </a:r>
            <a:r>
              <a:rPr lang="es-VE" sz="1000" dirty="0">
                <a:latin typeface="Times New Roman" panose="02020603050405020304" pitchFamily="18" charset="0"/>
                <a:cs typeface="Times New Roman" panose="02020603050405020304" pitchFamily="18" charset="0"/>
              </a:rPr>
              <a:t> 2013. </a:t>
            </a:r>
            <a:r>
              <a:rPr lang="es-VE" sz="1000" i="1" dirty="0" err="1">
                <a:latin typeface="Times New Roman" panose="02020603050405020304" pitchFamily="18" charset="0"/>
                <a:cs typeface="Times New Roman" panose="02020603050405020304" pitchFamily="18" charset="0"/>
              </a:rPr>
              <a:t>Psychobiotics</a:t>
            </a:r>
            <a:r>
              <a:rPr lang="es-VE" sz="1000" i="1" dirty="0">
                <a:latin typeface="Times New Roman" panose="02020603050405020304" pitchFamily="18" charset="0"/>
                <a:cs typeface="Times New Roman" panose="02020603050405020304" pitchFamily="18" charset="0"/>
              </a:rPr>
              <a:t>: a novel </a:t>
            </a:r>
            <a:r>
              <a:rPr lang="es-VE" sz="1000" i="1" dirty="0" err="1">
                <a:latin typeface="Times New Roman" panose="02020603050405020304" pitchFamily="18" charset="0"/>
                <a:cs typeface="Times New Roman" panose="02020603050405020304" pitchFamily="18" charset="0"/>
              </a:rPr>
              <a:t>class</a:t>
            </a:r>
            <a:r>
              <a:rPr lang="es-VE" sz="1000" i="1" dirty="0">
                <a:latin typeface="Times New Roman" panose="02020603050405020304" pitchFamily="18" charset="0"/>
                <a:cs typeface="Times New Roman" panose="02020603050405020304" pitchFamily="18" charset="0"/>
              </a:rPr>
              <a:t> of </a:t>
            </a:r>
            <a:r>
              <a:rPr lang="es-VE" sz="1000" i="1" dirty="0" err="1">
                <a:latin typeface="Times New Roman" panose="02020603050405020304" pitchFamily="18" charset="0"/>
                <a:cs typeface="Times New Roman" panose="02020603050405020304" pitchFamily="18" charset="0"/>
              </a:rPr>
              <a:t>Psychotropic</a:t>
            </a:r>
            <a:endParaRPr lang="es-VE" sz="1000" i="1" dirty="0">
              <a:latin typeface="Times New Roman" panose="02020603050405020304" pitchFamily="18" charset="0"/>
              <a:cs typeface="Times New Roman" panose="02020603050405020304" pitchFamily="18" charset="0"/>
            </a:endParaRPr>
          </a:p>
          <a:p>
            <a:pPr algn="ctr"/>
            <a:r>
              <a:rPr lang="es-VE" sz="1000" dirty="0" smtClean="0">
                <a:latin typeface="Times New Roman" panose="02020603050405020304" pitchFamily="18" charset="0"/>
                <a:cs typeface="Times New Roman" panose="02020603050405020304" pitchFamily="18" charset="0"/>
              </a:rPr>
              <a:t>T</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Dinan</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Microbiome</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brain</a:t>
            </a:r>
            <a:r>
              <a:rPr lang="es-VE" sz="1000" dirty="0">
                <a:latin typeface="Times New Roman" panose="02020603050405020304" pitchFamily="18" charset="0"/>
                <a:cs typeface="Times New Roman" panose="02020603050405020304" pitchFamily="18" charset="0"/>
              </a:rPr>
              <a:t> and </a:t>
            </a:r>
            <a:r>
              <a:rPr lang="es-VE" sz="1000" dirty="0" err="1">
                <a:latin typeface="Times New Roman" panose="02020603050405020304" pitchFamily="18" charset="0"/>
                <a:cs typeface="Times New Roman" panose="02020603050405020304" pitchFamily="18" charset="0"/>
              </a:rPr>
              <a:t>behavior</a:t>
            </a:r>
            <a:r>
              <a:rPr lang="es-VE" sz="1000" dirty="0">
                <a:latin typeface="Times New Roman" panose="02020603050405020304" pitchFamily="18" charset="0"/>
                <a:cs typeface="Times New Roman" panose="02020603050405020304" pitchFamily="18" charset="0"/>
              </a:rPr>
              <a:t>. https://www.youtube.com/watch?v=fRrje-F35A0</a:t>
            </a:r>
          </a:p>
        </p:txBody>
      </p:sp>
      <p:sp>
        <p:nvSpPr>
          <p:cNvPr id="6" name="3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b="12202"/>
          <a:stretch/>
        </p:blipFill>
        <p:spPr>
          <a:xfrm>
            <a:off x="2304256" y="403308"/>
            <a:ext cx="4572000" cy="2834966"/>
          </a:xfrm>
          <a:prstGeom prst="rect">
            <a:avLst/>
          </a:prstGeom>
          <a:ln w="28575">
            <a:solidFill>
              <a:srgbClr val="0047D6"/>
            </a:solidFill>
          </a:ln>
          <a:effectLst>
            <a:outerShdw blurRad="50800" dist="38100" dir="2700000" algn="tl" rotWithShape="0">
              <a:prstClr val="black">
                <a:alpha val="40000"/>
              </a:prstClr>
            </a:outerShdw>
          </a:effectLst>
        </p:spPr>
      </p:pic>
      <p:sp>
        <p:nvSpPr>
          <p:cNvPr id="9" name="CuadroTexto 8"/>
          <p:cNvSpPr txBox="1"/>
          <p:nvPr/>
        </p:nvSpPr>
        <p:spPr>
          <a:xfrm>
            <a:off x="2987824" y="3260766"/>
            <a:ext cx="3166251" cy="369332"/>
          </a:xfrm>
          <a:prstGeom prst="rect">
            <a:avLst/>
          </a:prstGeom>
          <a:noFill/>
        </p:spPr>
        <p:txBody>
          <a:bodyPr wrap="none" rtlCol="0">
            <a:spAutoFit/>
          </a:bodyPr>
          <a:lstStyle/>
          <a:p>
            <a:r>
              <a:rPr lang="es-VE" b="1" dirty="0">
                <a:latin typeface="Comic Sans MS" panose="030F0702030302020204" pitchFamily="66" charset="0"/>
              </a:rPr>
              <a:t>¡</a:t>
            </a:r>
            <a:r>
              <a:rPr lang="es-VE" b="1" dirty="0" smtClean="0">
                <a:latin typeface="Comic Sans MS" panose="030F0702030302020204" pitchFamily="66" charset="0"/>
              </a:rPr>
              <a:t>Su felicidad es infecciosa!</a:t>
            </a:r>
            <a:endParaRPr lang="es-VE" b="1" dirty="0">
              <a:latin typeface="Comic Sans MS" panose="030F0702030302020204" pitchFamily="66" charset="0"/>
            </a:endParaRPr>
          </a:p>
        </p:txBody>
      </p:sp>
      <p:sp>
        <p:nvSpPr>
          <p:cNvPr id="10" name="Rectángulo 9"/>
          <p:cNvSpPr/>
          <p:nvPr/>
        </p:nvSpPr>
        <p:spPr>
          <a:xfrm>
            <a:off x="3385617" y="3578539"/>
            <a:ext cx="2372765" cy="261610"/>
          </a:xfrm>
          <a:prstGeom prst="rect">
            <a:avLst/>
          </a:prstGeom>
        </p:spPr>
        <p:txBody>
          <a:bodyPr wrap="none">
            <a:spAutoFit/>
          </a:bodyPr>
          <a:lstStyle/>
          <a:p>
            <a:r>
              <a:rPr lang="es-VE" sz="1100" dirty="0"/>
              <a:t>http://notchbynotch.com/happy-diet/</a:t>
            </a:r>
          </a:p>
        </p:txBody>
      </p:sp>
      <p:sp>
        <p:nvSpPr>
          <p:cNvPr id="12" name="6 CuadroTexto"/>
          <p:cNvSpPr txBox="1"/>
          <p:nvPr/>
        </p:nvSpPr>
        <p:spPr>
          <a:xfrm>
            <a:off x="224153" y="188640"/>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3" name="CuadroTexto 12"/>
          <p:cNvSpPr txBox="1"/>
          <p:nvPr/>
        </p:nvSpPr>
        <p:spPr>
          <a:xfrm>
            <a:off x="224153" y="584358"/>
            <a:ext cx="81945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Tree>
    <p:extLst>
      <p:ext uri="{BB962C8B-B14F-4D97-AF65-F5344CB8AC3E}">
        <p14:creationId xmlns:p14="http://schemas.microsoft.com/office/powerpoint/2010/main" val="4257747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3438" y="3005024"/>
            <a:ext cx="4196668" cy="2890455"/>
          </a:xfrm>
          <a:prstGeom prst="rect">
            <a:avLst/>
          </a:prstGeom>
          <a:effectLst>
            <a:outerShdw blurRad="50800" dist="38100" dir="2700000" algn="tl" rotWithShape="0">
              <a:prstClr val="black">
                <a:alpha val="40000"/>
              </a:prstClr>
            </a:outerShdw>
          </a:effectLst>
        </p:spPr>
      </p:pic>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8908" y="501328"/>
            <a:ext cx="3551044" cy="3600400"/>
          </a:xfrm>
          <a:prstGeom prst="rect">
            <a:avLst/>
          </a:prstGeom>
          <a:effectLst>
            <a:outerShdw blurRad="50800" dist="38100" dir="2700000" algn="tl" rotWithShape="0">
              <a:prstClr val="black">
                <a:alpha val="40000"/>
              </a:prstClr>
            </a:outerShdw>
          </a:effectLst>
        </p:spPr>
      </p:pic>
      <p:sp>
        <p:nvSpPr>
          <p:cNvPr id="7" name="Rectángulo 6"/>
          <p:cNvSpPr/>
          <p:nvPr/>
        </p:nvSpPr>
        <p:spPr>
          <a:xfrm>
            <a:off x="1980900" y="6093296"/>
            <a:ext cx="5325076" cy="454612"/>
          </a:xfrm>
          <a:prstGeom prst="rect">
            <a:avLst/>
          </a:prstGeom>
        </p:spPr>
        <p:txBody>
          <a:bodyPr wrap="square">
            <a:spAutoFit/>
          </a:bodyPr>
          <a:lstStyle/>
          <a:p>
            <a:pPr algn="ctr">
              <a:lnSpc>
                <a:spcPct val="107000"/>
              </a:lnSpc>
              <a:spcAft>
                <a:spcPts val="0"/>
              </a:spcAft>
            </a:pPr>
            <a:r>
              <a:rPr lang="en-US" sz="1100" kern="1800" spc="55" dirty="0" smtClean="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C. Rodríguez Hernández. </a:t>
            </a:r>
            <a:r>
              <a:rPr lang="en-US" sz="1100" i="1" kern="1800" spc="55" dirty="0" smtClean="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No </a:t>
            </a:r>
            <a:r>
              <a:rPr lang="en-US" sz="1100" i="1" kern="1800" spc="55" dirty="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Guts, No Glory: How </a:t>
            </a:r>
            <a:r>
              <a:rPr lang="en-US" sz="1100" i="1" kern="1800" spc="55" dirty="0" err="1">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Microbiome</a:t>
            </a:r>
            <a:r>
              <a:rPr lang="en-US" sz="1100" i="1" kern="1800" spc="55" dirty="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 Research is Changing </a:t>
            </a:r>
            <a:r>
              <a:rPr lang="en-US" sz="1100" i="1" kern="1800" spc="55" dirty="0" smtClean="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Medicine.</a:t>
            </a:r>
            <a:r>
              <a:rPr lang="en-US" sz="1100" cap="all" dirty="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 22/01/2019 </a:t>
            </a:r>
            <a:r>
              <a:rPr lang="en-US" sz="1100" dirty="0" smtClean="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https://labiotech.eu/features/gut-microbiome-research</a:t>
            </a:r>
            <a:r>
              <a:rPr lang="en-US" sz="1100" cap="all" dirty="0" smtClean="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1100" cap="all" dirty="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s-V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6 CuadroTexto"/>
          <p:cNvSpPr txBox="1"/>
          <p:nvPr/>
        </p:nvSpPr>
        <p:spPr>
          <a:xfrm>
            <a:off x="189162" y="160898"/>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8" name="CuadroTexto 7"/>
          <p:cNvSpPr txBox="1"/>
          <p:nvPr/>
        </p:nvSpPr>
        <p:spPr>
          <a:xfrm>
            <a:off x="189162" y="620688"/>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9" name="1 CuadroTexto"/>
          <p:cNvSpPr txBox="1"/>
          <p:nvPr/>
        </p:nvSpPr>
        <p:spPr>
          <a:xfrm>
            <a:off x="5426348" y="1196752"/>
            <a:ext cx="2630848" cy="954107"/>
          </a:xfrm>
          <a:prstGeom prst="rect">
            <a:avLst/>
          </a:prstGeom>
          <a:solidFill>
            <a:schemeClr val="accent6">
              <a:lumMod val="60000"/>
              <a:lumOff val="40000"/>
            </a:schemeClr>
          </a:solidFill>
          <a:ln>
            <a:solidFill>
              <a:srgbClr val="0047D6"/>
            </a:solidFill>
          </a:ln>
          <a:effectLst>
            <a:glow rad="139700">
              <a:srgbClr val="0047D6">
                <a:alpha val="40000"/>
              </a:srgbClr>
            </a:glow>
            <a:outerShdw blurRad="50800" dist="38100" dir="2700000" algn="tl" rotWithShape="0">
              <a:prstClr val="black">
                <a:alpha val="40000"/>
              </a:prstClr>
            </a:outerShdw>
          </a:effectLst>
        </p:spPr>
        <p:txBody>
          <a:bodyPr wrap="none" rtlCol="0">
            <a:spAutoFit/>
          </a:bodyPr>
          <a:lstStyle/>
          <a:p>
            <a:r>
              <a:rPr lang="es-VE" sz="2800" dirty="0" smtClean="0">
                <a:latin typeface="Comic Sans MS" pitchFamily="66" charset="0"/>
              </a:rPr>
              <a:t>¡Tratamientos </a:t>
            </a:r>
          </a:p>
          <a:p>
            <a:r>
              <a:rPr lang="es-VE" sz="2800" dirty="0" smtClean="0">
                <a:latin typeface="Comic Sans MS" pitchFamily="66" charset="0"/>
              </a:rPr>
              <a:t>Innovadores!</a:t>
            </a:r>
            <a:endParaRPr lang="es-VE" sz="2800" dirty="0">
              <a:latin typeface="Comic Sans MS" pitchFamily="66" charset="0"/>
            </a:endParaRPr>
          </a:p>
        </p:txBody>
      </p:sp>
    </p:spTree>
    <p:extLst>
      <p:ext uri="{BB962C8B-B14F-4D97-AF65-F5344CB8AC3E}">
        <p14:creationId xmlns:p14="http://schemas.microsoft.com/office/powerpoint/2010/main" val="208054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536" y="5877272"/>
            <a:ext cx="5310336" cy="276999"/>
          </a:xfrm>
          <a:prstGeom prst="rect">
            <a:avLst/>
          </a:prstGeom>
        </p:spPr>
        <p:txBody>
          <a:bodyPr wrap="square">
            <a:spAutoFit/>
          </a:bodyPr>
          <a:lstStyle/>
          <a:p>
            <a:pPr algn="ctr"/>
            <a:r>
              <a:rPr lang="es-VE" sz="1200" dirty="0"/>
              <a:t>http://www.youtube.com/watch?feature=player_embedded&amp;v=MUhJoTF6ZMc</a:t>
            </a:r>
          </a:p>
        </p:txBody>
      </p:sp>
      <p:sp>
        <p:nvSpPr>
          <p:cNvPr id="5" name="4 Rectángulo"/>
          <p:cNvSpPr/>
          <p:nvPr/>
        </p:nvSpPr>
        <p:spPr>
          <a:xfrm>
            <a:off x="2663788" y="2190586"/>
            <a:ext cx="3816424" cy="276999"/>
          </a:xfrm>
          <a:prstGeom prst="rect">
            <a:avLst/>
          </a:prstGeom>
        </p:spPr>
        <p:txBody>
          <a:bodyPr wrap="square">
            <a:spAutoFit/>
          </a:bodyPr>
          <a:lstStyle/>
          <a:p>
            <a:pPr algn="ctr"/>
            <a:r>
              <a:rPr lang="es-VE" sz="1200" dirty="0"/>
              <a:t>http://thepowerofpoop.com/2013-year-microbiome/</a:t>
            </a:r>
          </a:p>
        </p:txBody>
      </p:sp>
      <p:sp>
        <p:nvSpPr>
          <p:cNvPr id="9" name="8 CuadroTexto"/>
          <p:cNvSpPr txBox="1"/>
          <p:nvPr/>
        </p:nvSpPr>
        <p:spPr>
          <a:xfrm>
            <a:off x="2142489" y="1123246"/>
            <a:ext cx="4892686" cy="830997"/>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Transplante </a:t>
            </a:r>
            <a:r>
              <a:rPr lang="es-VE" sz="2400" dirty="0">
                <a:latin typeface="Comic Sans MS" panose="030F0702030302020204" pitchFamily="66" charset="0"/>
              </a:rPr>
              <a:t>de </a:t>
            </a:r>
            <a:r>
              <a:rPr lang="es-VE" sz="2400" dirty="0" err="1" smtClean="0">
                <a:latin typeface="Comic Sans MS" panose="030F0702030302020204" pitchFamily="66" charset="0"/>
              </a:rPr>
              <a:t>Microbiota</a:t>
            </a:r>
            <a:r>
              <a:rPr lang="es-VE" sz="2400" dirty="0" smtClean="0">
                <a:latin typeface="Comic Sans MS" panose="030F0702030302020204" pitchFamily="66" charset="0"/>
              </a:rPr>
              <a:t> Fecal </a:t>
            </a:r>
          </a:p>
          <a:p>
            <a:pPr algn="ctr"/>
            <a:r>
              <a:rPr lang="es-VE" sz="2400" dirty="0" smtClean="0">
                <a:latin typeface="Comic Sans MS" panose="030F0702030302020204" pitchFamily="66" charset="0"/>
              </a:rPr>
              <a:t>de individuos sanos</a:t>
            </a:r>
            <a:endParaRPr lang="es-VE" sz="2400" dirty="0">
              <a:latin typeface="Comic Sans MS" panose="030F0702030302020204" pitchFamily="66" charset="0"/>
            </a:endParaRPr>
          </a:p>
        </p:txBody>
      </p:sp>
      <p:pic>
        <p:nvPicPr>
          <p:cNvPr id="1026" name="Picture 2" descr="C:\Users\ximena\Desktop\imagenes microb\Imagen8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258" y="2467299"/>
            <a:ext cx="4444789" cy="3333592"/>
          </a:xfrm>
          <a:prstGeom prst="rect">
            <a:avLst/>
          </a:prstGeom>
          <a:noFill/>
          <a:ln>
            <a:solidFill>
              <a:schemeClr val="accent6">
                <a:lumMod val="7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9 CuadroTexto"/>
          <p:cNvSpPr txBox="1"/>
          <p:nvPr/>
        </p:nvSpPr>
        <p:spPr>
          <a:xfrm>
            <a:off x="5292080" y="3831194"/>
            <a:ext cx="3369833" cy="1200329"/>
          </a:xfrm>
          <a:prstGeom prst="rect">
            <a:avLst/>
          </a:prstGeom>
          <a:solidFill>
            <a:schemeClr val="accent6">
              <a:lumMod val="60000"/>
              <a:lumOff val="40000"/>
            </a:schemeClr>
          </a:solidFill>
          <a:ln>
            <a:solidFill>
              <a:srgbClr val="0047D6"/>
            </a:solidFill>
          </a:ln>
          <a:effectLst>
            <a:outerShdw blurRad="50800" dist="38100" dir="2700000" algn="tl" rotWithShape="0">
              <a:prstClr val="black">
                <a:alpha val="40000"/>
              </a:prstClr>
            </a:outerShdw>
          </a:effectLst>
        </p:spPr>
        <p:txBody>
          <a:bodyPr wrap="none" rtlCol="0">
            <a:spAutoFit/>
          </a:bodyPr>
          <a:lstStyle/>
          <a:p>
            <a:r>
              <a:rPr lang="es-VE" sz="2400" dirty="0" smtClean="0">
                <a:effectLst>
                  <a:outerShdw blurRad="38100" dist="38100" dir="2700000" algn="tl">
                    <a:srgbClr val="000000">
                      <a:alpha val="43137"/>
                    </a:srgbClr>
                  </a:outerShdw>
                </a:effectLst>
                <a:latin typeface="Comic Sans MS" panose="030F0702030302020204" pitchFamily="66" charset="0"/>
              </a:rPr>
              <a:t>Tratamiento de </a:t>
            </a:r>
          </a:p>
          <a:p>
            <a:r>
              <a:rPr lang="es-VE" sz="2400" dirty="0" smtClean="0">
                <a:effectLst>
                  <a:outerShdw blurRad="38100" dist="38100" dir="2700000" algn="tl">
                    <a:srgbClr val="000000">
                      <a:alpha val="43137"/>
                    </a:srgbClr>
                  </a:outerShdw>
                </a:effectLst>
                <a:latin typeface="Comic Sans MS" panose="030F0702030302020204" pitchFamily="66" charset="0"/>
              </a:rPr>
              <a:t>Infección Recurrente </a:t>
            </a:r>
          </a:p>
          <a:p>
            <a:r>
              <a:rPr lang="es-VE" sz="2400" dirty="0" smtClean="0">
                <a:effectLst>
                  <a:outerShdw blurRad="38100" dist="38100" dir="2700000" algn="tl">
                    <a:srgbClr val="000000">
                      <a:alpha val="43137"/>
                    </a:srgbClr>
                  </a:outerShdw>
                </a:effectLst>
                <a:latin typeface="Comic Sans MS" panose="030F0702030302020204" pitchFamily="66" charset="0"/>
              </a:rPr>
              <a:t>por </a:t>
            </a:r>
            <a:r>
              <a:rPr lang="es-VE" sz="2400" i="1" dirty="0" smtClean="0">
                <a:effectLst>
                  <a:outerShdw blurRad="38100" dist="38100" dir="2700000" algn="tl">
                    <a:srgbClr val="000000">
                      <a:alpha val="43137"/>
                    </a:srgbClr>
                  </a:outerShdw>
                </a:effectLst>
                <a:latin typeface="Comic Sans MS" panose="030F0702030302020204" pitchFamily="66" charset="0"/>
              </a:rPr>
              <a:t>C. </a:t>
            </a:r>
            <a:r>
              <a:rPr lang="es-VE" sz="2400" i="1" dirty="0" err="1" smtClean="0">
                <a:effectLst>
                  <a:outerShdw blurRad="38100" dist="38100" dir="2700000" algn="tl">
                    <a:srgbClr val="000000">
                      <a:alpha val="43137"/>
                    </a:srgbClr>
                  </a:outerShdw>
                </a:effectLst>
                <a:latin typeface="Comic Sans MS" panose="030F0702030302020204" pitchFamily="66" charset="0"/>
              </a:rPr>
              <a:t>difficile</a:t>
            </a:r>
            <a:endParaRPr lang="es-VE" sz="2400" i="1" dirty="0" smtClean="0">
              <a:effectLst>
                <a:outerShdw blurRad="38100" dist="38100" dir="2700000" algn="tl">
                  <a:srgbClr val="000000">
                    <a:alpha val="43137"/>
                  </a:srgbClr>
                </a:outerShdw>
              </a:effectLst>
              <a:latin typeface="Comic Sans MS" panose="030F0702030302020204" pitchFamily="66" charset="0"/>
            </a:endParaRPr>
          </a:p>
        </p:txBody>
      </p:sp>
      <p:sp>
        <p:nvSpPr>
          <p:cNvPr id="11"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2" name="6 CuadroTexto"/>
          <p:cNvSpPr txBox="1"/>
          <p:nvPr/>
        </p:nvSpPr>
        <p:spPr>
          <a:xfrm>
            <a:off x="212042" y="188640"/>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13" name="CuadroTexto 12"/>
          <p:cNvSpPr txBox="1"/>
          <p:nvPr/>
        </p:nvSpPr>
        <p:spPr>
          <a:xfrm>
            <a:off x="212042" y="685352"/>
            <a:ext cx="1435008"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smtClean="0">
                <a:latin typeface="Comic Sans MS" panose="030F0702030302020204" pitchFamily="66" charset="0"/>
              </a:rPr>
              <a:t>Transplante </a:t>
            </a:r>
          </a:p>
          <a:p>
            <a:r>
              <a:rPr lang="es-VE" sz="1600" b="1" dirty="0" smtClean="0">
                <a:latin typeface="Comic Sans MS" panose="030F0702030302020204" pitchFamily="66" charset="0"/>
              </a:rPr>
              <a:t>fecal</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1120175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2392422" y="617068"/>
            <a:ext cx="5296643" cy="646331"/>
          </a:xfrm>
          <a:prstGeom prst="rect">
            <a:avLst/>
          </a:prstGeom>
          <a:solidFill>
            <a:schemeClr val="accent6">
              <a:lumMod val="60000"/>
              <a:lumOff val="40000"/>
            </a:schemeClr>
          </a:solidFill>
        </p:spPr>
        <p:txBody>
          <a:bodyPr wrap="none" rtlCol="0">
            <a:spAutoFit/>
          </a:bodyPr>
          <a:lstStyle/>
          <a:p>
            <a:pPr algn="ctr"/>
            <a:r>
              <a:rPr lang="es-VE" dirty="0" smtClean="0">
                <a:latin typeface="Comic Sans MS" panose="030F0702030302020204" pitchFamily="66" charset="0"/>
              </a:rPr>
              <a:t>Infusión duodenal de heces de donante sano en </a:t>
            </a:r>
          </a:p>
          <a:p>
            <a:pPr algn="ctr"/>
            <a:r>
              <a:rPr lang="es-VE" dirty="0" smtClean="0">
                <a:latin typeface="Comic Sans MS" panose="030F0702030302020204" pitchFamily="66" charset="0"/>
              </a:rPr>
              <a:t>infección recurrente de </a:t>
            </a:r>
            <a:r>
              <a:rPr lang="es-VE" i="1" dirty="0" err="1" smtClean="0">
                <a:latin typeface="Comic Sans MS" panose="030F0702030302020204" pitchFamily="66" charset="0"/>
              </a:rPr>
              <a:t>Clostridium</a:t>
            </a:r>
            <a:r>
              <a:rPr lang="es-VE" i="1" dirty="0" smtClean="0">
                <a:latin typeface="Comic Sans MS" panose="030F0702030302020204" pitchFamily="66" charset="0"/>
              </a:rPr>
              <a:t> </a:t>
            </a:r>
            <a:r>
              <a:rPr lang="es-VE" i="1" dirty="0" err="1" smtClean="0">
                <a:latin typeface="Comic Sans MS" panose="030F0702030302020204" pitchFamily="66" charset="0"/>
              </a:rPr>
              <a:t>difficile</a:t>
            </a:r>
            <a:endParaRPr lang="es-VE" i="1" dirty="0">
              <a:latin typeface="Comic Sans MS" panose="030F0702030302020204" pitchFamily="66" charset="0"/>
            </a:endParaRPr>
          </a:p>
        </p:txBody>
      </p:sp>
      <p:sp>
        <p:nvSpPr>
          <p:cNvPr id="8" name="7 CuadroTexto"/>
          <p:cNvSpPr txBox="1"/>
          <p:nvPr/>
        </p:nvSpPr>
        <p:spPr>
          <a:xfrm>
            <a:off x="1314329" y="6318685"/>
            <a:ext cx="7128791" cy="261610"/>
          </a:xfrm>
          <a:prstGeom prst="rect">
            <a:avLst/>
          </a:prstGeom>
          <a:noFill/>
        </p:spPr>
        <p:txBody>
          <a:bodyPr wrap="square" rtlCol="0">
            <a:spAutoFit/>
          </a:bodyPr>
          <a:lstStyle/>
          <a:p>
            <a:r>
              <a:rPr lang="es-VE" sz="1100" dirty="0" smtClean="0">
                <a:latin typeface="Times New Roman" panose="02020603050405020304" pitchFamily="18" charset="0"/>
                <a:cs typeface="Times New Roman" panose="02020603050405020304" pitchFamily="18" charset="0"/>
              </a:rPr>
              <a:t>E. Van </a:t>
            </a:r>
            <a:r>
              <a:rPr lang="es-VE" sz="1100" dirty="0" err="1" smtClean="0">
                <a:latin typeface="Times New Roman" panose="02020603050405020304" pitchFamily="18" charset="0"/>
                <a:cs typeface="Times New Roman" panose="02020603050405020304" pitchFamily="18" charset="0"/>
              </a:rPr>
              <a:t>Nood</a:t>
            </a:r>
            <a:r>
              <a:rPr lang="es-VE" sz="1100" dirty="0" smtClean="0">
                <a:latin typeface="Times New Roman" panose="02020603050405020304" pitchFamily="18" charset="0"/>
                <a:cs typeface="Times New Roman" panose="02020603050405020304" pitchFamily="18" charset="0"/>
              </a:rPr>
              <a:t> et al. </a:t>
            </a:r>
            <a:r>
              <a:rPr lang="en-US" sz="1100" i="1" dirty="0">
                <a:latin typeface="Times New Roman" panose="02020603050405020304" pitchFamily="18" charset="0"/>
                <a:cs typeface="Times New Roman" panose="02020603050405020304" pitchFamily="18" charset="0"/>
              </a:rPr>
              <a:t>Duodenal Infusion of Donor Feces for Recurrent Clostridium </a:t>
            </a:r>
            <a:r>
              <a:rPr lang="en-US" sz="1100" i="1" dirty="0" smtClean="0">
                <a:latin typeface="Times New Roman" panose="02020603050405020304" pitchFamily="18" charset="0"/>
                <a:cs typeface="Times New Roman" panose="02020603050405020304" pitchFamily="18" charset="0"/>
              </a:rPr>
              <a:t>difficile. </a:t>
            </a:r>
            <a:r>
              <a:rPr lang="es-VE" sz="1100" dirty="0" smtClean="0">
                <a:latin typeface="Times New Roman" panose="02020603050405020304" pitchFamily="18" charset="0"/>
                <a:cs typeface="Times New Roman" panose="02020603050405020304" pitchFamily="18" charset="0"/>
              </a:rPr>
              <a:t>NEJM </a:t>
            </a:r>
            <a:r>
              <a:rPr lang="es-VE" sz="1100" b="1" dirty="0" smtClean="0">
                <a:latin typeface="Times New Roman" panose="02020603050405020304" pitchFamily="18" charset="0"/>
                <a:cs typeface="Times New Roman" panose="02020603050405020304" pitchFamily="18" charset="0"/>
              </a:rPr>
              <a:t>2013; </a:t>
            </a:r>
            <a:r>
              <a:rPr lang="es-VE" sz="1100" dirty="0" smtClean="0">
                <a:latin typeface="Times New Roman" panose="02020603050405020304" pitchFamily="18" charset="0"/>
                <a:cs typeface="Times New Roman" panose="02020603050405020304" pitchFamily="18" charset="0"/>
              </a:rPr>
              <a:t>368: 407-415.</a:t>
            </a:r>
            <a:endParaRPr lang="es-VE" sz="1100" dirty="0">
              <a:latin typeface="Times New Roman" panose="02020603050405020304" pitchFamily="18" charset="0"/>
              <a:cs typeface="Times New Roman" panose="02020603050405020304" pitchFamily="18" charset="0"/>
            </a:endParaRPr>
          </a:p>
        </p:txBody>
      </p:sp>
      <p:grpSp>
        <p:nvGrpSpPr>
          <p:cNvPr id="3" name="2 Grupo"/>
          <p:cNvGrpSpPr/>
          <p:nvPr/>
        </p:nvGrpSpPr>
        <p:grpSpPr>
          <a:xfrm>
            <a:off x="1390984" y="1412776"/>
            <a:ext cx="6335402" cy="4971439"/>
            <a:chOff x="1390984" y="1412776"/>
            <a:chExt cx="6335402" cy="4971439"/>
          </a:xfrm>
        </p:grpSpPr>
        <mc:AlternateContent xmlns:mc="http://schemas.openxmlformats.org/markup-compatibility/2006" xmlns:a14="http://schemas.microsoft.com/office/drawing/2010/main">
          <mc:Choice Requires="a14">
            <p:graphicFrame>
              <p:nvGraphicFramePr>
                <p:cNvPr id="5" name="4 Gráfico"/>
                <p:cNvGraphicFramePr/>
                <p:nvPr>
                  <p:extLst/>
                </p:nvPr>
              </p:nvGraphicFramePr>
              <p:xfrm>
                <a:off x="1630386" y="2320215"/>
                <a:ext cx="6096000" cy="4064000"/>
              </p:xfrm>
              <a:graphic>
                <a:graphicData uri="http://schemas.openxmlformats.org/drawingml/2006/chart">
                  <c:chart xmlns:c="http://schemas.openxmlformats.org/drawingml/2006/chart" xmlns:r="http://schemas.openxmlformats.org/officeDocument/2006/relationships" r:id="rId2"/>
                </a:graphicData>
              </a:graphic>
            </p:graphicFrame>
          </mc:Choice>
          <mc:Fallback xmlns="">
            <p:graphicFrame>
              <p:nvGraphicFramePr>
                <p:cNvPr id="5" name="4 Gráfico"/>
                <p:cNvGraphicFramePr/>
                <p:nvPr>
                  <p:extLst/>
                </p:nvPr>
              </p:nvGraphicFramePr>
              <p:xfrm>
                <a:off x="1630386" y="2320215"/>
                <a:ext cx="6096000" cy="4064000"/>
              </p:xfrm>
              <a:graphic>
                <a:graphicData uri="http://schemas.openxmlformats.org/drawingml/2006/chart">
                  <c:chart xmlns:c="http://schemas.openxmlformats.org/drawingml/2006/chart" xmlns:r="http://schemas.openxmlformats.org/officeDocument/2006/relationships" r:id="rId3"/>
                </a:graphicData>
              </a:graphic>
            </p:graphicFrame>
          </mc:Fallback>
        </mc:AlternateContent>
        <p:sp>
          <p:nvSpPr>
            <p:cNvPr id="7" name="6 CuadroTexto"/>
            <p:cNvSpPr txBox="1"/>
            <p:nvPr/>
          </p:nvSpPr>
          <p:spPr>
            <a:xfrm rot="16200000">
              <a:off x="-273414" y="3797254"/>
              <a:ext cx="3728906" cy="400110"/>
            </a:xfrm>
            <a:prstGeom prst="rect">
              <a:avLst/>
            </a:prstGeom>
            <a:noFill/>
          </p:spPr>
          <p:txBody>
            <a:bodyPr wrap="none" rtlCol="0">
              <a:spAutoFit/>
            </a:bodyPr>
            <a:lstStyle/>
            <a:p>
              <a:r>
                <a:rPr lang="es-VE" sz="2000" dirty="0" smtClean="0">
                  <a:latin typeface="Comic Sans MS" panose="030F0702030302020204" pitchFamily="66" charset="0"/>
                </a:rPr>
                <a:t>Porcentaje curado sin recaída</a:t>
              </a:r>
              <a:endParaRPr lang="es-VE" sz="2000" dirty="0">
                <a:latin typeface="Comic Sans MS" panose="030F0702030302020204" pitchFamily="66" charset="0"/>
              </a:endParaRPr>
            </a:p>
          </p:txBody>
        </p:sp>
        <p:cxnSp>
          <p:nvCxnSpPr>
            <p:cNvPr id="10" name="9 Conector recto"/>
            <p:cNvCxnSpPr/>
            <p:nvPr/>
          </p:nvCxnSpPr>
          <p:spPr>
            <a:xfrm>
              <a:off x="2862502" y="2536239"/>
              <a:ext cx="40324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2862502" y="2248207"/>
              <a:ext cx="28083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4266658" y="1960175"/>
              <a:ext cx="26282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4338666" y="1672143"/>
              <a:ext cx="140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4513882" y="2331248"/>
              <a:ext cx="729687" cy="276999"/>
            </a:xfrm>
            <a:prstGeom prst="rect">
              <a:avLst/>
            </a:prstGeom>
            <a:noFill/>
            <a:ln>
              <a:noFill/>
            </a:ln>
          </p:spPr>
          <p:txBody>
            <a:bodyPr wrap="none" rtlCol="0">
              <a:spAutoFit/>
            </a:bodyPr>
            <a:lstStyle/>
            <a:p>
              <a:r>
                <a:rPr lang="es-VE" sz="1200" dirty="0" smtClean="0"/>
                <a:t>p= 0.003</a:t>
              </a:r>
              <a:endParaRPr lang="es-VE" sz="1200" dirty="0"/>
            </a:p>
          </p:txBody>
        </p:sp>
        <p:sp>
          <p:nvSpPr>
            <p:cNvPr id="18" name="17 CuadroTexto"/>
            <p:cNvSpPr txBox="1"/>
            <p:nvPr/>
          </p:nvSpPr>
          <p:spPr>
            <a:xfrm>
              <a:off x="3536971" y="2032183"/>
              <a:ext cx="729687" cy="276999"/>
            </a:xfrm>
            <a:prstGeom prst="rect">
              <a:avLst/>
            </a:prstGeom>
            <a:noFill/>
            <a:ln>
              <a:noFill/>
            </a:ln>
          </p:spPr>
          <p:txBody>
            <a:bodyPr wrap="none" rtlCol="0">
              <a:spAutoFit/>
            </a:bodyPr>
            <a:lstStyle/>
            <a:p>
              <a:r>
                <a:rPr lang="es-VE" sz="1200" dirty="0" smtClean="0"/>
                <a:t>p= 0.008</a:t>
              </a:r>
              <a:endParaRPr lang="es-VE" sz="1200" dirty="0"/>
            </a:p>
          </p:txBody>
        </p:sp>
        <p:sp>
          <p:nvSpPr>
            <p:cNvPr id="19" name="18 CuadroTexto"/>
            <p:cNvSpPr txBox="1"/>
            <p:nvPr/>
          </p:nvSpPr>
          <p:spPr>
            <a:xfrm>
              <a:off x="5981331" y="1668151"/>
              <a:ext cx="819455" cy="307777"/>
            </a:xfrm>
            <a:prstGeom prst="rect">
              <a:avLst/>
            </a:prstGeom>
            <a:noFill/>
            <a:ln>
              <a:noFill/>
            </a:ln>
          </p:spPr>
          <p:txBody>
            <a:bodyPr wrap="none" rtlCol="0">
              <a:spAutoFit/>
            </a:bodyPr>
            <a:lstStyle/>
            <a:p>
              <a:r>
                <a:rPr lang="es-VE" sz="1400" dirty="0" smtClean="0"/>
                <a:t>p&lt; 0.001</a:t>
              </a:r>
              <a:endParaRPr lang="es-VE" sz="1400" dirty="0"/>
            </a:p>
          </p:txBody>
        </p:sp>
        <mc:AlternateContent xmlns:mc="http://schemas.openxmlformats.org/markup-compatibility/2006" xmlns:a14="http://schemas.microsoft.com/office/drawing/2010/main">
          <mc:Choice Requires="a14">
            <p:sp>
              <p:nvSpPr>
                <p:cNvPr id="20" name="19 CuadroTexto"/>
                <p:cNvSpPr txBox="1"/>
                <p:nvPr/>
              </p:nvSpPr>
              <p:spPr>
                <a:xfrm>
                  <a:off x="4649889" y="1412776"/>
                  <a:ext cx="824265" cy="307777"/>
                </a:xfrm>
                <a:prstGeom prst="rect">
                  <a:avLst/>
                </a:prstGeom>
                <a:noFill/>
              </p:spPr>
              <p:txBody>
                <a:bodyPr wrap="none" rtlCol="0">
                  <a:spAutoFit/>
                </a:bodyPr>
                <a:lstStyle/>
                <a:p>
                  <a:r>
                    <a:rPr lang="es-VE" sz="1400" dirty="0" smtClean="0"/>
                    <a:t>p</a:t>
                  </a:r>
                  <a14:m>
                    <m:oMath xmlns:m="http://schemas.openxmlformats.org/officeDocument/2006/math">
                      <m:r>
                        <a:rPr lang="es-VE" sz="1400" i="1">
                          <a:latin typeface="Cambria Math"/>
                        </a:rPr>
                        <m:t>&lt;</m:t>
                      </m:r>
                    </m:oMath>
                  </a14:m>
                  <a:r>
                    <a:rPr lang="es-VE" sz="1400" dirty="0" smtClean="0"/>
                    <a:t>0.001</a:t>
                  </a:r>
                  <a:endParaRPr lang="es-VE" sz="1400" dirty="0"/>
                </a:p>
              </p:txBody>
            </p:sp>
          </mc:Choice>
          <mc:Fallback xmlns="">
            <p:sp>
              <p:nvSpPr>
                <p:cNvPr id="20" name="19 CuadroTexto"/>
                <p:cNvSpPr txBox="1">
                  <a:spLocks noRot="1" noChangeAspect="1" noMove="1" noResize="1" noEditPoints="1" noAdjustHandles="1" noChangeArrowheads="1" noChangeShapeType="1" noTextEdit="1"/>
                </p:cNvSpPr>
                <p:nvPr/>
              </p:nvSpPr>
              <p:spPr>
                <a:xfrm>
                  <a:off x="4649889" y="1412776"/>
                  <a:ext cx="824265" cy="307777"/>
                </a:xfrm>
                <a:prstGeom prst="rect">
                  <a:avLst/>
                </a:prstGeom>
                <a:blipFill rotWithShape="0">
                  <a:blip r:embed="rId4"/>
                  <a:stretch>
                    <a:fillRect l="-2222" t="-4000" r="-1481" b="-20000"/>
                  </a:stretch>
                </a:blipFill>
              </p:spPr>
              <p:txBody>
                <a:bodyPr/>
                <a:lstStyle/>
                <a:p>
                  <a:r>
                    <a:rPr lang="es-VE">
                      <a:noFill/>
                    </a:rPr>
                    <a:t> </a:t>
                  </a:r>
                </a:p>
              </p:txBody>
            </p:sp>
          </mc:Fallback>
        </mc:AlternateContent>
        <p:cxnSp>
          <p:nvCxnSpPr>
            <p:cNvPr id="22" name="21 Conector recto"/>
            <p:cNvCxnSpPr/>
            <p:nvPr/>
          </p:nvCxnSpPr>
          <p:spPr>
            <a:xfrm>
              <a:off x="2862502" y="2536239"/>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6894950" y="2536239"/>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a:off x="2862502" y="2248207"/>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5670814" y="2248207"/>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4302662" y="1960175"/>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4302662" y="1672143"/>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5742822" y="1672143"/>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6894950" y="1960175"/>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30 CuadroTexto"/>
            <p:cNvSpPr txBox="1"/>
            <p:nvPr/>
          </p:nvSpPr>
          <p:spPr>
            <a:xfrm>
              <a:off x="2627784" y="3140968"/>
              <a:ext cx="638316" cy="400110"/>
            </a:xfrm>
            <a:prstGeom prst="rect">
              <a:avLst/>
            </a:prstGeom>
            <a:noFill/>
          </p:spPr>
          <p:txBody>
            <a:bodyPr wrap="none" rtlCol="0">
              <a:spAutoFit/>
            </a:bodyPr>
            <a:lstStyle/>
            <a:p>
              <a:r>
                <a:rPr lang="es-VE" sz="2000" dirty="0" smtClean="0">
                  <a:effectLst>
                    <a:outerShdw blurRad="38100" dist="38100" dir="2700000" algn="tl">
                      <a:srgbClr val="000000">
                        <a:alpha val="43137"/>
                      </a:srgbClr>
                    </a:outerShdw>
                  </a:effectLst>
                </a:rPr>
                <a:t>81.3</a:t>
              </a:r>
              <a:endParaRPr lang="es-VE" sz="2000" dirty="0">
                <a:effectLst>
                  <a:outerShdw blurRad="38100" dist="38100" dir="2700000" algn="tl">
                    <a:srgbClr val="000000">
                      <a:alpha val="43137"/>
                    </a:srgbClr>
                  </a:outerShdw>
                </a:effectLst>
              </a:endParaRPr>
            </a:p>
          </p:txBody>
        </p:sp>
        <p:sp>
          <p:nvSpPr>
            <p:cNvPr id="32" name="31 CuadroTexto"/>
            <p:cNvSpPr txBox="1"/>
            <p:nvPr/>
          </p:nvSpPr>
          <p:spPr>
            <a:xfrm>
              <a:off x="3933684" y="2816911"/>
              <a:ext cx="638316" cy="400110"/>
            </a:xfrm>
            <a:prstGeom prst="rect">
              <a:avLst/>
            </a:prstGeom>
            <a:noFill/>
            <a:ln>
              <a:noFill/>
            </a:ln>
          </p:spPr>
          <p:txBody>
            <a:bodyPr wrap="none" rtlCol="0">
              <a:spAutoFit/>
            </a:bodyPr>
            <a:lstStyle/>
            <a:p>
              <a:r>
                <a:rPr lang="es-VE" sz="2000" dirty="0" smtClean="0">
                  <a:effectLst>
                    <a:outerShdw blurRad="38100" dist="38100" dir="2700000" algn="tl">
                      <a:srgbClr val="000000">
                        <a:alpha val="43137"/>
                      </a:srgbClr>
                    </a:outerShdw>
                  </a:effectLst>
                </a:rPr>
                <a:t>93.8</a:t>
              </a:r>
              <a:endParaRPr lang="es-VE" sz="2000" dirty="0">
                <a:effectLst>
                  <a:outerShdw blurRad="38100" dist="38100" dir="2700000" algn="tl">
                    <a:srgbClr val="000000">
                      <a:alpha val="43137"/>
                    </a:srgbClr>
                  </a:outerShdw>
                </a:effectLst>
              </a:endParaRPr>
            </a:p>
          </p:txBody>
        </p:sp>
        <p:sp>
          <p:nvSpPr>
            <p:cNvPr id="33" name="32 CuadroTexto"/>
            <p:cNvSpPr txBox="1"/>
            <p:nvPr/>
          </p:nvSpPr>
          <p:spPr>
            <a:xfrm>
              <a:off x="5337973" y="4584757"/>
              <a:ext cx="548548" cy="338554"/>
            </a:xfrm>
            <a:prstGeom prst="rect">
              <a:avLst/>
            </a:prstGeom>
            <a:noFill/>
          </p:spPr>
          <p:txBody>
            <a:bodyPr wrap="none" rtlCol="0">
              <a:spAutoFit/>
            </a:bodyPr>
            <a:lstStyle/>
            <a:p>
              <a:r>
                <a:rPr lang="es-VE" sz="1600" dirty="0" smtClean="0"/>
                <a:t>30.8</a:t>
              </a:r>
              <a:endParaRPr lang="es-VE" sz="1600" dirty="0"/>
            </a:p>
          </p:txBody>
        </p:sp>
        <p:sp>
          <p:nvSpPr>
            <p:cNvPr id="34" name="33 CuadroTexto"/>
            <p:cNvSpPr txBox="1"/>
            <p:nvPr/>
          </p:nvSpPr>
          <p:spPr>
            <a:xfrm>
              <a:off x="6660232" y="4861756"/>
              <a:ext cx="548548" cy="338554"/>
            </a:xfrm>
            <a:prstGeom prst="rect">
              <a:avLst/>
            </a:prstGeom>
            <a:noFill/>
          </p:spPr>
          <p:txBody>
            <a:bodyPr wrap="none" rtlCol="0">
              <a:spAutoFit/>
            </a:bodyPr>
            <a:lstStyle/>
            <a:p>
              <a:r>
                <a:rPr lang="es-VE" sz="1600" dirty="0" smtClean="0"/>
                <a:t>23.1</a:t>
              </a:r>
              <a:endParaRPr lang="es-VE" sz="1600" dirty="0"/>
            </a:p>
          </p:txBody>
        </p:sp>
      </p:grpSp>
      <p:sp>
        <p:nvSpPr>
          <p:cNvPr id="35" name="6 CuadroTexto"/>
          <p:cNvSpPr txBox="1"/>
          <p:nvPr/>
        </p:nvSpPr>
        <p:spPr>
          <a:xfrm>
            <a:off x="6800786" y="6604358"/>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6" name="6 CuadroTexto"/>
          <p:cNvSpPr txBox="1"/>
          <p:nvPr/>
        </p:nvSpPr>
        <p:spPr>
          <a:xfrm>
            <a:off x="212042" y="188640"/>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37" name="CuadroTexto 36"/>
          <p:cNvSpPr txBox="1"/>
          <p:nvPr/>
        </p:nvSpPr>
        <p:spPr>
          <a:xfrm>
            <a:off x="212042" y="685352"/>
            <a:ext cx="1435008"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smtClean="0">
                <a:latin typeface="Comic Sans MS" panose="030F0702030302020204" pitchFamily="66" charset="0"/>
              </a:rPr>
              <a:t>Transplante </a:t>
            </a:r>
          </a:p>
          <a:p>
            <a:r>
              <a:rPr lang="es-VE" sz="1600" b="1" dirty="0" smtClean="0">
                <a:latin typeface="Comic Sans MS" panose="030F0702030302020204" pitchFamily="66" charset="0"/>
              </a:rPr>
              <a:t>fecal</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147311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1186383" y="6146687"/>
            <a:ext cx="6771234" cy="261610"/>
          </a:xfrm>
          <a:prstGeom prst="rect">
            <a:avLst/>
          </a:prstGeom>
          <a:noFill/>
        </p:spPr>
        <p:txBody>
          <a:bodyPr wrap="square" rtlCol="0">
            <a:spAutoFit/>
          </a:bodyPr>
          <a:lstStyle/>
          <a:p>
            <a:r>
              <a:rPr lang="es-VE" sz="1100" dirty="0" smtClean="0">
                <a:latin typeface="Times New Roman" panose="02020603050405020304" pitchFamily="18" charset="0"/>
                <a:cs typeface="Times New Roman" panose="02020603050405020304" pitchFamily="18" charset="0"/>
              </a:rPr>
              <a:t>E. Van </a:t>
            </a:r>
            <a:r>
              <a:rPr lang="es-VE" sz="1100" dirty="0" err="1" smtClean="0">
                <a:latin typeface="Times New Roman" panose="02020603050405020304" pitchFamily="18" charset="0"/>
                <a:cs typeface="Times New Roman" panose="02020603050405020304" pitchFamily="18" charset="0"/>
              </a:rPr>
              <a:t>Nood</a:t>
            </a:r>
            <a:r>
              <a:rPr lang="es-VE" sz="1100" dirty="0" smtClean="0">
                <a:latin typeface="Times New Roman" panose="02020603050405020304" pitchFamily="18" charset="0"/>
                <a:cs typeface="Times New Roman" panose="02020603050405020304" pitchFamily="18" charset="0"/>
              </a:rPr>
              <a:t> et al. </a:t>
            </a:r>
            <a:r>
              <a:rPr lang="en-US" sz="1100" i="1" dirty="0">
                <a:latin typeface="Times New Roman" panose="02020603050405020304" pitchFamily="18" charset="0"/>
                <a:cs typeface="Times New Roman" panose="02020603050405020304" pitchFamily="18" charset="0"/>
              </a:rPr>
              <a:t>Duodenal Infusion of Donor Feces for Recurrent Clostridium </a:t>
            </a:r>
            <a:r>
              <a:rPr lang="en-US" sz="1100" i="1" dirty="0" smtClean="0">
                <a:latin typeface="Times New Roman" panose="02020603050405020304" pitchFamily="18" charset="0"/>
                <a:cs typeface="Times New Roman" panose="02020603050405020304" pitchFamily="18" charset="0"/>
              </a:rPr>
              <a:t>difficile. </a:t>
            </a:r>
            <a:r>
              <a:rPr lang="es-VE" sz="1100" dirty="0" smtClean="0">
                <a:latin typeface="Times New Roman" panose="02020603050405020304" pitchFamily="18" charset="0"/>
                <a:cs typeface="Times New Roman" panose="02020603050405020304" pitchFamily="18" charset="0"/>
              </a:rPr>
              <a:t>NEJM </a:t>
            </a:r>
            <a:r>
              <a:rPr lang="es-VE" sz="1100" b="1" dirty="0" smtClean="0">
                <a:latin typeface="Times New Roman" panose="02020603050405020304" pitchFamily="18" charset="0"/>
                <a:cs typeface="Times New Roman" panose="02020603050405020304" pitchFamily="18" charset="0"/>
              </a:rPr>
              <a:t>2013; </a:t>
            </a:r>
            <a:r>
              <a:rPr lang="es-VE" sz="1100" dirty="0" smtClean="0">
                <a:latin typeface="Times New Roman" panose="02020603050405020304" pitchFamily="18" charset="0"/>
                <a:cs typeface="Times New Roman" panose="02020603050405020304" pitchFamily="18" charset="0"/>
              </a:rPr>
              <a:t>368: 407-415.</a:t>
            </a:r>
            <a:endParaRPr lang="es-VE" sz="1100" dirty="0">
              <a:latin typeface="Times New Roman" panose="02020603050405020304" pitchFamily="18" charset="0"/>
              <a:cs typeface="Times New Roman" panose="02020603050405020304" pitchFamily="18" charset="0"/>
            </a:endParaRPr>
          </a:p>
        </p:txBody>
      </p:sp>
      <p:sp>
        <p:nvSpPr>
          <p:cNvPr id="35" name="6 CuadroTexto"/>
          <p:cNvSpPr txBox="1"/>
          <p:nvPr/>
        </p:nvSpPr>
        <p:spPr>
          <a:xfrm>
            <a:off x="6771235" y="6611779"/>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rotWithShape="1">
          <a:blip r:embed="rId2" cstate="print">
            <a:extLst>
              <a:ext uri="{28A0092B-C50C-407E-A947-70E740481C1C}">
                <a14:useLocalDpi xmlns:a14="http://schemas.microsoft.com/office/drawing/2010/main" val="0"/>
              </a:ext>
            </a:extLst>
          </a:blip>
          <a:srcRect l="12074" t="5900" r="5082" b="16410"/>
          <a:stretch/>
        </p:blipFill>
        <p:spPr>
          <a:xfrm>
            <a:off x="2339752" y="1664500"/>
            <a:ext cx="4266019" cy="3492692"/>
          </a:xfrm>
          <a:prstGeom prst="rect">
            <a:avLst/>
          </a:prstGeom>
        </p:spPr>
      </p:pic>
      <p:sp>
        <p:nvSpPr>
          <p:cNvPr id="9" name="Rectángulo 8"/>
          <p:cNvSpPr/>
          <p:nvPr/>
        </p:nvSpPr>
        <p:spPr>
          <a:xfrm>
            <a:off x="894020" y="5225858"/>
            <a:ext cx="7776864" cy="738664"/>
          </a:xfrm>
          <a:prstGeom prst="rect">
            <a:avLst/>
          </a:prstGeom>
        </p:spPr>
        <p:txBody>
          <a:bodyPr wrap="square">
            <a:spAutoFit/>
          </a:bodyPr>
          <a:lstStyle/>
          <a:p>
            <a:pPr fontAlgn="base"/>
            <a:r>
              <a:rPr lang="en-US" sz="1400" dirty="0" err="1" smtClean="0">
                <a:latin typeface="Comic Sans MS" panose="030F0702030302020204" pitchFamily="66" charset="0"/>
              </a:rPr>
              <a:t>Diversidad</a:t>
            </a:r>
            <a:r>
              <a:rPr lang="en-US" sz="1400" dirty="0" smtClean="0">
                <a:latin typeface="Comic Sans MS" panose="030F0702030302020204" pitchFamily="66" charset="0"/>
              </a:rPr>
              <a:t> de microbiota </a:t>
            </a:r>
            <a:r>
              <a:rPr lang="en-US" sz="1400" dirty="0" err="1" smtClean="0">
                <a:latin typeface="Comic Sans MS" panose="030F0702030302020204" pitchFamily="66" charset="0"/>
              </a:rPr>
              <a:t>expresada</a:t>
            </a:r>
            <a:r>
              <a:rPr lang="en-US" sz="1400" dirty="0" smtClean="0">
                <a:latin typeface="Comic Sans MS" panose="030F0702030302020204" pitchFamily="66" charset="0"/>
              </a:rPr>
              <a:t> </a:t>
            </a:r>
            <a:r>
              <a:rPr lang="en-US" sz="1400" dirty="0" err="1" smtClean="0">
                <a:latin typeface="Comic Sans MS" panose="030F0702030302020204" pitchFamily="66" charset="0"/>
              </a:rPr>
              <a:t>como</a:t>
            </a:r>
            <a:r>
              <a:rPr lang="en-US" sz="1400" dirty="0" smtClean="0">
                <a:latin typeface="Comic Sans MS" panose="030F0702030302020204" pitchFamily="66" charset="0"/>
              </a:rPr>
              <a:t> </a:t>
            </a:r>
            <a:r>
              <a:rPr lang="en-US" sz="1400" dirty="0" err="1" smtClean="0">
                <a:latin typeface="Comic Sans MS" panose="030F0702030302020204" pitchFamily="66" charset="0"/>
              </a:rPr>
              <a:t>Índice</a:t>
            </a:r>
            <a:r>
              <a:rPr lang="en-US" sz="1400" dirty="0" smtClean="0">
                <a:latin typeface="Comic Sans MS" panose="030F0702030302020204" pitchFamily="66" charset="0"/>
              </a:rPr>
              <a:t> </a:t>
            </a:r>
            <a:r>
              <a:rPr lang="en-US" sz="1400" dirty="0" err="1" smtClean="0">
                <a:latin typeface="Comic Sans MS" panose="030F0702030302020204" pitchFamily="66" charset="0"/>
              </a:rPr>
              <a:t>Recíproco</a:t>
            </a:r>
            <a:r>
              <a:rPr lang="en-US" sz="1400" dirty="0" smtClean="0">
                <a:latin typeface="Comic Sans MS" panose="030F0702030302020204" pitchFamily="66" charset="0"/>
              </a:rPr>
              <a:t> de Simpson de </a:t>
            </a:r>
            <a:r>
              <a:rPr lang="en-US" sz="1400" dirty="0" err="1">
                <a:latin typeface="Comic Sans MS" panose="030F0702030302020204" pitchFamily="66" charset="0"/>
              </a:rPr>
              <a:t>D</a:t>
            </a:r>
            <a:r>
              <a:rPr lang="en-US" sz="1400" dirty="0" err="1" smtClean="0">
                <a:latin typeface="Comic Sans MS" panose="030F0702030302020204" pitchFamily="66" charset="0"/>
              </a:rPr>
              <a:t>iversidad</a:t>
            </a:r>
            <a:r>
              <a:rPr lang="en-US" sz="1400" dirty="0" smtClean="0">
                <a:latin typeface="Comic Sans MS" panose="030F0702030302020204" pitchFamily="66" charset="0"/>
              </a:rPr>
              <a:t> en </a:t>
            </a:r>
            <a:r>
              <a:rPr lang="en-US" sz="1400" dirty="0" err="1" smtClean="0">
                <a:latin typeface="Comic Sans MS" panose="030F0702030302020204" pitchFamily="66" charset="0"/>
              </a:rPr>
              <a:t>muestras</a:t>
            </a:r>
            <a:r>
              <a:rPr lang="en-US" sz="1400" dirty="0" smtClean="0">
                <a:latin typeface="Comic Sans MS" panose="030F0702030302020204" pitchFamily="66" charset="0"/>
              </a:rPr>
              <a:t> </a:t>
            </a:r>
            <a:r>
              <a:rPr lang="en-US" sz="1400" dirty="0" err="1" smtClean="0">
                <a:latin typeface="Comic Sans MS" panose="030F0702030302020204" pitchFamily="66" charset="0"/>
              </a:rPr>
              <a:t>fecales</a:t>
            </a:r>
            <a:r>
              <a:rPr lang="en-US" sz="1400" dirty="0" smtClean="0">
                <a:latin typeface="Comic Sans MS" panose="030F0702030302020204" pitchFamily="66" charset="0"/>
              </a:rPr>
              <a:t> </a:t>
            </a:r>
            <a:r>
              <a:rPr lang="en-US" sz="1400" dirty="0" err="1" smtClean="0">
                <a:latin typeface="Comic Sans MS" panose="030F0702030302020204" pitchFamily="66" charset="0"/>
              </a:rPr>
              <a:t>obtenidas</a:t>
            </a:r>
            <a:r>
              <a:rPr lang="en-US" sz="1400" dirty="0" smtClean="0">
                <a:latin typeface="Comic Sans MS" panose="030F0702030302020204" pitchFamily="66" charset="0"/>
              </a:rPr>
              <a:t> antes  y 14 </a:t>
            </a:r>
            <a:r>
              <a:rPr lang="en-US" sz="1400" dirty="0" err="1" smtClean="0">
                <a:latin typeface="Comic Sans MS" panose="030F0702030302020204" pitchFamily="66" charset="0"/>
              </a:rPr>
              <a:t>días</a:t>
            </a:r>
            <a:r>
              <a:rPr lang="en-US" sz="1400" dirty="0" smtClean="0">
                <a:latin typeface="Comic Sans MS" panose="030F0702030302020204" pitchFamily="66" charset="0"/>
              </a:rPr>
              <a:t> </a:t>
            </a:r>
            <a:r>
              <a:rPr lang="en-US" sz="1400" dirty="0" err="1" smtClean="0">
                <a:latin typeface="Comic Sans MS" panose="030F0702030302020204" pitchFamily="66" charset="0"/>
              </a:rPr>
              <a:t>después</a:t>
            </a:r>
            <a:r>
              <a:rPr lang="en-US" sz="1400" dirty="0" smtClean="0">
                <a:latin typeface="Comic Sans MS" panose="030F0702030302020204" pitchFamily="66" charset="0"/>
              </a:rPr>
              <a:t> de 1era. </a:t>
            </a:r>
            <a:r>
              <a:rPr lang="en-US" sz="1400" dirty="0" err="1">
                <a:latin typeface="Comic Sans MS" panose="030F0702030302020204" pitchFamily="66" charset="0"/>
              </a:rPr>
              <a:t>i</a:t>
            </a:r>
            <a:r>
              <a:rPr lang="en-US" sz="1400" dirty="0" err="1" smtClean="0">
                <a:latin typeface="Comic Sans MS" panose="030F0702030302020204" pitchFamily="66" charset="0"/>
              </a:rPr>
              <a:t>nfusión</a:t>
            </a:r>
            <a:r>
              <a:rPr lang="en-US" sz="1400" dirty="0" smtClean="0">
                <a:latin typeface="Comic Sans MS" panose="030F0702030302020204" pitchFamily="66" charset="0"/>
              </a:rPr>
              <a:t> de </a:t>
            </a:r>
            <a:r>
              <a:rPr lang="en-US" sz="1400" dirty="0" err="1" smtClean="0">
                <a:latin typeface="Comic Sans MS" panose="030F0702030302020204" pitchFamily="66" charset="0"/>
              </a:rPr>
              <a:t>heces</a:t>
            </a:r>
            <a:r>
              <a:rPr lang="en-US" sz="1400" dirty="0" smtClean="0">
                <a:latin typeface="Comic Sans MS" panose="030F0702030302020204" pitchFamily="66" charset="0"/>
              </a:rPr>
              <a:t> de </a:t>
            </a:r>
            <a:r>
              <a:rPr lang="en-US" sz="1400" dirty="0" err="1" smtClean="0">
                <a:latin typeface="Comic Sans MS" panose="030F0702030302020204" pitchFamily="66" charset="0"/>
              </a:rPr>
              <a:t>donante</a:t>
            </a:r>
            <a:r>
              <a:rPr lang="en-US" sz="1400" dirty="0" smtClean="0">
                <a:latin typeface="Comic Sans MS" panose="030F0702030302020204" pitchFamily="66" charset="0"/>
              </a:rPr>
              <a:t> </a:t>
            </a:r>
            <a:r>
              <a:rPr lang="en-US" sz="1400" dirty="0" err="1" smtClean="0">
                <a:latin typeface="Comic Sans MS" panose="030F0702030302020204" pitchFamily="66" charset="0"/>
              </a:rPr>
              <a:t>comparada</a:t>
            </a:r>
            <a:r>
              <a:rPr lang="en-US" sz="1400" dirty="0" smtClean="0">
                <a:latin typeface="Comic Sans MS" panose="030F0702030302020204" pitchFamily="66" charset="0"/>
              </a:rPr>
              <a:t> con la de </a:t>
            </a:r>
            <a:r>
              <a:rPr lang="en-US" sz="1400" dirty="0" err="1" smtClean="0">
                <a:latin typeface="Comic Sans MS" panose="030F0702030302020204" pitchFamily="66" charset="0"/>
              </a:rPr>
              <a:t>sus</a:t>
            </a:r>
            <a:r>
              <a:rPr lang="en-US" sz="1400" dirty="0" smtClean="0">
                <a:latin typeface="Comic Sans MS" panose="030F0702030302020204" pitchFamily="66" charset="0"/>
              </a:rPr>
              <a:t> </a:t>
            </a:r>
            <a:r>
              <a:rPr lang="en-US" sz="1400" dirty="0" err="1" smtClean="0">
                <a:latin typeface="Comic Sans MS" panose="030F0702030302020204" pitchFamily="66" charset="0"/>
              </a:rPr>
              <a:t>donantes</a:t>
            </a:r>
            <a:r>
              <a:rPr lang="en-US" sz="1400" dirty="0" smtClean="0">
                <a:latin typeface="Comic Sans MS" panose="030F0702030302020204" pitchFamily="66" charset="0"/>
              </a:rPr>
              <a:t>. </a:t>
            </a:r>
            <a:r>
              <a:rPr lang="en-US" sz="1400" dirty="0" err="1" smtClean="0">
                <a:latin typeface="Comic Sans MS" panose="030F0702030302020204" pitchFamily="66" charset="0"/>
              </a:rPr>
              <a:t>Valores</a:t>
            </a:r>
            <a:r>
              <a:rPr lang="en-US" sz="1400" dirty="0" smtClean="0">
                <a:latin typeface="Comic Sans MS" panose="030F0702030302020204" pitchFamily="66" charset="0"/>
              </a:rPr>
              <a:t> altos del </a:t>
            </a:r>
            <a:r>
              <a:rPr lang="en-US" sz="1400" dirty="0" err="1" smtClean="0">
                <a:latin typeface="Comic Sans MS" panose="030F0702030302020204" pitchFamily="66" charset="0"/>
              </a:rPr>
              <a:t>Indice</a:t>
            </a:r>
            <a:r>
              <a:rPr lang="en-US" sz="1400" dirty="0" smtClean="0">
                <a:latin typeface="Comic Sans MS" panose="030F0702030302020204" pitchFamily="66" charset="0"/>
              </a:rPr>
              <a:t> </a:t>
            </a:r>
            <a:r>
              <a:rPr lang="en-US" sz="1400" dirty="0" err="1" smtClean="0">
                <a:latin typeface="Comic Sans MS" panose="030F0702030302020204" pitchFamily="66" charset="0"/>
              </a:rPr>
              <a:t>indican</a:t>
            </a:r>
            <a:r>
              <a:rPr lang="en-US" sz="1400" dirty="0" smtClean="0">
                <a:latin typeface="Comic Sans MS" panose="030F0702030302020204" pitchFamily="66" charset="0"/>
              </a:rPr>
              <a:t> </a:t>
            </a:r>
            <a:r>
              <a:rPr lang="en-US" sz="1400" dirty="0" smtClean="0">
                <a:effectLst>
                  <a:outerShdw blurRad="38100" dist="38100" dir="2700000" algn="tl">
                    <a:srgbClr val="000000">
                      <a:alpha val="43137"/>
                    </a:srgbClr>
                  </a:outerShdw>
                </a:effectLst>
                <a:latin typeface="Comic Sans MS" panose="030F0702030302020204" pitchFamily="66" charset="0"/>
              </a:rPr>
              <a:t>mayor </a:t>
            </a:r>
            <a:r>
              <a:rPr lang="en-US" sz="1400" dirty="0" err="1" smtClean="0">
                <a:effectLst>
                  <a:outerShdw blurRad="38100" dist="38100" dir="2700000" algn="tl">
                    <a:srgbClr val="000000">
                      <a:alpha val="43137"/>
                    </a:srgbClr>
                  </a:outerShdw>
                </a:effectLst>
                <a:latin typeface="Comic Sans MS" panose="030F0702030302020204" pitchFamily="66" charset="0"/>
              </a:rPr>
              <a:t>diversi</a:t>
            </a:r>
            <a:r>
              <a:rPr lang="en-US" sz="1400" dirty="0" err="1" smtClean="0">
                <a:latin typeface="Comic Sans MS" panose="030F0702030302020204" pitchFamily="66" charset="0"/>
              </a:rPr>
              <a:t>dad</a:t>
            </a:r>
            <a:r>
              <a:rPr lang="en-US" sz="1400" dirty="0" smtClean="0">
                <a:latin typeface="Comic Sans MS" panose="030F0702030302020204" pitchFamily="66" charset="0"/>
              </a:rPr>
              <a:t>. </a:t>
            </a:r>
            <a:endParaRPr lang="en-US" sz="1400" b="0" i="0" dirty="0">
              <a:effectLst/>
              <a:latin typeface="Comic Sans MS" panose="030F0702030302020204" pitchFamily="66" charset="0"/>
            </a:endParaRPr>
          </a:p>
        </p:txBody>
      </p:sp>
      <p:sp>
        <p:nvSpPr>
          <p:cNvPr id="11" name="Rectángulo 10"/>
          <p:cNvSpPr/>
          <p:nvPr/>
        </p:nvSpPr>
        <p:spPr>
          <a:xfrm>
            <a:off x="1965484" y="451830"/>
            <a:ext cx="5633935" cy="707886"/>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000" dirty="0" err="1" smtClean="0">
                <a:solidFill>
                  <a:srgbClr val="1A1A1A"/>
                </a:solidFill>
                <a:latin typeface="Comic Sans MS" panose="030F0702030302020204" pitchFamily="66" charset="0"/>
              </a:rPr>
              <a:t>Diversidad</a:t>
            </a:r>
            <a:r>
              <a:rPr lang="en-US" sz="2000" dirty="0" smtClean="0">
                <a:solidFill>
                  <a:srgbClr val="1A1A1A"/>
                </a:solidFill>
                <a:latin typeface="Comic Sans MS" panose="030F0702030302020204" pitchFamily="66" charset="0"/>
              </a:rPr>
              <a:t> del microbiota en </a:t>
            </a:r>
            <a:r>
              <a:rPr lang="en-US" sz="2000" dirty="0" err="1" smtClean="0">
                <a:solidFill>
                  <a:srgbClr val="1A1A1A"/>
                </a:solidFill>
                <a:latin typeface="Comic Sans MS" panose="030F0702030302020204" pitchFamily="66" charset="0"/>
              </a:rPr>
              <a:t>pacientes</a:t>
            </a:r>
            <a:r>
              <a:rPr lang="en-US" sz="2000" dirty="0" smtClean="0">
                <a:solidFill>
                  <a:srgbClr val="1A1A1A"/>
                </a:solidFill>
                <a:latin typeface="Comic Sans MS" panose="030F0702030302020204" pitchFamily="66" charset="0"/>
              </a:rPr>
              <a:t>, antes y </a:t>
            </a:r>
            <a:r>
              <a:rPr lang="en-US" sz="2000" dirty="0" err="1" smtClean="0">
                <a:solidFill>
                  <a:srgbClr val="1A1A1A"/>
                </a:solidFill>
                <a:latin typeface="Comic Sans MS" panose="030F0702030302020204" pitchFamily="66" charset="0"/>
              </a:rPr>
              <a:t>después</a:t>
            </a:r>
            <a:r>
              <a:rPr lang="en-US" sz="2000" dirty="0" smtClean="0">
                <a:solidFill>
                  <a:srgbClr val="1A1A1A"/>
                </a:solidFill>
                <a:latin typeface="Comic Sans MS" panose="030F0702030302020204" pitchFamily="66" charset="0"/>
              </a:rPr>
              <a:t> de </a:t>
            </a:r>
            <a:r>
              <a:rPr lang="en-US" sz="2000" dirty="0" err="1" smtClean="0">
                <a:solidFill>
                  <a:srgbClr val="1A1A1A"/>
                </a:solidFill>
                <a:latin typeface="Comic Sans MS" panose="030F0702030302020204" pitchFamily="66" charset="0"/>
              </a:rPr>
              <a:t>transplante</a:t>
            </a:r>
            <a:r>
              <a:rPr lang="en-US" sz="2000" dirty="0" smtClean="0">
                <a:solidFill>
                  <a:srgbClr val="1A1A1A"/>
                </a:solidFill>
                <a:latin typeface="Comic Sans MS" panose="030F0702030302020204" pitchFamily="66" charset="0"/>
              </a:rPr>
              <a:t> fecal, vs. </a:t>
            </a:r>
            <a:r>
              <a:rPr lang="en-US" sz="2000" dirty="0" err="1" smtClean="0">
                <a:solidFill>
                  <a:srgbClr val="1A1A1A"/>
                </a:solidFill>
                <a:latin typeface="Comic Sans MS" panose="030F0702030302020204" pitchFamily="66" charset="0"/>
              </a:rPr>
              <a:t>donantes</a:t>
            </a:r>
            <a:endParaRPr lang="es-VE" sz="2000" dirty="0">
              <a:latin typeface="Comic Sans MS" panose="030F0702030302020204" pitchFamily="66" charset="0"/>
            </a:endParaRPr>
          </a:p>
        </p:txBody>
      </p:sp>
      <p:sp>
        <p:nvSpPr>
          <p:cNvPr id="7" name="6 CuadroTexto"/>
          <p:cNvSpPr txBox="1"/>
          <p:nvPr/>
        </p:nvSpPr>
        <p:spPr>
          <a:xfrm>
            <a:off x="212042" y="188640"/>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10" name="CuadroTexto 9"/>
          <p:cNvSpPr txBox="1"/>
          <p:nvPr/>
        </p:nvSpPr>
        <p:spPr>
          <a:xfrm>
            <a:off x="212042" y="685352"/>
            <a:ext cx="1435008"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a:latin typeface="Comic Sans MS" panose="030F0702030302020204" pitchFamily="66" charset="0"/>
              </a:rPr>
              <a:t>Transplante </a:t>
            </a:r>
          </a:p>
          <a:p>
            <a:r>
              <a:rPr lang="es-VE" sz="1600" b="1" dirty="0">
                <a:latin typeface="Comic Sans MS" panose="030F0702030302020204" pitchFamily="66" charset="0"/>
              </a:rPr>
              <a:t>fecal</a:t>
            </a:r>
          </a:p>
        </p:txBody>
      </p:sp>
      <p:sp>
        <p:nvSpPr>
          <p:cNvPr id="2" name="Rectángulo 1"/>
          <p:cNvSpPr/>
          <p:nvPr/>
        </p:nvSpPr>
        <p:spPr>
          <a:xfrm>
            <a:off x="2885634" y="1460890"/>
            <a:ext cx="1080121" cy="338554"/>
          </a:xfrm>
          <a:prstGeom prst="rect">
            <a:avLst/>
          </a:prstGeom>
          <a:solidFill>
            <a:schemeClr val="accent5">
              <a:lumMod val="20000"/>
              <a:lumOff val="80000"/>
            </a:schemeClr>
          </a:solidFill>
        </p:spPr>
        <p:txBody>
          <a:bodyPr wrap="square">
            <a:spAutoFit/>
          </a:bodyPr>
          <a:lstStyle/>
          <a:p>
            <a:r>
              <a:rPr lang="es-VE" sz="1600" dirty="0" smtClean="0">
                <a:effectLst>
                  <a:outerShdw blurRad="38100" dist="38100" dir="2700000" algn="tl">
                    <a:srgbClr val="000000">
                      <a:alpha val="43137"/>
                    </a:srgbClr>
                  </a:outerShdw>
                </a:effectLst>
                <a:latin typeface="Comic Sans MS" panose="030F0702030302020204" pitchFamily="66" charset="0"/>
              </a:rPr>
              <a:t>Donantes</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12" name="Rectángulo 11"/>
          <p:cNvSpPr/>
          <p:nvPr/>
        </p:nvSpPr>
        <p:spPr>
          <a:xfrm>
            <a:off x="3995937" y="3446838"/>
            <a:ext cx="1584176" cy="342202"/>
          </a:xfrm>
          <a:prstGeom prst="rect">
            <a:avLst/>
          </a:prstGeom>
          <a:solidFill>
            <a:schemeClr val="accent2">
              <a:lumMod val="40000"/>
              <a:lumOff val="60000"/>
            </a:schemeClr>
          </a:solidFill>
        </p:spPr>
        <p:txBody>
          <a:bodyPr wrap="square">
            <a:spAutoFit/>
          </a:bodyPr>
          <a:lstStyle/>
          <a:p>
            <a:r>
              <a:rPr lang="es-VE" sz="1600" b="1" dirty="0" smtClean="0">
                <a:latin typeface="Comic Sans MS" panose="030F0702030302020204" pitchFamily="66" charset="0"/>
              </a:rPr>
              <a:t>Antes infusión</a:t>
            </a:r>
            <a:endParaRPr lang="es-VE" sz="1600" b="1" dirty="0">
              <a:latin typeface="Comic Sans MS" panose="030F0702030302020204" pitchFamily="66" charset="0"/>
            </a:endParaRPr>
          </a:p>
        </p:txBody>
      </p:sp>
      <p:sp>
        <p:nvSpPr>
          <p:cNvPr id="13" name="Rectángulo 12"/>
          <p:cNvSpPr/>
          <p:nvPr/>
        </p:nvSpPr>
        <p:spPr>
          <a:xfrm>
            <a:off x="5131876" y="1806973"/>
            <a:ext cx="1888396" cy="338554"/>
          </a:xfrm>
          <a:prstGeom prst="rect">
            <a:avLst/>
          </a:prstGeom>
          <a:solidFill>
            <a:schemeClr val="accent5">
              <a:lumMod val="40000"/>
              <a:lumOff val="60000"/>
            </a:schemeClr>
          </a:solidFill>
        </p:spPr>
        <p:txBody>
          <a:bodyPr wrap="square">
            <a:spAutoFit/>
          </a:bodyPr>
          <a:lstStyle/>
          <a:p>
            <a:r>
              <a:rPr lang="es-VE" sz="1600" b="1" dirty="0" smtClean="0">
                <a:latin typeface="Comic Sans MS" panose="030F0702030302020204" pitchFamily="66" charset="0"/>
              </a:rPr>
              <a:t>Después infusión</a:t>
            </a:r>
            <a:endParaRPr lang="es-VE" sz="1600" b="1" dirty="0">
              <a:latin typeface="Comic Sans MS" panose="030F0702030302020204" pitchFamily="66" charset="0"/>
            </a:endParaRPr>
          </a:p>
        </p:txBody>
      </p:sp>
      <p:sp>
        <p:nvSpPr>
          <p:cNvPr id="14" name="Rectángulo 13"/>
          <p:cNvSpPr/>
          <p:nvPr/>
        </p:nvSpPr>
        <p:spPr>
          <a:xfrm rot="16200000">
            <a:off x="438402" y="3188750"/>
            <a:ext cx="3433368" cy="369332"/>
          </a:xfrm>
          <a:prstGeom prst="rect">
            <a:avLst/>
          </a:prstGeom>
        </p:spPr>
        <p:txBody>
          <a:bodyPr wrap="square">
            <a:spAutoFit/>
          </a:bodyPr>
          <a:lstStyle/>
          <a:p>
            <a:r>
              <a:rPr lang="es-VE" b="1" dirty="0" smtClean="0">
                <a:latin typeface="Comic Sans MS" panose="030F0702030302020204" pitchFamily="66" charset="0"/>
              </a:rPr>
              <a:t>Índice Recíproco de Simpson</a:t>
            </a:r>
            <a:endParaRPr lang="es-VE" b="1" dirty="0">
              <a:latin typeface="Comic Sans MS" panose="030F0702030302020204" pitchFamily="66" charset="0"/>
            </a:endParaRPr>
          </a:p>
        </p:txBody>
      </p:sp>
      <p:sp>
        <p:nvSpPr>
          <p:cNvPr id="15" name="Rectángulo 14"/>
          <p:cNvSpPr/>
          <p:nvPr/>
        </p:nvSpPr>
        <p:spPr>
          <a:xfrm>
            <a:off x="4712365" y="1276224"/>
            <a:ext cx="1363709" cy="369332"/>
          </a:xfrm>
          <a:prstGeom prst="rect">
            <a:avLst/>
          </a:prstGeom>
          <a:solidFill>
            <a:schemeClr val="accent2">
              <a:lumMod val="40000"/>
              <a:lumOff val="60000"/>
            </a:schemeClr>
          </a:solidFill>
        </p:spPr>
        <p:txBody>
          <a:bodyPr wrap="square">
            <a:spAutoFit/>
          </a:bodyPr>
          <a:lstStyle/>
          <a:p>
            <a:pPr algn="ctr"/>
            <a:r>
              <a:rPr lang="es-VE" dirty="0" smtClean="0">
                <a:effectLst>
                  <a:outerShdw blurRad="38100" dist="38100" dir="2700000" algn="tl">
                    <a:srgbClr val="000000">
                      <a:alpha val="43137"/>
                    </a:srgbClr>
                  </a:outerShdw>
                </a:effectLst>
                <a:latin typeface="Comic Sans MS" panose="030F0702030302020204" pitchFamily="66" charset="0"/>
              </a:rPr>
              <a:t>Pacientes</a:t>
            </a:r>
          </a:p>
        </p:txBody>
      </p:sp>
      <p:sp>
        <p:nvSpPr>
          <p:cNvPr id="3" name="Abrir corchete 2"/>
          <p:cNvSpPr/>
          <p:nvPr/>
        </p:nvSpPr>
        <p:spPr>
          <a:xfrm rot="5400000">
            <a:off x="5361427" y="374390"/>
            <a:ext cx="263173" cy="2994155"/>
          </a:xfrm>
          <a:prstGeom prst="leftBracket">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VE"/>
          </a:p>
        </p:txBody>
      </p:sp>
    </p:spTree>
    <p:extLst>
      <p:ext uri="{BB962C8B-B14F-4D97-AF65-F5344CB8AC3E}">
        <p14:creationId xmlns:p14="http://schemas.microsoft.com/office/powerpoint/2010/main" val="2220848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2" grpId="0" animBg="1"/>
      <p:bldP spid="12" grpId="0" animBg="1"/>
      <p:bldP spid="13" grpId="0" animBg="1"/>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29136" t="-252" r="26061" b="13813"/>
          <a:stretch/>
        </p:blipFill>
        <p:spPr>
          <a:xfrm>
            <a:off x="665552" y="536172"/>
            <a:ext cx="3546408" cy="4563758"/>
          </a:xfrm>
          <a:prstGeom prst="rect">
            <a:avLst/>
          </a:prstGeom>
          <a:effectLst>
            <a:outerShdw blurRad="50800" dist="38100" dir="2700000" algn="tl" rotWithShape="0">
              <a:prstClr val="black">
                <a:alpha val="40000"/>
              </a:prstClr>
            </a:outerShdw>
          </a:effectLst>
        </p:spPr>
      </p:pic>
      <p:sp>
        <p:nvSpPr>
          <p:cNvPr id="6" name="Rectángulo 5"/>
          <p:cNvSpPr/>
          <p:nvPr/>
        </p:nvSpPr>
        <p:spPr>
          <a:xfrm>
            <a:off x="395537" y="5142654"/>
            <a:ext cx="4176463" cy="1200329"/>
          </a:xfrm>
          <a:prstGeom prst="rect">
            <a:avLst/>
          </a:prstGeom>
        </p:spPr>
        <p:txBody>
          <a:bodyPr wrap="square">
            <a:spAutoFit/>
          </a:bodyPr>
          <a:lstStyle/>
          <a:p>
            <a:r>
              <a:rPr lang="en-US" dirty="0" smtClean="0">
                <a:latin typeface="Comic Sans MS" panose="030F0702030302020204" pitchFamily="66" charset="0"/>
              </a:rPr>
              <a:t>Transplante oral microbiota fecal de product </a:t>
            </a:r>
            <a:r>
              <a:rPr lang="en-US" dirty="0" err="1" smtClean="0">
                <a:latin typeface="Comic Sans MS" panose="030F0702030302020204" pitchFamily="66" charset="0"/>
              </a:rPr>
              <a:t>hecho</a:t>
            </a:r>
            <a:r>
              <a:rPr lang="en-US" dirty="0" smtClean="0">
                <a:latin typeface="Comic Sans MS" panose="030F0702030302020204" pitchFamily="66" charset="0"/>
              </a:rPr>
              <a:t> en </a:t>
            </a:r>
            <a:r>
              <a:rPr lang="en-US" dirty="0" err="1" smtClean="0">
                <a:latin typeface="Comic Sans MS" panose="030F0702030302020204" pitchFamily="66" charset="0"/>
              </a:rPr>
              <a:t>OpenBiome</a:t>
            </a:r>
            <a:r>
              <a:rPr lang="en-US" dirty="0">
                <a:latin typeface="Comic Sans MS" panose="030F0702030302020204" pitchFamily="66" charset="0"/>
              </a:rPr>
              <a:t>, </a:t>
            </a:r>
            <a:r>
              <a:rPr lang="en-US" dirty="0" smtClean="0">
                <a:latin typeface="Comic Sans MS" panose="030F0702030302020204" pitchFamily="66" charset="0"/>
              </a:rPr>
              <a:t>un </a:t>
            </a:r>
            <a:r>
              <a:rPr lang="en-US" dirty="0" err="1" smtClean="0">
                <a:latin typeface="Comic Sans MS" panose="030F0702030302020204" pitchFamily="66" charset="0"/>
              </a:rPr>
              <a:t>banco</a:t>
            </a:r>
            <a:r>
              <a:rPr lang="en-US" dirty="0" smtClean="0">
                <a:latin typeface="Comic Sans MS" panose="030F0702030302020204" pitchFamily="66" charset="0"/>
              </a:rPr>
              <a:t> de </a:t>
            </a:r>
            <a:r>
              <a:rPr lang="en-US" dirty="0" err="1" smtClean="0">
                <a:latin typeface="Comic Sans MS" panose="030F0702030302020204" pitchFamily="66" charset="0"/>
              </a:rPr>
              <a:t>heces</a:t>
            </a:r>
            <a:r>
              <a:rPr lang="en-US" dirty="0" smtClean="0">
                <a:latin typeface="Comic Sans MS" panose="030F0702030302020204" pitchFamily="66" charset="0"/>
              </a:rPr>
              <a:t>, </a:t>
            </a:r>
            <a:r>
              <a:rPr lang="en-US" dirty="0" err="1" smtClean="0">
                <a:latin typeface="Comic Sans MS" panose="030F0702030302020204" pitchFamily="66" charset="0"/>
              </a:rPr>
              <a:t>público</a:t>
            </a:r>
            <a:r>
              <a:rPr lang="en-US" dirty="0" smtClean="0">
                <a:latin typeface="Comic Sans MS" panose="030F0702030302020204" pitchFamily="66" charset="0"/>
              </a:rPr>
              <a:t> no </a:t>
            </a:r>
            <a:r>
              <a:rPr lang="en-US" dirty="0" err="1" smtClean="0">
                <a:latin typeface="Comic Sans MS" panose="030F0702030302020204" pitchFamily="66" charset="0"/>
              </a:rPr>
              <a:t>comercial</a:t>
            </a:r>
            <a:r>
              <a:rPr lang="en-US" dirty="0" smtClean="0">
                <a:latin typeface="Comic Sans MS" panose="030F0702030302020204" pitchFamily="66" charset="0"/>
              </a:rPr>
              <a:t> en USA</a:t>
            </a:r>
            <a:endParaRPr lang="es-VE" dirty="0">
              <a:latin typeface="Comic Sans MS" panose="030F0702030302020204" pitchFamily="66" charset="0"/>
            </a:endParaRPr>
          </a:p>
        </p:txBody>
      </p:sp>
      <p:sp>
        <p:nvSpPr>
          <p:cNvPr id="7" name="Rectángulo 6"/>
          <p:cNvSpPr/>
          <p:nvPr/>
        </p:nvSpPr>
        <p:spPr>
          <a:xfrm>
            <a:off x="115374" y="6342983"/>
            <a:ext cx="5123529" cy="261610"/>
          </a:xfrm>
          <a:prstGeom prst="rect">
            <a:avLst/>
          </a:prstGeom>
        </p:spPr>
        <p:txBody>
          <a:bodyPr wrap="square">
            <a:spAutoFit/>
          </a:bodyPr>
          <a:lstStyle/>
          <a:p>
            <a:r>
              <a:rPr lang="es-VE" sz="1100" dirty="0"/>
              <a:t>https://www.nytimes.com/2019/03/03/health/fecal-transplants-fda-microbiome.html</a:t>
            </a:r>
          </a:p>
        </p:txBody>
      </p:sp>
      <p:pic>
        <p:nvPicPr>
          <p:cNvPr id="8" name="Imagen 7"/>
          <p:cNvPicPr>
            <a:picLocks noChangeAspect="1"/>
          </p:cNvPicPr>
          <p:nvPr/>
        </p:nvPicPr>
        <p:blipFill rotWithShape="1">
          <a:blip r:embed="rId3" cstate="print">
            <a:extLst>
              <a:ext uri="{28A0092B-C50C-407E-A947-70E740481C1C}">
                <a14:useLocalDpi xmlns:a14="http://schemas.microsoft.com/office/drawing/2010/main" val="0"/>
              </a:ext>
            </a:extLst>
          </a:blip>
          <a:srcRect l="4786" r="11123"/>
          <a:stretch/>
        </p:blipFill>
        <p:spPr>
          <a:xfrm>
            <a:off x="5436096" y="525302"/>
            <a:ext cx="2664296" cy="2113266"/>
          </a:xfrm>
          <a:prstGeom prst="rect">
            <a:avLst/>
          </a:prstGeom>
          <a:effectLst>
            <a:outerShdw blurRad="50800" dist="38100" dir="2700000" algn="tl" rotWithShape="0">
              <a:prstClr val="black">
                <a:alpha val="40000"/>
              </a:prstClr>
            </a:outerShdw>
          </a:effectLst>
        </p:spPr>
      </p:pic>
      <p:sp>
        <p:nvSpPr>
          <p:cNvPr id="9" name="Rectángulo 8"/>
          <p:cNvSpPr/>
          <p:nvPr/>
        </p:nvSpPr>
        <p:spPr>
          <a:xfrm>
            <a:off x="5292661" y="2685650"/>
            <a:ext cx="3024336" cy="923330"/>
          </a:xfrm>
          <a:prstGeom prst="rect">
            <a:avLst/>
          </a:prstGeom>
        </p:spPr>
        <p:txBody>
          <a:bodyPr wrap="square">
            <a:spAutoFit/>
          </a:bodyPr>
          <a:lstStyle/>
          <a:p>
            <a:r>
              <a:rPr lang="en-US" dirty="0" smtClean="0">
                <a:latin typeface="Comic Sans MS" panose="030F0702030302020204" pitchFamily="66" charset="0"/>
              </a:rPr>
              <a:t>Material fecal </a:t>
            </a:r>
            <a:r>
              <a:rPr lang="en-US" dirty="0" err="1" smtClean="0">
                <a:latin typeface="Comic Sans MS" panose="030F0702030302020204" pitchFamily="66" charset="0"/>
              </a:rPr>
              <a:t>donado</a:t>
            </a:r>
            <a:r>
              <a:rPr lang="en-US" dirty="0" smtClean="0">
                <a:latin typeface="Comic Sans MS" panose="030F0702030302020204" pitchFamily="66" charset="0"/>
              </a:rPr>
              <a:t> en el </a:t>
            </a:r>
            <a:r>
              <a:rPr lang="en-US" dirty="0" err="1" smtClean="0">
                <a:latin typeface="Comic Sans MS" panose="030F0702030302020204" pitchFamily="66" charset="0"/>
              </a:rPr>
              <a:t>medio</a:t>
            </a:r>
            <a:r>
              <a:rPr lang="en-US" dirty="0" smtClean="0">
                <a:latin typeface="Comic Sans MS" panose="030F0702030302020204" pitchFamily="66" charset="0"/>
              </a:rPr>
              <a:t> del </a:t>
            </a:r>
            <a:r>
              <a:rPr lang="en-US" dirty="0" err="1" smtClean="0">
                <a:latin typeface="Comic Sans MS" panose="030F0702030302020204" pitchFamily="66" charset="0"/>
              </a:rPr>
              <a:t>procesamiento</a:t>
            </a:r>
            <a:endParaRPr lang="es-VE" dirty="0">
              <a:latin typeface="Comic Sans MS" panose="030F0702030302020204" pitchFamily="66" charset="0"/>
            </a:endParaRPr>
          </a:p>
        </p:txBody>
      </p:sp>
      <p:pic>
        <p:nvPicPr>
          <p:cNvPr id="10" name="Imagen 9"/>
          <p:cNvPicPr>
            <a:picLocks noChangeAspect="1"/>
          </p:cNvPicPr>
          <p:nvPr/>
        </p:nvPicPr>
        <p:blipFill rotWithShape="1">
          <a:blip r:embed="rId4" cstate="print">
            <a:extLst>
              <a:ext uri="{28A0092B-C50C-407E-A947-70E740481C1C}">
                <a14:useLocalDpi xmlns:a14="http://schemas.microsoft.com/office/drawing/2010/main" val="0"/>
              </a:ext>
            </a:extLst>
          </a:blip>
          <a:srcRect l="3346" t="6470" r="4371"/>
          <a:stretch/>
        </p:blipFill>
        <p:spPr>
          <a:xfrm>
            <a:off x="5436096" y="3789040"/>
            <a:ext cx="2880320" cy="1947094"/>
          </a:xfrm>
          <a:prstGeom prst="rect">
            <a:avLst/>
          </a:prstGeom>
          <a:effectLst>
            <a:outerShdw blurRad="50800" dist="38100" dir="2700000" algn="tl" rotWithShape="0">
              <a:prstClr val="black">
                <a:alpha val="40000"/>
              </a:prstClr>
            </a:outerShdw>
          </a:effectLst>
        </p:spPr>
      </p:pic>
      <p:sp>
        <p:nvSpPr>
          <p:cNvPr id="11" name="Rectángulo 10"/>
          <p:cNvSpPr/>
          <p:nvPr/>
        </p:nvSpPr>
        <p:spPr>
          <a:xfrm>
            <a:off x="5238903" y="5784156"/>
            <a:ext cx="3692036" cy="369332"/>
          </a:xfrm>
          <a:prstGeom prst="rect">
            <a:avLst/>
          </a:prstGeom>
        </p:spPr>
        <p:txBody>
          <a:bodyPr wrap="none">
            <a:spAutoFit/>
          </a:bodyPr>
          <a:lstStyle/>
          <a:p>
            <a:r>
              <a:rPr lang="en-US" dirty="0" err="1" smtClean="0">
                <a:latin typeface="Comic Sans MS" panose="030F0702030302020204" pitchFamily="66" charset="0"/>
              </a:rPr>
              <a:t>Muestras</a:t>
            </a:r>
            <a:r>
              <a:rPr lang="en-US" dirty="0" smtClean="0">
                <a:latin typeface="Comic Sans MS" panose="030F0702030302020204" pitchFamily="66" charset="0"/>
              </a:rPr>
              <a:t> </a:t>
            </a:r>
            <a:r>
              <a:rPr lang="en-US" dirty="0" err="1" smtClean="0">
                <a:latin typeface="Comic Sans MS" panose="030F0702030302020204" pitchFamily="66" charset="0"/>
              </a:rPr>
              <a:t>procesadas</a:t>
            </a:r>
            <a:r>
              <a:rPr lang="en-US" dirty="0" smtClean="0">
                <a:latin typeface="Comic Sans MS" panose="030F0702030302020204" pitchFamily="66" charset="0"/>
              </a:rPr>
              <a:t> </a:t>
            </a:r>
            <a:r>
              <a:rPr lang="en-US" dirty="0" err="1" smtClean="0">
                <a:latin typeface="Comic Sans MS" panose="030F0702030302020204" pitchFamily="66" charset="0"/>
              </a:rPr>
              <a:t>congeladas</a:t>
            </a:r>
            <a:endParaRPr lang="es-VE" dirty="0">
              <a:latin typeface="Comic Sans MS" panose="030F0702030302020204" pitchFamily="66" charset="0"/>
            </a:endParaRPr>
          </a:p>
        </p:txBody>
      </p:sp>
      <p:sp>
        <p:nvSpPr>
          <p:cNvPr id="14" name="6 CuadroTexto"/>
          <p:cNvSpPr txBox="1"/>
          <p:nvPr/>
        </p:nvSpPr>
        <p:spPr>
          <a:xfrm>
            <a:off x="212042" y="260648"/>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15" name="CuadroTexto 14"/>
          <p:cNvSpPr txBox="1"/>
          <p:nvPr/>
        </p:nvSpPr>
        <p:spPr>
          <a:xfrm>
            <a:off x="212042" y="701982"/>
            <a:ext cx="1795684"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smtClean="0">
                <a:latin typeface="Comic Sans MS" panose="030F0702030302020204" pitchFamily="66" charset="0"/>
              </a:rPr>
              <a:t>Transplante </a:t>
            </a:r>
          </a:p>
          <a:p>
            <a:r>
              <a:rPr lang="es-VE" sz="1600" b="1" dirty="0" smtClean="0">
                <a:latin typeface="Comic Sans MS" panose="030F0702030302020204" pitchFamily="66" charset="0"/>
              </a:rPr>
              <a:t>microbiota fecal</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4201496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BEBA8EAE-BF5A-486C-A8C5-ECC9F3942E4B}">
                <a14:imgProps xmlns:a14="http://schemas.microsoft.com/office/drawing/2010/main">
                  <a14:imgLayer r:embed="rId3">
                    <a14:imgEffect>
                      <a14:sharpenSoften amount="24000"/>
                    </a14:imgEffect>
                  </a14:imgLayer>
                </a14:imgProps>
              </a:ext>
              <a:ext uri="{28A0092B-C50C-407E-A947-70E740481C1C}">
                <a14:useLocalDpi xmlns:a14="http://schemas.microsoft.com/office/drawing/2010/main" val="0"/>
              </a:ext>
            </a:extLst>
          </a:blip>
          <a:stretch>
            <a:fillRect/>
          </a:stretch>
        </p:blipFill>
        <p:spPr>
          <a:xfrm>
            <a:off x="1331640" y="260648"/>
            <a:ext cx="6189172" cy="2908910"/>
          </a:xfrm>
          <a:prstGeom prst="rect">
            <a:avLst/>
          </a:prstGeom>
        </p:spPr>
      </p:pic>
      <p:sp>
        <p:nvSpPr>
          <p:cNvPr id="7" name="Rectángulo 6"/>
          <p:cNvSpPr/>
          <p:nvPr/>
        </p:nvSpPr>
        <p:spPr>
          <a:xfrm>
            <a:off x="1797967" y="6206998"/>
            <a:ext cx="5325076" cy="454612"/>
          </a:xfrm>
          <a:prstGeom prst="rect">
            <a:avLst/>
          </a:prstGeom>
        </p:spPr>
        <p:txBody>
          <a:bodyPr wrap="square">
            <a:spAutoFit/>
          </a:bodyPr>
          <a:lstStyle/>
          <a:p>
            <a:pPr algn="ctr">
              <a:lnSpc>
                <a:spcPct val="107000"/>
              </a:lnSpc>
              <a:spcAft>
                <a:spcPts val="0"/>
              </a:spcAft>
            </a:pPr>
            <a:r>
              <a:rPr lang="en-US" sz="1100" kern="1800" spc="55" dirty="0" smtClean="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C. Rodríguez Hernández. </a:t>
            </a:r>
            <a:r>
              <a:rPr lang="en-US" sz="1100" i="1" kern="1800" spc="55" dirty="0" smtClean="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No </a:t>
            </a:r>
            <a:r>
              <a:rPr lang="en-US" sz="1100" i="1" kern="1800" spc="55" dirty="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Guts, No Glory: How </a:t>
            </a:r>
            <a:r>
              <a:rPr lang="en-US" sz="1100" i="1" kern="1800" spc="55" dirty="0" err="1">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Microbiome</a:t>
            </a:r>
            <a:r>
              <a:rPr lang="en-US" sz="1100" i="1" kern="1800" spc="55" dirty="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 Research is </a:t>
            </a:r>
            <a:r>
              <a:rPr lang="en-US" sz="1100" i="1" kern="1800" spc="55" dirty="0" err="1">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ChangMing</a:t>
            </a:r>
            <a:r>
              <a:rPr lang="en-US" sz="1100" i="1" kern="1800" spc="55" dirty="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100" i="1" kern="1800" spc="55" dirty="0" err="1">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edicine</a:t>
            </a:r>
            <a:r>
              <a:rPr lang="en-US" sz="1100" i="1" kern="1800" spc="55" dirty="0" smtClean="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1100" cap="all" dirty="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 22/01/2019 </a:t>
            </a:r>
            <a:r>
              <a:rPr lang="en-US" sz="1100" dirty="0" smtClean="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https://labiotech.eu/features/gut-microbiome-research</a:t>
            </a:r>
            <a:r>
              <a:rPr lang="en-US" sz="1100" cap="all" dirty="0" smtClean="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1100" cap="all" dirty="0">
                <a:solidFill>
                  <a:srgbClr val="353A45"/>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s-V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6 CuadroTexto"/>
          <p:cNvSpPr txBox="1"/>
          <p:nvPr/>
        </p:nvSpPr>
        <p:spPr>
          <a:xfrm>
            <a:off x="212042" y="260648"/>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8" name="CuadroTexto 7"/>
          <p:cNvSpPr txBox="1"/>
          <p:nvPr/>
        </p:nvSpPr>
        <p:spPr>
          <a:xfrm>
            <a:off x="212042" y="701982"/>
            <a:ext cx="1297150"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dirty="0" smtClean="0">
                <a:latin typeface="Comic Sans MS" panose="030F0702030302020204" pitchFamily="66" charset="0"/>
              </a:rPr>
              <a:t>Novedosa</a:t>
            </a:r>
          </a:p>
          <a:p>
            <a:r>
              <a:rPr lang="es-VE" sz="1600" dirty="0" err="1">
                <a:latin typeface="Comic Sans MS" panose="030F0702030302020204" pitchFamily="66" charset="0"/>
              </a:rPr>
              <a:t>E</a:t>
            </a:r>
            <a:r>
              <a:rPr lang="es-VE" sz="1600" dirty="0" err="1" smtClean="0">
                <a:latin typeface="Comic Sans MS" panose="030F0702030302020204" pitchFamily="66" charset="0"/>
              </a:rPr>
              <a:t>ligobiótico</a:t>
            </a:r>
            <a:endParaRPr lang="es-VE" sz="1600" dirty="0">
              <a:latin typeface="Comic Sans MS" panose="030F0702030302020204" pitchFamily="66" charset="0"/>
            </a:endParaRPr>
          </a:p>
        </p:txBody>
      </p:sp>
      <p:sp>
        <p:nvSpPr>
          <p:cNvPr id="5" name="Rectángulo 4"/>
          <p:cNvSpPr/>
          <p:nvPr/>
        </p:nvSpPr>
        <p:spPr>
          <a:xfrm>
            <a:off x="877280" y="3158413"/>
            <a:ext cx="7389440" cy="3253968"/>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a:lnSpc>
                <a:spcPct val="107000"/>
              </a:lnSpc>
              <a:spcAft>
                <a:spcPts val="0"/>
              </a:spcAft>
            </a:pP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Una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forma de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llegar</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al microbioma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es</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usar</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virus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bacteriófagos</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que</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han</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evolucionado</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por</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millones</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de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años</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para solo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infectar</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y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matar</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muy</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específicas</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cepas</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de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bacterias</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p>
          <a:p>
            <a:pPr>
              <a:lnSpc>
                <a:spcPct val="107000"/>
              </a:lnSpc>
              <a:spcAft>
                <a:spcPts val="0"/>
              </a:spcAft>
            </a:pP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Esta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estrategia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es</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usada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por</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EpiBiome</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en US y </a:t>
            </a:r>
            <a:r>
              <a:rPr lang="en-US" sz="1600" dirty="0" err="1">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BiomX</a:t>
            </a:r>
            <a:r>
              <a:rPr lang="en-US" sz="1600" dirty="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en </a:t>
            </a:r>
            <a:r>
              <a:rPr lang="en-US" sz="1600" dirty="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Israel,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pero</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Eligo</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Bioscience </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en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Francia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va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un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paso</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más</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allá</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La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compañia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usa</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virus para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llevar</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dentro</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de la</a:t>
            </a:r>
            <a:r>
              <a:rPr lang="en-US" sz="1600" b="1" dirty="0" smtClean="0">
                <a:solidFill>
                  <a:srgbClr val="4BAABC"/>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bacteria, </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la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herramienta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b="1" dirty="0" smtClean="0">
                <a:latin typeface="Comic Sans MS" panose="030F0702030302020204" pitchFamily="66" charset="0"/>
                <a:ea typeface="Times New Roman" panose="02020603050405020304" pitchFamily="18" charset="0"/>
                <a:cs typeface="Times New Roman" panose="02020603050405020304" pitchFamily="18" charset="0"/>
              </a:rPr>
              <a:t>CRISPR/Cas9</a:t>
            </a:r>
            <a:r>
              <a:rPr lang="en-US" sz="16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que</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edita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genes. </a:t>
            </a:r>
          </a:p>
          <a:p>
            <a:pPr>
              <a:lnSpc>
                <a:spcPct val="107000"/>
              </a:lnSpc>
              <a:spcAft>
                <a:spcPts val="0"/>
              </a:spcAft>
            </a:pP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Una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vez</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dentro</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b="1" dirty="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CRISPR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mata</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la bacteria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por</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cortar</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b="1"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su</a:t>
            </a:r>
            <a:r>
              <a:rPr lang="en-US" sz="1600" b="1"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ADN</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pero</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solo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cuando</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una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secuencia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específica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de ADN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está</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presente</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en el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microorganismo</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p>
          <a:p>
            <a:pPr>
              <a:lnSpc>
                <a:spcPct val="107000"/>
              </a:lnSpc>
              <a:spcAft>
                <a:spcPts val="0"/>
              </a:spcAft>
            </a:pP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Así</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aun</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dentro</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de la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misma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cepa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bacteriana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solo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las</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que</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llevan</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el gen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que</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causa</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la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enfermedad</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es</a:t>
            </a:r>
            <a:r>
              <a:rPr lang="en-US" sz="1600" dirty="0"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 </a:t>
            </a:r>
            <a:r>
              <a:rPr lang="en-US" sz="1600" dirty="0" err="1" smtClean="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eliminado</a:t>
            </a:r>
            <a:r>
              <a:rPr lang="en-US" sz="1600" dirty="0">
                <a:solidFill>
                  <a:srgbClr val="353A45"/>
                </a:solidFill>
                <a:latin typeface="Comic Sans MS" panose="030F0702030302020204" pitchFamily="66" charset="0"/>
                <a:ea typeface="Times New Roman" panose="02020603050405020304" pitchFamily="18" charset="0"/>
                <a:cs typeface="Times New Roman" panose="02020603050405020304" pitchFamily="18" charset="0"/>
              </a:rPr>
              <a:t>.</a:t>
            </a:r>
            <a:endParaRPr lang="es-VE" sz="1600" dirty="0">
              <a:effectLst/>
              <a:latin typeface="Comic Sans MS" panose="030F0702030302020204" pitchFamily="66" charset="0"/>
              <a:ea typeface="Calibri" panose="020F0502020204030204" pitchFamily="34" charset="0"/>
              <a:cs typeface="Times New Roman" panose="02020603050405020304" pitchFamily="18" charset="0"/>
            </a:endParaRPr>
          </a:p>
        </p:txBody>
      </p:sp>
      <p:sp>
        <p:nvSpPr>
          <p:cNvPr id="10" name="Rectángulo 9"/>
          <p:cNvSpPr/>
          <p:nvPr/>
        </p:nvSpPr>
        <p:spPr>
          <a:xfrm>
            <a:off x="3707904" y="260648"/>
            <a:ext cx="1440160" cy="4413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Rectángulo 8"/>
          <p:cNvSpPr/>
          <p:nvPr/>
        </p:nvSpPr>
        <p:spPr>
          <a:xfrm>
            <a:off x="3207783" y="6358"/>
            <a:ext cx="2436886" cy="646331"/>
          </a:xfrm>
          <a:prstGeom prst="rect">
            <a:avLst/>
          </a:prstGeom>
        </p:spPr>
        <p:txBody>
          <a:bodyPr wrap="none">
            <a:spAutoFit/>
          </a:bodyPr>
          <a:lstStyle/>
          <a:p>
            <a:r>
              <a:rPr lang="en-US" dirty="0" err="1" smtClean="0">
                <a:effectLst>
                  <a:outerShdw blurRad="38100" dist="38100" dir="2700000" algn="tl">
                    <a:srgbClr val="000000">
                      <a:alpha val="43137"/>
                    </a:srgbClr>
                  </a:outerShdw>
                </a:effectLst>
                <a:latin typeface="Comic Sans MS" panose="030F0702030302020204" pitchFamily="66" charset="0"/>
              </a:rPr>
              <a:t>Eligobiótico</a:t>
            </a:r>
            <a:r>
              <a:rPr lang="en-US" dirty="0" smtClean="0">
                <a:latin typeface="Comic Sans MS" panose="030F0702030302020204" pitchFamily="66" charset="0"/>
              </a:rPr>
              <a:t> </a:t>
            </a:r>
            <a:r>
              <a:rPr lang="en-US" dirty="0" err="1" smtClean="0">
                <a:latin typeface="Comic Sans MS" panose="030F0702030302020204" pitchFamily="66" charset="0"/>
              </a:rPr>
              <a:t>llevando</a:t>
            </a:r>
            <a:r>
              <a:rPr lang="en-US" dirty="0" smtClean="0">
                <a:latin typeface="Comic Sans MS" panose="030F0702030302020204" pitchFamily="66" charset="0"/>
              </a:rPr>
              <a:t> </a:t>
            </a:r>
          </a:p>
          <a:p>
            <a:r>
              <a:rPr lang="en-US" dirty="0" err="1" smtClean="0">
                <a:latin typeface="Comic Sans MS" panose="030F0702030302020204" pitchFamily="66" charset="0"/>
              </a:rPr>
              <a:t>una</a:t>
            </a:r>
            <a:r>
              <a:rPr lang="en-US" dirty="0" smtClean="0">
                <a:latin typeface="Comic Sans MS" panose="030F0702030302020204" pitchFamily="66" charset="0"/>
              </a:rPr>
              <a:t> </a:t>
            </a:r>
            <a:r>
              <a:rPr lang="en-US" dirty="0" err="1" smtClean="0">
                <a:latin typeface="Comic Sans MS" panose="030F0702030302020204" pitchFamily="66" charset="0"/>
              </a:rPr>
              <a:t>carga</a:t>
            </a:r>
            <a:r>
              <a:rPr lang="en-US" dirty="0" smtClean="0">
                <a:latin typeface="Comic Sans MS" panose="030F0702030302020204" pitchFamily="66" charset="0"/>
              </a:rPr>
              <a:t> de </a:t>
            </a:r>
            <a:r>
              <a:rPr lang="en-US" dirty="0" smtClean="0">
                <a:effectLst>
                  <a:outerShdw blurRad="38100" dist="38100" dir="2700000" algn="tl">
                    <a:srgbClr val="000000">
                      <a:alpha val="43137"/>
                    </a:srgbClr>
                  </a:outerShdw>
                </a:effectLst>
                <a:latin typeface="Comic Sans MS" panose="030F0702030302020204" pitchFamily="66" charset="0"/>
              </a:rPr>
              <a:t>CRISPR</a:t>
            </a:r>
            <a:endParaRPr lang="es-VE" dirty="0">
              <a:effectLst>
                <a:outerShdw blurRad="38100" dist="38100" dir="2700000" algn="tl">
                  <a:srgbClr val="000000">
                    <a:alpha val="43137"/>
                  </a:srgbClr>
                </a:outerShdw>
              </a:effectLst>
            </a:endParaRPr>
          </a:p>
        </p:txBody>
      </p:sp>
      <p:sp>
        <p:nvSpPr>
          <p:cNvPr id="11" name="5 CuadroTexto"/>
          <p:cNvSpPr txBox="1"/>
          <p:nvPr/>
        </p:nvSpPr>
        <p:spPr>
          <a:xfrm>
            <a:off x="6642994" y="6604084"/>
            <a:ext cx="2501006" cy="253916"/>
          </a:xfrm>
          <a:prstGeom prst="rect">
            <a:avLst/>
          </a:prstGeom>
          <a:noFill/>
        </p:spPr>
        <p:txBody>
          <a:bodyPr wrap="none" rtlCol="0">
            <a:spAutoFit/>
          </a:bodyPr>
          <a:lstStyle/>
          <a:p>
            <a:r>
              <a:rPr lang="es-VE" sz="105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5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4" name="Rectángulo 13"/>
          <p:cNvSpPr/>
          <p:nvPr/>
        </p:nvSpPr>
        <p:spPr>
          <a:xfrm>
            <a:off x="6114931" y="2752297"/>
            <a:ext cx="1008112" cy="2206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6010843" y="2665187"/>
            <a:ext cx="1715534" cy="307777"/>
          </a:xfrm>
          <a:prstGeom prst="rect">
            <a:avLst/>
          </a:prstGeom>
        </p:spPr>
        <p:txBody>
          <a:bodyPr wrap="none">
            <a:spAutoFit/>
          </a:bodyPr>
          <a:lstStyle/>
          <a:p>
            <a:r>
              <a:rPr lang="en-US" sz="1400" dirty="0" err="1" smtClean="0">
                <a:latin typeface="Comic Sans MS" panose="030F0702030302020204" pitchFamily="66" charset="0"/>
              </a:rPr>
              <a:t>Bacterias</a:t>
            </a:r>
            <a:r>
              <a:rPr lang="en-US" sz="1400" dirty="0" smtClean="0">
                <a:latin typeface="Comic Sans MS" panose="030F0702030302020204" pitchFamily="66" charset="0"/>
              </a:rPr>
              <a:t> </a:t>
            </a:r>
            <a:r>
              <a:rPr lang="en-US" sz="1400" dirty="0" err="1" smtClean="0">
                <a:latin typeface="Comic Sans MS" panose="030F0702030302020204" pitchFamily="66" charset="0"/>
              </a:rPr>
              <a:t>muertas</a:t>
            </a:r>
            <a:endParaRPr lang="en-US" sz="1400" dirty="0" smtClean="0">
              <a:latin typeface="Comic Sans MS" panose="030F0702030302020204" pitchFamily="66" charset="0"/>
            </a:endParaRPr>
          </a:p>
        </p:txBody>
      </p:sp>
      <p:sp>
        <p:nvSpPr>
          <p:cNvPr id="15" name="Rectángulo 14"/>
          <p:cNvSpPr/>
          <p:nvPr/>
        </p:nvSpPr>
        <p:spPr>
          <a:xfrm>
            <a:off x="1907704" y="2566751"/>
            <a:ext cx="1998197" cy="6467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1765439" y="2557465"/>
            <a:ext cx="3951723" cy="523220"/>
          </a:xfrm>
          <a:prstGeom prst="rect">
            <a:avLst/>
          </a:prstGeom>
        </p:spPr>
        <p:txBody>
          <a:bodyPr wrap="none">
            <a:spAutoFit/>
          </a:bodyPr>
          <a:lstStyle/>
          <a:p>
            <a:r>
              <a:rPr lang="en-US" sz="1400" dirty="0" err="1" smtClean="0">
                <a:latin typeface="Comic Sans MS" panose="030F0702030302020204" pitchFamily="66" charset="0"/>
              </a:rPr>
              <a:t>Cepas</a:t>
            </a:r>
            <a:r>
              <a:rPr lang="en-US" sz="1400" dirty="0" smtClean="0">
                <a:latin typeface="Comic Sans MS" panose="030F0702030302020204" pitchFamily="66" charset="0"/>
              </a:rPr>
              <a:t> </a:t>
            </a:r>
            <a:r>
              <a:rPr lang="en-US" sz="1400" dirty="0" err="1" smtClean="0">
                <a:latin typeface="Comic Sans MS" panose="030F0702030302020204" pitchFamily="66" charset="0"/>
              </a:rPr>
              <a:t>bacterianas</a:t>
            </a:r>
            <a:r>
              <a:rPr lang="en-US" sz="1400" dirty="0" smtClean="0">
                <a:latin typeface="Comic Sans MS" panose="030F0702030302020204" pitchFamily="66" charset="0"/>
              </a:rPr>
              <a:t> </a:t>
            </a:r>
            <a:r>
              <a:rPr lang="en-US" sz="1400" dirty="0" err="1" smtClean="0">
                <a:latin typeface="Comic Sans MS" panose="030F0702030302020204" pitchFamily="66" charset="0"/>
              </a:rPr>
              <a:t>patogénicas</a:t>
            </a:r>
            <a:endParaRPr lang="en-US" sz="1400" dirty="0" smtClean="0">
              <a:latin typeface="Comic Sans MS" panose="030F0702030302020204" pitchFamily="66" charset="0"/>
            </a:endParaRPr>
          </a:p>
          <a:p>
            <a:r>
              <a:rPr lang="en-US" sz="1400" dirty="0" err="1" smtClean="0">
                <a:latin typeface="Comic Sans MS" panose="030F0702030302020204" pitchFamily="66" charset="0"/>
              </a:rPr>
              <a:t>Cepas</a:t>
            </a:r>
            <a:r>
              <a:rPr lang="en-US" sz="1400" dirty="0" smtClean="0">
                <a:latin typeface="Comic Sans MS" panose="030F0702030302020204" pitchFamily="66" charset="0"/>
              </a:rPr>
              <a:t> </a:t>
            </a:r>
            <a:r>
              <a:rPr lang="en-US" sz="1400" dirty="0" err="1" smtClean="0">
                <a:latin typeface="Comic Sans MS" panose="030F0702030302020204" pitchFamily="66" charset="0"/>
              </a:rPr>
              <a:t>bacterianas</a:t>
            </a:r>
            <a:r>
              <a:rPr lang="en-US" sz="1400" dirty="0" smtClean="0">
                <a:latin typeface="Comic Sans MS" panose="030F0702030302020204" pitchFamily="66" charset="0"/>
              </a:rPr>
              <a:t> no </a:t>
            </a:r>
            <a:r>
              <a:rPr lang="en-US" sz="1400" dirty="0" err="1" smtClean="0">
                <a:latin typeface="Comic Sans MS" panose="030F0702030302020204" pitchFamily="66" charset="0"/>
              </a:rPr>
              <a:t>patogénicas</a:t>
            </a:r>
            <a:r>
              <a:rPr lang="en-US" sz="1400" dirty="0" smtClean="0">
                <a:latin typeface="Comic Sans MS" panose="030F0702030302020204" pitchFamily="66" charset="0"/>
              </a:rPr>
              <a:t> </a:t>
            </a:r>
            <a:r>
              <a:rPr lang="en-US" sz="1400" dirty="0" err="1" smtClean="0">
                <a:latin typeface="Comic Sans MS" panose="030F0702030302020204" pitchFamily="66" charset="0"/>
              </a:rPr>
              <a:t>comensales</a:t>
            </a:r>
            <a:endParaRPr lang="es-VE" sz="1400" dirty="0"/>
          </a:p>
        </p:txBody>
      </p:sp>
    </p:spTree>
    <p:extLst>
      <p:ext uri="{BB962C8B-B14F-4D97-AF65-F5344CB8AC3E}">
        <p14:creationId xmlns:p14="http://schemas.microsoft.com/office/powerpoint/2010/main" val="849547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CuadroTexto"/>
          <p:cNvSpPr txBox="1"/>
          <p:nvPr/>
        </p:nvSpPr>
        <p:spPr>
          <a:xfrm>
            <a:off x="1670474" y="2189079"/>
            <a:ext cx="352982"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a:t>
            </a:r>
            <a:endParaRPr lang="es-VE" sz="2400" dirty="0">
              <a:solidFill>
                <a:prstClr val="white"/>
              </a:solidFill>
              <a:latin typeface="Comic Sans MS" pitchFamily="66" charset="0"/>
            </a:endParaRPr>
          </a:p>
        </p:txBody>
      </p:sp>
      <p:sp>
        <p:nvSpPr>
          <p:cNvPr id="9" name="5 CuadroTexto"/>
          <p:cNvSpPr txBox="1"/>
          <p:nvPr/>
        </p:nvSpPr>
        <p:spPr>
          <a:xfrm>
            <a:off x="2189420" y="2038196"/>
            <a:ext cx="5659179" cy="3046988"/>
          </a:xfrm>
          <a:prstGeom prst="rect">
            <a:avLst/>
          </a:prstGeom>
          <a:solidFill>
            <a:schemeClr val="accent6">
              <a:lumMod val="50000"/>
            </a:schemeClr>
          </a:solidFill>
        </p:spPr>
        <p:txBody>
          <a:bodyPr wrap="square" rtlCol="0">
            <a:spAutoFit/>
          </a:bodyPr>
          <a:lstStyle/>
          <a:p>
            <a:pPr marL="171450" indent="-171450">
              <a:buClr>
                <a:srgbClr val="F79646">
                  <a:lumMod val="75000"/>
                </a:srgbClr>
              </a:buClr>
              <a:buSzPct val="130000"/>
              <a:buFont typeface="Arial" pitchFamily="34" charset="0"/>
              <a:buChar char="•"/>
              <a:tabLst>
                <a:tab pos="531813" algn="l"/>
              </a:tabLst>
            </a:pPr>
            <a:endParaRPr lang="es-VE" sz="800" b="1" dirty="0" smtClean="0">
              <a:solidFill>
                <a:srgbClr val="EF5739"/>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800" dirty="0" smtClean="0">
                <a:solidFill>
                  <a:prstClr val="white"/>
                </a:solidFill>
                <a:effectLst>
                  <a:outerShdw blurRad="38100" dist="38100" dir="2700000" algn="tl">
                    <a:srgbClr val="000000">
                      <a:alpha val="43137"/>
                    </a:srgbClr>
                  </a:outerShdw>
                </a:effectLst>
                <a:latin typeface="Comic Sans MS" pitchFamily="66" charset="0"/>
              </a:rPr>
              <a:t>Introducción</a:t>
            </a:r>
          </a:p>
          <a:p>
            <a:pPr>
              <a:buClr>
                <a:srgbClr val="3399FF"/>
              </a:buClr>
              <a:buSzPct val="130000"/>
            </a:pPr>
            <a:endParaRPr lang="es-VE" sz="2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tabLst>
                <a:tab pos="273050" algn="l"/>
                <a:tab pos="531813" algn="l"/>
              </a:tabLst>
            </a:pPr>
            <a:r>
              <a:rPr lang="es-VE" sz="2800" dirty="0" smtClean="0">
                <a:solidFill>
                  <a:prstClr val="white"/>
                </a:solidFill>
                <a:effectLst>
                  <a:outerShdw blurRad="38100" dist="38100" dir="2700000" algn="tl">
                    <a:srgbClr val="000000">
                      <a:alpha val="43137"/>
                    </a:srgbClr>
                  </a:outerShdw>
                </a:effectLst>
                <a:latin typeface="Comic Sans MS" pitchFamily="66" charset="0"/>
              </a:rPr>
              <a:t>Microbiota y Salud/Enfermedad</a:t>
            </a:r>
          </a:p>
          <a:p>
            <a:pPr>
              <a:buClr>
                <a:srgbClr val="3399FF"/>
              </a:buClr>
              <a:buSzPct val="130000"/>
            </a:pPr>
            <a:endParaRPr lang="es-VE" sz="2400" dirty="0" smtClean="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800" dirty="0" smtClean="0">
                <a:solidFill>
                  <a:prstClr val="white"/>
                </a:solidFill>
                <a:effectLst>
                  <a:outerShdw blurRad="38100" dist="38100" dir="2700000" algn="tl">
                    <a:srgbClr val="000000">
                      <a:alpha val="43137"/>
                    </a:srgbClr>
                  </a:outerShdw>
                </a:effectLst>
                <a:latin typeface="Comic Sans MS" pitchFamily="66" charset="0"/>
              </a:rPr>
              <a:t>Prevención </a:t>
            </a:r>
            <a:r>
              <a:rPr lang="es-VE" sz="2800" dirty="0">
                <a:solidFill>
                  <a:prstClr val="white"/>
                </a:solidFill>
                <a:effectLst>
                  <a:outerShdw blurRad="38100" dist="38100" dir="2700000" algn="tl">
                    <a:srgbClr val="000000">
                      <a:alpha val="43137"/>
                    </a:srgbClr>
                  </a:outerShdw>
                </a:effectLst>
                <a:latin typeface="Comic Sans MS" pitchFamily="66" charset="0"/>
              </a:rPr>
              <a:t>y </a:t>
            </a:r>
            <a:r>
              <a:rPr lang="es-VE" sz="2800" dirty="0" smtClean="0">
                <a:solidFill>
                  <a:prstClr val="white"/>
                </a:solidFill>
                <a:effectLst>
                  <a:outerShdw blurRad="38100" dist="38100" dir="2700000" algn="tl">
                    <a:srgbClr val="000000">
                      <a:alpha val="43137"/>
                    </a:srgbClr>
                  </a:outerShdw>
                </a:effectLst>
                <a:latin typeface="Comic Sans MS" pitchFamily="66" charset="0"/>
              </a:rPr>
              <a:t>Terapéutica</a:t>
            </a:r>
          </a:p>
          <a:p>
            <a:pPr>
              <a:buClr>
                <a:srgbClr val="3399FF"/>
              </a:buClr>
              <a:buSzPct val="130000"/>
            </a:pPr>
            <a:endParaRPr lang="es-VE" sz="2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800" dirty="0" smtClean="0">
                <a:solidFill>
                  <a:prstClr val="white"/>
                </a:solidFill>
                <a:effectLst>
                  <a:outerShdw blurRad="38100" dist="38100" dir="2700000" algn="tl">
                    <a:srgbClr val="000000">
                      <a:alpha val="43137"/>
                    </a:srgbClr>
                  </a:outerShdw>
                </a:effectLst>
                <a:latin typeface="Comic Sans MS" pitchFamily="66" charset="0"/>
              </a:rPr>
              <a:t>Conclusiones</a:t>
            </a:r>
            <a:endParaRPr lang="es-VE" sz="2800" dirty="0">
              <a:solidFill>
                <a:prstClr val="white"/>
              </a:solidFill>
              <a:effectLst>
                <a:outerShdw blurRad="38100" dist="38100" dir="2700000" algn="tl">
                  <a:srgbClr val="000000">
                    <a:alpha val="43137"/>
                  </a:srgbClr>
                </a:outerShdw>
              </a:effectLst>
              <a:latin typeface="Comic Sans MS" pitchFamily="66" charset="0"/>
            </a:endParaRPr>
          </a:p>
        </p:txBody>
      </p:sp>
      <p:sp>
        <p:nvSpPr>
          <p:cNvPr id="11" name="1 CuadroTexto"/>
          <p:cNvSpPr txBox="1"/>
          <p:nvPr/>
        </p:nvSpPr>
        <p:spPr>
          <a:xfrm>
            <a:off x="1502159" y="2967335"/>
            <a:ext cx="521297"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II</a:t>
            </a:r>
            <a:endParaRPr lang="es-VE" sz="2400" dirty="0">
              <a:solidFill>
                <a:prstClr val="white"/>
              </a:solidFill>
              <a:latin typeface="Comic Sans MS" pitchFamily="66" charset="0"/>
            </a:endParaRPr>
          </a:p>
        </p:txBody>
      </p:sp>
      <p:sp>
        <p:nvSpPr>
          <p:cNvPr id="12" name="1 CuadroTexto"/>
          <p:cNvSpPr txBox="1"/>
          <p:nvPr/>
        </p:nvSpPr>
        <p:spPr>
          <a:xfrm>
            <a:off x="1371600" y="3779351"/>
            <a:ext cx="689612"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III</a:t>
            </a:r>
            <a:endParaRPr lang="es-VE" sz="2400" dirty="0">
              <a:solidFill>
                <a:prstClr val="white"/>
              </a:solidFill>
              <a:latin typeface="Comic Sans MS" pitchFamily="66" charset="0"/>
            </a:endParaRPr>
          </a:p>
        </p:txBody>
      </p:sp>
      <p:sp>
        <p:nvSpPr>
          <p:cNvPr id="13" name="1 CuadroTexto"/>
          <p:cNvSpPr txBox="1"/>
          <p:nvPr/>
        </p:nvSpPr>
        <p:spPr>
          <a:xfrm>
            <a:off x="1470099" y="4564905"/>
            <a:ext cx="553357" cy="461665"/>
          </a:xfrm>
          <a:prstGeom prst="rect">
            <a:avLst/>
          </a:prstGeom>
          <a:solidFill>
            <a:srgbClr val="0047D6"/>
          </a:solidFill>
          <a:ln>
            <a:solidFill>
              <a:srgbClr val="0047D6"/>
            </a:solidFill>
          </a:ln>
        </p:spPr>
        <p:txBody>
          <a:bodyPr wrap="none" rtlCol="0">
            <a:spAutoFit/>
          </a:bodyPr>
          <a:lstStyle/>
          <a:p>
            <a:r>
              <a:rPr lang="es-VE" sz="2400" dirty="0" smtClean="0">
                <a:solidFill>
                  <a:prstClr val="white"/>
                </a:solidFill>
                <a:latin typeface="Comic Sans MS" pitchFamily="66" charset="0"/>
              </a:rPr>
              <a:t>IV</a:t>
            </a:r>
            <a:endParaRPr lang="es-VE" sz="2400" dirty="0">
              <a:solidFill>
                <a:prstClr val="white"/>
              </a:solidFill>
              <a:latin typeface="Comic Sans MS" pitchFamily="66" charset="0"/>
            </a:endParaRPr>
          </a:p>
        </p:txBody>
      </p:sp>
      <p:sp>
        <p:nvSpPr>
          <p:cNvPr id="8" name="1 CuadroTexto"/>
          <p:cNvSpPr txBox="1"/>
          <p:nvPr/>
        </p:nvSpPr>
        <p:spPr>
          <a:xfrm>
            <a:off x="5940152" y="5445224"/>
            <a:ext cx="2952328" cy="1200329"/>
          </a:xfrm>
          <a:prstGeom prst="rect">
            <a:avLst/>
          </a:prstGeom>
          <a:noFill/>
        </p:spPr>
        <p:txBody>
          <a:bodyPr wrap="square" rtlCol="0">
            <a:spAutoFit/>
          </a:bodyPr>
          <a:lstStyle/>
          <a:p>
            <a:pPr algn="r"/>
            <a:r>
              <a:rPr lang="es-VE" dirty="0" smtClean="0">
                <a:solidFill>
                  <a:prstClr val="white"/>
                </a:solidFill>
              </a:rPr>
              <a:t>Ximena Páez</a:t>
            </a:r>
          </a:p>
          <a:p>
            <a:pPr algn="r"/>
            <a:r>
              <a:rPr lang="es-VE" dirty="0" err="1" smtClean="0">
                <a:solidFill>
                  <a:prstClr val="white"/>
                </a:solidFill>
              </a:rPr>
              <a:t>Lab</a:t>
            </a:r>
            <a:r>
              <a:rPr lang="es-VE" dirty="0" smtClean="0">
                <a:solidFill>
                  <a:prstClr val="white"/>
                </a:solidFill>
              </a:rPr>
              <a:t>. Fisiología de la Conducta </a:t>
            </a:r>
          </a:p>
          <a:p>
            <a:pPr algn="r"/>
            <a:r>
              <a:rPr lang="es-VE" dirty="0" smtClean="0">
                <a:solidFill>
                  <a:prstClr val="white"/>
                </a:solidFill>
              </a:rPr>
              <a:t>Facultad de Medicina ULA</a:t>
            </a:r>
          </a:p>
          <a:p>
            <a:pPr algn="r"/>
            <a:r>
              <a:rPr lang="es-VE" dirty="0" smtClean="0">
                <a:solidFill>
                  <a:prstClr val="white"/>
                </a:solidFill>
              </a:rPr>
              <a:t>2015-2019</a:t>
            </a:r>
            <a:endParaRPr lang="es-VE" dirty="0">
              <a:solidFill>
                <a:prstClr val="white"/>
              </a:solidFill>
            </a:endParaRPr>
          </a:p>
        </p:txBody>
      </p:sp>
    </p:spTree>
    <p:extLst>
      <p:ext uri="{BB962C8B-B14F-4D97-AF65-F5344CB8AC3E}">
        <p14:creationId xmlns:p14="http://schemas.microsoft.com/office/powerpoint/2010/main" val="358414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34000"/>
                    </a14:imgEffect>
                  </a14:imgLayer>
                </a14:imgProps>
              </a:ext>
              <a:ext uri="{28A0092B-C50C-407E-A947-70E740481C1C}">
                <a14:useLocalDpi xmlns:a14="http://schemas.microsoft.com/office/drawing/2010/main"/>
              </a:ext>
            </a:extLst>
          </a:blip>
          <a:stretch>
            <a:fillRect/>
          </a:stretch>
        </p:blipFill>
        <p:spPr>
          <a:xfrm>
            <a:off x="322546" y="1563949"/>
            <a:ext cx="8581422" cy="4038600"/>
          </a:xfrm>
        </p:spPr>
      </p:pic>
      <p:sp>
        <p:nvSpPr>
          <p:cNvPr id="2" name="CuadroTexto 1"/>
          <p:cNvSpPr txBox="1"/>
          <p:nvPr/>
        </p:nvSpPr>
        <p:spPr>
          <a:xfrm>
            <a:off x="2090698" y="261386"/>
            <a:ext cx="5045118" cy="707886"/>
          </a:xfrm>
          <a:prstGeom prst="rect">
            <a:avLst/>
          </a:prstGeom>
          <a:solidFill>
            <a:schemeClr val="accent6">
              <a:lumMod val="60000"/>
              <a:lumOff val="40000"/>
            </a:schemeClr>
          </a:solidFill>
          <a:ln w="28575">
            <a:solidFill>
              <a:srgbClr val="0000CC"/>
            </a:solidFill>
          </a:ln>
          <a:effectLst>
            <a:outerShdw blurRad="50800" dist="38100" dir="2700000" algn="tl" rotWithShape="0">
              <a:prstClr val="black">
                <a:alpha val="40000"/>
              </a:prstClr>
            </a:outerShdw>
          </a:effectLst>
        </p:spPr>
        <p:txBody>
          <a:bodyPr wrap="square" rtlCol="0">
            <a:spAutoFit/>
          </a:bodyPr>
          <a:lstStyle/>
          <a:p>
            <a:pPr algn="ctr"/>
            <a:r>
              <a:rPr lang="es-VE" sz="2000" dirty="0" smtClean="0">
                <a:latin typeface="Comic Sans MS" panose="030F0702030302020204" pitchFamily="66" charset="0"/>
              </a:rPr>
              <a:t>Estrategias para modular el microbiota para mejorar la salud </a:t>
            </a:r>
            <a:endParaRPr lang="es-VE" sz="2000" dirty="0">
              <a:latin typeface="Comic Sans MS" panose="030F0702030302020204" pitchFamily="66" charset="0"/>
            </a:endParaRPr>
          </a:p>
        </p:txBody>
      </p:sp>
      <p:sp>
        <p:nvSpPr>
          <p:cNvPr id="6" name="3 CuadroTexto"/>
          <p:cNvSpPr txBox="1"/>
          <p:nvPr/>
        </p:nvSpPr>
        <p:spPr>
          <a:xfrm>
            <a:off x="6343606" y="6528613"/>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0" name="Rectángulo 19"/>
          <p:cNvSpPr/>
          <p:nvPr/>
        </p:nvSpPr>
        <p:spPr>
          <a:xfrm>
            <a:off x="322546" y="2852936"/>
            <a:ext cx="1096157" cy="40085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870624" y="2852936"/>
            <a:ext cx="1104790" cy="369332"/>
          </a:xfrm>
          <a:prstGeom prst="rect">
            <a:avLst/>
          </a:prstGeom>
          <a:solidFill>
            <a:srgbClr val="EA648D"/>
          </a:solid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Enfermo</a:t>
            </a:r>
            <a:endParaRPr lang="es-VE" dirty="0">
              <a:latin typeface="Comic Sans MS" panose="030F0702030302020204" pitchFamily="66" charset="0"/>
            </a:endParaRPr>
          </a:p>
        </p:txBody>
      </p:sp>
      <p:sp>
        <p:nvSpPr>
          <p:cNvPr id="3" name="CuadroTexto 2"/>
          <p:cNvSpPr txBox="1"/>
          <p:nvPr/>
        </p:nvSpPr>
        <p:spPr>
          <a:xfrm>
            <a:off x="109431" y="2852936"/>
            <a:ext cx="705642" cy="369332"/>
          </a:xfrm>
          <a:prstGeom prst="rect">
            <a:avLst/>
          </a:prstGeom>
          <a:solidFill>
            <a:schemeClr val="tx2">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Sano</a:t>
            </a:r>
            <a:endParaRPr lang="es-VE" dirty="0">
              <a:latin typeface="Comic Sans MS" panose="030F0702030302020204" pitchFamily="66" charset="0"/>
            </a:endParaRPr>
          </a:p>
        </p:txBody>
      </p:sp>
      <p:sp>
        <p:nvSpPr>
          <p:cNvPr id="21" name="Rectángulo 20"/>
          <p:cNvSpPr/>
          <p:nvPr/>
        </p:nvSpPr>
        <p:spPr>
          <a:xfrm>
            <a:off x="1579003" y="2096344"/>
            <a:ext cx="544725" cy="439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1472048" y="2050504"/>
            <a:ext cx="907621" cy="461665"/>
          </a:xfrm>
          <a:prstGeom prst="rect">
            <a:avLst/>
          </a:prstGeom>
          <a:noFill/>
        </p:spPr>
        <p:txBody>
          <a:bodyPr wrap="none" rtlCol="0">
            <a:spAutoFit/>
          </a:bodyPr>
          <a:lstStyle/>
          <a:p>
            <a:r>
              <a:rPr lang="es-VE" sz="1200" dirty="0" smtClean="0">
                <a:latin typeface="Comic Sans MS" panose="030F0702030302020204" pitchFamily="66" charset="0"/>
              </a:rPr>
              <a:t>Muestras </a:t>
            </a:r>
          </a:p>
          <a:p>
            <a:r>
              <a:rPr lang="es-VE" sz="1200" dirty="0" smtClean="0">
                <a:latin typeface="Comic Sans MS" panose="030F0702030302020204" pitchFamily="66" charset="0"/>
              </a:rPr>
              <a:t>biológicas</a:t>
            </a:r>
            <a:endParaRPr lang="es-VE" sz="1200" dirty="0">
              <a:latin typeface="Comic Sans MS" panose="030F0702030302020204" pitchFamily="66" charset="0"/>
            </a:endParaRPr>
          </a:p>
        </p:txBody>
      </p:sp>
      <p:sp>
        <p:nvSpPr>
          <p:cNvPr id="22" name="Rectángulo 21"/>
          <p:cNvSpPr/>
          <p:nvPr/>
        </p:nvSpPr>
        <p:spPr>
          <a:xfrm>
            <a:off x="2123728" y="1697841"/>
            <a:ext cx="1160895" cy="442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CuadroTexto 8"/>
          <p:cNvSpPr txBox="1"/>
          <p:nvPr/>
        </p:nvSpPr>
        <p:spPr>
          <a:xfrm>
            <a:off x="2195736" y="1648137"/>
            <a:ext cx="1297150" cy="584775"/>
          </a:xfrm>
          <a:prstGeom prst="rect">
            <a:avLst/>
          </a:prstGeom>
          <a:noFill/>
        </p:spPr>
        <p:txBody>
          <a:bodyPr wrap="none" rtlCol="0">
            <a:spAutoFit/>
          </a:bodyPr>
          <a:lstStyle/>
          <a:p>
            <a:pPr algn="ctr"/>
            <a:r>
              <a:rPr lang="es-VE" sz="1600" dirty="0" smtClean="0">
                <a:latin typeface="Comic Sans MS" panose="030F0702030302020204" pitchFamily="66" charset="0"/>
              </a:rPr>
              <a:t>Análisis </a:t>
            </a:r>
          </a:p>
          <a:p>
            <a:pPr algn="ctr"/>
            <a:r>
              <a:rPr lang="es-VE" sz="1600" dirty="0" err="1" smtClean="0">
                <a:latin typeface="Comic Sans MS" panose="030F0702030302020204" pitchFamily="66" charset="0"/>
              </a:rPr>
              <a:t>multiómicos</a:t>
            </a:r>
            <a:endParaRPr lang="es-VE" sz="1600" dirty="0" smtClean="0">
              <a:latin typeface="Comic Sans MS" panose="030F0702030302020204" pitchFamily="66" charset="0"/>
            </a:endParaRPr>
          </a:p>
        </p:txBody>
      </p:sp>
      <p:sp>
        <p:nvSpPr>
          <p:cNvPr id="23" name="Rectángulo 22"/>
          <p:cNvSpPr/>
          <p:nvPr/>
        </p:nvSpPr>
        <p:spPr>
          <a:xfrm>
            <a:off x="3545363" y="1697841"/>
            <a:ext cx="895427" cy="115509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3478559" y="1781185"/>
            <a:ext cx="1021433" cy="1015663"/>
          </a:xfrm>
          <a:prstGeom prst="rect">
            <a:avLst/>
          </a:prstGeom>
          <a:noFill/>
        </p:spPr>
        <p:txBody>
          <a:bodyPr wrap="none" rtlCol="0">
            <a:spAutoFit/>
          </a:bodyPr>
          <a:lstStyle/>
          <a:p>
            <a:r>
              <a:rPr lang="es-VE" sz="1200" dirty="0" smtClean="0">
                <a:latin typeface="Comic Sans MS" panose="030F0702030302020204" pitchFamily="66" charset="0"/>
              </a:rPr>
              <a:t>Integración</a:t>
            </a:r>
          </a:p>
          <a:p>
            <a:r>
              <a:rPr lang="es-VE" sz="1200" dirty="0" smtClean="0">
                <a:latin typeface="Comic Sans MS" panose="030F0702030302020204" pitchFamily="66" charset="0"/>
              </a:rPr>
              <a:t> data</a:t>
            </a:r>
          </a:p>
          <a:p>
            <a:endParaRPr lang="es-VE" sz="1200" dirty="0" smtClean="0">
              <a:latin typeface="Comic Sans MS" panose="030F0702030302020204" pitchFamily="66" charset="0"/>
            </a:endParaRPr>
          </a:p>
          <a:p>
            <a:r>
              <a:rPr lang="es-VE" sz="1200" dirty="0" smtClean="0">
                <a:latin typeface="Comic Sans MS" panose="030F0702030302020204" pitchFamily="66" charset="0"/>
              </a:rPr>
              <a:t>Generación </a:t>
            </a:r>
          </a:p>
          <a:p>
            <a:r>
              <a:rPr lang="es-VE" sz="1200" dirty="0" smtClean="0">
                <a:latin typeface="Comic Sans MS" panose="030F0702030302020204" pitchFamily="66" charset="0"/>
              </a:rPr>
              <a:t>hipótesis</a:t>
            </a:r>
          </a:p>
        </p:txBody>
      </p:sp>
      <p:sp>
        <p:nvSpPr>
          <p:cNvPr id="24" name="Rectángulo 23"/>
          <p:cNvSpPr/>
          <p:nvPr/>
        </p:nvSpPr>
        <p:spPr>
          <a:xfrm>
            <a:off x="4548352" y="1697841"/>
            <a:ext cx="1175776" cy="398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4712236" y="1374776"/>
            <a:ext cx="939681" cy="830997"/>
          </a:xfrm>
          <a:prstGeom prst="rect">
            <a:avLst/>
          </a:prstGeom>
          <a:noFill/>
        </p:spPr>
        <p:txBody>
          <a:bodyPr wrap="none" rtlCol="0">
            <a:spAutoFit/>
          </a:bodyPr>
          <a:lstStyle/>
          <a:p>
            <a:r>
              <a:rPr lang="es-VE" sz="1200" dirty="0" smtClean="0">
                <a:latin typeface="Comic Sans MS" panose="030F0702030302020204" pitchFamily="66" charset="0"/>
              </a:rPr>
              <a:t>Enfoque </a:t>
            </a:r>
          </a:p>
          <a:p>
            <a:r>
              <a:rPr lang="es-VE" sz="1200" dirty="0" smtClean="0">
                <a:latin typeface="Comic Sans MS" panose="030F0702030302020204" pitchFamily="66" charset="0"/>
              </a:rPr>
              <a:t>validado </a:t>
            </a:r>
          </a:p>
          <a:p>
            <a:r>
              <a:rPr lang="es-VE" sz="1200" dirty="0">
                <a:latin typeface="Comic Sans MS" panose="030F0702030302020204" pitchFamily="66" charset="0"/>
              </a:rPr>
              <a:t>e</a:t>
            </a:r>
            <a:r>
              <a:rPr lang="es-VE" sz="1200" dirty="0" smtClean="0">
                <a:latin typeface="Comic Sans MS" panose="030F0702030302020204" pitchFamily="66" charset="0"/>
              </a:rPr>
              <a:t>n modelo </a:t>
            </a:r>
          </a:p>
          <a:p>
            <a:r>
              <a:rPr lang="es-VE" sz="1200" dirty="0" smtClean="0">
                <a:latin typeface="Comic Sans MS" panose="030F0702030302020204" pitchFamily="66" charset="0"/>
              </a:rPr>
              <a:t>relevante</a:t>
            </a:r>
          </a:p>
        </p:txBody>
      </p:sp>
      <p:sp>
        <p:nvSpPr>
          <p:cNvPr id="25" name="Rectángulo 24"/>
          <p:cNvSpPr/>
          <p:nvPr/>
        </p:nvSpPr>
        <p:spPr>
          <a:xfrm>
            <a:off x="6019800" y="1697841"/>
            <a:ext cx="907255" cy="11342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CuadroTexto 11"/>
          <p:cNvSpPr txBox="1"/>
          <p:nvPr/>
        </p:nvSpPr>
        <p:spPr>
          <a:xfrm>
            <a:off x="5938204" y="1791849"/>
            <a:ext cx="1090363" cy="1015663"/>
          </a:xfrm>
          <a:prstGeom prst="rect">
            <a:avLst/>
          </a:prstGeom>
          <a:noFill/>
        </p:spPr>
        <p:txBody>
          <a:bodyPr wrap="none" rtlCol="0">
            <a:spAutoFit/>
          </a:bodyPr>
          <a:lstStyle/>
          <a:p>
            <a:r>
              <a:rPr lang="es-VE" sz="1200" dirty="0" smtClean="0">
                <a:latin typeface="Comic Sans MS" panose="030F0702030302020204" pitchFamily="66" charset="0"/>
              </a:rPr>
              <a:t>Dilucidación </a:t>
            </a:r>
          </a:p>
          <a:p>
            <a:r>
              <a:rPr lang="es-VE" sz="1200" dirty="0" smtClean="0">
                <a:latin typeface="Comic Sans MS" panose="030F0702030302020204" pitchFamily="66" charset="0"/>
              </a:rPr>
              <a:t>Mecanismos</a:t>
            </a:r>
          </a:p>
          <a:p>
            <a:endParaRPr lang="es-VE" sz="1200" dirty="0" smtClean="0">
              <a:latin typeface="Comic Sans MS" panose="030F0702030302020204" pitchFamily="66" charset="0"/>
            </a:endParaRPr>
          </a:p>
          <a:p>
            <a:r>
              <a:rPr lang="es-VE" sz="1200" dirty="0" smtClean="0">
                <a:latin typeface="Comic Sans MS" panose="030F0702030302020204" pitchFamily="66" charset="0"/>
              </a:rPr>
              <a:t>Enfoques </a:t>
            </a:r>
          </a:p>
          <a:p>
            <a:r>
              <a:rPr lang="es-VE" sz="1200" dirty="0" smtClean="0">
                <a:latin typeface="Comic Sans MS" panose="030F0702030302020204" pitchFamily="66" charset="0"/>
              </a:rPr>
              <a:t>terapéuticos</a:t>
            </a:r>
          </a:p>
        </p:txBody>
      </p:sp>
      <p:sp>
        <p:nvSpPr>
          <p:cNvPr id="26" name="Rectángulo 25"/>
          <p:cNvSpPr/>
          <p:nvPr/>
        </p:nvSpPr>
        <p:spPr>
          <a:xfrm>
            <a:off x="7568559" y="1697841"/>
            <a:ext cx="974169" cy="2214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CuadroTexto 12"/>
          <p:cNvSpPr txBox="1"/>
          <p:nvPr/>
        </p:nvSpPr>
        <p:spPr>
          <a:xfrm>
            <a:off x="7199332" y="1648137"/>
            <a:ext cx="1566454" cy="307777"/>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sz="1400" dirty="0" smtClean="0">
                <a:latin typeface="Comic Sans MS" panose="030F0702030302020204" pitchFamily="66" charset="0"/>
              </a:rPr>
              <a:t>Estudios clínicos</a:t>
            </a:r>
          </a:p>
        </p:txBody>
      </p:sp>
      <p:sp>
        <p:nvSpPr>
          <p:cNvPr id="27" name="Rectángulo 26"/>
          <p:cNvSpPr/>
          <p:nvPr/>
        </p:nvSpPr>
        <p:spPr>
          <a:xfrm>
            <a:off x="1418703" y="3946196"/>
            <a:ext cx="1182935" cy="1862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CuadroTexto 13"/>
          <p:cNvSpPr txBox="1"/>
          <p:nvPr/>
        </p:nvSpPr>
        <p:spPr>
          <a:xfrm>
            <a:off x="1251534" y="3645024"/>
            <a:ext cx="1495922" cy="523220"/>
          </a:xfrm>
          <a:prstGeom prst="rect">
            <a:avLst/>
          </a:prstGeom>
          <a:solidFill>
            <a:schemeClr val="accent6">
              <a:lumMod val="60000"/>
              <a:lumOff val="40000"/>
            </a:schemeClr>
          </a:solidFill>
          <a:effectLst>
            <a:outerShdw blurRad="50800" dist="38100" dir="2700000" algn="tl" rotWithShape="0">
              <a:prstClr val="black">
                <a:alpha val="40000"/>
              </a:prstClr>
            </a:outerShdw>
          </a:effectLst>
        </p:spPr>
        <p:txBody>
          <a:bodyPr wrap="none" rtlCol="0">
            <a:spAutoFit/>
          </a:bodyPr>
          <a:lstStyle/>
          <a:p>
            <a:pPr algn="ctr"/>
            <a:r>
              <a:rPr lang="es-VE" sz="1400" dirty="0" smtClean="0">
                <a:latin typeface="Comic Sans MS" panose="030F0702030302020204" pitchFamily="66" charset="0"/>
              </a:rPr>
              <a:t>Intervenciones </a:t>
            </a:r>
          </a:p>
          <a:p>
            <a:pPr algn="ctr"/>
            <a:r>
              <a:rPr lang="es-VE" sz="1400" dirty="0" smtClean="0">
                <a:latin typeface="Comic Sans MS" panose="030F0702030302020204" pitchFamily="66" charset="0"/>
              </a:rPr>
              <a:t>dietéticas</a:t>
            </a:r>
            <a:endParaRPr lang="es-VE" sz="1400" dirty="0">
              <a:latin typeface="Comic Sans MS" panose="030F0702030302020204" pitchFamily="66" charset="0"/>
            </a:endParaRPr>
          </a:p>
        </p:txBody>
      </p:sp>
      <p:sp>
        <p:nvSpPr>
          <p:cNvPr id="28" name="Rectángulo 27"/>
          <p:cNvSpPr/>
          <p:nvPr/>
        </p:nvSpPr>
        <p:spPr>
          <a:xfrm>
            <a:off x="1472048" y="4755299"/>
            <a:ext cx="1129590" cy="4054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1294815" y="4623519"/>
            <a:ext cx="1409360" cy="461665"/>
          </a:xfrm>
          <a:prstGeom prst="rect">
            <a:avLst/>
          </a:prstGeom>
          <a:noFill/>
        </p:spPr>
        <p:txBody>
          <a:bodyPr wrap="none" rtlCol="0">
            <a:spAutoFit/>
          </a:bodyPr>
          <a:lstStyle/>
          <a:p>
            <a:r>
              <a:rPr lang="es-VE" sz="1200" dirty="0" smtClean="0">
                <a:latin typeface="Comic Sans MS" panose="030F0702030302020204" pitchFamily="66" charset="0"/>
              </a:rPr>
              <a:t>Data </a:t>
            </a:r>
            <a:r>
              <a:rPr lang="es-VE" sz="1200" dirty="0" err="1" smtClean="0">
                <a:latin typeface="Comic Sans MS" panose="030F0702030302020204" pitchFamily="66" charset="0"/>
              </a:rPr>
              <a:t>multioómica</a:t>
            </a:r>
            <a:endParaRPr lang="es-VE" sz="1200" dirty="0" smtClean="0">
              <a:latin typeface="Comic Sans MS" panose="030F0702030302020204" pitchFamily="66" charset="0"/>
            </a:endParaRPr>
          </a:p>
          <a:p>
            <a:r>
              <a:rPr lang="es-VE" sz="1200" dirty="0" err="1" smtClean="0">
                <a:latin typeface="Comic Sans MS" panose="030F0702030302020204" pitchFamily="66" charset="0"/>
              </a:rPr>
              <a:t>Metadata</a:t>
            </a:r>
            <a:r>
              <a:rPr lang="es-VE" sz="1200" dirty="0" smtClean="0">
                <a:latin typeface="Comic Sans MS" panose="030F0702030302020204" pitchFamily="66" charset="0"/>
              </a:rPr>
              <a:t> clínica</a:t>
            </a:r>
          </a:p>
        </p:txBody>
      </p:sp>
      <p:sp>
        <p:nvSpPr>
          <p:cNvPr id="29" name="Rectángulo 28"/>
          <p:cNvSpPr/>
          <p:nvPr/>
        </p:nvSpPr>
        <p:spPr>
          <a:xfrm>
            <a:off x="5182077" y="5227765"/>
            <a:ext cx="1291350" cy="374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CuadroTexto 17"/>
          <p:cNvSpPr txBox="1"/>
          <p:nvPr/>
        </p:nvSpPr>
        <p:spPr>
          <a:xfrm>
            <a:off x="4906983" y="5105870"/>
            <a:ext cx="1803699" cy="523220"/>
          </a:xfrm>
          <a:prstGeom prst="rect">
            <a:avLst/>
          </a:prstGeom>
          <a:solidFill>
            <a:schemeClr val="tx2">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sz="1400" dirty="0" smtClean="0">
                <a:latin typeface="Comic Sans MS" panose="030F0702030302020204" pitchFamily="66" charset="0"/>
              </a:rPr>
              <a:t>Implementación en </a:t>
            </a:r>
          </a:p>
          <a:p>
            <a:r>
              <a:rPr lang="es-VE" sz="1400" dirty="0" smtClean="0">
                <a:latin typeface="Comic Sans MS" panose="030F0702030302020204" pitchFamily="66" charset="0"/>
              </a:rPr>
              <a:t>dieta de pacientes</a:t>
            </a:r>
            <a:endParaRPr lang="es-VE" sz="1400" dirty="0">
              <a:latin typeface="Comic Sans MS" panose="030F0702030302020204" pitchFamily="66" charset="0"/>
            </a:endParaRPr>
          </a:p>
        </p:txBody>
      </p:sp>
      <p:sp>
        <p:nvSpPr>
          <p:cNvPr id="30" name="Rectángulo 29"/>
          <p:cNvSpPr/>
          <p:nvPr/>
        </p:nvSpPr>
        <p:spPr>
          <a:xfrm>
            <a:off x="2964916" y="4958028"/>
            <a:ext cx="1475874" cy="2697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CuadroTexto 15"/>
          <p:cNvSpPr txBox="1"/>
          <p:nvPr/>
        </p:nvSpPr>
        <p:spPr>
          <a:xfrm>
            <a:off x="2907474" y="4870302"/>
            <a:ext cx="1483098" cy="584775"/>
          </a:xfrm>
          <a:prstGeom prst="rect">
            <a:avLst/>
          </a:prstGeom>
          <a:noFill/>
        </p:spPr>
        <p:txBody>
          <a:bodyPr wrap="none" rtlCol="0">
            <a:spAutoFit/>
          </a:bodyPr>
          <a:lstStyle/>
          <a:p>
            <a:r>
              <a:rPr lang="es-VE" sz="1600" dirty="0" smtClean="0">
                <a:latin typeface="Comic Sans MS" panose="030F0702030302020204" pitchFamily="66" charset="0"/>
              </a:rPr>
              <a:t>Perfil clínico </a:t>
            </a:r>
          </a:p>
          <a:p>
            <a:r>
              <a:rPr lang="es-VE" sz="1600" dirty="0" smtClean="0">
                <a:latin typeface="Comic Sans MS" panose="030F0702030302020204" pitchFamily="66" charset="0"/>
              </a:rPr>
              <a:t>personalizado</a:t>
            </a:r>
            <a:endParaRPr lang="es-VE" sz="1600" dirty="0">
              <a:latin typeface="Comic Sans MS" panose="030F0702030302020204" pitchFamily="66" charset="0"/>
            </a:endParaRPr>
          </a:p>
        </p:txBody>
      </p:sp>
      <p:sp>
        <p:nvSpPr>
          <p:cNvPr id="31" name="Rectángulo 30"/>
          <p:cNvSpPr/>
          <p:nvPr/>
        </p:nvSpPr>
        <p:spPr>
          <a:xfrm>
            <a:off x="5182077" y="3480114"/>
            <a:ext cx="1238134" cy="5592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CuadroTexto 16"/>
          <p:cNvSpPr txBox="1"/>
          <p:nvPr/>
        </p:nvSpPr>
        <p:spPr>
          <a:xfrm>
            <a:off x="4787280" y="3461383"/>
            <a:ext cx="2082621" cy="738664"/>
          </a:xfrm>
          <a:prstGeom prst="rect">
            <a:avLst/>
          </a:prstGeom>
          <a:noFill/>
        </p:spPr>
        <p:txBody>
          <a:bodyPr wrap="none" rtlCol="0">
            <a:spAutoFit/>
          </a:bodyPr>
          <a:lstStyle/>
          <a:p>
            <a:r>
              <a:rPr lang="es-VE" sz="1400" dirty="0" smtClean="0">
                <a:latin typeface="Comic Sans MS" panose="030F0702030302020204" pitchFamily="66" charset="0"/>
              </a:rPr>
              <a:t>Elementos predictivos </a:t>
            </a:r>
          </a:p>
          <a:p>
            <a:r>
              <a:rPr lang="es-VE" sz="1400" dirty="0">
                <a:latin typeface="Comic Sans MS" panose="030F0702030302020204" pitchFamily="66" charset="0"/>
              </a:rPr>
              <a:t>v</a:t>
            </a:r>
            <a:r>
              <a:rPr lang="es-VE" sz="1400" dirty="0" smtClean="0">
                <a:latin typeface="Comic Sans MS" panose="030F0702030302020204" pitchFamily="66" charset="0"/>
              </a:rPr>
              <a:t>alidados en cohorte </a:t>
            </a:r>
          </a:p>
          <a:p>
            <a:r>
              <a:rPr lang="es-VE" sz="1400" dirty="0" smtClean="0">
                <a:latin typeface="Comic Sans MS" panose="030F0702030302020204" pitchFamily="66" charset="0"/>
              </a:rPr>
              <a:t>independiente</a:t>
            </a:r>
          </a:p>
        </p:txBody>
      </p:sp>
      <p:sp>
        <p:nvSpPr>
          <p:cNvPr id="32" name="Rectángulo 31"/>
          <p:cNvSpPr/>
          <p:nvPr/>
        </p:nvSpPr>
        <p:spPr>
          <a:xfrm>
            <a:off x="7290981" y="3480114"/>
            <a:ext cx="918393" cy="3801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CuadroTexto 18"/>
          <p:cNvSpPr txBox="1"/>
          <p:nvPr/>
        </p:nvSpPr>
        <p:spPr>
          <a:xfrm>
            <a:off x="6898194" y="3645024"/>
            <a:ext cx="2018501" cy="307777"/>
          </a:xfrm>
          <a:prstGeom prst="rect">
            <a:avLst/>
          </a:prstGeom>
          <a:solidFill>
            <a:schemeClr val="accent5">
              <a:lumMod val="60000"/>
              <a:lumOff val="40000"/>
            </a:schemeClr>
          </a:solidFill>
          <a:effectLst>
            <a:outerShdw blurRad="50800" dist="38100" dir="2700000" algn="tl" rotWithShape="0">
              <a:prstClr val="black">
                <a:alpha val="40000"/>
              </a:prstClr>
            </a:outerShdw>
          </a:effectLst>
        </p:spPr>
        <p:txBody>
          <a:bodyPr wrap="none" rtlCol="0">
            <a:spAutoFit/>
          </a:bodyPr>
          <a:lstStyle/>
          <a:p>
            <a:r>
              <a:rPr lang="es-VE" sz="1400" dirty="0" smtClean="0">
                <a:latin typeface="Comic Sans MS" panose="030F0702030302020204" pitchFamily="66" charset="0"/>
              </a:rPr>
              <a:t>Estudios </a:t>
            </a:r>
            <a:r>
              <a:rPr lang="es-VE" sz="1400" dirty="0" err="1" smtClean="0">
                <a:latin typeface="Comic Sans MS" panose="030F0702030302020204" pitchFamily="66" charset="0"/>
              </a:rPr>
              <a:t>mecanísticos</a:t>
            </a:r>
            <a:endParaRPr lang="es-VE" sz="1400" dirty="0">
              <a:latin typeface="Comic Sans MS" panose="030F0702030302020204" pitchFamily="66" charset="0"/>
            </a:endParaRPr>
          </a:p>
        </p:txBody>
      </p:sp>
      <p:sp>
        <p:nvSpPr>
          <p:cNvPr id="33" name="CuadroTexto 32"/>
          <p:cNvSpPr txBox="1"/>
          <p:nvPr/>
        </p:nvSpPr>
        <p:spPr>
          <a:xfrm>
            <a:off x="1579003" y="5846939"/>
            <a:ext cx="6252179" cy="400110"/>
          </a:xfrm>
          <a:prstGeom prst="rect">
            <a:avLst/>
          </a:prstGeom>
          <a:noFill/>
        </p:spPr>
        <p:txBody>
          <a:bodyPr wrap="square" rtlCol="0">
            <a:spAutoFit/>
          </a:bodyPr>
          <a:lstStyle/>
          <a:p>
            <a:pPr algn="ctr"/>
            <a:r>
              <a:rPr lang="en-US" sz="1000" dirty="0" smtClean="0">
                <a:latin typeface="Times New Roman" panose="02020603050405020304" pitchFamily="18" charset="0"/>
                <a:cs typeface="Times New Roman" panose="02020603050405020304" pitchFamily="18" charset="0"/>
              </a:rPr>
              <a:t>JL</a:t>
            </a:r>
            <a:r>
              <a:rPr lang="en-US" sz="1000" dirty="0">
                <a:latin typeface="Times New Roman" panose="02020603050405020304" pitchFamily="18" charset="0"/>
                <a:cs typeface="Times New Roman" panose="02020603050405020304" pitchFamily="18" charset="0"/>
              </a:rPr>
              <a:t>. </a:t>
            </a:r>
            <a:r>
              <a:rPr lang="en-US" sz="1000" dirty="0" err="1" smtClean="0">
                <a:latin typeface="Times New Roman" panose="02020603050405020304" pitchFamily="18" charset="0"/>
                <a:cs typeface="Times New Roman" panose="02020603050405020304" pitchFamily="18" charset="0"/>
              </a:rPr>
              <a:t>Sonnenburg</a:t>
            </a:r>
            <a:r>
              <a:rPr lang="en-US" sz="1000" dirty="0" smtClean="0">
                <a:latin typeface="Times New Roman" panose="02020603050405020304" pitchFamily="18" charset="0"/>
                <a:cs typeface="Times New Roman" panose="02020603050405020304" pitchFamily="18" charset="0"/>
              </a:rPr>
              <a:t>, F. </a:t>
            </a:r>
            <a:r>
              <a:rPr lang="en-US" sz="1000" dirty="0" err="1" smtClean="0">
                <a:latin typeface="Times New Roman" panose="02020603050405020304" pitchFamily="18" charset="0"/>
                <a:cs typeface="Times New Roman" panose="02020603050405020304" pitchFamily="18" charset="0"/>
              </a:rPr>
              <a:t>Bäckhed</a:t>
            </a:r>
            <a:r>
              <a:rPr lang="en-US" sz="1000" dirty="0" smtClean="0">
                <a:latin typeface="Times New Roman" panose="02020603050405020304" pitchFamily="18" charset="0"/>
                <a:cs typeface="Times New Roman" panose="02020603050405020304" pitchFamily="18" charset="0"/>
              </a:rPr>
              <a:t>. </a:t>
            </a:r>
            <a:r>
              <a:rPr lang="en-US" sz="1000" b="1" i="1" dirty="0" smtClean="0">
                <a:latin typeface="Times New Roman" panose="02020603050405020304" pitchFamily="18" charset="0"/>
                <a:cs typeface="Times New Roman" panose="02020603050405020304" pitchFamily="18" charset="0"/>
              </a:rPr>
              <a:t>Diet–microbiota </a:t>
            </a:r>
            <a:r>
              <a:rPr lang="en-US" sz="1000" b="1" i="1" dirty="0">
                <a:latin typeface="Times New Roman" panose="02020603050405020304" pitchFamily="18" charset="0"/>
                <a:cs typeface="Times New Roman" panose="02020603050405020304" pitchFamily="18" charset="0"/>
              </a:rPr>
              <a:t>interactions </a:t>
            </a:r>
            <a:r>
              <a:rPr lang="en-US" sz="1000" b="1" i="1" dirty="0" smtClean="0">
                <a:latin typeface="Times New Roman" panose="02020603050405020304" pitchFamily="18" charset="0"/>
                <a:cs typeface="Times New Roman" panose="02020603050405020304" pitchFamily="18" charset="0"/>
              </a:rPr>
              <a:t>as moderators </a:t>
            </a:r>
            <a:r>
              <a:rPr lang="en-US" sz="1000" b="1" i="1" dirty="0">
                <a:latin typeface="Times New Roman" panose="02020603050405020304" pitchFamily="18" charset="0"/>
                <a:cs typeface="Times New Roman" panose="02020603050405020304" pitchFamily="18" charset="0"/>
              </a:rPr>
              <a:t>of human metabolism </a:t>
            </a:r>
            <a:r>
              <a:rPr lang="en-US" sz="1000" b="1" i="1" dirty="0" smtClean="0">
                <a:latin typeface="Times New Roman" panose="02020603050405020304" pitchFamily="18" charset="0"/>
                <a:cs typeface="Times New Roman" panose="02020603050405020304" pitchFamily="18" charset="0"/>
              </a:rPr>
              <a:t>. En </a:t>
            </a:r>
          </a:p>
          <a:p>
            <a:pPr algn="ctr"/>
            <a:r>
              <a:rPr lang="es-VE" sz="1000" dirty="0" err="1" smtClean="0">
                <a:latin typeface="Times New Roman" panose="02020603050405020304" pitchFamily="18" charset="0"/>
                <a:cs typeface="Times New Roman" panose="02020603050405020304" pitchFamily="18" charset="0"/>
              </a:rPr>
              <a:t>Nature</a:t>
            </a:r>
            <a:r>
              <a:rPr lang="es-VE" sz="1000" dirty="0" smtClean="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insight</a:t>
            </a:r>
            <a:r>
              <a:rPr lang="es-VE" sz="1000" dirty="0" smtClean="0">
                <a:latin typeface="Times New Roman" panose="02020603050405020304" pitchFamily="18" charset="0"/>
                <a:cs typeface="Times New Roman" panose="02020603050405020304" pitchFamily="18" charset="0"/>
              </a:rPr>
              <a:t>. </a:t>
            </a:r>
            <a:r>
              <a:rPr lang="es-VE" sz="1000" b="1" dirty="0" smtClean="0">
                <a:latin typeface="Times New Roman" panose="02020603050405020304" pitchFamily="18" charset="0"/>
                <a:cs typeface="Times New Roman" panose="02020603050405020304" pitchFamily="18" charset="0"/>
              </a:rPr>
              <a:t>Intestinal microbiota in </a:t>
            </a:r>
            <a:r>
              <a:rPr lang="es-VE" sz="1000" b="1" dirty="0" err="1" smtClean="0">
                <a:latin typeface="Times New Roman" panose="02020603050405020304" pitchFamily="18" charset="0"/>
                <a:cs typeface="Times New Roman" panose="02020603050405020304" pitchFamily="18" charset="0"/>
              </a:rPr>
              <a:t>health</a:t>
            </a:r>
            <a:r>
              <a:rPr lang="es-VE" sz="1000" b="1" dirty="0" smtClean="0">
                <a:latin typeface="Times New Roman" panose="02020603050405020304" pitchFamily="18" charset="0"/>
                <a:cs typeface="Times New Roman" panose="02020603050405020304" pitchFamily="18" charset="0"/>
              </a:rPr>
              <a:t> and </a:t>
            </a:r>
            <a:r>
              <a:rPr lang="es-VE" sz="1000" b="1" dirty="0" err="1" smtClean="0">
                <a:latin typeface="Times New Roman" panose="02020603050405020304" pitchFamily="18" charset="0"/>
                <a:cs typeface="Times New Roman" panose="02020603050405020304" pitchFamily="18" charset="0"/>
              </a:rPr>
              <a:t>disease</a:t>
            </a:r>
            <a:r>
              <a:rPr lang="es-VE" sz="1000" b="1" dirty="0" smtClean="0">
                <a:latin typeface="Times New Roman" panose="02020603050405020304" pitchFamily="18" charset="0"/>
                <a:cs typeface="Times New Roman" panose="02020603050405020304" pitchFamily="18" charset="0"/>
              </a:rPr>
              <a:t>. </a:t>
            </a:r>
            <a:r>
              <a:rPr lang="es-VE" sz="1000" b="1" dirty="0" err="1" smtClean="0">
                <a:latin typeface="Times New Roman" panose="02020603050405020304" pitchFamily="18" charset="0"/>
                <a:cs typeface="Times New Roman" panose="02020603050405020304" pitchFamily="18" charset="0"/>
              </a:rPr>
              <a:t>Nature</a:t>
            </a:r>
            <a:r>
              <a:rPr lang="es-VE" sz="1000" b="1" dirty="0" smtClean="0">
                <a:latin typeface="Times New Roman" panose="02020603050405020304" pitchFamily="18" charset="0"/>
                <a:cs typeface="Times New Roman" panose="02020603050405020304" pitchFamily="18" charset="0"/>
              </a:rPr>
              <a:t> 2016; 535:56-64</a:t>
            </a:r>
            <a:endParaRPr lang="es-VE" sz="1000" b="1" dirty="0">
              <a:latin typeface="Times New Roman" panose="02020603050405020304" pitchFamily="18" charset="0"/>
              <a:cs typeface="Times New Roman" panose="02020603050405020304" pitchFamily="18" charset="0"/>
            </a:endParaRPr>
          </a:p>
        </p:txBody>
      </p:sp>
      <p:sp>
        <p:nvSpPr>
          <p:cNvPr id="34" name="6 CuadroTexto"/>
          <p:cNvSpPr txBox="1"/>
          <p:nvPr/>
        </p:nvSpPr>
        <p:spPr>
          <a:xfrm>
            <a:off x="251520" y="288315"/>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35" name="CuadroTexto 34"/>
          <p:cNvSpPr txBox="1"/>
          <p:nvPr/>
        </p:nvSpPr>
        <p:spPr>
          <a:xfrm>
            <a:off x="251520" y="701982"/>
            <a:ext cx="914033"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dirty="0" smtClean="0">
                <a:latin typeface="Comic Sans MS" panose="030F0702030302020204" pitchFamily="66" charset="0"/>
              </a:rPr>
              <a:t>General</a:t>
            </a:r>
            <a:endParaRPr lang="es-VE" sz="1600" dirty="0">
              <a:latin typeface="Comic Sans MS" panose="030F0702030302020204" pitchFamily="66" charset="0"/>
            </a:endParaRPr>
          </a:p>
        </p:txBody>
      </p:sp>
      <p:sp>
        <p:nvSpPr>
          <p:cNvPr id="5" name="Rectángulo 4"/>
          <p:cNvSpPr/>
          <p:nvPr/>
        </p:nvSpPr>
        <p:spPr>
          <a:xfrm>
            <a:off x="251520" y="1563949"/>
            <a:ext cx="360040" cy="355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6" name="Rectángulo 35"/>
          <p:cNvSpPr/>
          <p:nvPr/>
        </p:nvSpPr>
        <p:spPr>
          <a:xfrm>
            <a:off x="227469" y="3582044"/>
            <a:ext cx="360040" cy="355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7" name="CuadroTexto 36"/>
          <p:cNvSpPr txBox="1"/>
          <p:nvPr/>
        </p:nvSpPr>
        <p:spPr>
          <a:xfrm>
            <a:off x="462252" y="1557540"/>
            <a:ext cx="386709" cy="369332"/>
          </a:xfrm>
          <a:prstGeom prst="rect">
            <a:avLst/>
          </a:prstGeom>
          <a:noFill/>
        </p:spPr>
        <p:txBody>
          <a:bodyPr wrap="none" rtlCol="0">
            <a:spAutoFit/>
          </a:bodyPr>
          <a:lstStyle/>
          <a:p>
            <a:r>
              <a:rPr lang="es-VE" b="1" dirty="0" smtClean="0"/>
              <a:t>A.</a:t>
            </a:r>
            <a:endParaRPr lang="es-VE" b="1" dirty="0"/>
          </a:p>
        </p:txBody>
      </p:sp>
      <p:sp>
        <p:nvSpPr>
          <p:cNvPr id="38" name="CuadroTexto 37"/>
          <p:cNvSpPr txBox="1"/>
          <p:nvPr/>
        </p:nvSpPr>
        <p:spPr>
          <a:xfrm>
            <a:off x="425644" y="3571692"/>
            <a:ext cx="386709" cy="369332"/>
          </a:xfrm>
          <a:prstGeom prst="rect">
            <a:avLst/>
          </a:prstGeom>
          <a:noFill/>
        </p:spPr>
        <p:txBody>
          <a:bodyPr wrap="none" rtlCol="0">
            <a:spAutoFit/>
          </a:bodyPr>
          <a:lstStyle/>
          <a:p>
            <a:r>
              <a:rPr lang="es-VE" b="1" dirty="0" smtClean="0"/>
              <a:t>B.</a:t>
            </a:r>
            <a:endParaRPr lang="es-VE" b="1" dirty="0"/>
          </a:p>
        </p:txBody>
      </p:sp>
    </p:spTree>
    <p:extLst>
      <p:ext uri="{BB962C8B-B14F-4D97-AF65-F5344CB8AC3E}">
        <p14:creationId xmlns:p14="http://schemas.microsoft.com/office/powerpoint/2010/main" val="42552803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846681" y="5903588"/>
            <a:ext cx="5450637" cy="400110"/>
          </a:xfrm>
          <a:prstGeom prst="rect">
            <a:avLst/>
          </a:prstGeom>
          <a:noFill/>
        </p:spPr>
        <p:txBody>
          <a:bodyPr wrap="square" rtlCol="0">
            <a:spAutoFit/>
          </a:bodyPr>
          <a:lstStyle/>
          <a:p>
            <a:pPr algn="ctr"/>
            <a:r>
              <a:rPr lang="en-US" sz="1000" dirty="0" smtClean="0">
                <a:latin typeface="Times New Roman" panose="02020603050405020304" pitchFamily="18" charset="0"/>
                <a:cs typeface="Times New Roman" panose="02020603050405020304" pitchFamily="18" charset="0"/>
              </a:rPr>
              <a:t>JL</a:t>
            </a:r>
            <a:r>
              <a:rPr lang="en-US" sz="1000" dirty="0">
                <a:latin typeface="Times New Roman" panose="02020603050405020304" pitchFamily="18" charset="0"/>
                <a:cs typeface="Times New Roman" panose="02020603050405020304" pitchFamily="18" charset="0"/>
              </a:rPr>
              <a:t>. </a:t>
            </a:r>
            <a:r>
              <a:rPr lang="en-US" sz="1000" dirty="0" err="1" smtClean="0">
                <a:latin typeface="Times New Roman" panose="02020603050405020304" pitchFamily="18" charset="0"/>
                <a:cs typeface="Times New Roman" panose="02020603050405020304" pitchFamily="18" charset="0"/>
              </a:rPr>
              <a:t>Sonnenburg</a:t>
            </a:r>
            <a:r>
              <a:rPr lang="en-US" sz="1000" dirty="0" smtClean="0">
                <a:latin typeface="Times New Roman" panose="02020603050405020304" pitchFamily="18" charset="0"/>
                <a:cs typeface="Times New Roman" panose="02020603050405020304" pitchFamily="18" charset="0"/>
              </a:rPr>
              <a:t>, F. </a:t>
            </a:r>
            <a:r>
              <a:rPr lang="en-US" sz="1000" dirty="0" err="1" smtClean="0">
                <a:latin typeface="Times New Roman" panose="02020603050405020304" pitchFamily="18" charset="0"/>
                <a:cs typeface="Times New Roman" panose="02020603050405020304" pitchFamily="18" charset="0"/>
              </a:rPr>
              <a:t>Bäckhed</a:t>
            </a:r>
            <a:r>
              <a:rPr lang="en-US" sz="1000" dirty="0" smtClean="0">
                <a:latin typeface="Times New Roman" panose="02020603050405020304" pitchFamily="18" charset="0"/>
                <a:cs typeface="Times New Roman" panose="02020603050405020304" pitchFamily="18" charset="0"/>
              </a:rPr>
              <a:t>. </a:t>
            </a:r>
            <a:r>
              <a:rPr lang="en-US" sz="1000" b="1" i="1" dirty="0" smtClean="0">
                <a:latin typeface="Times New Roman" panose="02020603050405020304" pitchFamily="18" charset="0"/>
                <a:cs typeface="Times New Roman" panose="02020603050405020304" pitchFamily="18" charset="0"/>
              </a:rPr>
              <a:t>Diet–microbiota </a:t>
            </a:r>
            <a:r>
              <a:rPr lang="en-US" sz="1000" b="1" i="1" dirty="0">
                <a:latin typeface="Times New Roman" panose="02020603050405020304" pitchFamily="18" charset="0"/>
                <a:cs typeface="Times New Roman" panose="02020603050405020304" pitchFamily="18" charset="0"/>
              </a:rPr>
              <a:t>interactions </a:t>
            </a:r>
            <a:r>
              <a:rPr lang="en-US" sz="1000" b="1" i="1" dirty="0" smtClean="0">
                <a:latin typeface="Times New Roman" panose="02020603050405020304" pitchFamily="18" charset="0"/>
                <a:cs typeface="Times New Roman" panose="02020603050405020304" pitchFamily="18" charset="0"/>
              </a:rPr>
              <a:t>as moderators </a:t>
            </a:r>
            <a:r>
              <a:rPr lang="en-US" sz="1000" b="1" i="1" dirty="0">
                <a:latin typeface="Times New Roman" panose="02020603050405020304" pitchFamily="18" charset="0"/>
                <a:cs typeface="Times New Roman" panose="02020603050405020304" pitchFamily="18" charset="0"/>
              </a:rPr>
              <a:t>of human metabolism </a:t>
            </a:r>
            <a:r>
              <a:rPr lang="en-US" sz="1000" b="1" i="1" dirty="0" smtClean="0">
                <a:latin typeface="Times New Roman" panose="02020603050405020304" pitchFamily="18" charset="0"/>
                <a:cs typeface="Times New Roman" panose="02020603050405020304" pitchFamily="18" charset="0"/>
              </a:rPr>
              <a:t>. En </a:t>
            </a:r>
          </a:p>
          <a:p>
            <a:pPr algn="ctr"/>
            <a:r>
              <a:rPr lang="es-VE" sz="1000" dirty="0" err="1" smtClean="0">
                <a:latin typeface="Times New Roman" panose="02020603050405020304" pitchFamily="18" charset="0"/>
                <a:cs typeface="Times New Roman" panose="02020603050405020304" pitchFamily="18" charset="0"/>
              </a:rPr>
              <a:t>Nature</a:t>
            </a:r>
            <a:r>
              <a:rPr lang="es-VE" sz="1000" dirty="0" smtClean="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insight</a:t>
            </a:r>
            <a:r>
              <a:rPr lang="es-VE" sz="1000" dirty="0" smtClean="0">
                <a:latin typeface="Times New Roman" panose="02020603050405020304" pitchFamily="18" charset="0"/>
                <a:cs typeface="Times New Roman" panose="02020603050405020304" pitchFamily="18" charset="0"/>
              </a:rPr>
              <a:t>. </a:t>
            </a:r>
            <a:r>
              <a:rPr lang="es-VE" sz="1000" b="1" dirty="0" smtClean="0">
                <a:latin typeface="Times New Roman" panose="02020603050405020304" pitchFamily="18" charset="0"/>
                <a:cs typeface="Times New Roman" panose="02020603050405020304" pitchFamily="18" charset="0"/>
              </a:rPr>
              <a:t>Intestinal microbiota in </a:t>
            </a:r>
            <a:r>
              <a:rPr lang="es-VE" sz="1000" b="1" dirty="0" err="1" smtClean="0">
                <a:latin typeface="Times New Roman" panose="02020603050405020304" pitchFamily="18" charset="0"/>
                <a:cs typeface="Times New Roman" panose="02020603050405020304" pitchFamily="18" charset="0"/>
              </a:rPr>
              <a:t>health</a:t>
            </a:r>
            <a:r>
              <a:rPr lang="es-VE" sz="1000" b="1" dirty="0" smtClean="0">
                <a:latin typeface="Times New Roman" panose="02020603050405020304" pitchFamily="18" charset="0"/>
                <a:cs typeface="Times New Roman" panose="02020603050405020304" pitchFamily="18" charset="0"/>
              </a:rPr>
              <a:t> and </a:t>
            </a:r>
            <a:r>
              <a:rPr lang="es-VE" sz="1000" b="1" dirty="0" err="1" smtClean="0">
                <a:latin typeface="Times New Roman" panose="02020603050405020304" pitchFamily="18" charset="0"/>
                <a:cs typeface="Times New Roman" panose="02020603050405020304" pitchFamily="18" charset="0"/>
              </a:rPr>
              <a:t>disease</a:t>
            </a:r>
            <a:r>
              <a:rPr lang="es-VE" sz="1000" b="1" dirty="0" smtClean="0">
                <a:latin typeface="Times New Roman" panose="02020603050405020304" pitchFamily="18" charset="0"/>
                <a:cs typeface="Times New Roman" panose="02020603050405020304" pitchFamily="18" charset="0"/>
              </a:rPr>
              <a:t>. </a:t>
            </a:r>
            <a:r>
              <a:rPr lang="es-VE" sz="1000" b="1" dirty="0" err="1" smtClean="0">
                <a:latin typeface="Times New Roman" panose="02020603050405020304" pitchFamily="18" charset="0"/>
                <a:cs typeface="Times New Roman" panose="02020603050405020304" pitchFamily="18" charset="0"/>
              </a:rPr>
              <a:t>Nature</a:t>
            </a:r>
            <a:r>
              <a:rPr lang="es-VE" sz="1000" b="1" dirty="0" smtClean="0">
                <a:latin typeface="Times New Roman" panose="02020603050405020304" pitchFamily="18" charset="0"/>
                <a:cs typeface="Times New Roman" panose="02020603050405020304" pitchFamily="18" charset="0"/>
              </a:rPr>
              <a:t> 2016; 535:56-64</a:t>
            </a:r>
            <a:endParaRPr lang="es-VE" sz="1000" b="1" dirty="0">
              <a:latin typeface="Times New Roman" panose="02020603050405020304" pitchFamily="18" charset="0"/>
              <a:cs typeface="Times New Roman" panose="02020603050405020304" pitchFamily="18" charset="0"/>
            </a:endParaRPr>
          </a:p>
        </p:txBody>
      </p:sp>
      <p:sp>
        <p:nvSpPr>
          <p:cNvPr id="5" name="Rectángulo 4"/>
          <p:cNvSpPr/>
          <p:nvPr/>
        </p:nvSpPr>
        <p:spPr>
          <a:xfrm>
            <a:off x="1337613" y="1628800"/>
            <a:ext cx="6468774" cy="4084708"/>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pPr marL="352425" indent="-352425">
              <a:lnSpc>
                <a:spcPct val="107000"/>
              </a:lnSpc>
              <a:spcAft>
                <a:spcPts val="800"/>
              </a:spcAft>
            </a:pPr>
            <a:r>
              <a:rPr lang="en-US" sz="2000" b="1" dirty="0" smtClean="0">
                <a:latin typeface="Comic Sans MS" panose="030F0702030302020204" pitchFamily="66" charset="0"/>
                <a:ea typeface="Calibri" panose="020F0502020204030204" pitchFamily="34" charset="0"/>
                <a:cs typeface="Times New Roman" panose="02020603050405020304" pitchFamily="18" charset="0"/>
              </a:rPr>
              <a:t>A</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Coleccción</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y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comparación</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de data multi-</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omica</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de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sanos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y de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afectados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por</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alteraciones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metabólicas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implica</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diversos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genes,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vías</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y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moléculas</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como</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blancos</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potenciales</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para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intervención</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p>
          <a:p>
            <a:pPr marL="176213" indent="-176213">
              <a:lnSpc>
                <a:spcPct val="107000"/>
              </a:lnSpc>
              <a:spcAft>
                <a:spcPts val="800"/>
              </a:spcAft>
            </a:pPr>
            <a:r>
              <a:rPr lang="en-US" sz="9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p>
          <a:p>
            <a:pPr marL="352425" indent="-176213">
              <a:lnSpc>
                <a:spcPct val="107000"/>
              </a:lnSpc>
              <a:spcAft>
                <a:spcPts val="800"/>
              </a:spcAft>
            </a:pP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Modelos</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experimentales</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relevantes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i="1" dirty="0" smtClean="0">
                <a:latin typeface="Comic Sans MS" panose="030F0702030302020204" pitchFamily="66" charset="0"/>
                <a:ea typeface="Calibri" panose="020F0502020204030204" pitchFamily="34" charset="0"/>
                <a:cs typeface="Times New Roman" panose="02020603050405020304" pitchFamily="18" charset="0"/>
              </a:rPr>
              <a:t>in vitro</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modelos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organoides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o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animales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se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usan</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para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dilucidar</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los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mecanismos</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subyacentes</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y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probar</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enfoques</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terapéuticos</a:t>
            </a:r>
            <a:r>
              <a:rPr lang="en-US" sz="2000"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para modular el microbiota</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sobre</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el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cual</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yacen</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los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fundamentos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para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estudios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de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intervención</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o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ensayos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de </a:t>
            </a:r>
            <a:r>
              <a:rPr lang="en-US" sz="2000" dirty="0" err="1" smtClean="0">
                <a:latin typeface="Comic Sans MS" panose="030F0702030302020204" pitchFamily="66" charset="0"/>
                <a:ea typeface="Calibri" panose="020F0502020204030204" pitchFamily="34" charset="0"/>
                <a:cs typeface="Times New Roman" panose="02020603050405020304" pitchFamily="18" charset="0"/>
              </a:rPr>
              <a:t>drogas</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 en humanos. </a:t>
            </a:r>
          </a:p>
        </p:txBody>
      </p:sp>
      <p:sp>
        <p:nvSpPr>
          <p:cNvPr id="6" name="3 CuadroTexto"/>
          <p:cNvSpPr txBox="1"/>
          <p:nvPr/>
        </p:nvSpPr>
        <p:spPr>
          <a:xfrm>
            <a:off x="6721744" y="6609447"/>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Rectángulo 1"/>
          <p:cNvSpPr/>
          <p:nvPr/>
        </p:nvSpPr>
        <p:spPr>
          <a:xfrm>
            <a:off x="2052401" y="607723"/>
            <a:ext cx="5039198" cy="830997"/>
          </a:xfrm>
          <a:prstGeom prst="rect">
            <a:avLst/>
          </a:prstGeom>
          <a:solidFill>
            <a:schemeClr val="accent6">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s-VE" sz="2400" dirty="0">
                <a:latin typeface="Comic Sans MS" panose="030F0702030302020204" pitchFamily="66" charset="0"/>
              </a:rPr>
              <a:t>Estrategias para modular el microbiota </a:t>
            </a:r>
            <a:r>
              <a:rPr lang="es-VE" sz="2400" dirty="0" smtClean="0">
                <a:latin typeface="Comic Sans MS" panose="030F0702030302020204" pitchFamily="66" charset="0"/>
              </a:rPr>
              <a:t>para </a:t>
            </a:r>
            <a:r>
              <a:rPr lang="es-VE" sz="2400" dirty="0">
                <a:latin typeface="Comic Sans MS" panose="030F0702030302020204" pitchFamily="66" charset="0"/>
              </a:rPr>
              <a:t>mejorar la salud </a:t>
            </a:r>
          </a:p>
        </p:txBody>
      </p:sp>
      <p:sp>
        <p:nvSpPr>
          <p:cNvPr id="9" name="6 CuadroTexto"/>
          <p:cNvSpPr txBox="1"/>
          <p:nvPr/>
        </p:nvSpPr>
        <p:spPr>
          <a:xfrm>
            <a:off x="107504" y="44624"/>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0" name="CuadroTexto 9"/>
          <p:cNvSpPr txBox="1"/>
          <p:nvPr/>
        </p:nvSpPr>
        <p:spPr>
          <a:xfrm>
            <a:off x="107504" y="458291"/>
            <a:ext cx="914033"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dirty="0" smtClean="0">
                <a:latin typeface="Comic Sans MS" panose="030F0702030302020204" pitchFamily="66" charset="0"/>
              </a:rPr>
              <a:t>General</a:t>
            </a:r>
            <a:endParaRPr lang="es-VE" sz="1600" dirty="0">
              <a:latin typeface="Comic Sans MS" panose="030F0702030302020204" pitchFamily="66" charset="0"/>
            </a:endParaRPr>
          </a:p>
        </p:txBody>
      </p:sp>
    </p:spTree>
    <p:extLst>
      <p:ext uri="{BB962C8B-B14F-4D97-AF65-F5344CB8AC3E}">
        <p14:creationId xmlns:p14="http://schemas.microsoft.com/office/powerpoint/2010/main" val="31983303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748815" y="6145865"/>
            <a:ext cx="5646369" cy="400110"/>
          </a:xfrm>
          <a:prstGeom prst="rect">
            <a:avLst/>
          </a:prstGeom>
          <a:noFill/>
        </p:spPr>
        <p:txBody>
          <a:bodyPr wrap="square" rtlCol="0">
            <a:spAutoFit/>
          </a:bodyPr>
          <a:lstStyle/>
          <a:p>
            <a:pPr algn="ctr"/>
            <a:r>
              <a:rPr lang="en-US" sz="1000" dirty="0" smtClean="0">
                <a:latin typeface="Times New Roman" panose="02020603050405020304" pitchFamily="18" charset="0"/>
                <a:cs typeface="Times New Roman" panose="02020603050405020304" pitchFamily="18" charset="0"/>
              </a:rPr>
              <a:t>JL</a:t>
            </a:r>
            <a:r>
              <a:rPr lang="en-US" sz="1000" dirty="0">
                <a:latin typeface="Times New Roman" panose="02020603050405020304" pitchFamily="18" charset="0"/>
                <a:cs typeface="Times New Roman" panose="02020603050405020304" pitchFamily="18" charset="0"/>
              </a:rPr>
              <a:t>. </a:t>
            </a:r>
            <a:r>
              <a:rPr lang="en-US" sz="1000" dirty="0" err="1" smtClean="0">
                <a:latin typeface="Times New Roman" panose="02020603050405020304" pitchFamily="18" charset="0"/>
                <a:cs typeface="Times New Roman" panose="02020603050405020304" pitchFamily="18" charset="0"/>
              </a:rPr>
              <a:t>Sonnenburg</a:t>
            </a:r>
            <a:r>
              <a:rPr lang="en-US" sz="1000" dirty="0" smtClean="0">
                <a:latin typeface="Times New Roman" panose="02020603050405020304" pitchFamily="18" charset="0"/>
                <a:cs typeface="Times New Roman" panose="02020603050405020304" pitchFamily="18" charset="0"/>
              </a:rPr>
              <a:t>, F. </a:t>
            </a:r>
            <a:r>
              <a:rPr lang="en-US" sz="1000" dirty="0" err="1" smtClean="0">
                <a:latin typeface="Times New Roman" panose="02020603050405020304" pitchFamily="18" charset="0"/>
                <a:cs typeface="Times New Roman" panose="02020603050405020304" pitchFamily="18" charset="0"/>
              </a:rPr>
              <a:t>Bäckhed</a:t>
            </a:r>
            <a:r>
              <a:rPr lang="en-US" sz="1000" dirty="0" smtClean="0">
                <a:latin typeface="Times New Roman" panose="02020603050405020304" pitchFamily="18" charset="0"/>
                <a:cs typeface="Times New Roman" panose="02020603050405020304" pitchFamily="18" charset="0"/>
              </a:rPr>
              <a:t>. </a:t>
            </a:r>
            <a:r>
              <a:rPr lang="en-US" sz="1000" b="1" i="1" dirty="0" smtClean="0">
                <a:latin typeface="Times New Roman" panose="02020603050405020304" pitchFamily="18" charset="0"/>
                <a:cs typeface="Times New Roman" panose="02020603050405020304" pitchFamily="18" charset="0"/>
              </a:rPr>
              <a:t>Diet–microbiota </a:t>
            </a:r>
            <a:r>
              <a:rPr lang="en-US" sz="1000" b="1" i="1" dirty="0">
                <a:latin typeface="Times New Roman" panose="02020603050405020304" pitchFamily="18" charset="0"/>
                <a:cs typeface="Times New Roman" panose="02020603050405020304" pitchFamily="18" charset="0"/>
              </a:rPr>
              <a:t>interactions </a:t>
            </a:r>
            <a:r>
              <a:rPr lang="en-US" sz="1000" b="1" i="1" dirty="0" smtClean="0">
                <a:latin typeface="Times New Roman" panose="02020603050405020304" pitchFamily="18" charset="0"/>
                <a:cs typeface="Times New Roman" panose="02020603050405020304" pitchFamily="18" charset="0"/>
              </a:rPr>
              <a:t>as moderators </a:t>
            </a:r>
            <a:r>
              <a:rPr lang="en-US" sz="1000" b="1" i="1" dirty="0">
                <a:latin typeface="Times New Roman" panose="02020603050405020304" pitchFamily="18" charset="0"/>
                <a:cs typeface="Times New Roman" panose="02020603050405020304" pitchFamily="18" charset="0"/>
              </a:rPr>
              <a:t>of human metabolism </a:t>
            </a:r>
            <a:r>
              <a:rPr lang="en-US" sz="1000" b="1" i="1" dirty="0" smtClean="0">
                <a:latin typeface="Times New Roman" panose="02020603050405020304" pitchFamily="18" charset="0"/>
                <a:cs typeface="Times New Roman" panose="02020603050405020304" pitchFamily="18" charset="0"/>
              </a:rPr>
              <a:t>. En </a:t>
            </a:r>
          </a:p>
          <a:p>
            <a:pPr algn="ctr"/>
            <a:r>
              <a:rPr lang="es-VE" sz="1000" dirty="0" err="1" smtClean="0">
                <a:latin typeface="Times New Roman" panose="02020603050405020304" pitchFamily="18" charset="0"/>
                <a:cs typeface="Times New Roman" panose="02020603050405020304" pitchFamily="18" charset="0"/>
              </a:rPr>
              <a:t>Nature</a:t>
            </a:r>
            <a:r>
              <a:rPr lang="es-VE" sz="1000" dirty="0" smtClean="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insight</a:t>
            </a:r>
            <a:r>
              <a:rPr lang="es-VE" sz="1000" dirty="0" smtClean="0">
                <a:latin typeface="Times New Roman" panose="02020603050405020304" pitchFamily="18" charset="0"/>
                <a:cs typeface="Times New Roman" panose="02020603050405020304" pitchFamily="18" charset="0"/>
              </a:rPr>
              <a:t>. </a:t>
            </a:r>
            <a:r>
              <a:rPr lang="es-VE" sz="1000" b="1" dirty="0" smtClean="0">
                <a:latin typeface="Times New Roman" panose="02020603050405020304" pitchFamily="18" charset="0"/>
                <a:cs typeface="Times New Roman" panose="02020603050405020304" pitchFamily="18" charset="0"/>
              </a:rPr>
              <a:t>Intestinal microbiota in </a:t>
            </a:r>
            <a:r>
              <a:rPr lang="es-VE" sz="1000" b="1" dirty="0" err="1" smtClean="0">
                <a:latin typeface="Times New Roman" panose="02020603050405020304" pitchFamily="18" charset="0"/>
                <a:cs typeface="Times New Roman" panose="02020603050405020304" pitchFamily="18" charset="0"/>
              </a:rPr>
              <a:t>health</a:t>
            </a:r>
            <a:r>
              <a:rPr lang="es-VE" sz="1000" b="1" dirty="0" smtClean="0">
                <a:latin typeface="Times New Roman" panose="02020603050405020304" pitchFamily="18" charset="0"/>
                <a:cs typeface="Times New Roman" panose="02020603050405020304" pitchFamily="18" charset="0"/>
              </a:rPr>
              <a:t> and </a:t>
            </a:r>
            <a:r>
              <a:rPr lang="es-VE" sz="1000" b="1" dirty="0" err="1" smtClean="0">
                <a:latin typeface="Times New Roman" panose="02020603050405020304" pitchFamily="18" charset="0"/>
                <a:cs typeface="Times New Roman" panose="02020603050405020304" pitchFamily="18" charset="0"/>
              </a:rPr>
              <a:t>disease</a:t>
            </a:r>
            <a:r>
              <a:rPr lang="es-VE" sz="1000" b="1" dirty="0" smtClean="0">
                <a:latin typeface="Times New Roman" panose="02020603050405020304" pitchFamily="18" charset="0"/>
                <a:cs typeface="Times New Roman" panose="02020603050405020304" pitchFamily="18" charset="0"/>
              </a:rPr>
              <a:t>. </a:t>
            </a:r>
            <a:r>
              <a:rPr lang="es-VE" sz="1000" b="1" dirty="0" err="1" smtClean="0">
                <a:latin typeface="Times New Roman" panose="02020603050405020304" pitchFamily="18" charset="0"/>
                <a:cs typeface="Times New Roman" panose="02020603050405020304" pitchFamily="18" charset="0"/>
              </a:rPr>
              <a:t>Nature</a:t>
            </a:r>
            <a:r>
              <a:rPr lang="es-VE" sz="1000" b="1" dirty="0" smtClean="0">
                <a:latin typeface="Times New Roman" panose="02020603050405020304" pitchFamily="18" charset="0"/>
                <a:cs typeface="Times New Roman" panose="02020603050405020304" pitchFamily="18" charset="0"/>
              </a:rPr>
              <a:t> 2016; 535:56-64</a:t>
            </a:r>
            <a:endParaRPr lang="es-VE" sz="1000" b="1" dirty="0">
              <a:latin typeface="Times New Roman" panose="02020603050405020304" pitchFamily="18" charset="0"/>
              <a:cs typeface="Times New Roman" panose="02020603050405020304" pitchFamily="18" charset="0"/>
            </a:endParaRPr>
          </a:p>
        </p:txBody>
      </p:sp>
      <p:sp>
        <p:nvSpPr>
          <p:cNvPr id="5" name="Rectángulo 4"/>
          <p:cNvSpPr/>
          <p:nvPr/>
        </p:nvSpPr>
        <p:spPr>
          <a:xfrm>
            <a:off x="1496515" y="1205699"/>
            <a:ext cx="6150969" cy="4446602"/>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pPr marL="273050" indent="-273050">
              <a:lnSpc>
                <a:spcPct val="107000"/>
              </a:lnSpc>
              <a:spcAft>
                <a:spcPts val="800"/>
              </a:spcAft>
            </a:pPr>
            <a:r>
              <a:rPr lang="en-US" b="1" dirty="0" smtClean="0">
                <a:latin typeface="Comic Sans MS" panose="030F0702030302020204" pitchFamily="66" charset="0"/>
                <a:ea typeface="Calibri" panose="020F0502020204030204" pitchFamily="34" charset="0"/>
                <a:cs typeface="Times New Roman" panose="02020603050405020304" pitchFamily="18" charset="0"/>
              </a:rPr>
              <a:t>B</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E</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studios en humanos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pueden</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ser</a:t>
            </a:r>
            <a:r>
              <a:rPr lang="en-US" dirty="0" smtClean="0">
                <a:latin typeface="Comic Sans MS" panose="030F0702030302020204" pitchFamily="66" charset="0"/>
                <a:ea typeface="Calibri" panose="020F0502020204030204" pitchFamily="34" charset="0"/>
                <a:cs typeface="Times New Roman" panose="02020603050405020304" pitchFamily="18" charset="0"/>
              </a:rPr>
              <a:t> un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punto</a:t>
            </a:r>
            <a:r>
              <a:rPr lang="en-US" dirty="0" smtClean="0">
                <a:latin typeface="Comic Sans MS" panose="030F0702030302020204" pitchFamily="66" charset="0"/>
                <a:ea typeface="Calibri" panose="020F0502020204030204" pitchFamily="34" charset="0"/>
                <a:cs typeface="Times New Roman" panose="02020603050405020304" pitchFamily="18" charset="0"/>
              </a:rPr>
              <a:t> de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inicio</a:t>
            </a:r>
            <a:r>
              <a:rPr lang="en-US" dirty="0" smtClean="0">
                <a:latin typeface="Comic Sans MS" panose="030F0702030302020204" pitchFamily="66" charset="0"/>
                <a:ea typeface="Calibri" panose="020F0502020204030204" pitchFamily="34" charset="0"/>
                <a:cs typeface="Times New Roman" panose="02020603050405020304" pitchFamily="18" charset="0"/>
              </a:rPr>
              <a:t> para la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identificación</a:t>
            </a:r>
            <a:r>
              <a:rPr lang="en-US" dirty="0" smtClean="0">
                <a:latin typeface="Comic Sans MS" panose="030F0702030302020204" pitchFamily="66" charset="0"/>
                <a:ea typeface="Calibri" panose="020F0502020204030204" pitchFamily="34" charset="0"/>
                <a:cs typeface="Times New Roman" panose="02020603050405020304" pitchFamily="18" charset="0"/>
              </a:rPr>
              <a:t> de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estrategias</a:t>
            </a:r>
            <a:r>
              <a:rPr lang="en-US" dirty="0" smtClean="0">
                <a:latin typeface="Comic Sans MS" panose="030F0702030302020204" pitchFamily="66" charset="0"/>
                <a:ea typeface="Calibri" panose="020F0502020204030204" pitchFamily="34" charset="0"/>
                <a:cs typeface="Times New Roman" panose="02020603050405020304" pitchFamily="18" charset="0"/>
              </a:rPr>
              <a:t> para </a:t>
            </a:r>
            <a:r>
              <a:rPr lang="en-US" b="1" dirty="0" smtClean="0">
                <a:latin typeface="Comic Sans MS" panose="030F0702030302020204" pitchFamily="66" charset="0"/>
                <a:ea typeface="Calibri" panose="020F0502020204030204" pitchFamily="34" charset="0"/>
                <a:cs typeface="Times New Roman" panose="02020603050405020304" pitchFamily="18" charset="0"/>
              </a:rPr>
              <a:t>modular el microbiota </a:t>
            </a:r>
            <a:r>
              <a:rPr lang="en-US" dirty="0" smtClean="0">
                <a:latin typeface="Comic Sans MS" panose="030F0702030302020204" pitchFamily="66" charset="0"/>
                <a:ea typeface="Calibri" panose="020F0502020204030204" pitchFamily="34" charset="0"/>
                <a:cs typeface="Times New Roman" panose="02020603050405020304" pitchFamily="18" charset="0"/>
              </a:rPr>
              <a:t>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través</a:t>
            </a:r>
            <a:r>
              <a:rPr lang="en-US" dirty="0" smtClean="0">
                <a:latin typeface="Comic Sans MS" panose="030F0702030302020204" pitchFamily="66" charset="0"/>
                <a:ea typeface="Calibri" panose="020F0502020204030204" pitchFamily="34" charset="0"/>
                <a:cs typeface="Times New Roman" panose="02020603050405020304" pitchFamily="18" charset="0"/>
              </a:rPr>
              <a:t> de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componentes</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de la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dieta</a:t>
            </a:r>
            <a:r>
              <a:rPr lang="en-US" dirty="0" smtClean="0">
                <a:latin typeface="Comic Sans MS" panose="030F0702030302020204" pitchFamily="66" charset="0"/>
                <a:ea typeface="Calibri" panose="020F0502020204030204" pitchFamily="34" charset="0"/>
                <a:cs typeface="Times New Roman" panose="02020603050405020304" pitchFamily="18" charset="0"/>
              </a:rPr>
              <a:t>, los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cuales</a:t>
            </a:r>
            <a:r>
              <a:rPr lang="en-US" dirty="0" smtClean="0">
                <a:latin typeface="Comic Sans MS" panose="030F0702030302020204" pitchFamily="66" charset="0"/>
                <a:ea typeface="Calibri" panose="020F0502020204030204" pitchFamily="34" charset="0"/>
                <a:cs typeface="Times New Roman" panose="02020603050405020304" pitchFamily="18" charset="0"/>
              </a:rPr>
              <a:t> son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considerados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generalemnte</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intervenciones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seguras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p>
          <a:p>
            <a:pPr marL="273050" indent="-273050">
              <a:lnSpc>
                <a:spcPct val="107000"/>
              </a:lnSpc>
              <a:spcAft>
                <a:spcPts val="800"/>
              </a:spcAft>
            </a:pP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Algoritmos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que</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procesan</a:t>
            </a:r>
            <a:r>
              <a:rPr lang="en-US" dirty="0" smtClean="0">
                <a:latin typeface="Comic Sans MS" panose="030F0702030302020204" pitchFamily="66" charset="0"/>
                <a:ea typeface="Calibri" panose="020F0502020204030204" pitchFamily="34" charset="0"/>
                <a:cs typeface="Times New Roman" panose="02020603050405020304" pitchFamily="18" charset="0"/>
              </a:rPr>
              <a:t> data,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como</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máquinas</a:t>
            </a:r>
            <a:r>
              <a:rPr lang="en-US" dirty="0" smtClean="0">
                <a:latin typeface="Comic Sans MS" panose="030F0702030302020204" pitchFamily="66" charset="0"/>
                <a:ea typeface="Calibri" panose="020F0502020204030204" pitchFamily="34" charset="0"/>
                <a:cs typeface="Times New Roman" panose="02020603050405020304" pitchFamily="18" charset="0"/>
              </a:rPr>
              <a:t> de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aprendizaje</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pueden</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usarse</a:t>
            </a:r>
            <a:r>
              <a:rPr lang="en-US" dirty="0" smtClean="0">
                <a:latin typeface="Comic Sans MS" panose="030F0702030302020204" pitchFamily="66" charset="0"/>
                <a:ea typeface="Calibri" panose="020F0502020204030204" pitchFamily="34" charset="0"/>
                <a:cs typeface="Times New Roman" panose="02020603050405020304" pitchFamily="18" charset="0"/>
              </a:rPr>
              <a:t> para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identificar</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aspectos</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del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perfil</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clínico</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de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individuos</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dirty="0" smtClean="0">
                <a:latin typeface="Comic Sans MS" panose="030F0702030302020204" pitchFamily="66" charset="0"/>
                <a:ea typeface="Calibri" panose="020F0502020204030204" pitchFamily="34" charset="0"/>
                <a:cs typeface="Times New Roman" panose="02020603050405020304" pitchFamily="18" charset="0"/>
              </a:rPr>
              <a:t>(</a:t>
            </a:r>
            <a:r>
              <a:rPr lang="en-US" dirty="0" err="1" smtClean="0">
                <a:latin typeface="Comic Sans MS" panose="030F0702030302020204" pitchFamily="66" charset="0"/>
                <a:ea typeface="Calibri" panose="020F0502020204030204" pitchFamily="34" charset="0"/>
                <a:cs typeface="Times New Roman" panose="02020603050405020304" pitchFamily="18" charset="0"/>
              </a:rPr>
              <a:t>incluyendo</a:t>
            </a:r>
            <a:r>
              <a:rPr lang="en-US" dirty="0" smtClean="0">
                <a:latin typeface="Comic Sans MS" panose="030F0702030302020204" pitchFamily="66" charset="0"/>
                <a:ea typeface="Calibri" panose="020F0502020204030204" pitchFamily="34" charset="0"/>
                <a:cs typeface="Times New Roman" panose="02020603050405020304" pitchFamily="18" charset="0"/>
              </a:rPr>
              <a:t> data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sobre</a:t>
            </a:r>
            <a:r>
              <a:rPr lang="en-US" dirty="0" smtClean="0">
                <a:latin typeface="Comic Sans MS" panose="030F0702030302020204" pitchFamily="66" charset="0"/>
                <a:ea typeface="Calibri" panose="020F0502020204030204" pitchFamily="34" charset="0"/>
                <a:cs typeface="Times New Roman" panose="02020603050405020304" pitchFamily="18" charset="0"/>
              </a:rPr>
              <a:t> microbiota)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que</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ayudan</a:t>
            </a:r>
            <a:r>
              <a:rPr lang="en-US" dirty="0" smtClean="0">
                <a:latin typeface="Comic Sans MS" panose="030F0702030302020204" pitchFamily="66" charset="0"/>
                <a:ea typeface="Calibri" panose="020F0502020204030204" pitchFamily="34" charset="0"/>
                <a:cs typeface="Times New Roman" panose="02020603050405020304" pitchFamily="18" charset="0"/>
              </a:rPr>
              <a:t> a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predecir</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la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respuesta</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de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otros</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las</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intervenciones</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p>
          <a:p>
            <a:pPr marL="273050" indent="-273050">
              <a:lnSpc>
                <a:spcPct val="107000"/>
              </a:lnSpc>
              <a:spcAft>
                <a:spcPts val="800"/>
              </a:spcAft>
            </a:pP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Después</a:t>
            </a:r>
            <a:r>
              <a:rPr lang="en-US" dirty="0" smtClean="0">
                <a:latin typeface="Comic Sans MS" panose="030F0702030302020204" pitchFamily="66" charset="0"/>
                <a:ea typeface="Calibri" panose="020F0502020204030204" pitchFamily="34" charset="0"/>
                <a:cs typeface="Times New Roman" panose="02020603050405020304" pitchFamily="18" charset="0"/>
              </a:rPr>
              <a:t> de</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validación</a:t>
            </a:r>
            <a:r>
              <a:rPr lang="en-US" dirty="0" smtClean="0">
                <a:latin typeface="Comic Sans MS" panose="030F0702030302020204" pitchFamily="66" charset="0"/>
                <a:ea typeface="Calibri" panose="020F0502020204030204" pitchFamily="34" charset="0"/>
                <a:cs typeface="Times New Roman" panose="02020603050405020304" pitchFamily="18" charset="0"/>
              </a:rPr>
              <a:t> de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esos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elementos</a:t>
            </a:r>
            <a:r>
              <a:rPr lang="en-US" b="1" dirty="0" smtClean="0">
                <a:latin typeface="Comic Sans MS" panose="030F0702030302020204" pitchFamily="66" charset="0"/>
                <a:ea typeface="Calibri" panose="020F0502020204030204" pitchFamily="34" charset="0"/>
                <a:cs typeface="Times New Roman" panose="02020603050405020304" pitchFamily="18" charset="0"/>
              </a:rPr>
              <a:t>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predictivos</a:t>
            </a:r>
            <a:r>
              <a:rPr lang="en-US" b="1"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smtClean="0">
                <a:latin typeface="Comic Sans MS" panose="030F0702030302020204" pitchFamily="66" charset="0"/>
                <a:ea typeface="Calibri" panose="020F0502020204030204" pitchFamily="34" charset="0"/>
                <a:cs typeface="Times New Roman" panose="02020603050405020304" pitchFamily="18" charset="0"/>
              </a:rPr>
              <a:t>en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cohortes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independientes</a:t>
            </a:r>
            <a:r>
              <a:rPr lang="en-US" dirty="0" smtClean="0">
                <a:latin typeface="Comic Sans MS" panose="030F0702030302020204" pitchFamily="66" charset="0"/>
                <a:ea typeface="Calibri" panose="020F0502020204030204" pitchFamily="34" charset="0"/>
                <a:cs typeface="Times New Roman" panose="02020603050405020304" pitchFamily="18" charset="0"/>
              </a:rPr>
              <a:t>, la </a:t>
            </a:r>
            <a:r>
              <a:rPr lang="en-US" b="1" dirty="0" smtClean="0">
                <a:latin typeface="Comic Sans MS" panose="030F0702030302020204" pitchFamily="66" charset="0"/>
                <a:ea typeface="Calibri" panose="020F0502020204030204" pitchFamily="34" charset="0"/>
                <a:cs typeface="Times New Roman" panose="02020603050405020304" pitchFamily="18" charset="0"/>
              </a:rPr>
              <a:t>mayor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intervención</a:t>
            </a:r>
            <a:r>
              <a:rPr lang="en-US" b="1" dirty="0" smtClean="0">
                <a:latin typeface="Comic Sans MS" panose="030F0702030302020204" pitchFamily="66" charset="0"/>
                <a:ea typeface="Calibri" panose="020F0502020204030204" pitchFamily="34" charset="0"/>
                <a:cs typeface="Times New Roman" panose="02020603050405020304" pitchFamily="18" charset="0"/>
              </a:rPr>
              <a:t>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puede</a:t>
            </a:r>
            <a:r>
              <a:rPr lang="en-US" b="1" dirty="0" smtClean="0">
                <a:latin typeface="Comic Sans MS" panose="030F0702030302020204" pitchFamily="66" charset="0"/>
                <a:ea typeface="Calibri" panose="020F0502020204030204" pitchFamily="34" charset="0"/>
                <a:cs typeface="Times New Roman" panose="02020603050405020304" pitchFamily="18" charset="0"/>
              </a:rPr>
              <a:t>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determinarse</a:t>
            </a:r>
            <a:r>
              <a:rPr lang="en-US" b="1" dirty="0" smtClean="0">
                <a:latin typeface="Comic Sans MS" panose="030F0702030302020204" pitchFamily="66" charset="0"/>
                <a:ea typeface="Calibri" panose="020F0502020204030204" pitchFamily="34" charset="0"/>
                <a:cs typeface="Times New Roman" panose="02020603050405020304" pitchFamily="18" charset="0"/>
              </a:rPr>
              <a:t>  y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luego</a:t>
            </a:r>
            <a:r>
              <a:rPr lang="en-US" b="1" dirty="0" smtClean="0">
                <a:latin typeface="Comic Sans MS" panose="030F0702030302020204" pitchFamily="66" charset="0"/>
                <a:ea typeface="Calibri" panose="020F0502020204030204" pitchFamily="34" charset="0"/>
                <a:cs typeface="Times New Roman" panose="02020603050405020304" pitchFamily="18" charset="0"/>
              </a:rPr>
              <a:t>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implementarla</a:t>
            </a:r>
            <a:r>
              <a:rPr lang="en-US" b="1" dirty="0" smtClean="0">
                <a:latin typeface="Comic Sans MS" panose="030F0702030302020204" pitchFamily="66" charset="0"/>
                <a:ea typeface="Calibri" panose="020F0502020204030204" pitchFamily="34" charset="0"/>
                <a:cs typeface="Times New Roman" panose="02020603050405020304" pitchFamily="18" charset="0"/>
              </a:rPr>
              <a:t> para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mejorar</a:t>
            </a:r>
            <a:r>
              <a:rPr lang="en-US" b="1" dirty="0" smtClean="0">
                <a:latin typeface="Comic Sans MS" panose="030F0702030302020204" pitchFamily="66" charset="0"/>
                <a:ea typeface="Calibri" panose="020F0502020204030204" pitchFamily="34" charset="0"/>
                <a:cs typeface="Times New Roman" panose="02020603050405020304" pitchFamily="18" charset="0"/>
              </a:rPr>
              <a:t> la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salud</a:t>
            </a:r>
            <a:r>
              <a:rPr lang="en-US" b="1" dirty="0" smtClean="0">
                <a:latin typeface="Comic Sans MS" panose="030F0702030302020204" pitchFamily="66" charset="0"/>
                <a:ea typeface="Calibri" panose="020F0502020204030204" pitchFamily="34" charset="0"/>
                <a:cs typeface="Times New Roman" panose="02020603050405020304" pitchFamily="18" charset="0"/>
              </a:rPr>
              <a:t>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humana</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endParaRPr lang="es-VE" dirty="0">
              <a:effectLst/>
              <a:latin typeface="Comic Sans MS" panose="030F0702030302020204" pitchFamily="66" charset="0"/>
              <a:ea typeface="Calibri" panose="020F0502020204030204" pitchFamily="34" charset="0"/>
              <a:cs typeface="Times New Roman" panose="02020603050405020304" pitchFamily="18" charset="0"/>
            </a:endParaRPr>
          </a:p>
        </p:txBody>
      </p:sp>
      <p:sp>
        <p:nvSpPr>
          <p:cNvPr id="6" name="3 CuadroTexto"/>
          <p:cNvSpPr txBox="1"/>
          <p:nvPr/>
        </p:nvSpPr>
        <p:spPr>
          <a:xfrm>
            <a:off x="6721744" y="6609447"/>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Rectángulo 1"/>
          <p:cNvSpPr/>
          <p:nvPr/>
        </p:nvSpPr>
        <p:spPr>
          <a:xfrm>
            <a:off x="2163868" y="167513"/>
            <a:ext cx="4959139" cy="707886"/>
          </a:xfrm>
          <a:prstGeom prst="rect">
            <a:avLst/>
          </a:prstGeom>
          <a:solidFill>
            <a:schemeClr val="accent6">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s-VE" sz="2000" dirty="0">
                <a:latin typeface="Comic Sans MS" panose="030F0702030302020204" pitchFamily="66" charset="0"/>
              </a:rPr>
              <a:t>Estrategias para modular el microbiota intestinal </a:t>
            </a:r>
            <a:r>
              <a:rPr lang="es-VE" sz="2000" dirty="0" smtClean="0">
                <a:latin typeface="Comic Sans MS" panose="030F0702030302020204" pitchFamily="66" charset="0"/>
              </a:rPr>
              <a:t>para </a:t>
            </a:r>
            <a:r>
              <a:rPr lang="es-VE" sz="2000" dirty="0">
                <a:latin typeface="Comic Sans MS" panose="030F0702030302020204" pitchFamily="66" charset="0"/>
              </a:rPr>
              <a:t>mejorar la salud </a:t>
            </a:r>
          </a:p>
        </p:txBody>
      </p:sp>
      <p:sp>
        <p:nvSpPr>
          <p:cNvPr id="9" name="6 CuadroTexto"/>
          <p:cNvSpPr txBox="1"/>
          <p:nvPr/>
        </p:nvSpPr>
        <p:spPr>
          <a:xfrm>
            <a:off x="107504" y="44624"/>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0" name="CuadroTexto 9"/>
          <p:cNvSpPr txBox="1"/>
          <p:nvPr/>
        </p:nvSpPr>
        <p:spPr>
          <a:xfrm>
            <a:off x="107504" y="458291"/>
            <a:ext cx="914033"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dirty="0" smtClean="0">
                <a:latin typeface="Comic Sans MS" panose="030F0702030302020204" pitchFamily="66" charset="0"/>
              </a:rPr>
              <a:t>General</a:t>
            </a:r>
            <a:endParaRPr lang="es-VE" sz="1600" dirty="0">
              <a:latin typeface="Comic Sans MS" panose="030F0702030302020204" pitchFamily="66" charset="0"/>
            </a:endParaRPr>
          </a:p>
        </p:txBody>
      </p:sp>
    </p:spTree>
    <p:extLst>
      <p:ext uri="{BB962C8B-B14F-4D97-AF65-F5344CB8AC3E}">
        <p14:creationId xmlns:p14="http://schemas.microsoft.com/office/powerpoint/2010/main" val="34817874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753" y="6389416"/>
            <a:ext cx="4141076" cy="454612"/>
          </a:xfrm>
          <a:prstGeom prst="rect">
            <a:avLst/>
          </a:prstGeom>
        </p:spPr>
        <p:txBody>
          <a:bodyPr wrap="square">
            <a:spAutoFit/>
          </a:bodyPr>
          <a:ls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07000"/>
              </a:lnSpc>
              <a:spcAft>
                <a:spcPts val="750"/>
              </a:spcAft>
            </a:pPr>
            <a:r>
              <a:rPr lang="en-US" sz="11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VB. Young.</a:t>
            </a:r>
            <a:r>
              <a:rPr lang="en-US" sz="1100" b="1" i="1"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100" i="1" kern="18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The role of the </a:t>
            </a:r>
            <a:r>
              <a:rPr lang="en-US" sz="1100" i="1" kern="1800" dirty="0" err="1">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microbiome</a:t>
            </a:r>
            <a:r>
              <a:rPr lang="en-US" sz="1100" i="1" kern="18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in human health and disease: an introduction for </a:t>
            </a:r>
            <a:r>
              <a:rPr lang="en-US" sz="1100" i="1" kern="18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clinicians.</a:t>
            </a:r>
            <a:r>
              <a:rPr lang="es-VE" sz="1100" i="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11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BMJ</a:t>
            </a:r>
            <a:r>
              <a:rPr lang="en-US" sz="11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1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2017</a:t>
            </a:r>
            <a:r>
              <a:rPr lang="en-US" sz="11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;356:j831</a:t>
            </a:r>
            <a:endParaRPr lang="es-VE" sz="1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5 CuadroTexto"/>
          <p:cNvSpPr txBox="1"/>
          <p:nvPr/>
        </p:nvSpPr>
        <p:spPr>
          <a:xfrm>
            <a:off x="6642994" y="6604084"/>
            <a:ext cx="2501006" cy="253916"/>
          </a:xfrm>
          <a:prstGeom prst="rect">
            <a:avLst/>
          </a:prstGeom>
          <a:noFill/>
        </p:spPr>
        <p:txBody>
          <a:bodyPr wrap="none" rtlCol="0">
            <a:spAutoFit/>
          </a:bodyPr>
          <a:lstStyle/>
          <a:p>
            <a:r>
              <a:rPr lang="es-VE" sz="105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5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9941" y="105967"/>
            <a:ext cx="4468318" cy="5730909"/>
          </a:xfrm>
          <a:prstGeom prst="rect">
            <a:avLst/>
          </a:prstGeom>
        </p:spPr>
      </p:pic>
      <p:sp>
        <p:nvSpPr>
          <p:cNvPr id="10" name="6 CuadroTexto"/>
          <p:cNvSpPr txBox="1"/>
          <p:nvPr/>
        </p:nvSpPr>
        <p:spPr>
          <a:xfrm>
            <a:off x="212042" y="260648"/>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11" name="CuadroTexto 10"/>
          <p:cNvSpPr txBox="1"/>
          <p:nvPr/>
        </p:nvSpPr>
        <p:spPr>
          <a:xfrm>
            <a:off x="212042" y="701982"/>
            <a:ext cx="1396536"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 </a:t>
            </a:r>
          </a:p>
          <a:p>
            <a:r>
              <a:rPr lang="es-VE" sz="1600" dirty="0" smtClean="0">
                <a:latin typeface="Comic Sans MS" panose="030F0702030302020204" pitchFamily="66" charset="0"/>
              </a:rPr>
              <a:t>Racional </a:t>
            </a:r>
          </a:p>
        </p:txBody>
      </p:sp>
      <p:sp>
        <p:nvSpPr>
          <p:cNvPr id="15" name="Rectángulo 14"/>
          <p:cNvSpPr/>
          <p:nvPr/>
        </p:nvSpPr>
        <p:spPr>
          <a:xfrm>
            <a:off x="3959362" y="5541508"/>
            <a:ext cx="1368152" cy="4695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3991862" y="5532371"/>
            <a:ext cx="1364476" cy="70788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none">
            <a:spAutoFit/>
          </a:bodyPr>
          <a:lstStyle/>
          <a:p>
            <a:r>
              <a:rPr lang="es-VE" sz="2000" dirty="0" smtClean="0">
                <a:latin typeface="Comic Sans MS" panose="030F0702030302020204" pitchFamily="66" charset="0"/>
              </a:rPr>
              <a:t>Terapia </a:t>
            </a:r>
          </a:p>
          <a:p>
            <a:r>
              <a:rPr lang="es-VE" sz="2000" dirty="0" smtClean="0">
                <a:latin typeface="Comic Sans MS" panose="030F0702030302020204" pitchFamily="66" charset="0"/>
              </a:rPr>
              <a:t>Individual</a:t>
            </a:r>
            <a:endParaRPr lang="es-VE" sz="2000" dirty="0"/>
          </a:p>
        </p:txBody>
      </p:sp>
      <p:sp>
        <p:nvSpPr>
          <p:cNvPr id="24" name="Rectángulo 23"/>
          <p:cNvSpPr/>
          <p:nvPr/>
        </p:nvSpPr>
        <p:spPr>
          <a:xfrm>
            <a:off x="2394647" y="1240591"/>
            <a:ext cx="1961329" cy="676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Rectángulo 15"/>
          <p:cNvSpPr/>
          <p:nvPr/>
        </p:nvSpPr>
        <p:spPr>
          <a:xfrm>
            <a:off x="1670331" y="799712"/>
            <a:ext cx="2741456" cy="1077218"/>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none">
            <a:spAutoFit/>
          </a:bodyPr>
          <a:lstStyle/>
          <a:p>
            <a:r>
              <a:rPr lang="es-VE" b="1" dirty="0" smtClean="0">
                <a:latin typeface="Comic Sans MS" panose="030F0702030302020204" pitchFamily="66" charset="0"/>
              </a:rPr>
              <a:t>Medicina precisión</a:t>
            </a:r>
          </a:p>
          <a:p>
            <a:r>
              <a:rPr lang="es-VE" b="1" dirty="0" smtClean="0">
                <a:latin typeface="Comic Sans MS" panose="030F0702030302020204" pitchFamily="66" charset="0"/>
              </a:rPr>
              <a:t>“Microbiota centrada” </a:t>
            </a:r>
            <a:endParaRPr lang="es-VE" b="1" dirty="0">
              <a:latin typeface="Comic Sans MS" panose="030F0702030302020204" pitchFamily="66" charset="0"/>
            </a:endParaRPr>
          </a:p>
          <a:p>
            <a:pPr marL="176213" indent="-176213">
              <a:buFont typeface="Arial" panose="020B0604020202020204" pitchFamily="34" charset="0"/>
              <a:buChar char="•"/>
            </a:pPr>
            <a:r>
              <a:rPr lang="es-VE" sz="1400" dirty="0" smtClean="0">
                <a:latin typeface="Comic Sans MS" panose="030F0702030302020204" pitchFamily="66" charset="0"/>
              </a:rPr>
              <a:t>M. Composición </a:t>
            </a:r>
          </a:p>
          <a:p>
            <a:pPr marL="176213" indent="-176213">
              <a:buFont typeface="Arial" panose="020B0604020202020204" pitchFamily="34" charset="0"/>
              <a:buChar char="•"/>
            </a:pPr>
            <a:r>
              <a:rPr lang="es-VE" sz="1400" dirty="0" smtClean="0">
                <a:latin typeface="Comic Sans MS" panose="030F0702030302020204" pitchFamily="66" charset="0"/>
              </a:rPr>
              <a:t>M. Función</a:t>
            </a:r>
            <a:endParaRPr lang="es-VE" sz="1400" dirty="0">
              <a:latin typeface="Comic Sans MS" panose="030F0702030302020204" pitchFamily="66" charset="0"/>
            </a:endParaRPr>
          </a:p>
        </p:txBody>
      </p:sp>
      <p:sp>
        <p:nvSpPr>
          <p:cNvPr id="25" name="Rectángulo 24"/>
          <p:cNvSpPr/>
          <p:nvPr/>
        </p:nvSpPr>
        <p:spPr>
          <a:xfrm>
            <a:off x="4952717" y="1286757"/>
            <a:ext cx="1203459" cy="630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Rectángulo 25"/>
          <p:cNvSpPr/>
          <p:nvPr/>
        </p:nvSpPr>
        <p:spPr>
          <a:xfrm>
            <a:off x="6167073" y="1269140"/>
            <a:ext cx="786480" cy="320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5002821" y="270549"/>
            <a:ext cx="2696572" cy="1292662"/>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none">
            <a:spAutoFit/>
          </a:bodyPr>
          <a:lstStyle/>
          <a:p>
            <a:r>
              <a:rPr lang="es-VE" b="1" dirty="0" smtClean="0">
                <a:latin typeface="Comic Sans MS" panose="030F0702030302020204" pitchFamily="66" charset="0"/>
              </a:rPr>
              <a:t>Medicina precisión</a:t>
            </a:r>
          </a:p>
          <a:p>
            <a:r>
              <a:rPr lang="es-VE" b="1" dirty="0" smtClean="0">
                <a:latin typeface="Comic Sans MS" panose="030F0702030302020204" pitchFamily="66" charset="0"/>
              </a:rPr>
              <a:t>“Hospedero centrada”</a:t>
            </a:r>
            <a:r>
              <a:rPr lang="es-VE" dirty="0" smtClean="0">
                <a:latin typeface="Comic Sans MS" panose="030F0702030302020204" pitchFamily="66" charset="0"/>
              </a:rPr>
              <a:t> </a:t>
            </a:r>
            <a:endParaRPr lang="es-VE" dirty="0">
              <a:latin typeface="Comic Sans MS" panose="030F0702030302020204" pitchFamily="66" charset="0"/>
            </a:endParaRPr>
          </a:p>
          <a:p>
            <a:pPr marL="176213" indent="-176213">
              <a:buFont typeface="Arial" panose="020B0604020202020204" pitchFamily="34" charset="0"/>
              <a:buChar char="•"/>
            </a:pPr>
            <a:r>
              <a:rPr lang="es-VE" sz="1400" dirty="0" smtClean="0">
                <a:latin typeface="Comic Sans MS" panose="030F0702030302020204" pitchFamily="66" charset="0"/>
              </a:rPr>
              <a:t>ADN/ARN</a:t>
            </a:r>
          </a:p>
          <a:p>
            <a:pPr marL="176213" indent="-176213">
              <a:buFont typeface="Arial" panose="020B0604020202020204" pitchFamily="34" charset="0"/>
              <a:buChar char="•"/>
            </a:pPr>
            <a:r>
              <a:rPr lang="es-VE" sz="1400" dirty="0" smtClean="0">
                <a:latin typeface="Comic Sans MS" panose="030F0702030302020204" pitchFamily="66" charset="0"/>
              </a:rPr>
              <a:t>Metabolitos</a:t>
            </a:r>
          </a:p>
          <a:p>
            <a:pPr marL="176213" indent="-176213">
              <a:buFont typeface="Arial" panose="020B0604020202020204" pitchFamily="34" charset="0"/>
              <a:buChar char="•"/>
            </a:pPr>
            <a:r>
              <a:rPr lang="es-VE" sz="1400" dirty="0" smtClean="0">
                <a:latin typeface="Comic Sans MS" panose="030F0702030302020204" pitchFamily="66" charset="0"/>
              </a:rPr>
              <a:t>Función inmune</a:t>
            </a:r>
            <a:endParaRPr lang="es-VE" sz="1400" dirty="0">
              <a:latin typeface="Comic Sans MS" panose="030F0702030302020204" pitchFamily="66" charset="0"/>
            </a:endParaRPr>
          </a:p>
        </p:txBody>
      </p:sp>
      <p:sp>
        <p:nvSpPr>
          <p:cNvPr id="27" name="Rectángulo 26"/>
          <p:cNvSpPr/>
          <p:nvPr/>
        </p:nvSpPr>
        <p:spPr>
          <a:xfrm>
            <a:off x="2915816" y="3229163"/>
            <a:ext cx="952580" cy="5027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Rectángulo 27"/>
          <p:cNvSpPr/>
          <p:nvPr/>
        </p:nvSpPr>
        <p:spPr>
          <a:xfrm>
            <a:off x="5502036" y="3239775"/>
            <a:ext cx="952580" cy="5027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a:off x="2801916" y="3208738"/>
            <a:ext cx="1093569" cy="523220"/>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none">
            <a:spAutoFit/>
          </a:bodyPr>
          <a:lstStyle/>
          <a:p>
            <a:r>
              <a:rPr lang="es-VE" sz="1400" dirty="0">
                <a:effectLst>
                  <a:outerShdw blurRad="38100" dist="38100" dir="2700000" algn="tl">
                    <a:srgbClr val="000000">
                      <a:alpha val="43137"/>
                    </a:srgbClr>
                  </a:outerShdw>
                </a:effectLst>
                <a:latin typeface="Comic Sans MS" panose="030F0702030302020204" pitchFamily="66" charset="0"/>
              </a:rPr>
              <a:t>E</a:t>
            </a:r>
            <a:r>
              <a:rPr lang="es-VE" sz="1400" dirty="0" smtClean="0">
                <a:effectLst>
                  <a:outerShdw blurRad="38100" dist="38100" dir="2700000" algn="tl">
                    <a:srgbClr val="000000">
                      <a:alpha val="43137"/>
                    </a:srgbClr>
                  </a:outerShdw>
                </a:effectLst>
                <a:latin typeface="Comic Sans MS" panose="030F0702030302020204" pitchFamily="66" charset="0"/>
              </a:rPr>
              <a:t>valuación</a:t>
            </a:r>
          </a:p>
          <a:p>
            <a:r>
              <a:rPr lang="es-VE" sz="1400" dirty="0" smtClean="0">
                <a:effectLst>
                  <a:outerShdw blurRad="38100" dist="38100" dir="2700000" algn="tl">
                    <a:srgbClr val="000000">
                      <a:alpha val="43137"/>
                    </a:srgbClr>
                  </a:outerShdw>
                </a:effectLst>
                <a:latin typeface="Comic Sans MS" panose="030F0702030302020204" pitchFamily="66" charset="0"/>
              </a:rPr>
              <a:t>Microbiota</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19" name="Rectángulo 18"/>
          <p:cNvSpPr/>
          <p:nvPr/>
        </p:nvSpPr>
        <p:spPr>
          <a:xfrm>
            <a:off x="5479522" y="3275246"/>
            <a:ext cx="1083951" cy="523220"/>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none">
            <a:spAutoFit/>
          </a:bodyPr>
          <a:lstStyle/>
          <a:p>
            <a:r>
              <a:rPr lang="es-VE" sz="1400" dirty="0">
                <a:effectLst>
                  <a:outerShdw blurRad="38100" dist="38100" dir="2700000" algn="tl">
                    <a:srgbClr val="000000">
                      <a:alpha val="43137"/>
                    </a:srgbClr>
                  </a:outerShdw>
                </a:effectLst>
                <a:latin typeface="Comic Sans MS" panose="030F0702030302020204" pitchFamily="66" charset="0"/>
              </a:rPr>
              <a:t>E</a:t>
            </a:r>
            <a:r>
              <a:rPr lang="es-VE" sz="1400" dirty="0" smtClean="0">
                <a:effectLst>
                  <a:outerShdw blurRad="38100" dist="38100" dir="2700000" algn="tl">
                    <a:srgbClr val="000000">
                      <a:alpha val="43137"/>
                    </a:srgbClr>
                  </a:outerShdw>
                </a:effectLst>
                <a:latin typeface="Comic Sans MS" panose="030F0702030302020204" pitchFamily="66" charset="0"/>
              </a:rPr>
              <a:t>valuación</a:t>
            </a:r>
          </a:p>
          <a:p>
            <a:r>
              <a:rPr lang="es-VE" sz="1400" dirty="0" smtClean="0">
                <a:effectLst>
                  <a:outerShdw blurRad="38100" dist="38100" dir="2700000" algn="tl">
                    <a:srgbClr val="000000">
                      <a:alpha val="43137"/>
                    </a:srgbClr>
                  </a:outerShdw>
                </a:effectLst>
                <a:latin typeface="Comic Sans MS" panose="030F0702030302020204" pitchFamily="66" charset="0"/>
              </a:rPr>
              <a:t>Hospedero</a:t>
            </a:r>
            <a:endParaRPr lang="es-VE" sz="1400" dirty="0">
              <a:effectLst>
                <a:outerShdw blurRad="38100" dist="38100" dir="2700000" algn="tl">
                  <a:srgbClr val="000000">
                    <a:alpha val="43137"/>
                  </a:srgbClr>
                </a:outerShdw>
              </a:effectLst>
              <a:latin typeface="Comic Sans MS" panose="030F0702030302020204" pitchFamily="66" charset="0"/>
            </a:endParaRPr>
          </a:p>
        </p:txBody>
      </p:sp>
      <p:sp>
        <p:nvSpPr>
          <p:cNvPr id="29" name="Rectángulo 28"/>
          <p:cNvSpPr/>
          <p:nvPr/>
        </p:nvSpPr>
        <p:spPr>
          <a:xfrm>
            <a:off x="2490278" y="4347076"/>
            <a:ext cx="1716844" cy="5326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0" name="Rectángulo 29"/>
          <p:cNvSpPr/>
          <p:nvPr/>
        </p:nvSpPr>
        <p:spPr>
          <a:xfrm>
            <a:off x="5113327" y="4347076"/>
            <a:ext cx="1716844" cy="522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2052428" y="4187322"/>
            <a:ext cx="2022193" cy="830997"/>
          </a:xfrm>
          <a:prstGeom prst="rect">
            <a:avLst/>
          </a:prstGeom>
        </p:spPr>
        <p:txBody>
          <a:bodyPr wrap="square">
            <a:spAutoFit/>
          </a:bodyPr>
          <a:lstStyle/>
          <a:p>
            <a:pPr marL="176213" indent="-176213">
              <a:buFont typeface="Arial" panose="020B0604020202020204" pitchFamily="34" charset="0"/>
              <a:buChar char="•"/>
            </a:pPr>
            <a:r>
              <a:rPr lang="es-VE" sz="1200" dirty="0" smtClean="0">
                <a:latin typeface="Comic Sans MS" panose="030F0702030302020204" pitchFamily="66" charset="0"/>
              </a:rPr>
              <a:t>Identificar </a:t>
            </a:r>
            <a:r>
              <a:rPr lang="es-VE" sz="1200" dirty="0" err="1" smtClean="0">
                <a:latin typeface="Comic Sans MS" panose="030F0702030302020204" pitchFamily="66" charset="0"/>
              </a:rPr>
              <a:t>microorg</a:t>
            </a:r>
            <a:r>
              <a:rPr lang="es-VE" sz="1200" dirty="0" smtClean="0">
                <a:latin typeface="Comic Sans MS" panose="030F0702030302020204" pitchFamily="66" charset="0"/>
              </a:rPr>
              <a:t>. </a:t>
            </a:r>
          </a:p>
          <a:p>
            <a:r>
              <a:rPr lang="es-VE" sz="1200" dirty="0" smtClean="0">
                <a:latin typeface="Comic Sans MS" panose="030F0702030302020204" pitchFamily="66" charset="0"/>
              </a:rPr>
              <a:t>    deletéreos </a:t>
            </a:r>
          </a:p>
          <a:p>
            <a:pPr marL="176213" indent="-176213">
              <a:buFont typeface="Arial" panose="020B0604020202020204" pitchFamily="34" charset="0"/>
              <a:buChar char="•"/>
            </a:pPr>
            <a:r>
              <a:rPr lang="es-VE" sz="1200" dirty="0" smtClean="0">
                <a:latin typeface="Comic Sans MS" panose="030F0702030302020204" pitchFamily="66" charset="0"/>
              </a:rPr>
              <a:t>Identificar funciones </a:t>
            </a:r>
          </a:p>
          <a:p>
            <a:r>
              <a:rPr lang="es-VE" sz="1200" dirty="0">
                <a:latin typeface="Comic Sans MS" panose="030F0702030302020204" pitchFamily="66" charset="0"/>
              </a:rPr>
              <a:t> </a:t>
            </a:r>
            <a:r>
              <a:rPr lang="es-VE" sz="1200" dirty="0" smtClean="0">
                <a:latin typeface="Comic Sans MS" panose="030F0702030302020204" pitchFamily="66" charset="0"/>
              </a:rPr>
              <a:t>   deficientes microbiota</a:t>
            </a:r>
            <a:endParaRPr lang="es-VE" sz="1200" dirty="0">
              <a:latin typeface="Comic Sans MS" panose="030F0702030302020204" pitchFamily="66" charset="0"/>
            </a:endParaRPr>
          </a:p>
        </p:txBody>
      </p:sp>
      <p:sp>
        <p:nvSpPr>
          <p:cNvPr id="31" name="Rectángulo 30"/>
          <p:cNvSpPr/>
          <p:nvPr/>
        </p:nvSpPr>
        <p:spPr>
          <a:xfrm>
            <a:off x="4342295" y="4144282"/>
            <a:ext cx="771032" cy="202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Rectángulo 19"/>
          <p:cNvSpPr/>
          <p:nvPr/>
        </p:nvSpPr>
        <p:spPr>
          <a:xfrm>
            <a:off x="4035761" y="4041046"/>
            <a:ext cx="1345240" cy="307777"/>
          </a:xfrm>
          <a:prstGeom prst="rect">
            <a:avLst/>
          </a:prstGeom>
        </p:spPr>
        <p:txBody>
          <a:bodyPr wrap="none">
            <a:spAutoFit/>
          </a:bodyPr>
          <a:lstStyle/>
          <a:p>
            <a:r>
              <a:rPr lang="es-VE" sz="1400" dirty="0" smtClean="0">
                <a:latin typeface="Comic Sans MS" panose="030F0702030302020204" pitchFamily="66" charset="0"/>
              </a:rPr>
              <a:t>Análisis datos</a:t>
            </a:r>
            <a:endParaRPr lang="es-VE" sz="1400" dirty="0">
              <a:latin typeface="Comic Sans MS" panose="030F0702030302020204" pitchFamily="66" charset="0"/>
            </a:endParaRPr>
          </a:p>
        </p:txBody>
      </p:sp>
      <p:sp>
        <p:nvSpPr>
          <p:cNvPr id="22" name="Rectángulo 21"/>
          <p:cNvSpPr/>
          <p:nvPr/>
        </p:nvSpPr>
        <p:spPr>
          <a:xfrm>
            <a:off x="4987412" y="4263656"/>
            <a:ext cx="2796278" cy="738664"/>
          </a:xfrm>
          <a:prstGeom prst="rect">
            <a:avLst/>
          </a:prstGeom>
        </p:spPr>
        <p:txBody>
          <a:bodyPr wrap="square">
            <a:spAutoFit/>
          </a:bodyPr>
          <a:lstStyle/>
          <a:p>
            <a:pPr marL="176213" indent="-176213">
              <a:buFont typeface="Arial" panose="020B0604020202020204" pitchFamily="34" charset="0"/>
              <a:buChar char="•"/>
            </a:pPr>
            <a:r>
              <a:rPr lang="es-VE" sz="1400" dirty="0" smtClean="0">
                <a:latin typeface="Comic Sans MS" panose="030F0702030302020204" pitchFamily="66" charset="0"/>
              </a:rPr>
              <a:t>Susceptibilidad genómica</a:t>
            </a:r>
          </a:p>
          <a:p>
            <a:pPr marL="176213" indent="-176213">
              <a:buFont typeface="Arial" panose="020B0604020202020204" pitchFamily="34" charset="0"/>
              <a:buChar char="•"/>
            </a:pPr>
            <a:r>
              <a:rPr lang="es-VE" sz="1400" dirty="0" smtClean="0">
                <a:latin typeface="Comic Sans MS" panose="030F0702030302020204" pitchFamily="66" charset="0"/>
              </a:rPr>
              <a:t>Predecir respuesta a drogas</a:t>
            </a:r>
          </a:p>
          <a:p>
            <a:pPr marL="176213" indent="-176213">
              <a:buFont typeface="Arial" panose="020B0604020202020204" pitchFamily="34" charset="0"/>
              <a:buChar char="•"/>
            </a:pPr>
            <a:r>
              <a:rPr lang="es-VE" sz="1400" dirty="0" smtClean="0">
                <a:latin typeface="Comic Sans MS" panose="030F0702030302020204" pitchFamily="66" charset="0"/>
              </a:rPr>
              <a:t>Predecir reacciones adversas</a:t>
            </a:r>
          </a:p>
        </p:txBody>
      </p:sp>
      <p:sp>
        <p:nvSpPr>
          <p:cNvPr id="32" name="Rectángulo 31"/>
          <p:cNvSpPr/>
          <p:nvPr/>
        </p:nvSpPr>
        <p:spPr>
          <a:xfrm>
            <a:off x="2923291" y="5120265"/>
            <a:ext cx="972194" cy="4175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Rectángulo 22"/>
          <p:cNvSpPr/>
          <p:nvPr/>
        </p:nvSpPr>
        <p:spPr>
          <a:xfrm>
            <a:off x="2893394" y="5084651"/>
            <a:ext cx="973343" cy="461665"/>
          </a:xfrm>
          <a:prstGeom prst="rect">
            <a:avLst/>
          </a:prstGeom>
        </p:spPr>
        <p:txBody>
          <a:bodyPr wrap="none">
            <a:spAutoFit/>
          </a:bodyPr>
          <a:lstStyle/>
          <a:p>
            <a:r>
              <a:rPr lang="es-VE" sz="1200" dirty="0" smtClean="0">
                <a:effectLst>
                  <a:outerShdw blurRad="38100" dist="38100" dir="2700000" algn="tl">
                    <a:srgbClr val="000000">
                      <a:alpha val="43137"/>
                    </a:srgbClr>
                  </a:outerShdw>
                </a:effectLst>
                <a:latin typeface="Comic Sans MS" panose="030F0702030302020204" pitchFamily="66" charset="0"/>
              </a:rPr>
              <a:t>Modulación</a:t>
            </a:r>
          </a:p>
          <a:p>
            <a:r>
              <a:rPr lang="es-VE" sz="1200" dirty="0" smtClean="0">
                <a:effectLst>
                  <a:outerShdw blurRad="38100" dist="38100" dir="2700000" algn="tl">
                    <a:srgbClr val="000000">
                      <a:alpha val="43137"/>
                    </a:srgbClr>
                  </a:outerShdw>
                </a:effectLst>
                <a:latin typeface="Comic Sans MS" panose="030F0702030302020204" pitchFamily="66" charset="0"/>
              </a:rPr>
              <a:t>Microbiota</a:t>
            </a:r>
            <a:endParaRPr lang="es-VE" sz="1200"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1441281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753" y="6389416"/>
            <a:ext cx="4141076" cy="454612"/>
          </a:xfrm>
          <a:prstGeom prst="rect">
            <a:avLst/>
          </a:prstGeom>
        </p:spPr>
        <p:txBody>
          <a:bodyPr wrap="square">
            <a:spAutoFit/>
          </a:bodyPr>
          <a:ls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07000"/>
              </a:lnSpc>
              <a:spcAft>
                <a:spcPts val="750"/>
              </a:spcAft>
            </a:pPr>
            <a:r>
              <a:rPr lang="en-US" sz="11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VB. Young.</a:t>
            </a:r>
            <a:r>
              <a:rPr lang="en-US" sz="1100" b="1" i="1"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100" i="1" kern="18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The role of the </a:t>
            </a:r>
            <a:r>
              <a:rPr lang="en-US" sz="1100" i="1" kern="1800" dirty="0" err="1">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microbiome</a:t>
            </a:r>
            <a:r>
              <a:rPr lang="en-US" sz="1100" i="1" kern="18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in human health and disease: an introduction for </a:t>
            </a:r>
            <a:r>
              <a:rPr lang="en-US" sz="1100" i="1" kern="18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clinicians.</a:t>
            </a:r>
            <a:r>
              <a:rPr lang="es-VE" sz="1100" i="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11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BMJ</a:t>
            </a:r>
            <a:r>
              <a:rPr lang="en-US" sz="11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1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2017</a:t>
            </a:r>
            <a:r>
              <a:rPr lang="en-US" sz="11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;356:j831</a:t>
            </a:r>
            <a:endParaRPr lang="es-VE" sz="1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5 CuadroTexto"/>
          <p:cNvSpPr txBox="1"/>
          <p:nvPr/>
        </p:nvSpPr>
        <p:spPr>
          <a:xfrm>
            <a:off x="6642994" y="6604084"/>
            <a:ext cx="2501006" cy="253916"/>
          </a:xfrm>
          <a:prstGeom prst="rect">
            <a:avLst/>
          </a:prstGeom>
          <a:noFill/>
        </p:spPr>
        <p:txBody>
          <a:bodyPr wrap="none" rtlCol="0">
            <a:spAutoFit/>
          </a:bodyPr>
          <a:lstStyle/>
          <a:p>
            <a:r>
              <a:rPr lang="es-VE" sz="105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5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CuadroTexto 6"/>
          <p:cNvSpPr txBox="1"/>
          <p:nvPr/>
        </p:nvSpPr>
        <p:spPr>
          <a:xfrm>
            <a:off x="2915816" y="334554"/>
            <a:ext cx="3252814" cy="461665"/>
          </a:xfrm>
          <a:prstGeom prst="rect">
            <a:avLst/>
          </a:prstGeom>
          <a:solidFill>
            <a:schemeClr val="accent6">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r>
              <a:rPr lang="es-VE" sz="2400" dirty="0" smtClean="0">
                <a:latin typeface="Comic Sans MS" panose="030F0702030302020204" pitchFamily="66" charset="0"/>
              </a:rPr>
              <a:t>Terapéutica Racional </a:t>
            </a:r>
          </a:p>
        </p:txBody>
      </p:sp>
      <p:sp>
        <p:nvSpPr>
          <p:cNvPr id="9" name="Rectángulo 8"/>
          <p:cNvSpPr/>
          <p:nvPr/>
        </p:nvSpPr>
        <p:spPr>
          <a:xfrm>
            <a:off x="180286" y="1185927"/>
            <a:ext cx="1446230" cy="40011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none">
            <a:spAutoFit/>
          </a:bodyPr>
          <a:lstStyle/>
          <a:p>
            <a:r>
              <a:rPr lang="es-VE" sz="2000" dirty="0" smtClean="0">
                <a:latin typeface="Comic Sans MS" panose="030F0702030302020204" pitchFamily="66" charset="0"/>
              </a:rPr>
              <a:t>Estrategia</a:t>
            </a:r>
            <a:endParaRPr lang="es-VE" sz="2000" dirty="0">
              <a:latin typeface="Comic Sans MS" panose="030F0702030302020204" pitchFamily="66" charset="0"/>
            </a:endParaRPr>
          </a:p>
        </p:txBody>
      </p:sp>
      <p:sp>
        <p:nvSpPr>
          <p:cNvPr id="10" name="Rectángulo 9"/>
          <p:cNvSpPr/>
          <p:nvPr/>
        </p:nvSpPr>
        <p:spPr>
          <a:xfrm>
            <a:off x="2587344" y="1185306"/>
            <a:ext cx="2367956" cy="40011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none">
            <a:spAutoFit/>
          </a:bodyPr>
          <a:lstStyle/>
          <a:p>
            <a:r>
              <a:rPr lang="es-VE" sz="2000" dirty="0" smtClean="0">
                <a:latin typeface="Comic Sans MS" panose="030F0702030302020204" pitchFamily="66" charset="0"/>
              </a:rPr>
              <a:t>Racional y ejemplo</a:t>
            </a:r>
            <a:endParaRPr lang="es-VE" sz="2000" dirty="0">
              <a:latin typeface="Comic Sans MS" panose="030F0702030302020204" pitchFamily="66" charset="0"/>
            </a:endParaRPr>
          </a:p>
        </p:txBody>
      </p:sp>
      <p:sp>
        <p:nvSpPr>
          <p:cNvPr id="12" name="Rectángulo 11"/>
          <p:cNvSpPr/>
          <p:nvPr/>
        </p:nvSpPr>
        <p:spPr>
          <a:xfrm>
            <a:off x="180286" y="1559567"/>
            <a:ext cx="2449405" cy="4862870"/>
          </a:xfrm>
          <a:prstGeom prst="rect">
            <a:avLst/>
          </a:prstGeom>
          <a:solidFill>
            <a:schemeClr val="accent5">
              <a:lumMod val="40000"/>
              <a:lumOff val="60000"/>
            </a:schemeClr>
          </a:solidFill>
        </p:spPr>
        <p:txBody>
          <a:bodyPr wrap="square">
            <a:spAutoFit/>
          </a:bodyPr>
          <a:lstStyle/>
          <a:p>
            <a:r>
              <a:rPr lang="es-VE" sz="1600" dirty="0" smtClean="0">
                <a:effectLst>
                  <a:outerShdw blurRad="38100" dist="38100" dir="2700000" algn="tl">
                    <a:srgbClr val="000000">
                      <a:alpha val="43137"/>
                    </a:srgbClr>
                  </a:outerShdw>
                </a:effectLst>
                <a:latin typeface="Comic Sans MS" panose="030F0702030302020204" pitchFamily="66" charset="0"/>
              </a:rPr>
              <a:t>Antibióticos</a:t>
            </a:r>
          </a:p>
          <a:p>
            <a:endParaRPr lang="es-VE" sz="1600" dirty="0" smtClean="0">
              <a:latin typeface="Comic Sans MS" panose="030F0702030302020204" pitchFamily="66" charset="0"/>
            </a:endParaRPr>
          </a:p>
          <a:p>
            <a:endParaRPr lang="es-VE" sz="1600" dirty="0" smtClean="0">
              <a:latin typeface="Comic Sans MS" panose="030F0702030302020204" pitchFamily="66" charset="0"/>
            </a:endParaRPr>
          </a:p>
          <a:p>
            <a:endParaRPr lang="es-VE" sz="1600" dirty="0" smtClean="0">
              <a:latin typeface="Comic Sans MS" panose="030F0702030302020204" pitchFamily="66" charset="0"/>
            </a:endParaRPr>
          </a:p>
          <a:p>
            <a:r>
              <a:rPr lang="es-VE" sz="1600" dirty="0" smtClean="0">
                <a:effectLst>
                  <a:outerShdw blurRad="38100" dist="38100" dir="2700000" algn="tl">
                    <a:srgbClr val="000000">
                      <a:alpha val="43137"/>
                    </a:srgbClr>
                  </a:outerShdw>
                </a:effectLst>
                <a:latin typeface="Comic Sans MS" panose="030F0702030302020204" pitchFamily="66" charset="0"/>
              </a:rPr>
              <a:t>Bacteriófagos</a:t>
            </a:r>
          </a:p>
          <a:p>
            <a:endParaRPr lang="es-VE" sz="1600" dirty="0" smtClean="0">
              <a:latin typeface="Comic Sans MS" panose="030F0702030302020204" pitchFamily="66" charset="0"/>
            </a:endParaRPr>
          </a:p>
          <a:p>
            <a:endParaRPr lang="es-VE" sz="1600" dirty="0" smtClean="0">
              <a:latin typeface="Comic Sans MS" panose="030F0702030302020204" pitchFamily="66" charset="0"/>
            </a:endParaRPr>
          </a:p>
          <a:p>
            <a:endParaRPr lang="es-VE" sz="1600" dirty="0" smtClean="0">
              <a:latin typeface="Comic Sans MS" panose="030F0702030302020204" pitchFamily="66" charset="0"/>
            </a:endParaRPr>
          </a:p>
          <a:p>
            <a:r>
              <a:rPr lang="es-VE" sz="1600" dirty="0" smtClean="0">
                <a:effectLst>
                  <a:outerShdw blurRad="38100" dist="38100" dir="2700000" algn="tl">
                    <a:srgbClr val="000000">
                      <a:alpha val="43137"/>
                    </a:srgbClr>
                  </a:outerShdw>
                </a:effectLst>
                <a:latin typeface="Comic Sans MS" panose="030F0702030302020204" pitchFamily="66" charset="0"/>
              </a:rPr>
              <a:t>Probióticos </a:t>
            </a:r>
            <a:r>
              <a:rPr lang="es-VE" sz="1400" dirty="0" smtClean="0">
                <a:effectLst>
                  <a:outerShdw blurRad="38100" dist="38100" dir="2700000" algn="tl">
                    <a:srgbClr val="000000">
                      <a:alpha val="43137"/>
                    </a:srgbClr>
                  </a:outerShdw>
                </a:effectLst>
                <a:latin typeface="Comic Sans MS" panose="030F0702030302020204" pitchFamily="66" charset="0"/>
              </a:rPr>
              <a:t>(una sola especie)</a:t>
            </a:r>
          </a:p>
          <a:p>
            <a:endParaRPr lang="es-VE" sz="1600" dirty="0" smtClean="0">
              <a:latin typeface="Comic Sans MS" panose="030F0702030302020204" pitchFamily="66" charset="0"/>
            </a:endParaRPr>
          </a:p>
          <a:p>
            <a:endParaRPr lang="es-VE" sz="1600" dirty="0" smtClean="0">
              <a:latin typeface="Comic Sans MS" panose="030F0702030302020204" pitchFamily="66" charset="0"/>
            </a:endParaRPr>
          </a:p>
          <a:p>
            <a:r>
              <a:rPr lang="es-VE" sz="1600" dirty="0" smtClean="0">
                <a:effectLst>
                  <a:outerShdw blurRad="38100" dist="38100" dir="2700000" algn="tl">
                    <a:srgbClr val="000000">
                      <a:alpha val="43137"/>
                    </a:srgbClr>
                  </a:outerShdw>
                </a:effectLst>
                <a:latin typeface="Comic Sans MS" panose="030F0702030302020204" pitchFamily="66" charset="0"/>
              </a:rPr>
              <a:t>Múltiples especies/</a:t>
            </a:r>
          </a:p>
          <a:p>
            <a:r>
              <a:rPr lang="es-VE" sz="1600" dirty="0" smtClean="0">
                <a:effectLst>
                  <a:outerShdw blurRad="38100" dist="38100" dir="2700000" algn="tl">
                    <a:srgbClr val="000000">
                      <a:alpha val="43137"/>
                    </a:srgbClr>
                  </a:outerShdw>
                </a:effectLst>
                <a:latin typeface="Comic Sans MS" panose="030F0702030302020204" pitchFamily="66" charset="0"/>
              </a:rPr>
              <a:t>comunidades diseñadas</a:t>
            </a:r>
          </a:p>
          <a:p>
            <a:endParaRPr lang="es-VE" sz="1400" dirty="0" smtClean="0">
              <a:latin typeface="Comic Sans MS" panose="030F0702030302020204" pitchFamily="66" charset="0"/>
            </a:endParaRPr>
          </a:p>
          <a:p>
            <a:r>
              <a:rPr lang="es-VE" sz="1600" dirty="0" smtClean="0">
                <a:effectLst>
                  <a:outerShdw blurRad="38100" dist="38100" dir="2700000" algn="tl">
                    <a:srgbClr val="000000">
                      <a:alpha val="43137"/>
                    </a:srgbClr>
                  </a:outerShdw>
                </a:effectLst>
                <a:latin typeface="Comic Sans MS" panose="030F0702030302020204" pitchFamily="66" charset="0"/>
              </a:rPr>
              <a:t>Prebióticos</a:t>
            </a:r>
          </a:p>
          <a:p>
            <a:endParaRPr lang="es-VE" sz="1600" dirty="0" smtClean="0">
              <a:latin typeface="Comic Sans MS" panose="030F0702030302020204" pitchFamily="66" charset="0"/>
            </a:endParaRPr>
          </a:p>
          <a:p>
            <a:endParaRPr lang="es-VE" sz="800" dirty="0" smtClean="0">
              <a:latin typeface="Comic Sans MS" panose="030F0702030302020204" pitchFamily="66" charset="0"/>
            </a:endParaRPr>
          </a:p>
          <a:p>
            <a:endParaRPr lang="es-VE" sz="800" dirty="0">
              <a:latin typeface="Comic Sans MS" panose="030F0702030302020204" pitchFamily="66" charset="0"/>
            </a:endParaRPr>
          </a:p>
          <a:p>
            <a:endParaRPr lang="es-VE" sz="800" dirty="0" smtClean="0">
              <a:latin typeface="Comic Sans MS" panose="030F0702030302020204" pitchFamily="66" charset="0"/>
            </a:endParaRPr>
          </a:p>
          <a:p>
            <a:endParaRPr lang="es-VE" sz="800" dirty="0">
              <a:latin typeface="Comic Sans MS" panose="030F0702030302020204" pitchFamily="66" charset="0"/>
            </a:endParaRPr>
          </a:p>
          <a:p>
            <a:endParaRPr lang="es-VE" sz="400" dirty="0" smtClean="0">
              <a:latin typeface="Comic Sans MS" panose="030F0702030302020204" pitchFamily="66" charset="0"/>
            </a:endParaRPr>
          </a:p>
        </p:txBody>
      </p:sp>
      <p:sp>
        <p:nvSpPr>
          <p:cNvPr id="13" name="Rectángulo 12"/>
          <p:cNvSpPr/>
          <p:nvPr/>
        </p:nvSpPr>
        <p:spPr>
          <a:xfrm>
            <a:off x="2629691" y="1556792"/>
            <a:ext cx="6465212" cy="4832092"/>
          </a:xfrm>
          <a:prstGeom prst="rect">
            <a:avLst/>
          </a:prstGeom>
          <a:solidFill>
            <a:schemeClr val="accent5">
              <a:lumMod val="20000"/>
              <a:lumOff val="80000"/>
            </a:schemeClr>
          </a:solidFill>
        </p:spPr>
        <p:txBody>
          <a:bodyPr wrap="square">
            <a:spAutoFit/>
          </a:bodyPr>
          <a:lstStyle/>
          <a:p>
            <a:pPr marL="285750" indent="-285750">
              <a:buFont typeface="Arial" panose="020B0604020202020204" pitchFamily="34" charset="0"/>
              <a:buChar char="•"/>
            </a:pPr>
            <a:r>
              <a:rPr lang="es-VE" sz="1400" dirty="0" smtClean="0">
                <a:latin typeface="Comic Sans MS" panose="030F0702030302020204" pitchFamily="66" charset="0"/>
              </a:rPr>
              <a:t>Atacar miembros específicos o grupos de microbiota y suprimirlos permitiendo expansión de especies deseables.</a:t>
            </a:r>
          </a:p>
          <a:p>
            <a:r>
              <a:rPr lang="es-VE" sz="1200" dirty="0" smtClean="0">
                <a:latin typeface="Comic Sans MS" panose="030F0702030302020204" pitchFamily="66" charset="0"/>
              </a:rPr>
              <a:t>      </a:t>
            </a:r>
            <a:r>
              <a:rPr lang="es-VE" sz="1200" b="1" dirty="0" smtClean="0">
                <a:latin typeface="Comic Sans MS" panose="030F0702030302020204" pitchFamily="66" charset="0"/>
              </a:rPr>
              <a:t>Ej. </a:t>
            </a:r>
            <a:r>
              <a:rPr lang="es-VE" sz="1200" dirty="0" err="1" smtClean="0">
                <a:latin typeface="Comic Sans MS" panose="030F0702030302020204" pitchFamily="66" charset="0"/>
              </a:rPr>
              <a:t>sobrecrec</a:t>
            </a:r>
            <a:r>
              <a:rPr lang="es-VE" sz="1200" dirty="0" smtClean="0">
                <a:latin typeface="Comic Sans MS" panose="030F0702030302020204" pitchFamily="66" charset="0"/>
              </a:rPr>
              <a:t>. </a:t>
            </a:r>
            <a:r>
              <a:rPr lang="es-VE" sz="1200" dirty="0" err="1">
                <a:latin typeface="Comic Sans MS" panose="030F0702030302020204" pitchFamily="66" charset="0"/>
              </a:rPr>
              <a:t>b</a:t>
            </a:r>
            <a:r>
              <a:rPr lang="es-VE" sz="1200" dirty="0" err="1" smtClean="0">
                <a:latin typeface="Comic Sans MS" panose="030F0702030302020204" pitchFamily="66" charset="0"/>
              </a:rPr>
              <a:t>act</a:t>
            </a:r>
            <a:r>
              <a:rPr lang="es-VE" sz="1200" dirty="0" smtClean="0">
                <a:latin typeface="Comic Sans MS" panose="030F0702030302020204" pitchFamily="66" charset="0"/>
              </a:rPr>
              <a:t>. </a:t>
            </a:r>
            <a:r>
              <a:rPr lang="es-VE" sz="1200" dirty="0" err="1">
                <a:latin typeface="Comic Sans MS" panose="030F0702030302020204" pitchFamily="66" charset="0"/>
              </a:rPr>
              <a:t>i</a:t>
            </a:r>
            <a:r>
              <a:rPr lang="es-VE" sz="1200" dirty="0" err="1" smtClean="0">
                <a:latin typeface="Comic Sans MS" panose="030F0702030302020204" pitchFamily="66" charset="0"/>
              </a:rPr>
              <a:t>ntest</a:t>
            </a:r>
            <a:r>
              <a:rPr lang="es-VE" sz="1200" dirty="0" smtClean="0">
                <a:latin typeface="Comic Sans MS" panose="030F0702030302020204" pitchFamily="66" charset="0"/>
              </a:rPr>
              <a:t>. </a:t>
            </a:r>
            <a:r>
              <a:rPr lang="es-VE" sz="1200" dirty="0" err="1">
                <a:latin typeface="Comic Sans MS" panose="030F0702030302020204" pitchFamily="66" charset="0"/>
              </a:rPr>
              <a:t>d</a:t>
            </a:r>
            <a:r>
              <a:rPr lang="es-VE" sz="1200" dirty="0" err="1" smtClean="0">
                <a:latin typeface="Comic Sans MS" panose="030F0702030302020204" pitchFamily="66" charset="0"/>
              </a:rPr>
              <a:t>elg</a:t>
            </a:r>
            <a:r>
              <a:rPr lang="es-VE" sz="1200" dirty="0" smtClean="0">
                <a:latin typeface="Comic Sans MS" panose="030F0702030302020204" pitchFamily="66" charset="0"/>
              </a:rPr>
              <a:t>. (SIBO), encefalopatía hepática.</a:t>
            </a:r>
            <a:endParaRPr lang="es-VE" sz="1600" dirty="0" smtClean="0">
              <a:latin typeface="Comic Sans MS" panose="030F0702030302020204" pitchFamily="66" charset="0"/>
            </a:endParaRPr>
          </a:p>
          <a:p>
            <a:endParaRPr lang="es-VE" sz="800" dirty="0" smtClean="0">
              <a:latin typeface="Comic Sans MS" panose="030F0702030302020204" pitchFamily="66" charset="0"/>
            </a:endParaRPr>
          </a:p>
          <a:p>
            <a:endParaRPr lang="es-VE" sz="1400" dirty="0" smtClean="0">
              <a:latin typeface="Comic Sans MS" panose="030F0702030302020204" pitchFamily="66" charset="0"/>
            </a:endParaRPr>
          </a:p>
          <a:p>
            <a:pPr marL="285750" indent="-285750">
              <a:buFont typeface="Arial" panose="020B0604020202020204" pitchFamily="34" charset="0"/>
              <a:buChar char="•"/>
            </a:pPr>
            <a:r>
              <a:rPr lang="es-VE" sz="1400" dirty="0" smtClean="0">
                <a:latin typeface="Comic Sans MS" panose="030F0702030302020204" pitchFamily="66" charset="0"/>
              </a:rPr>
              <a:t>Usar virus de bacterias que ocurren naturalmente para atacar miembros específicos de una comunidad que esta alterada o llevando acabo procesos patogénicos.</a:t>
            </a:r>
          </a:p>
          <a:p>
            <a:r>
              <a:rPr lang="es-VE" sz="1200" dirty="0" smtClean="0">
                <a:latin typeface="Comic Sans MS" panose="030F0702030302020204" pitchFamily="66" charset="0"/>
              </a:rPr>
              <a:t>      </a:t>
            </a:r>
            <a:r>
              <a:rPr lang="es-VE" sz="1200" b="1" dirty="0" smtClean="0">
                <a:latin typeface="Comic Sans MS" panose="030F0702030302020204" pitchFamily="66" charset="0"/>
              </a:rPr>
              <a:t> Ej. </a:t>
            </a:r>
            <a:r>
              <a:rPr lang="es-VE" sz="1200" dirty="0" smtClean="0">
                <a:latin typeface="Comic Sans MS" panose="030F0702030302020204" pitchFamily="66" charset="0"/>
              </a:rPr>
              <a:t>Terapia dirigida a patógeno para preservar microbiota  de daño colateral.</a:t>
            </a:r>
          </a:p>
          <a:p>
            <a:endParaRPr lang="es-VE" sz="800" dirty="0" smtClean="0">
              <a:latin typeface="Comic Sans MS" panose="030F0702030302020204" pitchFamily="66" charset="0"/>
            </a:endParaRPr>
          </a:p>
          <a:p>
            <a:endParaRPr lang="es-VE" sz="600" dirty="0" smtClean="0">
              <a:latin typeface="Comic Sans MS" panose="030F0702030302020204" pitchFamily="66" charset="0"/>
            </a:endParaRPr>
          </a:p>
          <a:p>
            <a:pPr marL="285750" indent="-285750">
              <a:buFont typeface="Arial" panose="020B0604020202020204" pitchFamily="34" charset="0"/>
              <a:buChar char="•"/>
            </a:pPr>
            <a:r>
              <a:rPr lang="es-VE" sz="1400" dirty="0" smtClean="0">
                <a:latin typeface="Comic Sans MS" panose="030F0702030302020204" pitchFamily="66" charset="0"/>
              </a:rPr>
              <a:t>Reemplazar un microorganismo ausente y una función ausente con  otro microorganismo.</a:t>
            </a:r>
          </a:p>
          <a:p>
            <a:r>
              <a:rPr lang="es-VE" sz="1200" dirty="0" smtClean="0">
                <a:latin typeface="Comic Sans MS" panose="030F0702030302020204" pitchFamily="66" charset="0"/>
              </a:rPr>
              <a:t>      </a:t>
            </a:r>
            <a:r>
              <a:rPr lang="es-VE" sz="1200" b="1" dirty="0" smtClean="0">
                <a:latin typeface="Comic Sans MS" panose="030F0702030302020204" pitchFamily="66" charset="0"/>
              </a:rPr>
              <a:t>Ej. </a:t>
            </a:r>
            <a:r>
              <a:rPr lang="es-VE" sz="1200" dirty="0" err="1" smtClean="0">
                <a:latin typeface="Comic Sans MS" panose="030F0702030302020204" pitchFamily="66" charset="0"/>
              </a:rPr>
              <a:t>Saccharomyces</a:t>
            </a:r>
            <a:r>
              <a:rPr lang="es-VE" sz="1200" dirty="0" smtClean="0">
                <a:latin typeface="Comic Sans MS" panose="030F0702030302020204" pitchFamily="66" charset="0"/>
              </a:rPr>
              <a:t> </a:t>
            </a:r>
            <a:r>
              <a:rPr lang="es-VE" sz="1200" dirty="0" err="1" smtClean="0">
                <a:latin typeface="Comic Sans MS" panose="030F0702030302020204" pitchFamily="66" charset="0"/>
              </a:rPr>
              <a:t>boulardi</a:t>
            </a:r>
            <a:r>
              <a:rPr lang="es-VE" sz="1200" dirty="0" smtClean="0">
                <a:latin typeface="Comic Sans MS" panose="030F0702030302020204" pitchFamily="66" charset="0"/>
              </a:rPr>
              <a:t> para prevenir diarrea asociada con antibiótico</a:t>
            </a:r>
            <a:endParaRPr lang="es-VE" sz="800" dirty="0" smtClean="0">
              <a:latin typeface="Comic Sans MS" panose="030F0702030302020204" pitchFamily="66" charset="0"/>
            </a:endParaRPr>
          </a:p>
          <a:p>
            <a:endParaRPr lang="es-VE" sz="1400" dirty="0" smtClean="0">
              <a:latin typeface="Comic Sans MS" panose="030F0702030302020204" pitchFamily="66" charset="0"/>
            </a:endParaRPr>
          </a:p>
          <a:p>
            <a:pPr marL="285750" indent="-285750">
              <a:buFont typeface="Arial" panose="020B0604020202020204" pitchFamily="34" charset="0"/>
              <a:buChar char="•"/>
            </a:pPr>
            <a:r>
              <a:rPr lang="es-VE" sz="1400" dirty="0" smtClean="0">
                <a:latin typeface="Comic Sans MS" panose="030F0702030302020204" pitchFamily="66" charset="0"/>
              </a:rPr>
              <a:t>Como con una sola especie de probióticos usa una colección de </a:t>
            </a:r>
            <a:r>
              <a:rPr lang="es-VE" sz="1400" dirty="0" err="1" smtClean="0">
                <a:latin typeface="Comic Sans MS" panose="030F0702030302020204" pitchFamily="66" charset="0"/>
              </a:rPr>
              <a:t>org</a:t>
            </a:r>
            <a:r>
              <a:rPr lang="es-VE" sz="1400" dirty="0" smtClean="0">
                <a:latin typeface="Comic Sans MS" panose="030F0702030302020204" pitchFamily="66" charset="0"/>
              </a:rPr>
              <a:t>. </a:t>
            </a:r>
          </a:p>
          <a:p>
            <a:r>
              <a:rPr lang="es-VE" sz="1400" dirty="0" smtClean="0">
                <a:latin typeface="Comic Sans MS" panose="030F0702030302020204" pitchFamily="66" charset="0"/>
              </a:rPr>
              <a:t>      para reemplazar una función perdida en el microbioma.</a:t>
            </a:r>
          </a:p>
          <a:p>
            <a:r>
              <a:rPr lang="es-VE" sz="1200" dirty="0" smtClean="0">
                <a:latin typeface="Comic Sans MS" panose="030F0702030302020204" pitchFamily="66" charset="0"/>
              </a:rPr>
              <a:t>     </a:t>
            </a:r>
            <a:r>
              <a:rPr lang="es-VE" sz="1200" b="1" dirty="0" smtClean="0">
                <a:latin typeface="Comic Sans MS" panose="030F0702030302020204" pitchFamily="66" charset="0"/>
              </a:rPr>
              <a:t> Ej</a:t>
            </a:r>
            <a:r>
              <a:rPr lang="es-VE" sz="1200" dirty="0" smtClean="0">
                <a:latin typeface="Comic Sans MS" panose="030F0702030302020204" pitchFamily="66" charset="0"/>
              </a:rPr>
              <a:t>. heces derivadas de comunidades, </a:t>
            </a:r>
            <a:r>
              <a:rPr lang="es-VE" sz="1200" dirty="0" err="1" smtClean="0">
                <a:latin typeface="Comic Sans MS" panose="030F0702030302020204" pitchFamily="66" charset="0"/>
              </a:rPr>
              <a:t>multiespecies</a:t>
            </a:r>
            <a:r>
              <a:rPr lang="es-VE" sz="1200" dirty="0" smtClean="0">
                <a:latin typeface="Comic Sans MS" panose="030F0702030302020204" pitchFamily="66" charset="0"/>
              </a:rPr>
              <a:t>.</a:t>
            </a:r>
          </a:p>
          <a:p>
            <a:endParaRPr lang="es-VE" sz="800" dirty="0" smtClean="0">
              <a:latin typeface="Comic Sans MS" panose="030F0702030302020204" pitchFamily="66" charset="0"/>
            </a:endParaRPr>
          </a:p>
          <a:p>
            <a:pPr marL="285750" indent="-285750">
              <a:buFont typeface="Arial" panose="020B0604020202020204" pitchFamily="34" charset="0"/>
              <a:buChar char="•"/>
            </a:pPr>
            <a:r>
              <a:rPr lang="es-VE" sz="1400" dirty="0" smtClean="0">
                <a:latin typeface="Comic Sans MS" panose="030F0702030302020204" pitchFamily="66" charset="0"/>
              </a:rPr>
              <a:t>Suplir comida compl</a:t>
            </a:r>
            <a:r>
              <a:rPr lang="es-VE" sz="1400" dirty="0">
                <a:latin typeface="Comic Sans MS" panose="030F0702030302020204" pitchFamily="66" charset="0"/>
              </a:rPr>
              <a:t>eja con frecuencia </a:t>
            </a:r>
            <a:r>
              <a:rPr lang="es-VE" sz="1400" dirty="0" smtClean="0">
                <a:latin typeface="Comic Sans MS" panose="030F0702030302020204" pitchFamily="66" charset="0"/>
              </a:rPr>
              <a:t>carbohidratos, no digerible por hospedero para estimular específicos miembros de microbiota. El prebiótico es ser metabolizado por microbiota a compuestos beneficiosos para el hospedero. </a:t>
            </a:r>
          </a:p>
          <a:p>
            <a:r>
              <a:rPr lang="es-VE" sz="1200" dirty="0" smtClean="0">
                <a:latin typeface="Comic Sans MS" panose="030F0702030302020204" pitchFamily="66" charset="0"/>
              </a:rPr>
              <a:t>      </a:t>
            </a:r>
            <a:r>
              <a:rPr lang="es-VE" sz="1200" b="1" dirty="0" smtClean="0">
                <a:latin typeface="Comic Sans MS" panose="030F0702030302020204" pitchFamily="66" charset="0"/>
              </a:rPr>
              <a:t>Ej</a:t>
            </a:r>
            <a:r>
              <a:rPr lang="es-VE" sz="1200" dirty="0" smtClean="0">
                <a:latin typeface="Comic Sans MS" panose="030F0702030302020204" pitchFamily="66" charset="0"/>
              </a:rPr>
              <a:t>. inulina, almidones resistentes.</a:t>
            </a:r>
            <a:endParaRPr lang="es-VE" sz="1200" dirty="0">
              <a:latin typeface="Comic Sans MS" panose="030F0702030302020204" pitchFamily="66" charset="0"/>
            </a:endParaRPr>
          </a:p>
        </p:txBody>
      </p:sp>
      <p:sp>
        <p:nvSpPr>
          <p:cNvPr id="15" name="6 CuadroTexto"/>
          <p:cNvSpPr txBox="1"/>
          <p:nvPr/>
        </p:nvSpPr>
        <p:spPr>
          <a:xfrm>
            <a:off x="239908" y="134499"/>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Tree>
    <p:extLst>
      <p:ext uri="{BB962C8B-B14F-4D97-AF65-F5344CB8AC3E}">
        <p14:creationId xmlns:p14="http://schemas.microsoft.com/office/powerpoint/2010/main" val="1046715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68863" y="5589240"/>
            <a:ext cx="4141076" cy="454612"/>
          </a:xfrm>
          <a:prstGeom prst="rect">
            <a:avLst/>
          </a:prstGeom>
        </p:spPr>
        <p:txBody>
          <a:bodyPr wrap="square">
            <a:spAutoFit/>
          </a:bodyPr>
          <a:ls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07000"/>
              </a:lnSpc>
              <a:spcAft>
                <a:spcPts val="750"/>
              </a:spcAft>
            </a:pPr>
            <a:r>
              <a:rPr lang="en-US" sz="11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VB. Young.</a:t>
            </a:r>
            <a:r>
              <a:rPr lang="en-US" sz="1100" b="1" i="1"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100" i="1" kern="18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The role of the </a:t>
            </a:r>
            <a:r>
              <a:rPr lang="en-US" sz="1100" i="1" kern="1800" dirty="0" err="1">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microbiome</a:t>
            </a:r>
            <a:r>
              <a:rPr lang="en-US" sz="1100" i="1" kern="18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in human health and disease: an introduction for </a:t>
            </a:r>
            <a:r>
              <a:rPr lang="en-US" sz="1100" i="1" kern="18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clinicians.</a:t>
            </a:r>
            <a:r>
              <a:rPr lang="es-VE" sz="1100" i="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11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BMJ</a:t>
            </a:r>
            <a:r>
              <a:rPr lang="en-US" sz="11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1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2017</a:t>
            </a:r>
            <a:r>
              <a:rPr lang="en-US" sz="11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;356:j831</a:t>
            </a:r>
            <a:endParaRPr lang="es-VE" sz="1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5 CuadroTexto"/>
          <p:cNvSpPr txBox="1"/>
          <p:nvPr/>
        </p:nvSpPr>
        <p:spPr>
          <a:xfrm>
            <a:off x="6642994" y="6604084"/>
            <a:ext cx="2501006" cy="253916"/>
          </a:xfrm>
          <a:prstGeom prst="rect">
            <a:avLst/>
          </a:prstGeom>
          <a:noFill/>
        </p:spPr>
        <p:txBody>
          <a:bodyPr wrap="none" rtlCol="0">
            <a:spAutoFit/>
          </a:bodyPr>
          <a:lstStyle/>
          <a:p>
            <a:r>
              <a:rPr lang="es-VE" sz="105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5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CuadroTexto 6"/>
          <p:cNvSpPr txBox="1"/>
          <p:nvPr/>
        </p:nvSpPr>
        <p:spPr>
          <a:xfrm>
            <a:off x="3017031" y="264554"/>
            <a:ext cx="3252814" cy="461665"/>
          </a:xfrm>
          <a:prstGeom prst="rect">
            <a:avLst/>
          </a:prstGeom>
          <a:solidFill>
            <a:schemeClr val="accent6">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r>
              <a:rPr lang="es-VE" sz="2400" dirty="0" smtClean="0">
                <a:latin typeface="Comic Sans MS" panose="030F0702030302020204" pitchFamily="66" charset="0"/>
              </a:rPr>
              <a:t>Terapéutica Racional </a:t>
            </a:r>
          </a:p>
        </p:txBody>
      </p:sp>
      <p:sp>
        <p:nvSpPr>
          <p:cNvPr id="9" name="Rectángulo 8"/>
          <p:cNvSpPr/>
          <p:nvPr/>
        </p:nvSpPr>
        <p:spPr>
          <a:xfrm>
            <a:off x="106371" y="1144938"/>
            <a:ext cx="1446230" cy="40011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none">
            <a:spAutoFit/>
          </a:bodyPr>
          <a:lstStyle/>
          <a:p>
            <a:r>
              <a:rPr lang="es-VE" sz="2000" dirty="0" smtClean="0">
                <a:latin typeface="Comic Sans MS" panose="030F0702030302020204" pitchFamily="66" charset="0"/>
              </a:rPr>
              <a:t>Estrategia</a:t>
            </a:r>
            <a:endParaRPr lang="es-VE" sz="2000" dirty="0">
              <a:latin typeface="Comic Sans MS" panose="030F0702030302020204" pitchFamily="66" charset="0"/>
            </a:endParaRPr>
          </a:p>
        </p:txBody>
      </p:sp>
      <p:sp>
        <p:nvSpPr>
          <p:cNvPr id="10" name="Rectángulo 9"/>
          <p:cNvSpPr/>
          <p:nvPr/>
        </p:nvSpPr>
        <p:spPr>
          <a:xfrm>
            <a:off x="2555776" y="1139089"/>
            <a:ext cx="2367956" cy="400110"/>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none">
            <a:spAutoFit/>
          </a:bodyPr>
          <a:lstStyle/>
          <a:p>
            <a:r>
              <a:rPr lang="es-VE" sz="2000" dirty="0" smtClean="0">
                <a:latin typeface="Comic Sans MS" panose="030F0702030302020204" pitchFamily="66" charset="0"/>
              </a:rPr>
              <a:t>Racional y ejemplo</a:t>
            </a:r>
            <a:endParaRPr lang="es-VE" sz="2000" dirty="0">
              <a:latin typeface="Comic Sans MS" panose="030F0702030302020204" pitchFamily="66" charset="0"/>
            </a:endParaRPr>
          </a:p>
        </p:txBody>
      </p:sp>
      <p:sp>
        <p:nvSpPr>
          <p:cNvPr id="12" name="Rectángulo 11"/>
          <p:cNvSpPr/>
          <p:nvPr/>
        </p:nvSpPr>
        <p:spPr>
          <a:xfrm>
            <a:off x="106371" y="1508421"/>
            <a:ext cx="2449405" cy="2800767"/>
          </a:xfrm>
          <a:prstGeom prst="rect">
            <a:avLst/>
          </a:prstGeom>
          <a:solidFill>
            <a:schemeClr val="accent5">
              <a:lumMod val="40000"/>
              <a:lumOff val="60000"/>
            </a:schemeClr>
          </a:solidFill>
        </p:spPr>
        <p:txBody>
          <a:bodyPr wrap="square">
            <a:spAutoFit/>
          </a:bodyPr>
          <a:lstStyle/>
          <a:p>
            <a:endParaRPr lang="es-VE" sz="1600" dirty="0" smtClean="0">
              <a:latin typeface="Comic Sans MS" panose="030F0702030302020204" pitchFamily="66" charset="0"/>
            </a:endParaRPr>
          </a:p>
          <a:p>
            <a:r>
              <a:rPr lang="es-VE" sz="1600" dirty="0" smtClean="0">
                <a:effectLst>
                  <a:outerShdw blurRad="38100" dist="38100" dir="2700000" algn="tl">
                    <a:srgbClr val="000000">
                      <a:alpha val="43137"/>
                    </a:srgbClr>
                  </a:outerShdw>
                </a:effectLst>
                <a:latin typeface="Comic Sans MS" panose="030F0702030302020204" pitchFamily="66" charset="0"/>
              </a:rPr>
              <a:t>Simbióticos</a:t>
            </a:r>
          </a:p>
          <a:p>
            <a:endParaRPr lang="es-VE" sz="1600" dirty="0" smtClean="0">
              <a:latin typeface="Comic Sans MS" panose="030F0702030302020204" pitchFamily="66" charset="0"/>
            </a:endParaRPr>
          </a:p>
          <a:p>
            <a:endParaRPr lang="es-VE" sz="1600" dirty="0" smtClean="0">
              <a:latin typeface="Comic Sans MS" panose="030F0702030302020204" pitchFamily="66" charset="0"/>
            </a:endParaRPr>
          </a:p>
          <a:p>
            <a:r>
              <a:rPr lang="es-VE" sz="1600" dirty="0" smtClean="0">
                <a:effectLst>
                  <a:outerShdw blurRad="38100" dist="38100" dir="2700000" algn="tl">
                    <a:srgbClr val="000000">
                      <a:alpha val="43137"/>
                    </a:srgbClr>
                  </a:outerShdw>
                </a:effectLst>
                <a:latin typeface="Comic Sans MS" panose="030F0702030302020204" pitchFamily="66" charset="0"/>
              </a:rPr>
              <a:t>Terapia nutricional</a:t>
            </a:r>
          </a:p>
          <a:p>
            <a:endParaRPr lang="es-VE" sz="1600" dirty="0" smtClean="0">
              <a:latin typeface="Comic Sans MS" panose="030F0702030302020204" pitchFamily="66" charset="0"/>
            </a:endParaRPr>
          </a:p>
          <a:p>
            <a:endParaRPr lang="es-VE" sz="1600" dirty="0" smtClean="0">
              <a:latin typeface="Comic Sans MS" panose="030F0702030302020204" pitchFamily="66" charset="0"/>
            </a:endParaRPr>
          </a:p>
          <a:p>
            <a:endParaRPr lang="es-VE" sz="1600" dirty="0" smtClean="0">
              <a:latin typeface="Comic Sans MS" panose="030F0702030302020204" pitchFamily="66" charset="0"/>
            </a:endParaRPr>
          </a:p>
          <a:p>
            <a:r>
              <a:rPr lang="es-VE" sz="1600" dirty="0" smtClean="0">
                <a:effectLst>
                  <a:outerShdw blurRad="38100" dist="38100" dir="2700000" algn="tl">
                    <a:srgbClr val="000000">
                      <a:alpha val="43137"/>
                    </a:srgbClr>
                  </a:outerShdw>
                </a:effectLst>
                <a:latin typeface="Comic Sans MS" panose="030F0702030302020204" pitchFamily="66" charset="0"/>
              </a:rPr>
              <a:t>Reemplazo de </a:t>
            </a:r>
            <a:r>
              <a:rPr lang="es-VE" sz="1600" dirty="0" err="1" smtClean="0">
                <a:effectLst>
                  <a:outerShdw blurRad="38100" dist="38100" dir="2700000" algn="tl">
                    <a:srgbClr val="000000">
                      <a:alpha val="43137"/>
                    </a:srgbClr>
                  </a:outerShdw>
                </a:effectLst>
                <a:latin typeface="Comic Sans MS" panose="030F0702030302020204" pitchFamily="66" charset="0"/>
              </a:rPr>
              <a:t>comunid</a:t>
            </a:r>
            <a:r>
              <a:rPr lang="es-VE" sz="1600" dirty="0" smtClean="0">
                <a:effectLst>
                  <a:outerShdw blurRad="38100" dist="38100" dir="2700000" algn="tl">
                    <a:srgbClr val="000000">
                      <a:alpha val="43137"/>
                    </a:srgbClr>
                  </a:outerShdw>
                </a:effectLst>
                <a:latin typeface="Comic Sans MS" panose="030F0702030302020204" pitchFamily="66" charset="0"/>
              </a:rPr>
              <a:t>.</a:t>
            </a:r>
          </a:p>
          <a:p>
            <a:r>
              <a:rPr lang="es-VE" sz="1600" dirty="0" smtClean="0">
                <a:effectLst>
                  <a:outerShdw blurRad="38100" dist="38100" dir="2700000" algn="tl">
                    <a:srgbClr val="000000">
                      <a:alpha val="43137"/>
                    </a:srgbClr>
                  </a:outerShdw>
                </a:effectLst>
                <a:latin typeface="Comic Sans MS" panose="030F0702030302020204" pitchFamily="66" charset="0"/>
              </a:rPr>
              <a:t>“restauración microbiota”</a:t>
            </a:r>
          </a:p>
        </p:txBody>
      </p:sp>
      <p:sp>
        <p:nvSpPr>
          <p:cNvPr id="13" name="Rectángulo 12"/>
          <p:cNvSpPr/>
          <p:nvPr/>
        </p:nvSpPr>
        <p:spPr>
          <a:xfrm>
            <a:off x="2555776" y="1531846"/>
            <a:ext cx="6465212" cy="2769989"/>
          </a:xfrm>
          <a:prstGeom prst="rect">
            <a:avLst/>
          </a:prstGeom>
          <a:solidFill>
            <a:schemeClr val="accent5">
              <a:lumMod val="20000"/>
              <a:lumOff val="80000"/>
            </a:schemeClr>
          </a:solidFill>
        </p:spPr>
        <p:txBody>
          <a:bodyPr wrap="square">
            <a:spAutoFit/>
          </a:bodyPr>
          <a:lstStyle/>
          <a:p>
            <a:endParaRPr lang="es-VE" sz="800" dirty="0">
              <a:latin typeface="Comic Sans MS" panose="030F0702030302020204" pitchFamily="66" charset="0"/>
            </a:endParaRPr>
          </a:p>
          <a:p>
            <a:pPr marL="285750" indent="-285750">
              <a:buFont typeface="Arial" panose="020B0604020202020204" pitchFamily="34" charset="0"/>
              <a:buChar char="•"/>
            </a:pPr>
            <a:r>
              <a:rPr lang="es-VE" sz="1400" dirty="0" smtClean="0">
                <a:latin typeface="Comic Sans MS" panose="030F0702030302020204" pitchFamily="66" charset="0"/>
              </a:rPr>
              <a:t>Suplir un complejo de microbio o microbios junto con prebiótico a ser usado por esos microrganismos para reemplazar una función perdida en un microbioma.</a:t>
            </a:r>
            <a:endParaRPr lang="es-VE" sz="1200" dirty="0" smtClean="0">
              <a:latin typeface="Comic Sans MS" panose="030F0702030302020204" pitchFamily="66" charset="0"/>
            </a:endParaRPr>
          </a:p>
          <a:p>
            <a:endParaRPr lang="es-VE" sz="1000" dirty="0" smtClean="0">
              <a:latin typeface="Comic Sans MS" panose="030F0702030302020204" pitchFamily="66" charset="0"/>
            </a:endParaRPr>
          </a:p>
          <a:p>
            <a:pPr marL="285750" indent="-285750">
              <a:buFont typeface="Arial" panose="020B0604020202020204" pitchFamily="34" charset="0"/>
              <a:buChar char="•"/>
            </a:pPr>
            <a:r>
              <a:rPr lang="es-VE" sz="1400" dirty="0" smtClean="0">
                <a:latin typeface="Comic Sans MS" panose="030F0702030302020204" pitchFamily="66" charset="0"/>
              </a:rPr>
              <a:t>Rediseño completo de una dieta para promover comunidades y función beneficiosas.</a:t>
            </a:r>
          </a:p>
          <a:p>
            <a:r>
              <a:rPr lang="es-VE" sz="1200" dirty="0" smtClean="0">
                <a:latin typeface="Comic Sans MS" panose="030F0702030302020204" pitchFamily="66" charset="0"/>
              </a:rPr>
              <a:t>      </a:t>
            </a:r>
            <a:r>
              <a:rPr lang="es-VE" sz="1200" b="1" dirty="0" smtClean="0">
                <a:latin typeface="Comic Sans MS" panose="030F0702030302020204" pitchFamily="66" charset="0"/>
              </a:rPr>
              <a:t>Ej. </a:t>
            </a:r>
            <a:r>
              <a:rPr lang="es-VE" sz="1200" dirty="0" smtClean="0">
                <a:latin typeface="Comic Sans MS" panose="030F0702030302020204" pitchFamily="66" charset="0"/>
              </a:rPr>
              <a:t>Dieta baja en FODMAP para IBS. Exclusiva terapia nutricional enteral para IBD.</a:t>
            </a:r>
          </a:p>
          <a:p>
            <a:endParaRPr lang="es-VE" sz="1200" dirty="0" smtClean="0">
              <a:latin typeface="Comic Sans MS" panose="030F0702030302020204" pitchFamily="66" charset="0"/>
            </a:endParaRPr>
          </a:p>
          <a:p>
            <a:endParaRPr lang="es-VE" sz="1400" dirty="0" smtClean="0">
              <a:latin typeface="Comic Sans MS" panose="030F0702030302020204" pitchFamily="66" charset="0"/>
            </a:endParaRPr>
          </a:p>
          <a:p>
            <a:pPr marL="285750" indent="-285750">
              <a:buFont typeface="Arial" panose="020B0604020202020204" pitchFamily="34" charset="0"/>
              <a:buChar char="•"/>
            </a:pPr>
            <a:r>
              <a:rPr lang="es-VE" sz="1400" dirty="0" smtClean="0">
                <a:latin typeface="Comic Sans MS" panose="030F0702030302020204" pitchFamily="66" charset="0"/>
              </a:rPr>
              <a:t>Para restaurar un microbiota “deficiente”, colectar un microbiota presumiblemente normal de persona sana y administrar a paciente.</a:t>
            </a:r>
          </a:p>
          <a:p>
            <a:r>
              <a:rPr lang="es-VE" sz="1200" dirty="0" smtClean="0">
                <a:latin typeface="Comic Sans MS" panose="030F0702030302020204" pitchFamily="66" charset="0"/>
              </a:rPr>
              <a:t>      </a:t>
            </a:r>
            <a:r>
              <a:rPr lang="es-VE" sz="1200" b="1" dirty="0" smtClean="0">
                <a:latin typeface="Comic Sans MS" panose="030F0702030302020204" pitchFamily="66" charset="0"/>
              </a:rPr>
              <a:t>Ej. </a:t>
            </a:r>
            <a:r>
              <a:rPr lang="es-VE" sz="1200" dirty="0" smtClean="0">
                <a:latin typeface="Comic Sans MS" panose="030F0702030302020204" pitchFamily="66" charset="0"/>
              </a:rPr>
              <a:t>transplante fecal.</a:t>
            </a:r>
            <a:endParaRPr lang="es-VE" sz="1200" dirty="0">
              <a:latin typeface="Comic Sans MS" panose="030F0702030302020204" pitchFamily="66" charset="0"/>
            </a:endParaRPr>
          </a:p>
          <a:p>
            <a:endParaRPr lang="es-VE" sz="800" dirty="0">
              <a:latin typeface="Comic Sans MS" panose="030F0702030302020204" pitchFamily="66" charset="0"/>
            </a:endParaRPr>
          </a:p>
        </p:txBody>
      </p:sp>
      <p:sp>
        <p:nvSpPr>
          <p:cNvPr id="15" name="6 CuadroTexto"/>
          <p:cNvSpPr txBox="1"/>
          <p:nvPr/>
        </p:nvSpPr>
        <p:spPr>
          <a:xfrm>
            <a:off x="239908" y="134499"/>
            <a:ext cx="753732"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A</a:t>
            </a:r>
            <a:endParaRPr lang="es-VE" sz="1600" dirty="0">
              <a:solidFill>
                <a:prstClr val="white"/>
              </a:solidFill>
              <a:latin typeface="Comic Sans MS" pitchFamily="66" charset="0"/>
            </a:endParaRPr>
          </a:p>
        </p:txBody>
      </p:sp>
      <p:sp>
        <p:nvSpPr>
          <p:cNvPr id="11" name="Rectángulo 10"/>
          <p:cNvSpPr/>
          <p:nvPr/>
        </p:nvSpPr>
        <p:spPr>
          <a:xfrm>
            <a:off x="106371" y="4596373"/>
            <a:ext cx="5912196" cy="646331"/>
          </a:xfrm>
          <a:prstGeom prst="rect">
            <a:avLst/>
          </a:prstGeom>
          <a:noFill/>
          <a:ln>
            <a:noFill/>
          </a:ln>
          <a:effectLst>
            <a:outerShdw blurRad="50800" dist="38100" dir="2700000" algn="tl" rotWithShape="0">
              <a:prstClr val="black">
                <a:alpha val="40000"/>
              </a:prstClr>
            </a:outerShdw>
          </a:effectLst>
        </p:spPr>
        <p:txBody>
          <a:bodyPr wrap="none">
            <a:spAutoFit/>
          </a:bodyPr>
          <a:lstStyle/>
          <a:p>
            <a:r>
              <a:rPr lang="es-VE" sz="1200" dirty="0" smtClean="0">
                <a:latin typeface="Comic Sans MS" panose="030F0702030302020204" pitchFamily="66" charset="0"/>
              </a:rPr>
              <a:t>FODMAP: fermentables oligosacáridos, disacáridos, monosacáridos y polifenoles</a:t>
            </a:r>
          </a:p>
          <a:p>
            <a:r>
              <a:rPr lang="es-VE" sz="1200" dirty="0" smtClean="0">
                <a:latin typeface="Comic Sans MS" panose="030F0702030302020204" pitchFamily="66" charset="0"/>
              </a:rPr>
              <a:t>IBS: síndrome intestino irritable</a:t>
            </a:r>
          </a:p>
          <a:p>
            <a:r>
              <a:rPr lang="es-VE" sz="1200" dirty="0" smtClean="0">
                <a:latin typeface="Comic Sans MS" panose="030F0702030302020204" pitchFamily="66" charset="0"/>
              </a:rPr>
              <a:t>IBD: enfermedad inflamatoria intestinal</a:t>
            </a:r>
            <a:endParaRPr lang="es-VE" sz="1200" dirty="0">
              <a:latin typeface="Comic Sans MS" panose="030F0702030302020204" pitchFamily="66" charset="0"/>
            </a:endParaRPr>
          </a:p>
        </p:txBody>
      </p:sp>
    </p:spTree>
    <p:extLst>
      <p:ext uri="{BB962C8B-B14F-4D97-AF65-F5344CB8AC3E}">
        <p14:creationId xmlns:p14="http://schemas.microsoft.com/office/powerpoint/2010/main" val="2533093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703266" y="801714"/>
            <a:ext cx="5737468" cy="830997"/>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Efectos de Microbiota en Respuestas </a:t>
            </a:r>
          </a:p>
          <a:p>
            <a:pPr algn="ctr"/>
            <a:r>
              <a:rPr lang="es-VE" sz="2400" dirty="0" smtClean="0">
                <a:latin typeface="Comic Sans MS" panose="030F0702030302020204" pitchFamily="66" charset="0"/>
              </a:rPr>
              <a:t>del Hospedero a Agentes </a:t>
            </a:r>
            <a:r>
              <a:rPr lang="es-VE" sz="2400" dirty="0">
                <a:latin typeface="Comic Sans MS" panose="030F0702030302020204" pitchFamily="66" charset="0"/>
              </a:rPr>
              <a:t>T</a:t>
            </a:r>
            <a:r>
              <a:rPr lang="es-VE" sz="2400" dirty="0" smtClean="0">
                <a:latin typeface="Comic Sans MS" panose="030F0702030302020204" pitchFamily="66" charset="0"/>
              </a:rPr>
              <a:t>erapéuticos</a:t>
            </a:r>
            <a:endParaRPr lang="es-VE" sz="2400" dirty="0">
              <a:latin typeface="Comic Sans MS" panose="030F0702030302020204" pitchFamily="66" charset="0"/>
            </a:endParaRPr>
          </a:p>
        </p:txBody>
      </p:sp>
      <p:sp>
        <p:nvSpPr>
          <p:cNvPr id="5" name="Rectángulo 4"/>
          <p:cNvSpPr/>
          <p:nvPr/>
        </p:nvSpPr>
        <p:spPr>
          <a:xfrm>
            <a:off x="2221036" y="5653382"/>
            <a:ext cx="4701928" cy="430887"/>
          </a:xfrm>
          <a:prstGeom prst="rect">
            <a:avLst/>
          </a:prstGeom>
        </p:spPr>
        <p:txBody>
          <a:bodyPr wrap="none">
            <a:spAutoFit/>
          </a:bodyPr>
          <a:lstStyle/>
          <a:p>
            <a:pPr algn="ctr"/>
            <a:r>
              <a:rPr lang="es-VE" sz="1100" dirty="0" smtClean="0">
                <a:latin typeface="Times New Roman" panose="02020603050405020304" pitchFamily="18" charset="0"/>
                <a:cs typeface="Times New Roman" panose="02020603050405020304" pitchFamily="18" charset="0"/>
              </a:rPr>
              <a:t>Y. Vázquez-Baeza et </a:t>
            </a:r>
            <a:r>
              <a:rPr lang="es-VE" sz="1100" dirty="0">
                <a:latin typeface="Times New Roman" panose="02020603050405020304" pitchFamily="18" charset="0"/>
                <a:cs typeface="Times New Roman" panose="02020603050405020304" pitchFamily="18" charset="0"/>
              </a:rPr>
              <a:t>a. </a:t>
            </a:r>
            <a:r>
              <a:rPr lang="en-US" sz="1100" i="1" dirty="0">
                <a:latin typeface="Times New Roman" panose="02020603050405020304" pitchFamily="18" charset="0"/>
                <a:cs typeface="Times New Roman" panose="02020603050405020304" pitchFamily="18" charset="0"/>
              </a:rPr>
              <a:t>Impacts of the human gut </a:t>
            </a:r>
            <a:r>
              <a:rPr lang="en-US" sz="1100" i="1" dirty="0" err="1">
                <a:latin typeface="Times New Roman" panose="02020603050405020304" pitchFamily="18" charset="0"/>
                <a:cs typeface="Times New Roman" panose="02020603050405020304" pitchFamily="18" charset="0"/>
              </a:rPr>
              <a:t>microbiome</a:t>
            </a:r>
            <a:r>
              <a:rPr lang="en-US" sz="1100" i="1" dirty="0">
                <a:latin typeface="Times New Roman" panose="02020603050405020304" pitchFamily="18" charset="0"/>
                <a:cs typeface="Times New Roman" panose="02020603050405020304" pitchFamily="18" charset="0"/>
              </a:rPr>
              <a:t> on therapeutics</a:t>
            </a:r>
            <a:r>
              <a:rPr lang="en-US" sz="1100" dirty="0">
                <a:latin typeface="Times New Roman" panose="02020603050405020304" pitchFamily="18" charset="0"/>
                <a:cs typeface="Times New Roman" panose="02020603050405020304" pitchFamily="18" charset="0"/>
              </a:rPr>
              <a:t>. </a:t>
            </a:r>
            <a:r>
              <a:rPr lang="es-VE" sz="1100" dirty="0" smtClean="0">
                <a:latin typeface="Times New Roman" panose="02020603050405020304" pitchFamily="18" charset="0"/>
                <a:cs typeface="Times New Roman" panose="02020603050405020304" pitchFamily="18" charset="0"/>
              </a:rPr>
              <a:t>l</a:t>
            </a:r>
            <a:endParaRPr lang="en-US" sz="1100" dirty="0" smtClean="0">
              <a:latin typeface="Times New Roman" panose="02020603050405020304" pitchFamily="18" charset="0"/>
              <a:cs typeface="Times New Roman" panose="02020603050405020304" pitchFamily="18" charset="0"/>
            </a:endParaRPr>
          </a:p>
          <a:p>
            <a:pPr algn="ctr"/>
            <a:r>
              <a:rPr lang="en-US" sz="1100" dirty="0" err="1" smtClean="0">
                <a:latin typeface="Times New Roman" panose="02020603050405020304" pitchFamily="18" charset="0"/>
                <a:cs typeface="Times New Roman" panose="02020603050405020304" pitchFamily="18" charset="0"/>
              </a:rPr>
              <a:t>Annu</a:t>
            </a:r>
            <a:r>
              <a:rPr lang="en-US" sz="1100" dirty="0" smtClean="0">
                <a:latin typeface="Times New Roman" panose="02020603050405020304" pitchFamily="18" charset="0"/>
                <a:cs typeface="Times New Roman" panose="02020603050405020304" pitchFamily="18" charset="0"/>
              </a:rPr>
              <a:t> </a:t>
            </a:r>
            <a:r>
              <a:rPr lang="en-US" sz="1100" dirty="0">
                <a:latin typeface="Times New Roman" panose="02020603050405020304" pitchFamily="18" charset="0"/>
                <a:cs typeface="Times New Roman" panose="02020603050405020304" pitchFamily="18" charset="0"/>
              </a:rPr>
              <a:t>Rev </a:t>
            </a:r>
            <a:r>
              <a:rPr lang="en-US" sz="1100" dirty="0" err="1">
                <a:latin typeface="Times New Roman" panose="02020603050405020304" pitchFamily="18" charset="0"/>
                <a:cs typeface="Times New Roman" panose="02020603050405020304" pitchFamily="18" charset="0"/>
              </a:rPr>
              <a:t>Pharmacol</a:t>
            </a:r>
            <a:r>
              <a:rPr lang="en-US" sz="1100" dirty="0">
                <a:latin typeface="Times New Roman" panose="02020603050405020304" pitchFamily="18" charset="0"/>
                <a:cs typeface="Times New Roman" panose="02020603050405020304" pitchFamily="18" charset="0"/>
              </a:rPr>
              <a:t> </a:t>
            </a:r>
            <a:r>
              <a:rPr lang="en-US" sz="1100" dirty="0" err="1">
                <a:latin typeface="Times New Roman" panose="02020603050405020304" pitchFamily="18" charset="0"/>
                <a:cs typeface="Times New Roman" panose="02020603050405020304" pitchFamily="18" charset="0"/>
              </a:rPr>
              <a:t>Toxicol</a:t>
            </a:r>
            <a:r>
              <a:rPr lang="en-US" sz="1100" dirty="0">
                <a:latin typeface="Times New Roman" panose="02020603050405020304" pitchFamily="18" charset="0"/>
                <a:cs typeface="Times New Roman" panose="02020603050405020304" pitchFamily="18" charset="0"/>
              </a:rPr>
              <a:t>. 2018 Jan 6;58:253-270</a:t>
            </a:r>
            <a:endParaRPr lang="es-VE" sz="1100" dirty="0">
              <a:latin typeface="Times New Roman" panose="02020603050405020304" pitchFamily="18" charset="0"/>
              <a:cs typeface="Times New Roman" panose="02020603050405020304" pitchFamily="18" charset="0"/>
            </a:endParaRPr>
          </a:p>
        </p:txBody>
      </p:sp>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Rectángulo 6"/>
          <p:cNvSpPr/>
          <p:nvPr/>
        </p:nvSpPr>
        <p:spPr>
          <a:xfrm>
            <a:off x="1383573" y="1855481"/>
            <a:ext cx="6519730" cy="3600986"/>
          </a:xfrm>
          <a:prstGeom prst="rect">
            <a:avLst/>
          </a:prstGeom>
          <a:solidFill>
            <a:srgbClr val="FEF2E8"/>
          </a:solidFill>
        </p:spPr>
        <p:txBody>
          <a:bodyPr wrap="square">
            <a:spAutoFit/>
          </a:bodyPr>
          <a:lstStyle/>
          <a:p>
            <a:r>
              <a:rPr lang="en-US" sz="1600" dirty="0" smtClean="0">
                <a:latin typeface="Comic Sans MS" panose="030F0702030302020204" pitchFamily="66" charset="0"/>
              </a:rPr>
              <a:t>El microbioma </a:t>
            </a:r>
            <a:r>
              <a:rPr lang="en-US" sz="1600" dirty="0" err="1" smtClean="0">
                <a:latin typeface="Comic Sans MS" panose="030F0702030302020204" pitchFamily="66" charset="0"/>
              </a:rPr>
              <a:t>humano</a:t>
            </a:r>
            <a:r>
              <a:rPr lang="en-US" sz="1600" dirty="0" smtClean="0">
                <a:latin typeface="Comic Sans MS" panose="030F0702030302020204" pitchFamily="66" charset="0"/>
              </a:rPr>
              <a:t> </a:t>
            </a:r>
            <a:r>
              <a:rPr lang="en-US" sz="1600" dirty="0" err="1" smtClean="0">
                <a:latin typeface="Comic Sans MS" panose="030F0702030302020204" pitchFamily="66" charset="0"/>
              </a:rPr>
              <a:t>es</a:t>
            </a:r>
            <a:r>
              <a:rPr lang="en-US" sz="1600" dirty="0" smtClean="0">
                <a:latin typeface="Comic Sans MS" panose="030F0702030302020204" pitchFamily="66" charset="0"/>
              </a:rPr>
              <a:t> </a:t>
            </a:r>
            <a:r>
              <a:rPr lang="en-US" sz="1600" dirty="0" err="1" smtClean="0">
                <a:latin typeface="Comic Sans MS" panose="030F0702030302020204" pitchFamily="66" charset="0"/>
              </a:rPr>
              <a:t>fuente</a:t>
            </a:r>
            <a:r>
              <a:rPr lang="en-US" sz="1600" dirty="0" smtClean="0">
                <a:latin typeface="Comic Sans MS" panose="030F0702030302020204" pitchFamily="66" charset="0"/>
              </a:rPr>
              <a:t> de gran </a:t>
            </a:r>
            <a:r>
              <a:rPr lang="en-US" sz="1600" dirty="0" err="1" smtClean="0">
                <a:latin typeface="Comic Sans MS" panose="030F0702030302020204" pitchFamily="66" charset="0"/>
              </a:rPr>
              <a:t>variación</a:t>
            </a:r>
            <a:r>
              <a:rPr lang="en-US" sz="1600" dirty="0" smtClean="0">
                <a:latin typeface="Comic Sans MS" panose="030F0702030302020204" pitchFamily="66" charset="0"/>
              </a:rPr>
              <a:t> </a:t>
            </a:r>
            <a:r>
              <a:rPr lang="en-US" sz="1600" dirty="0" err="1" smtClean="0">
                <a:latin typeface="Comic Sans MS" panose="030F0702030302020204" pitchFamily="66" charset="0"/>
              </a:rPr>
              <a:t>genética</a:t>
            </a:r>
            <a:r>
              <a:rPr lang="en-US" sz="1600" dirty="0" smtClean="0">
                <a:latin typeface="Comic Sans MS" panose="030F0702030302020204" pitchFamily="66" charset="0"/>
              </a:rPr>
              <a:t> y </a:t>
            </a:r>
            <a:r>
              <a:rPr lang="en-US" sz="1600" dirty="0" err="1" smtClean="0">
                <a:latin typeface="Comic Sans MS" panose="030F0702030302020204" pitchFamily="66" charset="0"/>
              </a:rPr>
              <a:t>bioquímica</a:t>
            </a:r>
            <a:r>
              <a:rPr lang="en-US" sz="1600" dirty="0">
                <a:latin typeface="Comic Sans MS" panose="030F0702030302020204" pitchFamily="66" charset="0"/>
              </a:rPr>
              <a:t>. El microbioma entre </a:t>
            </a:r>
            <a:r>
              <a:rPr lang="en-US" sz="1600" dirty="0" err="1">
                <a:latin typeface="Comic Sans MS" panose="030F0702030302020204" pitchFamily="66" charset="0"/>
              </a:rPr>
              <a:t>diferentes</a:t>
            </a:r>
            <a:r>
              <a:rPr lang="en-US" sz="1600" dirty="0">
                <a:latin typeface="Comic Sans MS" panose="030F0702030302020204" pitchFamily="66" charset="0"/>
              </a:rPr>
              <a:t> </a:t>
            </a:r>
            <a:r>
              <a:rPr lang="en-US" sz="1600" dirty="0" err="1">
                <a:latin typeface="Comic Sans MS" panose="030F0702030302020204" pitchFamily="66" charset="0"/>
              </a:rPr>
              <a:t>individuos</a:t>
            </a:r>
            <a:r>
              <a:rPr lang="en-US" sz="1600" dirty="0">
                <a:latin typeface="Comic Sans MS" panose="030F0702030302020204" pitchFamily="66" charset="0"/>
              </a:rPr>
              <a:t> </a:t>
            </a:r>
            <a:r>
              <a:rPr lang="en-US" sz="1600" dirty="0" err="1">
                <a:latin typeface="Comic Sans MS" panose="030F0702030302020204" pitchFamily="66" charset="0"/>
              </a:rPr>
              <a:t>difiere</a:t>
            </a:r>
            <a:r>
              <a:rPr lang="en-US" sz="1600" dirty="0">
                <a:latin typeface="Comic Sans MS" panose="030F0702030302020204" pitchFamily="66" charset="0"/>
              </a:rPr>
              <a:t> mucho </a:t>
            </a:r>
            <a:r>
              <a:rPr lang="en-US" sz="1600" dirty="0" err="1">
                <a:latin typeface="Comic Sans MS" panose="030F0702030302020204" pitchFamily="66" charset="0"/>
              </a:rPr>
              <a:t>más</a:t>
            </a:r>
            <a:r>
              <a:rPr lang="en-US" sz="1600" dirty="0">
                <a:latin typeface="Comic Sans MS" panose="030F0702030302020204" pitchFamily="66" charset="0"/>
              </a:rPr>
              <a:t> </a:t>
            </a:r>
            <a:r>
              <a:rPr lang="en-US" sz="1600" dirty="0" err="1">
                <a:latin typeface="Comic Sans MS" panose="030F0702030302020204" pitchFamily="66" charset="0"/>
              </a:rPr>
              <a:t>que</a:t>
            </a:r>
            <a:r>
              <a:rPr lang="en-US" sz="1600" dirty="0">
                <a:latin typeface="Comic Sans MS" panose="030F0702030302020204" pitchFamily="66" charset="0"/>
              </a:rPr>
              <a:t> el </a:t>
            </a:r>
            <a:r>
              <a:rPr lang="en-US" sz="1600" dirty="0" err="1">
                <a:latin typeface="Comic Sans MS" panose="030F0702030302020204" pitchFamily="66" charset="0"/>
              </a:rPr>
              <a:t>genoma</a:t>
            </a:r>
            <a:r>
              <a:rPr lang="en-US" sz="1600" dirty="0">
                <a:latin typeface="Comic Sans MS" panose="030F0702030302020204" pitchFamily="66" charset="0"/>
              </a:rPr>
              <a:t> </a:t>
            </a:r>
            <a:r>
              <a:rPr lang="en-US" sz="1600" dirty="0" err="1">
                <a:latin typeface="Comic Sans MS" panose="030F0702030302020204" pitchFamily="66" charset="0"/>
              </a:rPr>
              <a:t>humano</a:t>
            </a:r>
            <a:r>
              <a:rPr lang="en-US" sz="1600" dirty="0">
                <a:latin typeface="Comic Sans MS" panose="030F0702030302020204" pitchFamily="66" charset="0"/>
              </a:rPr>
              <a:t> y cambia con </a:t>
            </a:r>
            <a:r>
              <a:rPr lang="en-US" sz="1600" dirty="0" err="1">
                <a:latin typeface="Comic Sans MS" panose="030F0702030302020204" pitchFamily="66" charset="0"/>
              </a:rPr>
              <a:t>más</a:t>
            </a:r>
            <a:r>
              <a:rPr lang="en-US" sz="1600" dirty="0">
                <a:latin typeface="Comic Sans MS" panose="030F0702030302020204" pitchFamily="66" charset="0"/>
              </a:rPr>
              <a:t> </a:t>
            </a:r>
            <a:r>
              <a:rPr lang="en-US" sz="1600" dirty="0" err="1">
                <a:latin typeface="Comic Sans MS" panose="030F0702030302020204" pitchFamily="66" charset="0"/>
              </a:rPr>
              <a:t>facilidad</a:t>
            </a:r>
            <a:r>
              <a:rPr lang="en-US" sz="1600" dirty="0">
                <a:latin typeface="Comic Sans MS" panose="030F0702030302020204" pitchFamily="66" charset="0"/>
              </a:rPr>
              <a:t>. </a:t>
            </a:r>
          </a:p>
          <a:p>
            <a:r>
              <a:rPr lang="en-US" sz="1600" dirty="0" smtClean="0">
                <a:latin typeface="Comic Sans MS" panose="030F0702030302020204" pitchFamily="66" charset="0"/>
              </a:rPr>
              <a:t>Su </a:t>
            </a:r>
            <a:r>
              <a:rPr lang="en-US" sz="1600" dirty="0" err="1" smtClean="0">
                <a:latin typeface="Comic Sans MS" panose="030F0702030302020204" pitchFamily="66" charset="0"/>
              </a:rPr>
              <a:t>impacto</a:t>
            </a:r>
            <a:r>
              <a:rPr lang="en-US" sz="1600" dirty="0" smtClean="0">
                <a:latin typeface="Comic Sans MS" panose="030F0702030302020204" pitchFamily="66" charset="0"/>
              </a:rPr>
              <a:t> </a:t>
            </a:r>
            <a:r>
              <a:rPr lang="en-US" sz="1600" dirty="0" err="1" smtClean="0">
                <a:latin typeface="Comic Sans MS" panose="030F0702030302020204" pitchFamily="66" charset="0"/>
              </a:rPr>
              <a:t>sobre</a:t>
            </a:r>
            <a:r>
              <a:rPr lang="en-US" sz="1600" dirty="0" smtClean="0">
                <a:latin typeface="Comic Sans MS" panose="030F0702030302020204" pitchFamily="66" charset="0"/>
              </a:rPr>
              <a:t> </a:t>
            </a:r>
            <a:r>
              <a:rPr lang="en-US" sz="1600" dirty="0" err="1" smtClean="0">
                <a:latin typeface="Comic Sans MS" panose="030F0702030302020204" pitchFamily="66" charset="0"/>
              </a:rPr>
              <a:t>respuestas</a:t>
            </a:r>
            <a:r>
              <a:rPr lang="en-US" sz="1600" dirty="0" smtClean="0">
                <a:latin typeface="Comic Sans MS" panose="030F0702030302020204" pitchFamily="66" charset="0"/>
              </a:rPr>
              <a:t> </a:t>
            </a:r>
            <a:r>
              <a:rPr lang="en-US" sz="1600" dirty="0" err="1" smtClean="0">
                <a:latin typeface="Comic Sans MS" panose="030F0702030302020204" pitchFamily="66" charset="0"/>
              </a:rPr>
              <a:t>terapéuticas</a:t>
            </a:r>
            <a:r>
              <a:rPr lang="en-US" sz="1600" dirty="0" smtClean="0">
                <a:latin typeface="Comic Sans MS" panose="030F0702030302020204" pitchFamily="66" charset="0"/>
              </a:rPr>
              <a:t> del </a:t>
            </a:r>
            <a:r>
              <a:rPr lang="en-US" sz="1600" dirty="0" err="1" smtClean="0">
                <a:latin typeface="Comic Sans MS" panose="030F0702030302020204" pitchFamily="66" charset="0"/>
              </a:rPr>
              <a:t>hospedero</a:t>
            </a:r>
            <a:r>
              <a:rPr lang="en-US" sz="1600" dirty="0" smtClean="0">
                <a:latin typeface="Comic Sans MS" panose="030F0702030302020204" pitchFamily="66" charset="0"/>
              </a:rPr>
              <a:t> se </a:t>
            </a:r>
            <a:r>
              <a:rPr lang="en-US" sz="1600" dirty="0" err="1" smtClean="0">
                <a:latin typeface="Comic Sans MS" panose="030F0702030302020204" pitchFamily="66" charset="0"/>
              </a:rPr>
              <a:t>está</a:t>
            </a:r>
            <a:r>
              <a:rPr lang="en-US" sz="1600" dirty="0" smtClean="0">
                <a:latin typeface="Comic Sans MS" panose="030F0702030302020204" pitchFamily="66" charset="0"/>
              </a:rPr>
              <a:t> </a:t>
            </a:r>
            <a:r>
              <a:rPr lang="en-US" sz="1600" dirty="0" err="1" smtClean="0">
                <a:latin typeface="Comic Sans MS" panose="030F0702030302020204" pitchFamily="66" charset="0"/>
              </a:rPr>
              <a:t>estudiando</a:t>
            </a:r>
            <a:r>
              <a:rPr lang="en-US" sz="1600" dirty="0" smtClean="0">
                <a:latin typeface="Comic Sans MS" panose="030F0702030302020204" pitchFamily="66" charset="0"/>
              </a:rPr>
              <a:t> </a:t>
            </a:r>
            <a:r>
              <a:rPr lang="en-US" sz="1600" dirty="0" err="1" smtClean="0">
                <a:latin typeface="Comic Sans MS" panose="030F0702030302020204" pitchFamily="66" charset="0"/>
              </a:rPr>
              <a:t>intensamente</a:t>
            </a:r>
            <a:r>
              <a:rPr lang="en-US" sz="1600" dirty="0" smtClean="0">
                <a:latin typeface="Comic Sans MS" panose="030F0702030302020204" pitchFamily="66" charset="0"/>
              </a:rPr>
              <a:t>.</a:t>
            </a:r>
          </a:p>
          <a:p>
            <a:endParaRPr lang="en-US" sz="1000" dirty="0" smtClean="0">
              <a:latin typeface="Comic Sans MS" panose="030F0702030302020204" pitchFamily="66" charset="0"/>
            </a:endParaRPr>
          </a:p>
          <a:p>
            <a:r>
              <a:rPr lang="en-US" sz="1600" b="1" dirty="0" err="1" smtClean="0">
                <a:latin typeface="Comic Sans MS" panose="030F0702030302020204" pitchFamily="66" charset="0"/>
              </a:rPr>
              <a:t>Microbios</a:t>
            </a:r>
            <a:r>
              <a:rPr lang="en-US" sz="1600" b="1" dirty="0" smtClean="0">
                <a:latin typeface="Comic Sans MS" panose="030F0702030302020204" pitchFamily="66" charset="0"/>
              </a:rPr>
              <a:t> </a:t>
            </a:r>
            <a:r>
              <a:rPr lang="en-US" sz="1600" b="1" dirty="0" err="1" smtClean="0">
                <a:latin typeface="Comic Sans MS" panose="030F0702030302020204" pitchFamily="66" charset="0"/>
              </a:rPr>
              <a:t>intestinales</a:t>
            </a:r>
            <a:r>
              <a:rPr lang="en-US" sz="1600" b="1" dirty="0" smtClean="0">
                <a:latin typeface="Comic Sans MS" panose="030F0702030302020204" pitchFamily="66" charset="0"/>
              </a:rPr>
              <a:t>: </a:t>
            </a:r>
          </a:p>
          <a:p>
            <a:r>
              <a:rPr lang="en-US" sz="1600" b="1" dirty="0" smtClean="0">
                <a:latin typeface="Comic Sans MS" panose="030F0702030302020204" pitchFamily="66" charset="0"/>
              </a:rPr>
              <a:t>1. </a:t>
            </a:r>
            <a:r>
              <a:rPr lang="en-US" sz="1600" dirty="0" err="1">
                <a:latin typeface="Comic Sans MS" panose="030F0702030302020204" pitchFamily="66" charset="0"/>
              </a:rPr>
              <a:t>M</a:t>
            </a:r>
            <a:r>
              <a:rPr lang="en-US" sz="1600" dirty="0" err="1" smtClean="0">
                <a:latin typeface="Comic Sans MS" panose="030F0702030302020204" pitchFamily="66" charset="0"/>
              </a:rPr>
              <a:t>odifican</a:t>
            </a:r>
            <a:r>
              <a:rPr lang="en-US" sz="1600" dirty="0" smtClean="0">
                <a:latin typeface="Comic Sans MS" panose="030F0702030302020204" pitchFamily="66" charset="0"/>
              </a:rPr>
              <a:t> la </a:t>
            </a:r>
            <a:r>
              <a:rPr lang="en-US" sz="1600" dirty="0" err="1" smtClean="0">
                <a:latin typeface="Comic Sans MS" panose="030F0702030302020204" pitchFamily="66" charset="0"/>
              </a:rPr>
              <a:t>acción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diversos</a:t>
            </a:r>
            <a:r>
              <a:rPr lang="en-US" sz="1600" dirty="0" smtClean="0">
                <a:latin typeface="Comic Sans MS" panose="030F0702030302020204" pitchFamily="66" charset="0"/>
              </a:rPr>
              <a:t> </a:t>
            </a:r>
            <a:r>
              <a:rPr lang="en-US" sz="1600" dirty="0" err="1" smtClean="0">
                <a:latin typeface="Comic Sans MS" panose="030F0702030302020204" pitchFamily="66" charset="0"/>
              </a:rPr>
              <a:t>agentes</a:t>
            </a:r>
            <a:r>
              <a:rPr lang="en-US" sz="1600" dirty="0" smtClean="0">
                <a:latin typeface="Comic Sans MS" panose="030F0702030302020204" pitchFamily="66" charset="0"/>
              </a:rPr>
              <a:t> </a:t>
            </a:r>
            <a:r>
              <a:rPr lang="en-US" sz="1600" dirty="0" err="1" smtClean="0">
                <a:latin typeface="Comic Sans MS" panose="030F0702030302020204" pitchFamily="66" charset="0"/>
              </a:rPr>
              <a:t>terapéuticos</a:t>
            </a:r>
            <a:r>
              <a:rPr lang="en-US" sz="1600" dirty="0" smtClean="0">
                <a:latin typeface="Comic Sans MS" panose="030F0702030302020204" pitchFamily="66" charset="0"/>
              </a:rPr>
              <a:t> </a:t>
            </a:r>
            <a:r>
              <a:rPr lang="en-US" sz="1600" dirty="0" err="1" smtClean="0">
                <a:latin typeface="Comic Sans MS" panose="030F0702030302020204" pitchFamily="66" charset="0"/>
              </a:rPr>
              <a:t>Ejs</a:t>
            </a:r>
            <a:r>
              <a:rPr lang="en-US" sz="1600" dirty="0" smtClean="0">
                <a:latin typeface="Comic Sans MS" panose="030F0702030302020204" pitchFamily="66" charset="0"/>
              </a:rPr>
              <a:t>. </a:t>
            </a:r>
            <a:r>
              <a:rPr lang="en-US" sz="1600" dirty="0" err="1" smtClean="0">
                <a:latin typeface="Comic Sans MS" panose="030F0702030302020204" pitchFamily="66" charset="0"/>
              </a:rPr>
              <a:t>antiinflamatorias</a:t>
            </a:r>
            <a:r>
              <a:rPr lang="en-US" sz="1600" dirty="0" smtClean="0">
                <a:latin typeface="Comic Sans MS" panose="030F0702030302020204" pitchFamily="66" charset="0"/>
              </a:rPr>
              <a:t>, </a:t>
            </a:r>
            <a:r>
              <a:rPr lang="en-US" sz="1600" dirty="0" err="1" smtClean="0">
                <a:latin typeface="Comic Sans MS" panose="030F0702030302020204" pitchFamily="66" charset="0"/>
              </a:rPr>
              <a:t>glucósidos</a:t>
            </a:r>
            <a:r>
              <a:rPr lang="en-US" sz="1600" dirty="0" smtClean="0">
                <a:latin typeface="Comic Sans MS" panose="030F0702030302020204" pitchFamily="66" charset="0"/>
              </a:rPr>
              <a:t> </a:t>
            </a:r>
            <a:r>
              <a:rPr lang="en-US" sz="1600" dirty="0" err="1" smtClean="0">
                <a:latin typeface="Comic Sans MS" panose="030F0702030302020204" pitchFamily="66" charset="0"/>
              </a:rPr>
              <a:t>cardioactivos</a:t>
            </a:r>
            <a:r>
              <a:rPr lang="en-US" sz="1600" dirty="0" smtClean="0">
                <a:latin typeface="Comic Sans MS" panose="030F0702030302020204" pitchFamily="66" charset="0"/>
              </a:rPr>
              <a:t> y transplantes </a:t>
            </a:r>
            <a:r>
              <a:rPr lang="en-US" sz="1600" dirty="0" err="1" smtClean="0">
                <a:latin typeface="Comic Sans MS" panose="030F0702030302020204" pitchFamily="66" charset="0"/>
              </a:rPr>
              <a:t>fecales</a:t>
            </a:r>
            <a:r>
              <a:rPr lang="en-US" sz="1600" dirty="0" smtClean="0">
                <a:latin typeface="Comic Sans MS" panose="030F0702030302020204" pitchFamily="66" charset="0"/>
              </a:rPr>
              <a:t>.; </a:t>
            </a:r>
            <a:r>
              <a:rPr lang="en-US" sz="1600" b="1" dirty="0" smtClean="0">
                <a:latin typeface="Comic Sans MS" panose="030F0702030302020204" pitchFamily="66" charset="0"/>
              </a:rPr>
              <a:t>2. </a:t>
            </a:r>
            <a:r>
              <a:rPr lang="en-US" sz="1600" dirty="0" err="1">
                <a:latin typeface="Comic Sans MS" panose="030F0702030302020204" pitchFamily="66" charset="0"/>
              </a:rPr>
              <a:t>A</a:t>
            </a:r>
            <a:r>
              <a:rPr lang="en-US" sz="1600" dirty="0" err="1" smtClean="0">
                <a:latin typeface="Comic Sans MS" panose="030F0702030302020204" pitchFamily="66" charset="0"/>
              </a:rPr>
              <a:t>lteran</a:t>
            </a:r>
            <a:r>
              <a:rPr lang="en-US" sz="1600" dirty="0" smtClean="0">
                <a:latin typeface="Comic Sans MS" panose="030F0702030302020204" pitchFamily="66" charset="0"/>
              </a:rPr>
              <a:t> la </a:t>
            </a:r>
            <a:r>
              <a:rPr lang="en-US" sz="1600" dirty="0" err="1" smtClean="0">
                <a:latin typeface="Comic Sans MS" panose="030F0702030302020204" pitchFamily="66" charset="0"/>
              </a:rPr>
              <a:t>respuesta</a:t>
            </a:r>
            <a:r>
              <a:rPr lang="en-US" sz="1600" dirty="0" smtClean="0">
                <a:latin typeface="Comic Sans MS" panose="030F0702030302020204" pitchFamily="66" charset="0"/>
              </a:rPr>
              <a:t> del </a:t>
            </a:r>
            <a:r>
              <a:rPr lang="en-US" sz="1600" dirty="0" err="1" smtClean="0">
                <a:latin typeface="Comic Sans MS" panose="030F0702030302020204" pitchFamily="66" charset="0"/>
              </a:rPr>
              <a:t>hospedero</a:t>
            </a:r>
            <a:r>
              <a:rPr lang="en-US" sz="1600" dirty="0" smtClean="0">
                <a:latin typeface="Comic Sans MS" panose="030F0702030302020204" pitchFamily="66" charset="0"/>
              </a:rPr>
              <a:t> a </a:t>
            </a:r>
            <a:r>
              <a:rPr lang="en-US" sz="1600" dirty="0" err="1" smtClean="0">
                <a:latin typeface="Comic Sans MS" panose="030F0702030302020204" pitchFamily="66" charset="0"/>
              </a:rPr>
              <a:t>ellos</a:t>
            </a:r>
            <a:r>
              <a:rPr lang="en-US" sz="1600" dirty="0" smtClean="0">
                <a:latin typeface="Comic Sans MS" panose="030F0702030302020204" pitchFamily="66" charset="0"/>
              </a:rPr>
              <a:t>.</a:t>
            </a:r>
          </a:p>
          <a:p>
            <a:endParaRPr lang="en-US" sz="1000" dirty="0">
              <a:latin typeface="Comic Sans MS" panose="030F0702030302020204" pitchFamily="66" charset="0"/>
            </a:endParaRPr>
          </a:p>
          <a:p>
            <a:r>
              <a:rPr lang="en-US" sz="1600" dirty="0" smtClean="0">
                <a:latin typeface="Comic Sans MS" panose="030F0702030302020204" pitchFamily="66" charset="0"/>
              </a:rPr>
              <a:t>Con </a:t>
            </a:r>
            <a:r>
              <a:rPr lang="en-US" sz="1600" b="1" dirty="0" err="1" smtClean="0">
                <a:latin typeface="Comic Sans MS" panose="030F0702030302020204" pitchFamily="66" charset="0"/>
              </a:rPr>
              <a:t>bioinformática</a:t>
            </a:r>
            <a:r>
              <a:rPr lang="en-US" sz="1600" dirty="0" smtClean="0">
                <a:latin typeface="Comic Sans MS" panose="030F0702030302020204" pitchFamily="66" charset="0"/>
              </a:rPr>
              <a:t> para </a:t>
            </a:r>
            <a:r>
              <a:rPr lang="en-US" sz="1600" dirty="0" err="1">
                <a:latin typeface="Comic Sans MS" panose="030F0702030302020204" pitchFamily="66" charset="0"/>
              </a:rPr>
              <a:t>estratificar</a:t>
            </a:r>
            <a:r>
              <a:rPr lang="en-US" sz="1600" dirty="0">
                <a:latin typeface="Comic Sans MS" panose="030F0702030302020204" pitchFamily="66" charset="0"/>
              </a:rPr>
              <a:t> </a:t>
            </a:r>
            <a:r>
              <a:rPr lang="en-US" sz="1600" dirty="0" err="1">
                <a:latin typeface="Comic Sans MS" panose="030F0702030302020204" pitchFamily="66" charset="0"/>
              </a:rPr>
              <a:t>individuos</a:t>
            </a:r>
            <a:r>
              <a:rPr lang="en-US" sz="1600" dirty="0">
                <a:latin typeface="Comic Sans MS" panose="030F0702030302020204" pitchFamily="66" charset="0"/>
              </a:rPr>
              <a:t> para la </a:t>
            </a:r>
            <a:r>
              <a:rPr lang="en-US" sz="1600" dirty="0" err="1">
                <a:latin typeface="Comic Sans MS" panose="030F0702030302020204" pitchFamily="66" charset="0"/>
              </a:rPr>
              <a:t>respuesta</a:t>
            </a:r>
            <a:r>
              <a:rPr lang="en-US" sz="1600" dirty="0">
                <a:latin typeface="Comic Sans MS" panose="030F0702030302020204" pitchFamily="66" charset="0"/>
              </a:rPr>
              <a:t> a </a:t>
            </a:r>
            <a:r>
              <a:rPr lang="en-US" sz="1600" dirty="0" err="1" smtClean="0">
                <a:latin typeface="Comic Sans MS" panose="030F0702030302020204" pitchFamily="66" charset="0"/>
              </a:rPr>
              <a:t>drogas</a:t>
            </a:r>
            <a:r>
              <a:rPr lang="en-US" sz="1600" dirty="0" smtClean="0">
                <a:latin typeface="Comic Sans MS" panose="030F0702030302020204" pitchFamily="66" charset="0"/>
              </a:rPr>
              <a:t>, y con el </a:t>
            </a:r>
            <a:r>
              <a:rPr lang="en-US" sz="1600" dirty="0" err="1" smtClean="0">
                <a:latin typeface="Comic Sans MS" panose="030F0702030302020204" pitchFamily="66" charset="0"/>
              </a:rPr>
              <a:t>uso</a:t>
            </a:r>
            <a:r>
              <a:rPr lang="en-US" sz="1600" dirty="0" smtClean="0">
                <a:latin typeface="Comic Sans MS" panose="030F0702030302020204" pitchFamily="66" charset="0"/>
              </a:rPr>
              <a:t> de microbiota particular se </a:t>
            </a:r>
            <a:r>
              <a:rPr lang="en-US" sz="1600" dirty="0" err="1" smtClean="0">
                <a:latin typeface="Comic Sans MS" panose="030F0702030302020204" pitchFamily="66" charset="0"/>
              </a:rPr>
              <a:t>prevé</a:t>
            </a:r>
            <a:r>
              <a:rPr lang="en-US" sz="1600" dirty="0" smtClean="0">
                <a:latin typeface="Comic Sans MS" panose="030F0702030302020204" pitchFamily="66" charset="0"/>
              </a:rPr>
              <a:t> un </a:t>
            </a:r>
            <a:r>
              <a:rPr lang="en-US" sz="1600" dirty="0" err="1" smtClean="0">
                <a:latin typeface="Comic Sans MS" panose="030F0702030302020204" pitchFamily="66" charset="0"/>
              </a:rPr>
              <a:t>futuro</a:t>
            </a:r>
            <a:r>
              <a:rPr lang="en-US" sz="1600" dirty="0" smtClean="0">
                <a:latin typeface="Comic Sans MS" panose="030F0702030302020204" pitchFamily="66" charset="0"/>
              </a:rPr>
              <a:t> en </a:t>
            </a:r>
            <a:r>
              <a:rPr lang="en-US" sz="1600" dirty="0" err="1" smtClean="0">
                <a:latin typeface="Comic Sans MS" panose="030F0702030302020204" pitchFamily="66" charset="0"/>
              </a:rPr>
              <a:t>que</a:t>
            </a:r>
            <a:r>
              <a:rPr lang="en-US" sz="1600" dirty="0" smtClean="0">
                <a:latin typeface="Comic Sans MS" panose="030F0702030302020204" pitchFamily="66" charset="0"/>
              </a:rPr>
              <a:t> el </a:t>
            </a:r>
            <a:r>
              <a:rPr lang="en-US" sz="1600" b="1" dirty="0" smtClean="0">
                <a:latin typeface="Comic Sans MS" panose="030F0702030302020204" pitchFamily="66" charset="0"/>
              </a:rPr>
              <a:t>microbioma </a:t>
            </a:r>
            <a:r>
              <a:rPr lang="en-US" sz="1600" b="1" dirty="0" err="1" smtClean="0">
                <a:latin typeface="Comic Sans MS" panose="030F0702030302020204" pitchFamily="66" charset="0"/>
              </a:rPr>
              <a:t>pueda</a:t>
            </a:r>
            <a:r>
              <a:rPr lang="en-US" sz="1600" b="1" dirty="0" smtClean="0">
                <a:latin typeface="Comic Sans MS" panose="030F0702030302020204" pitchFamily="66" charset="0"/>
              </a:rPr>
              <a:t> </a:t>
            </a:r>
            <a:r>
              <a:rPr lang="en-US" sz="1600" b="1" dirty="0" err="1" smtClean="0">
                <a:latin typeface="Comic Sans MS" panose="030F0702030302020204" pitchFamily="66" charset="0"/>
              </a:rPr>
              <a:t>ser</a:t>
            </a:r>
            <a:r>
              <a:rPr lang="en-US" sz="1600" b="1" dirty="0" smtClean="0">
                <a:latin typeface="Comic Sans MS" panose="030F0702030302020204" pitchFamily="66" charset="0"/>
              </a:rPr>
              <a:t> </a:t>
            </a:r>
            <a:r>
              <a:rPr lang="en-US" sz="1600" b="1" dirty="0" err="1" smtClean="0">
                <a:latin typeface="Comic Sans MS" panose="030F0702030302020204" pitchFamily="66" charset="0"/>
              </a:rPr>
              <a:t>modificado</a:t>
            </a:r>
            <a:r>
              <a:rPr lang="en-US" sz="1600" b="1" dirty="0" smtClean="0">
                <a:latin typeface="Comic Sans MS" panose="030F0702030302020204" pitchFamily="66" charset="0"/>
              </a:rPr>
              <a:t> para </a:t>
            </a:r>
            <a:r>
              <a:rPr lang="en-US" sz="1600" b="1" dirty="0" err="1" smtClean="0">
                <a:latin typeface="Comic Sans MS" panose="030F0702030302020204" pitchFamily="66" charset="0"/>
              </a:rPr>
              <a:t>que</a:t>
            </a:r>
            <a:r>
              <a:rPr lang="en-US" sz="1600" b="1" dirty="0" smtClean="0">
                <a:latin typeface="Comic Sans MS" panose="030F0702030302020204" pitchFamily="66" charset="0"/>
              </a:rPr>
              <a:t> los </a:t>
            </a:r>
            <a:r>
              <a:rPr lang="en-US" sz="1600" b="1" dirty="0" err="1" smtClean="0">
                <a:latin typeface="Comic Sans MS" panose="030F0702030302020204" pitchFamily="66" charset="0"/>
              </a:rPr>
              <a:t>individuos</a:t>
            </a:r>
            <a:r>
              <a:rPr lang="en-US" sz="1600" b="1" dirty="0" smtClean="0">
                <a:latin typeface="Comic Sans MS" panose="030F0702030302020204" pitchFamily="66" charset="0"/>
              </a:rPr>
              <a:t> </a:t>
            </a:r>
            <a:r>
              <a:rPr lang="en-US" sz="1600" b="1" dirty="0" err="1" smtClean="0">
                <a:latin typeface="Comic Sans MS" panose="030F0702030302020204" pitchFamily="66" charset="0"/>
              </a:rPr>
              <a:t>respondan</a:t>
            </a:r>
            <a:r>
              <a:rPr lang="en-US" sz="1600" b="1" dirty="0" smtClean="0">
                <a:latin typeface="Comic Sans MS" panose="030F0702030302020204" pitchFamily="66" charset="0"/>
              </a:rPr>
              <a:t> </a:t>
            </a:r>
            <a:r>
              <a:rPr lang="en-US" sz="1600" b="1" dirty="0" err="1" smtClean="0">
                <a:latin typeface="Comic Sans MS" panose="030F0702030302020204" pitchFamily="66" charset="0"/>
              </a:rPr>
              <a:t>mejor</a:t>
            </a:r>
            <a:r>
              <a:rPr lang="en-US" sz="1600" b="1" dirty="0" smtClean="0">
                <a:latin typeface="Comic Sans MS" panose="030F0702030302020204" pitchFamily="66" charset="0"/>
              </a:rPr>
              <a:t> a la </a:t>
            </a:r>
            <a:r>
              <a:rPr lang="en-US" sz="1600" b="1" dirty="0" err="1" smtClean="0">
                <a:latin typeface="Comic Sans MS" panose="030F0702030302020204" pitchFamily="66" charset="0"/>
              </a:rPr>
              <a:t>terapéutica</a:t>
            </a:r>
            <a:r>
              <a:rPr lang="en-US" sz="1600" b="1" dirty="0" smtClean="0">
                <a:latin typeface="Comic Sans MS" panose="030F0702030302020204" pitchFamily="66" charset="0"/>
              </a:rPr>
              <a:t>. </a:t>
            </a:r>
            <a:endParaRPr lang="es-VE" sz="1600" b="1" dirty="0">
              <a:latin typeface="Comic Sans MS" panose="030F0702030302020204" pitchFamily="66" charset="0"/>
            </a:endParaRPr>
          </a:p>
        </p:txBody>
      </p:sp>
      <p:sp>
        <p:nvSpPr>
          <p:cNvPr id="8" name="6 CuadroTexto"/>
          <p:cNvSpPr txBox="1"/>
          <p:nvPr/>
        </p:nvSpPr>
        <p:spPr>
          <a:xfrm>
            <a:off x="212042" y="188640"/>
            <a:ext cx="748923" cy="400110"/>
          </a:xfrm>
          <a:prstGeom prst="rect">
            <a:avLst/>
          </a:prstGeom>
          <a:solidFill>
            <a:srgbClr val="0047D6"/>
          </a:solidFill>
        </p:spPr>
        <p:txBody>
          <a:bodyPr wrap="none" rtlCol="0">
            <a:spAutoFit/>
          </a:bodyPr>
          <a:lstStyle/>
          <a:p>
            <a:r>
              <a:rPr lang="es-VE" sz="2000" dirty="0" smtClean="0">
                <a:solidFill>
                  <a:prstClr val="white"/>
                </a:solidFill>
                <a:effectLst>
                  <a:outerShdw blurRad="38100" dist="38100" dir="2700000" algn="tl">
                    <a:srgbClr val="000000">
                      <a:alpha val="43137"/>
                    </a:srgbClr>
                  </a:outerShdw>
                </a:effectLst>
                <a:latin typeface="Comic Sans MS" pitchFamily="66" charset="0"/>
              </a:rPr>
              <a:t>III</a:t>
            </a:r>
            <a:r>
              <a:rPr lang="es-VE" dirty="0" smtClean="0">
                <a:solidFill>
                  <a:prstClr val="white"/>
                </a:solidFill>
                <a:effectLst>
                  <a:outerShdw blurRad="38100" dist="38100" dir="2700000" algn="tl">
                    <a:srgbClr val="000000">
                      <a:alpha val="43137"/>
                    </a:srgbClr>
                  </a:outerShdw>
                </a:effectLst>
                <a:latin typeface="Comic Sans MS" pitchFamily="66" charset="0"/>
              </a:rPr>
              <a:t>B</a:t>
            </a:r>
            <a:endParaRPr lang="es-VE" dirty="0">
              <a:solidFill>
                <a:prstClr val="white"/>
              </a:solidFill>
              <a:effectLst>
                <a:outerShdw blurRad="38100" dist="38100" dir="2700000" algn="tl">
                  <a:srgbClr val="000000">
                    <a:alpha val="43137"/>
                  </a:srgbClr>
                </a:outerShdw>
              </a:effectLst>
              <a:latin typeface="Comic Sans MS" pitchFamily="66" charset="0"/>
            </a:endParaRPr>
          </a:p>
        </p:txBody>
      </p:sp>
      <p:sp>
        <p:nvSpPr>
          <p:cNvPr id="9" name="CuadroTexto 8"/>
          <p:cNvSpPr txBox="1"/>
          <p:nvPr/>
        </p:nvSpPr>
        <p:spPr>
          <a:xfrm>
            <a:off x="212042" y="658292"/>
            <a:ext cx="1096775" cy="400110"/>
          </a:xfrm>
          <a:prstGeom prst="rect">
            <a:avLst/>
          </a:prstGeom>
          <a:solidFill>
            <a:schemeClr val="accent6">
              <a:lumMod val="40000"/>
              <a:lumOff val="60000"/>
            </a:schemeClr>
          </a:solidFill>
          <a:ln w="28575">
            <a:solidFill>
              <a:srgbClr val="0047D6"/>
            </a:solidFill>
          </a:ln>
        </p:spPr>
        <p:txBody>
          <a:bodyPr wrap="none" rtlCol="0">
            <a:spAutoFit/>
          </a:bodyPr>
          <a:lstStyle/>
          <a:p>
            <a:r>
              <a:rPr lang="es-VE" sz="2000" dirty="0" smtClean="0">
                <a:latin typeface="Comic Sans MS" panose="030F0702030302020204" pitchFamily="66" charset="0"/>
              </a:rPr>
              <a:t>Terapia</a:t>
            </a:r>
            <a:endParaRPr lang="es-VE" sz="2000" dirty="0">
              <a:latin typeface="Comic Sans MS" panose="030F0702030302020204" pitchFamily="66" charset="0"/>
            </a:endParaRPr>
          </a:p>
        </p:txBody>
      </p:sp>
    </p:spTree>
    <p:extLst>
      <p:ext uri="{BB962C8B-B14F-4D97-AF65-F5344CB8AC3E}">
        <p14:creationId xmlns:p14="http://schemas.microsoft.com/office/powerpoint/2010/main" val="1789610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93242" y="1153768"/>
            <a:ext cx="2920991" cy="1323439"/>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000" dirty="0" smtClean="0">
                <a:latin typeface="Comic Sans MS" panose="030F0702030302020204" pitchFamily="66" charset="0"/>
              </a:rPr>
              <a:t>Efectos de microbiota </a:t>
            </a:r>
          </a:p>
          <a:p>
            <a:pPr algn="ctr"/>
            <a:r>
              <a:rPr lang="es-VE" sz="2000" dirty="0" smtClean="0">
                <a:latin typeface="Comic Sans MS" panose="030F0702030302020204" pitchFamily="66" charset="0"/>
              </a:rPr>
              <a:t>en respuestas </a:t>
            </a:r>
          </a:p>
          <a:p>
            <a:pPr algn="ctr"/>
            <a:r>
              <a:rPr lang="es-VE" sz="2000" dirty="0" smtClean="0">
                <a:latin typeface="Comic Sans MS" panose="030F0702030302020204" pitchFamily="66" charset="0"/>
              </a:rPr>
              <a:t>del hospedero a</a:t>
            </a:r>
          </a:p>
          <a:p>
            <a:pPr algn="ctr"/>
            <a:r>
              <a:rPr lang="es-VE" sz="2000" dirty="0" smtClean="0">
                <a:latin typeface="Comic Sans MS" panose="030F0702030302020204" pitchFamily="66" charset="0"/>
              </a:rPr>
              <a:t> agentes terapéuticos</a:t>
            </a:r>
            <a:endParaRPr lang="es-VE" sz="2000" dirty="0">
              <a:latin typeface="Comic Sans MS" panose="030F0702030302020204" pitchFamily="66" charset="0"/>
            </a:endParaRPr>
          </a:p>
        </p:txBody>
      </p:sp>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pic>
        <p:nvPicPr>
          <p:cNvPr id="2" name="Imagen 1"/>
          <p:cNvPicPr>
            <a:picLocks noChangeAspect="1"/>
          </p:cNvPicPr>
          <p:nvPr/>
        </p:nvPicPr>
        <p:blipFill>
          <a:blip r:embed="rId2">
            <a:lum bright="-12000" contrast="22000"/>
          </a:blip>
          <a:stretch>
            <a:fillRect/>
          </a:stretch>
        </p:blipFill>
        <p:spPr>
          <a:xfrm>
            <a:off x="3228310" y="581811"/>
            <a:ext cx="5618324" cy="5672485"/>
          </a:xfrm>
          <a:prstGeom prst="rect">
            <a:avLst/>
          </a:prstGeom>
        </p:spPr>
      </p:pic>
      <p:sp>
        <p:nvSpPr>
          <p:cNvPr id="10" name="Rectángulo 9"/>
          <p:cNvSpPr/>
          <p:nvPr/>
        </p:nvSpPr>
        <p:spPr>
          <a:xfrm>
            <a:off x="193242" y="2599671"/>
            <a:ext cx="2920991" cy="1015663"/>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sz="2000" dirty="0" smtClean="0">
                <a:latin typeface="Comic Sans MS" panose="030F0702030302020204" pitchFamily="66" charset="0"/>
              </a:rPr>
              <a:t>Microbiota </a:t>
            </a:r>
            <a:r>
              <a:rPr lang="en-US" sz="2000" dirty="0" err="1" smtClean="0">
                <a:latin typeface="Comic Sans MS" panose="030F0702030302020204" pitchFamily="66" charset="0"/>
              </a:rPr>
              <a:t>modula</a:t>
            </a:r>
            <a:r>
              <a:rPr lang="en-US" sz="2000" dirty="0" smtClean="0">
                <a:latin typeface="Comic Sans MS" panose="030F0702030302020204" pitchFamily="66" charset="0"/>
              </a:rPr>
              <a:t> </a:t>
            </a:r>
            <a:r>
              <a:rPr lang="en-US" sz="2000" dirty="0" err="1" smtClean="0">
                <a:latin typeface="Comic Sans MS" panose="030F0702030302020204" pitchFamily="66" charset="0"/>
              </a:rPr>
              <a:t>eficacia</a:t>
            </a:r>
            <a:r>
              <a:rPr lang="en-US" sz="2000" dirty="0" smtClean="0">
                <a:latin typeface="Comic Sans MS" panose="030F0702030302020204" pitchFamily="66" charset="0"/>
              </a:rPr>
              <a:t> y </a:t>
            </a:r>
            <a:r>
              <a:rPr lang="en-US" sz="2000" dirty="0" err="1" smtClean="0">
                <a:latin typeface="Comic Sans MS" panose="030F0702030302020204" pitchFamily="66" charset="0"/>
              </a:rPr>
              <a:t>toxicidad</a:t>
            </a:r>
            <a:r>
              <a:rPr lang="en-US" sz="2000" dirty="0" smtClean="0">
                <a:latin typeface="Comic Sans MS" panose="030F0702030302020204" pitchFamily="66" charset="0"/>
              </a:rPr>
              <a:t> de QUIMIOTERAPIA</a:t>
            </a:r>
          </a:p>
        </p:txBody>
      </p:sp>
      <p:sp>
        <p:nvSpPr>
          <p:cNvPr id="12" name="Rectángulo 11"/>
          <p:cNvSpPr/>
          <p:nvPr/>
        </p:nvSpPr>
        <p:spPr>
          <a:xfrm>
            <a:off x="1744674" y="6176058"/>
            <a:ext cx="7121269" cy="461665"/>
          </a:xfrm>
          <a:prstGeom prst="rect">
            <a:avLst/>
          </a:prstGeom>
        </p:spPr>
        <p:txBody>
          <a:bodyPr wrap="square">
            <a:spAutoFit/>
          </a:bodyPr>
          <a:lstStyle/>
          <a:p>
            <a:pPr algn="ctr"/>
            <a:r>
              <a:rPr lang="es-VE" sz="1200" dirty="0">
                <a:latin typeface="Times New Roman" panose="02020603050405020304" pitchFamily="18" charset="0"/>
                <a:cs typeface="Times New Roman" panose="02020603050405020304" pitchFamily="18" charset="0"/>
              </a:rPr>
              <a:t>C. </a:t>
            </a:r>
            <a:r>
              <a:rPr lang="es-VE" sz="1200" dirty="0" err="1">
                <a:latin typeface="Times New Roman" panose="02020603050405020304" pitchFamily="18" charset="0"/>
                <a:cs typeface="Times New Roman" panose="02020603050405020304" pitchFamily="18" charset="0"/>
              </a:rPr>
              <a:t>Panebianco</a:t>
            </a:r>
            <a:r>
              <a:rPr lang="es-VE" sz="1200" dirty="0">
                <a:latin typeface="Times New Roman" panose="02020603050405020304" pitchFamily="18" charset="0"/>
                <a:cs typeface="Times New Roman" panose="02020603050405020304" pitchFamily="18" charset="0"/>
              </a:rPr>
              <a:t>, A. </a:t>
            </a:r>
            <a:r>
              <a:rPr lang="es-VE" sz="1200" dirty="0" err="1">
                <a:latin typeface="Times New Roman" panose="02020603050405020304" pitchFamily="18" charset="0"/>
                <a:cs typeface="Times New Roman" panose="02020603050405020304" pitchFamily="18" charset="0"/>
              </a:rPr>
              <a:t>Andriulli</a:t>
            </a:r>
            <a:r>
              <a:rPr lang="es-VE" sz="1200" dirty="0">
                <a:latin typeface="Times New Roman" panose="02020603050405020304" pitchFamily="18" charset="0"/>
                <a:cs typeface="Times New Roman" panose="02020603050405020304" pitchFamily="18" charset="0"/>
              </a:rPr>
              <a:t>, V. </a:t>
            </a:r>
            <a:r>
              <a:rPr lang="es-VE" sz="1200" dirty="0" err="1" smtClean="0">
                <a:latin typeface="Times New Roman" panose="02020603050405020304" pitchFamily="18" charset="0"/>
                <a:cs typeface="Times New Roman" panose="02020603050405020304" pitchFamily="18" charset="0"/>
              </a:rPr>
              <a:t>Pazienza</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Pharmacomicrobiomics</a:t>
            </a:r>
            <a:r>
              <a:rPr lang="es-VE" sz="1200" i="1" dirty="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exploiting</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the</a:t>
            </a:r>
            <a:r>
              <a:rPr lang="es-VE" sz="1200" i="1" dirty="0" smtClean="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drug</a:t>
            </a:r>
            <a:r>
              <a:rPr lang="es-VE" sz="1200" i="1" dirty="0">
                <a:latin typeface="Times New Roman" panose="02020603050405020304" pitchFamily="18" charset="0"/>
                <a:cs typeface="Times New Roman" panose="02020603050405020304" pitchFamily="18" charset="0"/>
              </a:rPr>
              <a:t>-microbiota </a:t>
            </a:r>
            <a:r>
              <a:rPr lang="es-VE" sz="1200" i="1" dirty="0" err="1">
                <a:latin typeface="Times New Roman" panose="02020603050405020304" pitchFamily="18" charset="0"/>
                <a:cs typeface="Times New Roman" panose="02020603050405020304" pitchFamily="18" charset="0"/>
              </a:rPr>
              <a:t>interactions</a:t>
            </a:r>
            <a:r>
              <a:rPr lang="es-VE" sz="1200" i="1" dirty="0">
                <a:latin typeface="Times New Roman" panose="02020603050405020304" pitchFamily="18" charset="0"/>
                <a:cs typeface="Times New Roman" panose="02020603050405020304" pitchFamily="18" charset="0"/>
              </a:rPr>
              <a:t> in</a:t>
            </a:r>
          </a:p>
          <a:p>
            <a:pPr algn="ctr"/>
            <a:r>
              <a:rPr lang="es-VE" sz="1200" i="1" dirty="0" err="1">
                <a:latin typeface="Times New Roman" panose="02020603050405020304" pitchFamily="18" charset="0"/>
                <a:cs typeface="Times New Roman" panose="02020603050405020304" pitchFamily="18" charset="0"/>
              </a:rPr>
              <a:t>anticancer</a:t>
            </a:r>
            <a:r>
              <a:rPr lang="es-VE" sz="1200" i="1" dirty="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therapies</a:t>
            </a:r>
            <a:r>
              <a:rPr lang="es-VE" sz="1200" i="1" dirty="0" smtClean="0">
                <a:latin typeface="Times New Roman" panose="02020603050405020304" pitchFamily="18" charset="0"/>
                <a:cs typeface="Times New Roman" panose="02020603050405020304" pitchFamily="18" charset="0"/>
              </a:rPr>
              <a:t>.</a:t>
            </a:r>
            <a:r>
              <a:rPr lang="es-VE" sz="1200" dirty="0" smtClean="0">
                <a:latin typeface="Times New Roman" panose="02020603050405020304" pitchFamily="18" charset="0"/>
                <a:cs typeface="Times New Roman" panose="02020603050405020304" pitchFamily="18" charset="0"/>
              </a:rPr>
              <a:t> </a:t>
            </a:r>
            <a:r>
              <a:rPr lang="it-IT" sz="1200" dirty="0" smtClean="0">
                <a:latin typeface="Times New Roman" panose="02020603050405020304" pitchFamily="18" charset="0"/>
                <a:cs typeface="Times New Roman" panose="02020603050405020304" pitchFamily="18" charset="0"/>
              </a:rPr>
              <a:t>Microbiome 2018; 6:92 https</a:t>
            </a:r>
            <a:r>
              <a:rPr lang="it-IT" sz="1200" dirty="0">
                <a:latin typeface="Times New Roman" panose="02020603050405020304" pitchFamily="18" charset="0"/>
                <a:cs typeface="Times New Roman" panose="02020603050405020304" pitchFamily="18" charset="0"/>
              </a:rPr>
              <a:t>://doi.org/10.1186/s40168-018-0483-7</a:t>
            </a:r>
            <a:endParaRPr lang="es-VE" sz="1200" dirty="0">
              <a:latin typeface="Times New Roman" panose="02020603050405020304" pitchFamily="18" charset="0"/>
              <a:cs typeface="Times New Roman" panose="02020603050405020304" pitchFamily="18" charset="0"/>
            </a:endParaRPr>
          </a:p>
        </p:txBody>
      </p:sp>
      <p:sp>
        <p:nvSpPr>
          <p:cNvPr id="5" name="Rectángulo 4"/>
          <p:cNvSpPr/>
          <p:nvPr/>
        </p:nvSpPr>
        <p:spPr>
          <a:xfrm>
            <a:off x="4683970" y="581811"/>
            <a:ext cx="2736304" cy="547730"/>
          </a:xfrm>
          <a:prstGeom prst="rect">
            <a:avLst/>
          </a:prstGeom>
          <a:solidFill>
            <a:srgbClr val="3D6A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 name="Rectángulo 2"/>
          <p:cNvSpPr/>
          <p:nvPr/>
        </p:nvSpPr>
        <p:spPr>
          <a:xfrm>
            <a:off x="4594832" y="599154"/>
            <a:ext cx="2914580" cy="400110"/>
          </a:xfrm>
          <a:prstGeom prst="rect">
            <a:avLst/>
          </a:prstGeom>
        </p:spPr>
        <p:txBody>
          <a:bodyPr wrap="none">
            <a:spAutoFit/>
          </a:bodyPr>
          <a:lstStyle/>
          <a:p>
            <a:r>
              <a:rPr lang="en-US" sz="2000" dirty="0" err="1" smtClean="0">
                <a:solidFill>
                  <a:schemeClr val="bg1"/>
                </a:solidFill>
                <a:latin typeface="Comic Sans MS" panose="030F0702030302020204" pitchFamily="66" charset="0"/>
              </a:rPr>
              <a:t>Eficacia</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Quimioterapia</a:t>
            </a:r>
            <a:endParaRPr lang="en-US" sz="2000" dirty="0">
              <a:solidFill>
                <a:schemeClr val="bg1"/>
              </a:solidFill>
              <a:latin typeface="Comic Sans MS" panose="030F0702030302020204" pitchFamily="66" charset="0"/>
            </a:endParaRPr>
          </a:p>
        </p:txBody>
      </p:sp>
      <p:sp>
        <p:nvSpPr>
          <p:cNvPr id="11" name="Rectángulo 10"/>
          <p:cNvSpPr/>
          <p:nvPr/>
        </p:nvSpPr>
        <p:spPr>
          <a:xfrm>
            <a:off x="4409260" y="5722186"/>
            <a:ext cx="2984374" cy="547730"/>
          </a:xfrm>
          <a:prstGeom prst="rect">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4339961" y="5775948"/>
            <a:ext cx="3122971" cy="400110"/>
          </a:xfrm>
          <a:prstGeom prst="rect">
            <a:avLst/>
          </a:prstGeom>
        </p:spPr>
        <p:txBody>
          <a:bodyPr wrap="none">
            <a:spAutoFit/>
          </a:bodyPr>
          <a:lstStyle/>
          <a:p>
            <a:r>
              <a:rPr lang="en-US" sz="2000" dirty="0" err="1" smtClean="0">
                <a:latin typeface="Comic Sans MS" panose="030F0702030302020204" pitchFamily="66" charset="0"/>
              </a:rPr>
              <a:t>Toxicidad</a:t>
            </a:r>
            <a:r>
              <a:rPr lang="en-US" sz="2000" dirty="0" smtClean="0">
                <a:latin typeface="Comic Sans MS" panose="030F0702030302020204" pitchFamily="66" charset="0"/>
              </a:rPr>
              <a:t> </a:t>
            </a:r>
            <a:r>
              <a:rPr lang="en-US" sz="2000" dirty="0" err="1" smtClean="0">
                <a:latin typeface="Comic Sans MS" panose="030F0702030302020204" pitchFamily="66" charset="0"/>
              </a:rPr>
              <a:t>Quimioterapia</a:t>
            </a:r>
            <a:endParaRPr lang="en-US" sz="2000" dirty="0">
              <a:latin typeface="Comic Sans MS" panose="030F0702030302020204" pitchFamily="66" charset="0"/>
            </a:endParaRPr>
          </a:p>
        </p:txBody>
      </p:sp>
    </p:spTree>
    <p:extLst>
      <p:ext uri="{BB962C8B-B14F-4D97-AF65-F5344CB8AC3E}">
        <p14:creationId xmlns:p14="http://schemas.microsoft.com/office/powerpoint/2010/main" val="18089343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pic>
        <p:nvPicPr>
          <p:cNvPr id="14" name="Imagen 13"/>
          <p:cNvPicPr>
            <a:picLocks noChangeAspect="1"/>
          </p:cNvPicPr>
          <p:nvPr/>
        </p:nvPicPr>
        <p:blipFill rotWithShape="1">
          <a:blip r:embed="rId2">
            <a:extLst>
              <a:ext uri="{BEBA8EAE-BF5A-486C-A8C5-ECC9F3942E4B}">
                <a14:imgProps xmlns:a14="http://schemas.microsoft.com/office/drawing/2010/main">
                  <a14:imgLayer r:embed="rId3">
                    <a14:imgEffect>
                      <a14:sharpenSoften amount="33000"/>
                    </a14:imgEffect>
                  </a14:imgLayer>
                </a14:imgProps>
              </a:ext>
              <a:ext uri="{28A0092B-C50C-407E-A947-70E740481C1C}">
                <a14:useLocalDpi xmlns:a14="http://schemas.microsoft.com/office/drawing/2010/main" val="0"/>
              </a:ext>
            </a:extLst>
          </a:blip>
          <a:srcRect b="4132"/>
          <a:stretch/>
        </p:blipFill>
        <p:spPr>
          <a:xfrm>
            <a:off x="162170" y="1028010"/>
            <a:ext cx="8725974" cy="5240468"/>
          </a:xfrm>
          <a:prstGeom prst="rect">
            <a:avLst/>
          </a:prstGeom>
        </p:spPr>
      </p:pic>
      <p:sp>
        <p:nvSpPr>
          <p:cNvPr id="15" name="Rectángulo 14"/>
          <p:cNvSpPr/>
          <p:nvPr/>
        </p:nvSpPr>
        <p:spPr>
          <a:xfrm>
            <a:off x="1763688" y="238855"/>
            <a:ext cx="5616624" cy="685059"/>
          </a:xfrm>
          <a:prstGeom prst="rect">
            <a:avLst/>
          </a:prstGeom>
          <a:solidFill>
            <a:schemeClr val="accent6">
              <a:lumMod val="40000"/>
              <a:lumOff val="6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pPr algn="ctr">
              <a:lnSpc>
                <a:spcPct val="107000"/>
              </a:lnSpc>
              <a:spcAft>
                <a:spcPts val="2100"/>
              </a:spcAft>
            </a:pPr>
            <a:r>
              <a:rPr lang="en-US"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Interacciones</a:t>
            </a:r>
            <a:r>
              <a:rPr lang="en-US" spc="15"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Microbiota –</a:t>
            </a:r>
            <a:r>
              <a:rPr lang="en-US" spc="15" dirty="0" err="1">
                <a:solidFill>
                  <a:srgbClr val="222222"/>
                </a:solidFill>
                <a:latin typeface="Comic Sans MS" panose="030F0702030302020204" pitchFamily="66" charset="0"/>
                <a:ea typeface="Calibri" panose="020F0502020204030204" pitchFamily="34" charset="0"/>
                <a:cs typeface="Times New Roman" panose="02020603050405020304" pitchFamily="18" charset="0"/>
              </a:rPr>
              <a:t>H</a:t>
            </a:r>
            <a:r>
              <a:rPr lang="en-US"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ospedero</a:t>
            </a:r>
            <a:r>
              <a:rPr lang="en-US" spc="15" dirty="0">
                <a:solidFill>
                  <a:srgbClr val="222222"/>
                </a:solidFill>
                <a:latin typeface="Comic Sans MS" panose="030F0702030302020204" pitchFamily="66" charset="0"/>
                <a:ea typeface="Calibri" panose="020F0502020204030204" pitchFamily="34" charset="0"/>
                <a:cs typeface="Times New Roman" panose="02020603050405020304" pitchFamily="18" charset="0"/>
              </a:rPr>
              <a:t> TIMER </a:t>
            </a:r>
            <a:r>
              <a:rPr lang="en-US" spc="15" dirty="0" err="1">
                <a:solidFill>
                  <a:srgbClr val="222222"/>
                </a:solidFill>
                <a:latin typeface="Comic Sans MS" panose="030F0702030302020204" pitchFamily="66" charset="0"/>
                <a:ea typeface="Calibri" panose="020F0502020204030204" pitchFamily="34" charset="0"/>
                <a:cs typeface="Times New Roman" panose="02020603050405020304" pitchFamily="18" charset="0"/>
              </a:rPr>
              <a:t>que</a:t>
            </a:r>
            <a:r>
              <a:rPr lang="en-US" spc="15" dirty="0">
                <a:solidFill>
                  <a:srgbClr val="222222"/>
                </a:solidFill>
                <a:latin typeface="Comic Sans MS" panose="030F0702030302020204" pitchFamily="66" charset="0"/>
                <a:ea typeface="Calibri" panose="020F0502020204030204" pitchFamily="34" charset="0"/>
                <a:cs typeface="Times New Roman" panose="02020603050405020304" pitchFamily="18" charset="0"/>
              </a:rPr>
              <a:t> </a:t>
            </a:r>
            <a:r>
              <a:rPr lang="en-US"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modulan</a:t>
            </a:r>
            <a:r>
              <a:rPr lang="en-US" spc="15"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a:t>
            </a:r>
            <a:r>
              <a:rPr lang="en-US"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eficacia</a:t>
            </a:r>
            <a:r>
              <a:rPr lang="en-US" spc="15"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y </a:t>
            </a:r>
            <a:r>
              <a:rPr lang="en-US"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toxicidad</a:t>
            </a:r>
            <a:r>
              <a:rPr lang="en-US" spc="15"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de </a:t>
            </a:r>
            <a:r>
              <a:rPr lang="en-US"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Quimioterapia</a:t>
            </a:r>
            <a:endParaRPr lang="es-VE" sz="2000" dirty="0">
              <a:effectLst/>
              <a:latin typeface="Comic Sans MS" panose="030F0702030302020204" pitchFamily="66" charset="0"/>
              <a:ea typeface="Calibri" panose="020F0502020204030204" pitchFamily="34" charset="0"/>
              <a:cs typeface="Times New Roman" panose="02020603050405020304" pitchFamily="18" charset="0"/>
            </a:endParaRPr>
          </a:p>
        </p:txBody>
      </p:sp>
      <p:sp>
        <p:nvSpPr>
          <p:cNvPr id="16" name="Rectángulo 15"/>
          <p:cNvSpPr/>
          <p:nvPr/>
        </p:nvSpPr>
        <p:spPr>
          <a:xfrm>
            <a:off x="1782099" y="6268478"/>
            <a:ext cx="4968552" cy="415498"/>
          </a:xfrm>
          <a:prstGeom prst="rect">
            <a:avLst/>
          </a:prstGeom>
        </p:spPr>
        <p:txBody>
          <a:bodyPr wrap="square">
            <a:spAutoFit/>
          </a:bodyPr>
          <a:lstStyle/>
          <a:p>
            <a:pPr algn="ctr"/>
            <a:r>
              <a:rPr lang="es-VE" sz="1050" dirty="0" smtClean="0">
                <a:latin typeface="Times New Roman" panose="02020603050405020304" pitchFamily="18" charset="0"/>
                <a:cs typeface="Times New Roman" panose="02020603050405020304" pitchFamily="18" charset="0"/>
              </a:rPr>
              <a:t>JL</a:t>
            </a:r>
            <a:r>
              <a:rPr lang="es-VE" sz="1050" dirty="0">
                <a:latin typeface="Times New Roman" panose="02020603050405020304" pitchFamily="18" charset="0"/>
                <a:cs typeface="Times New Roman" panose="02020603050405020304" pitchFamily="18" charset="0"/>
              </a:rPr>
              <a:t>. </a:t>
            </a:r>
            <a:r>
              <a:rPr lang="es-VE" sz="1050" dirty="0" smtClean="0">
                <a:latin typeface="Times New Roman" panose="02020603050405020304" pitchFamily="18" charset="0"/>
                <a:cs typeface="Times New Roman" panose="02020603050405020304" pitchFamily="18" charset="0"/>
              </a:rPr>
              <a:t>Alexander  et al. </a:t>
            </a:r>
            <a:r>
              <a:rPr lang="es-VE" sz="1050" i="1" dirty="0" err="1">
                <a:latin typeface="Times New Roman" panose="02020603050405020304" pitchFamily="18" charset="0"/>
                <a:cs typeface="Times New Roman" panose="02020603050405020304" pitchFamily="18" charset="0"/>
              </a:rPr>
              <a:t>Gut</a:t>
            </a:r>
            <a:r>
              <a:rPr lang="es-VE" sz="1050" i="1" dirty="0">
                <a:latin typeface="Times New Roman" panose="02020603050405020304" pitchFamily="18" charset="0"/>
                <a:cs typeface="Times New Roman" panose="02020603050405020304" pitchFamily="18" charset="0"/>
              </a:rPr>
              <a:t> microbiota </a:t>
            </a:r>
            <a:r>
              <a:rPr lang="es-VE" sz="1050" i="1" dirty="0" err="1">
                <a:latin typeface="Times New Roman" panose="02020603050405020304" pitchFamily="18" charset="0"/>
                <a:cs typeface="Times New Roman" panose="02020603050405020304" pitchFamily="18" charset="0"/>
              </a:rPr>
              <a:t>modulation</a:t>
            </a:r>
            <a:r>
              <a:rPr lang="es-VE" sz="1050" i="1" dirty="0">
                <a:latin typeface="Times New Roman" panose="02020603050405020304" pitchFamily="18" charset="0"/>
                <a:cs typeface="Times New Roman" panose="02020603050405020304" pitchFamily="18" charset="0"/>
              </a:rPr>
              <a:t> of </a:t>
            </a:r>
            <a:r>
              <a:rPr lang="es-VE" sz="1050" i="1" dirty="0" err="1">
                <a:latin typeface="Times New Roman" panose="02020603050405020304" pitchFamily="18" charset="0"/>
                <a:cs typeface="Times New Roman" panose="02020603050405020304" pitchFamily="18" charset="0"/>
              </a:rPr>
              <a:t>chemotherapy</a:t>
            </a:r>
            <a:r>
              <a:rPr lang="es-VE" sz="1050" i="1" dirty="0">
                <a:latin typeface="Times New Roman" panose="02020603050405020304" pitchFamily="18" charset="0"/>
                <a:cs typeface="Times New Roman" panose="02020603050405020304" pitchFamily="18" charset="0"/>
              </a:rPr>
              <a:t> </a:t>
            </a:r>
            <a:r>
              <a:rPr lang="es-VE" sz="1050" i="1" dirty="0" err="1">
                <a:latin typeface="Times New Roman" panose="02020603050405020304" pitchFamily="18" charset="0"/>
                <a:cs typeface="Times New Roman" panose="02020603050405020304" pitchFamily="18" charset="0"/>
              </a:rPr>
              <a:t>efficacy</a:t>
            </a:r>
            <a:r>
              <a:rPr lang="es-VE" sz="1050" i="1" dirty="0">
                <a:latin typeface="Times New Roman" panose="02020603050405020304" pitchFamily="18" charset="0"/>
                <a:cs typeface="Times New Roman" panose="02020603050405020304" pitchFamily="18" charset="0"/>
              </a:rPr>
              <a:t> and </a:t>
            </a:r>
            <a:r>
              <a:rPr lang="es-VE" sz="1050" i="1" dirty="0" err="1" smtClean="0">
                <a:latin typeface="Times New Roman" panose="02020603050405020304" pitchFamily="18" charset="0"/>
                <a:cs typeface="Times New Roman" panose="02020603050405020304" pitchFamily="18" charset="0"/>
              </a:rPr>
              <a:t>toxicity</a:t>
            </a:r>
            <a:r>
              <a:rPr lang="es-VE" sz="1050" dirty="0" smtClean="0">
                <a:latin typeface="Times New Roman" panose="02020603050405020304" pitchFamily="18" charset="0"/>
                <a:cs typeface="Times New Roman" panose="02020603050405020304" pitchFamily="18" charset="0"/>
              </a:rPr>
              <a:t>. </a:t>
            </a:r>
            <a:r>
              <a:rPr lang="es-VE" sz="1050" dirty="0" err="1" smtClean="0">
                <a:latin typeface="Times New Roman" panose="02020603050405020304" pitchFamily="18" charset="0"/>
                <a:cs typeface="Times New Roman" panose="02020603050405020304" pitchFamily="18" charset="0"/>
              </a:rPr>
              <a:t>Nature</a:t>
            </a:r>
            <a:r>
              <a:rPr lang="es-VE" sz="1050" dirty="0" smtClean="0">
                <a:latin typeface="Times New Roman" panose="02020603050405020304" pitchFamily="18" charset="0"/>
                <a:cs typeface="Times New Roman" panose="02020603050405020304" pitchFamily="18" charset="0"/>
              </a:rPr>
              <a:t> </a:t>
            </a:r>
            <a:r>
              <a:rPr lang="es-VE" sz="1050" dirty="0" err="1">
                <a:latin typeface="Times New Roman" panose="02020603050405020304" pitchFamily="18" charset="0"/>
                <a:cs typeface="Times New Roman" panose="02020603050405020304" pitchFamily="18" charset="0"/>
              </a:rPr>
              <a:t>Reviews</a:t>
            </a:r>
            <a:r>
              <a:rPr lang="es-VE" sz="1050" dirty="0">
                <a:latin typeface="Times New Roman" panose="02020603050405020304" pitchFamily="18" charset="0"/>
                <a:cs typeface="Times New Roman" panose="02020603050405020304" pitchFamily="18" charset="0"/>
              </a:rPr>
              <a:t> </a:t>
            </a:r>
            <a:r>
              <a:rPr lang="es-VE" sz="1050" dirty="0" err="1">
                <a:latin typeface="Times New Roman" panose="02020603050405020304" pitchFamily="18" charset="0"/>
                <a:cs typeface="Times New Roman" panose="02020603050405020304" pitchFamily="18" charset="0"/>
              </a:rPr>
              <a:t>Gastroenterology</a:t>
            </a:r>
            <a:r>
              <a:rPr lang="es-VE" sz="1050" dirty="0">
                <a:latin typeface="Times New Roman" panose="02020603050405020304" pitchFamily="18" charset="0"/>
                <a:cs typeface="Times New Roman" panose="02020603050405020304" pitchFamily="18" charset="0"/>
              </a:rPr>
              <a:t> &amp; </a:t>
            </a:r>
            <a:r>
              <a:rPr lang="es-VE" sz="1050" dirty="0" err="1">
                <a:latin typeface="Times New Roman" panose="02020603050405020304" pitchFamily="18" charset="0"/>
                <a:cs typeface="Times New Roman" panose="02020603050405020304" pitchFamily="18" charset="0"/>
              </a:rPr>
              <a:t>Hepatology</a:t>
            </a:r>
            <a:r>
              <a:rPr lang="es-VE" sz="1050" dirty="0">
                <a:latin typeface="Times New Roman" panose="02020603050405020304" pitchFamily="18" charset="0"/>
                <a:cs typeface="Times New Roman" panose="02020603050405020304" pitchFamily="18" charset="0"/>
              </a:rPr>
              <a:t> </a:t>
            </a:r>
            <a:r>
              <a:rPr lang="es-VE" sz="1050" dirty="0" smtClean="0">
                <a:latin typeface="Times New Roman" panose="02020603050405020304" pitchFamily="18" charset="0"/>
                <a:cs typeface="Times New Roman" panose="02020603050405020304" pitchFamily="18" charset="0"/>
              </a:rPr>
              <a:t>2017;14:356–365. </a:t>
            </a:r>
            <a:endParaRPr lang="es-VE" sz="1050" dirty="0">
              <a:latin typeface="Times New Roman" panose="02020603050405020304" pitchFamily="18" charset="0"/>
              <a:cs typeface="Times New Roman" panose="02020603050405020304" pitchFamily="18" charset="0"/>
            </a:endParaRPr>
          </a:p>
        </p:txBody>
      </p:sp>
      <p:sp>
        <p:nvSpPr>
          <p:cNvPr id="2" name="Rectángulo 1"/>
          <p:cNvSpPr/>
          <p:nvPr/>
        </p:nvSpPr>
        <p:spPr>
          <a:xfrm>
            <a:off x="1735120" y="2797987"/>
            <a:ext cx="864096"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 name="Rectángulo 2"/>
          <p:cNvSpPr/>
          <p:nvPr/>
        </p:nvSpPr>
        <p:spPr>
          <a:xfrm>
            <a:off x="1633555" y="2857194"/>
            <a:ext cx="1353256" cy="369332"/>
          </a:xfrm>
          <a:prstGeom prst="rect">
            <a:avLst/>
          </a:prstGeom>
        </p:spPr>
        <p:txBody>
          <a:bodyPr wrap="none">
            <a:spAutoFit/>
          </a:bodyPr>
          <a:lstStyle/>
          <a:p>
            <a:r>
              <a:rPr lang="en-US" b="1" dirty="0">
                <a:effectLst>
                  <a:outerShdw blurRad="38100" dist="38100" dir="2700000" algn="tl">
                    <a:srgbClr val="000000">
                      <a:alpha val="43137"/>
                    </a:srgbClr>
                  </a:outerShdw>
                </a:effectLst>
                <a:latin typeface="Comic Sans MS" panose="030F0702030302020204" pitchFamily="66" charset="0"/>
              </a:rPr>
              <a:t>Microbiota</a:t>
            </a:r>
            <a:endParaRPr lang="es-VE" b="1" dirty="0">
              <a:effectLst>
                <a:outerShdw blurRad="38100" dist="38100" dir="2700000" algn="tl">
                  <a:srgbClr val="000000">
                    <a:alpha val="43137"/>
                  </a:srgbClr>
                </a:outerShdw>
              </a:effectLst>
            </a:endParaRPr>
          </a:p>
        </p:txBody>
      </p:sp>
      <p:sp>
        <p:nvSpPr>
          <p:cNvPr id="4" name="Rectángulo 3"/>
          <p:cNvSpPr/>
          <p:nvPr/>
        </p:nvSpPr>
        <p:spPr>
          <a:xfrm>
            <a:off x="212041" y="3957557"/>
            <a:ext cx="825867" cy="66458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162170" y="3957557"/>
            <a:ext cx="1077539" cy="307777"/>
          </a:xfrm>
          <a:prstGeom prst="rect">
            <a:avLst/>
          </a:prstGeom>
        </p:spPr>
        <p:txBody>
          <a:bodyPr wrap="none">
            <a:spAutoFit/>
          </a:bodyPr>
          <a:lstStyle/>
          <a:p>
            <a:r>
              <a:rPr lang="en-US" sz="1400" dirty="0" smtClean="0">
                <a:latin typeface="Comic Sans MS" panose="030F0702030302020204" pitchFamily="66" charset="0"/>
              </a:rPr>
              <a:t>Enterocito</a:t>
            </a:r>
            <a:endParaRPr lang="es-VE" sz="1400" dirty="0"/>
          </a:p>
        </p:txBody>
      </p:sp>
      <p:sp>
        <p:nvSpPr>
          <p:cNvPr id="5" name="Rectángulo 4"/>
          <p:cNvSpPr/>
          <p:nvPr/>
        </p:nvSpPr>
        <p:spPr>
          <a:xfrm>
            <a:off x="2482755" y="4664673"/>
            <a:ext cx="1008112" cy="39103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2470362" y="4622139"/>
            <a:ext cx="1189749" cy="461665"/>
          </a:xfrm>
          <a:prstGeom prst="rect">
            <a:avLst/>
          </a:prstGeom>
        </p:spPr>
        <p:txBody>
          <a:bodyPr wrap="none">
            <a:spAutoFit/>
          </a:bodyPr>
          <a:lstStyle/>
          <a:p>
            <a:r>
              <a:rPr lang="en-US" sz="1200" dirty="0" smtClean="0">
                <a:latin typeface="Comic Sans MS" panose="030F0702030302020204" pitchFamily="66" charset="0"/>
              </a:rPr>
              <a:t>Exp. </a:t>
            </a:r>
            <a:r>
              <a:rPr lang="en-US" sz="1200" dirty="0" err="1">
                <a:latin typeface="Comic Sans MS" panose="030F0702030302020204" pitchFamily="66" charset="0"/>
              </a:rPr>
              <a:t>g</a:t>
            </a:r>
            <a:r>
              <a:rPr lang="en-US" sz="1200" dirty="0" err="1" smtClean="0">
                <a:latin typeface="Comic Sans MS" panose="030F0702030302020204" pitchFamily="66" charset="0"/>
              </a:rPr>
              <a:t>enética</a:t>
            </a:r>
            <a:r>
              <a:rPr lang="en-US" sz="1200" dirty="0" smtClean="0">
                <a:latin typeface="Comic Sans MS" panose="030F0702030302020204" pitchFamily="66" charset="0"/>
              </a:rPr>
              <a:t> </a:t>
            </a:r>
          </a:p>
          <a:p>
            <a:r>
              <a:rPr lang="en-US" sz="1200" dirty="0" err="1" smtClean="0">
                <a:latin typeface="Comic Sans MS" panose="030F0702030302020204" pitchFamily="66" charset="0"/>
              </a:rPr>
              <a:t>proinflamt</a:t>
            </a:r>
            <a:r>
              <a:rPr lang="en-US" sz="1200" dirty="0" smtClean="0">
                <a:latin typeface="Comic Sans MS" panose="030F0702030302020204" pitchFamily="66" charset="0"/>
              </a:rPr>
              <a:t>.</a:t>
            </a:r>
            <a:endParaRPr lang="es-VE" sz="1200" dirty="0"/>
          </a:p>
        </p:txBody>
      </p:sp>
      <p:sp>
        <p:nvSpPr>
          <p:cNvPr id="7" name="Rectángulo 6"/>
          <p:cNvSpPr/>
          <p:nvPr/>
        </p:nvSpPr>
        <p:spPr>
          <a:xfrm>
            <a:off x="476450" y="4892500"/>
            <a:ext cx="1503262" cy="1251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a:off x="487022" y="4923398"/>
            <a:ext cx="1704313" cy="1384995"/>
          </a:xfrm>
          <a:prstGeom prst="rect">
            <a:avLst/>
          </a:prstGeom>
        </p:spPr>
        <p:txBody>
          <a:bodyPr wrap="none">
            <a:spAutoFit/>
          </a:bodyPr>
          <a:lstStyle/>
          <a:p>
            <a:r>
              <a:rPr lang="en-US" sz="1400" dirty="0" err="1" smtClean="0">
                <a:latin typeface="Comic Sans MS" panose="030F0702030302020204" pitchFamily="66" charset="0"/>
              </a:rPr>
              <a:t>Translocación</a:t>
            </a:r>
            <a:endParaRPr lang="en-US" sz="1400" dirty="0" smtClean="0">
              <a:latin typeface="Comic Sans MS" panose="030F0702030302020204" pitchFamily="66" charset="0"/>
            </a:endParaRPr>
          </a:p>
          <a:p>
            <a:r>
              <a:rPr lang="en-US" sz="1400" dirty="0" err="1" smtClean="0">
                <a:latin typeface="Comic Sans MS" panose="030F0702030302020204" pitchFamily="66" charset="0"/>
              </a:rPr>
              <a:t>Inmunomodulación</a:t>
            </a:r>
            <a:endParaRPr lang="en-US" sz="1400" dirty="0" smtClean="0">
              <a:latin typeface="Comic Sans MS" panose="030F0702030302020204" pitchFamily="66" charset="0"/>
            </a:endParaRPr>
          </a:p>
          <a:p>
            <a:r>
              <a:rPr lang="en-US" sz="1400" dirty="0" err="1" smtClean="0">
                <a:latin typeface="Comic Sans MS" panose="030F0702030302020204" pitchFamily="66" charset="0"/>
              </a:rPr>
              <a:t>Metabolitos</a:t>
            </a:r>
            <a:endParaRPr lang="en-US" sz="1400" dirty="0" smtClean="0">
              <a:latin typeface="Comic Sans MS" panose="030F0702030302020204" pitchFamily="66" charset="0"/>
            </a:endParaRPr>
          </a:p>
          <a:p>
            <a:r>
              <a:rPr lang="en-US" sz="1400" dirty="0" err="1">
                <a:latin typeface="Comic Sans MS" panose="030F0702030302020204" pitchFamily="66" charset="0"/>
              </a:rPr>
              <a:t>D</a:t>
            </a:r>
            <a:r>
              <a:rPr lang="en-US" sz="1400" dirty="0" err="1" smtClean="0">
                <a:latin typeface="Comic Sans MS" panose="030F0702030302020204" pitchFamily="66" charset="0"/>
              </a:rPr>
              <a:t>egradación</a:t>
            </a:r>
            <a:r>
              <a:rPr lang="en-US" sz="1400" dirty="0" smtClean="0">
                <a:latin typeface="Comic Sans MS" panose="030F0702030302020204" pitchFamily="66" charset="0"/>
              </a:rPr>
              <a:t> </a:t>
            </a:r>
            <a:r>
              <a:rPr lang="en-US" sz="1400" dirty="0" err="1" smtClean="0">
                <a:latin typeface="Comic Sans MS" panose="030F0702030302020204" pitchFamily="66" charset="0"/>
              </a:rPr>
              <a:t>enz</a:t>
            </a:r>
            <a:endParaRPr lang="en-US" sz="1400" dirty="0" smtClean="0">
              <a:latin typeface="Comic Sans MS" panose="030F0702030302020204" pitchFamily="66" charset="0"/>
            </a:endParaRPr>
          </a:p>
          <a:p>
            <a:r>
              <a:rPr lang="en-US" sz="1400" dirty="0" err="1" smtClean="0">
                <a:latin typeface="Comic Sans MS" panose="030F0702030302020204" pitchFamily="66" charset="0"/>
              </a:rPr>
              <a:t>Diversidad</a:t>
            </a:r>
            <a:r>
              <a:rPr lang="en-US" sz="1400" dirty="0" smtClean="0">
                <a:latin typeface="Comic Sans MS" panose="030F0702030302020204" pitchFamily="66" charset="0"/>
              </a:rPr>
              <a:t> </a:t>
            </a:r>
          </a:p>
          <a:p>
            <a:r>
              <a:rPr lang="en-US" sz="1400" dirty="0" err="1" smtClean="0">
                <a:latin typeface="Comic Sans MS" panose="030F0702030302020204" pitchFamily="66" charset="0"/>
              </a:rPr>
              <a:t>reducida</a:t>
            </a:r>
            <a:r>
              <a:rPr lang="en-US" sz="1400" dirty="0" smtClean="0">
                <a:latin typeface="Comic Sans MS" panose="030F0702030302020204" pitchFamily="66" charset="0"/>
              </a:rPr>
              <a:t>.</a:t>
            </a:r>
            <a:endParaRPr lang="es-VE" sz="1400" dirty="0"/>
          </a:p>
        </p:txBody>
      </p:sp>
      <p:sp>
        <p:nvSpPr>
          <p:cNvPr id="19" name="Rectángulo 18"/>
          <p:cNvSpPr/>
          <p:nvPr/>
        </p:nvSpPr>
        <p:spPr>
          <a:xfrm>
            <a:off x="7475740" y="5083804"/>
            <a:ext cx="1056700" cy="461665"/>
          </a:xfrm>
          <a:prstGeom prst="rect">
            <a:avLst/>
          </a:prstGeom>
          <a:solidFill>
            <a:schemeClr val="accent1">
              <a:lumMod val="20000"/>
              <a:lumOff val="80000"/>
            </a:schemeClr>
          </a:solidFill>
        </p:spPr>
        <p:txBody>
          <a:bodyPr wrap="none">
            <a:spAutoFit/>
          </a:bodyPr>
          <a:lstStyle/>
          <a:p>
            <a:pPr algn="ctr"/>
            <a:r>
              <a:rPr lang="en-US" sz="1200" dirty="0" err="1" smtClean="0">
                <a:latin typeface="Comic Sans MS" panose="030F0702030302020204" pitchFamily="66" charset="0"/>
              </a:rPr>
              <a:t>Toxicidad</a:t>
            </a:r>
            <a:r>
              <a:rPr lang="en-US" sz="1200" dirty="0" smtClean="0">
                <a:latin typeface="Comic Sans MS" panose="030F0702030302020204" pitchFamily="66" charset="0"/>
              </a:rPr>
              <a:t> y </a:t>
            </a:r>
          </a:p>
          <a:p>
            <a:pPr algn="ctr"/>
            <a:r>
              <a:rPr lang="en-US" sz="1200" dirty="0" err="1" smtClean="0">
                <a:latin typeface="Comic Sans MS" panose="030F0702030302020204" pitchFamily="66" charset="0"/>
              </a:rPr>
              <a:t>mucositis</a:t>
            </a:r>
            <a:endParaRPr lang="es-VE" sz="1200" dirty="0"/>
          </a:p>
        </p:txBody>
      </p:sp>
      <p:sp>
        <p:nvSpPr>
          <p:cNvPr id="20" name="Rectángulo 19"/>
          <p:cNvSpPr/>
          <p:nvPr/>
        </p:nvSpPr>
        <p:spPr>
          <a:xfrm>
            <a:off x="3520972" y="1877755"/>
            <a:ext cx="1056700" cy="461665"/>
          </a:xfrm>
          <a:prstGeom prst="rect">
            <a:avLst/>
          </a:prstGeom>
          <a:solidFill>
            <a:schemeClr val="accent1">
              <a:lumMod val="20000"/>
              <a:lumOff val="80000"/>
            </a:schemeClr>
          </a:solidFill>
        </p:spPr>
        <p:txBody>
          <a:bodyPr wrap="none">
            <a:spAutoFit/>
          </a:bodyPr>
          <a:lstStyle/>
          <a:p>
            <a:pPr algn="ctr"/>
            <a:r>
              <a:rPr lang="en-US" sz="1200" dirty="0" err="1" smtClean="0">
                <a:latin typeface="Comic Sans MS" panose="030F0702030302020204" pitchFamily="66" charset="0"/>
              </a:rPr>
              <a:t>Toxicidad</a:t>
            </a:r>
            <a:r>
              <a:rPr lang="en-US" sz="1200" dirty="0" smtClean="0">
                <a:latin typeface="Comic Sans MS" panose="030F0702030302020204" pitchFamily="66" charset="0"/>
              </a:rPr>
              <a:t> y </a:t>
            </a:r>
          </a:p>
          <a:p>
            <a:pPr algn="ctr"/>
            <a:r>
              <a:rPr lang="en-US" sz="1200" dirty="0" err="1" smtClean="0">
                <a:latin typeface="Comic Sans MS" panose="030F0702030302020204" pitchFamily="66" charset="0"/>
              </a:rPr>
              <a:t>mucositis</a:t>
            </a:r>
            <a:endParaRPr lang="es-VE" sz="1200" dirty="0"/>
          </a:p>
        </p:txBody>
      </p:sp>
      <p:sp>
        <p:nvSpPr>
          <p:cNvPr id="21" name="Rectángulo 20"/>
          <p:cNvSpPr/>
          <p:nvPr/>
        </p:nvSpPr>
        <p:spPr>
          <a:xfrm>
            <a:off x="143802" y="2185357"/>
            <a:ext cx="1192954" cy="646331"/>
          </a:xfrm>
          <a:prstGeom prst="rect">
            <a:avLst/>
          </a:prstGeom>
          <a:solidFill>
            <a:schemeClr val="bg1"/>
          </a:solidFill>
        </p:spPr>
        <p:txBody>
          <a:bodyPr wrap="none">
            <a:spAutoFit/>
          </a:bodyPr>
          <a:lstStyle/>
          <a:p>
            <a:pPr algn="ctr"/>
            <a:r>
              <a:rPr lang="en-US" sz="1200" dirty="0" err="1" smtClean="0">
                <a:latin typeface="Comic Sans MS" panose="030F0702030302020204" pitchFamily="66" charset="0"/>
              </a:rPr>
              <a:t>Acortamiento</a:t>
            </a:r>
            <a:endParaRPr lang="en-US" sz="1200" dirty="0" smtClean="0">
              <a:latin typeface="Comic Sans MS" panose="030F0702030302020204" pitchFamily="66" charset="0"/>
            </a:endParaRPr>
          </a:p>
          <a:p>
            <a:pPr algn="ctr"/>
            <a:r>
              <a:rPr lang="en-US" sz="1200" dirty="0" smtClean="0">
                <a:latin typeface="Comic Sans MS" panose="030F0702030302020204" pitchFamily="66" charset="0"/>
              </a:rPr>
              <a:t> </a:t>
            </a:r>
            <a:r>
              <a:rPr lang="en-US" sz="1200" dirty="0" err="1" smtClean="0">
                <a:latin typeface="Comic Sans MS" panose="030F0702030302020204" pitchFamily="66" charset="0"/>
              </a:rPr>
              <a:t>vellosidades</a:t>
            </a:r>
            <a:endParaRPr lang="en-US" sz="1200" dirty="0" smtClean="0">
              <a:latin typeface="Comic Sans MS" panose="030F0702030302020204" pitchFamily="66" charset="0"/>
            </a:endParaRPr>
          </a:p>
          <a:p>
            <a:pPr algn="ctr"/>
            <a:r>
              <a:rPr lang="en-US" sz="1200" dirty="0" err="1" smtClean="0">
                <a:latin typeface="Comic Sans MS" panose="030F0702030302020204" pitchFamily="66" charset="0"/>
              </a:rPr>
              <a:t>Lesión</a:t>
            </a:r>
            <a:r>
              <a:rPr lang="en-US" sz="1200" dirty="0" smtClean="0">
                <a:latin typeface="Comic Sans MS" panose="030F0702030302020204" pitchFamily="66" charset="0"/>
              </a:rPr>
              <a:t> mucosa</a:t>
            </a:r>
            <a:endParaRPr lang="es-VE" sz="1200" dirty="0"/>
          </a:p>
        </p:txBody>
      </p:sp>
      <p:sp>
        <p:nvSpPr>
          <p:cNvPr id="11" name="Rectángulo 10"/>
          <p:cNvSpPr/>
          <p:nvPr/>
        </p:nvSpPr>
        <p:spPr>
          <a:xfrm>
            <a:off x="4649885" y="1363174"/>
            <a:ext cx="1218259" cy="19767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4649885" y="1249942"/>
            <a:ext cx="1356462" cy="307777"/>
          </a:xfrm>
          <a:prstGeom prst="rect">
            <a:avLst/>
          </a:prstGeom>
        </p:spPr>
        <p:txBody>
          <a:bodyPr wrap="none">
            <a:spAutoFit/>
          </a:bodyPr>
          <a:lstStyle/>
          <a:p>
            <a:r>
              <a:rPr lang="en-US" sz="1400" dirty="0" err="1" smtClean="0">
                <a:latin typeface="Comic Sans MS" panose="030F0702030302020204" pitchFamily="66" charset="0"/>
              </a:rPr>
              <a:t>Mec</a:t>
            </a:r>
            <a:r>
              <a:rPr lang="en-US" sz="1400" dirty="0" smtClean="0">
                <a:latin typeface="Comic Sans MS" panose="030F0702030302020204" pitchFamily="66" charset="0"/>
              </a:rPr>
              <a:t>. </a:t>
            </a:r>
            <a:r>
              <a:rPr lang="en-US" sz="1400" dirty="0" err="1" smtClean="0">
                <a:latin typeface="Comic Sans MS" panose="030F0702030302020204" pitchFamily="66" charset="0"/>
              </a:rPr>
              <a:t>Directos</a:t>
            </a:r>
            <a:endParaRPr lang="es-VE" sz="1400" dirty="0"/>
          </a:p>
        </p:txBody>
      </p:sp>
      <p:sp>
        <p:nvSpPr>
          <p:cNvPr id="13" name="Rectángulo 12"/>
          <p:cNvSpPr/>
          <p:nvPr/>
        </p:nvSpPr>
        <p:spPr>
          <a:xfrm>
            <a:off x="7580385" y="1026960"/>
            <a:ext cx="1291808" cy="209406"/>
          </a:xfrm>
          <a:prstGeom prst="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Rectángulo 22"/>
          <p:cNvSpPr/>
          <p:nvPr/>
        </p:nvSpPr>
        <p:spPr>
          <a:xfrm>
            <a:off x="7532244" y="982457"/>
            <a:ext cx="1330814" cy="276999"/>
          </a:xfrm>
          <a:prstGeom prst="rect">
            <a:avLst/>
          </a:prstGeom>
        </p:spPr>
        <p:txBody>
          <a:bodyPr wrap="none">
            <a:spAutoFit/>
          </a:bodyPr>
          <a:lstStyle/>
          <a:p>
            <a:r>
              <a:rPr lang="en-US" sz="1200" dirty="0" err="1" smtClean="0">
                <a:latin typeface="Comic Sans MS" panose="030F0702030302020204" pitchFamily="66" charset="0"/>
              </a:rPr>
              <a:t>Mec</a:t>
            </a:r>
            <a:r>
              <a:rPr lang="en-US" sz="1200" dirty="0" smtClean="0">
                <a:latin typeface="Comic Sans MS" panose="030F0702030302020204" pitchFamily="66" charset="0"/>
              </a:rPr>
              <a:t>. </a:t>
            </a:r>
            <a:r>
              <a:rPr lang="en-US" sz="1200" dirty="0" err="1" smtClean="0">
                <a:latin typeface="Comic Sans MS" panose="030F0702030302020204" pitchFamily="66" charset="0"/>
              </a:rPr>
              <a:t>Indirectos</a:t>
            </a:r>
            <a:endParaRPr lang="es-VE" sz="1200" dirty="0"/>
          </a:p>
        </p:txBody>
      </p:sp>
    </p:spTree>
    <p:extLst>
      <p:ext uri="{BB962C8B-B14F-4D97-AF65-F5344CB8AC3E}">
        <p14:creationId xmlns:p14="http://schemas.microsoft.com/office/powerpoint/2010/main" val="5952846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10" name="Rectángulo 9"/>
          <p:cNvSpPr/>
          <p:nvPr/>
        </p:nvSpPr>
        <p:spPr>
          <a:xfrm>
            <a:off x="2494873" y="653108"/>
            <a:ext cx="4154254" cy="707886"/>
          </a:xfrm>
          <a:prstGeom prst="rect">
            <a:avLst/>
          </a:prstGeom>
          <a:solidFill>
            <a:schemeClr val="accent6">
              <a:lumMod val="40000"/>
              <a:lumOff val="6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000" dirty="0" smtClean="0">
                <a:latin typeface="Comic Sans MS" panose="030F0702030302020204" pitchFamily="66" charset="0"/>
              </a:rPr>
              <a:t>Microbiota </a:t>
            </a:r>
            <a:r>
              <a:rPr lang="en-US" sz="2000" dirty="0" err="1" smtClean="0">
                <a:latin typeface="Comic Sans MS" panose="030F0702030302020204" pitchFamily="66" charset="0"/>
              </a:rPr>
              <a:t>modula</a:t>
            </a:r>
            <a:r>
              <a:rPr lang="en-US" sz="2000" dirty="0" smtClean="0">
                <a:latin typeface="Comic Sans MS" panose="030F0702030302020204" pitchFamily="66" charset="0"/>
              </a:rPr>
              <a:t> </a:t>
            </a:r>
            <a:r>
              <a:rPr lang="en-US" sz="2000" dirty="0" err="1" smtClean="0">
                <a:latin typeface="Comic Sans MS" panose="030F0702030302020204" pitchFamily="66" charset="0"/>
              </a:rPr>
              <a:t>eficacia</a:t>
            </a:r>
            <a:r>
              <a:rPr lang="en-US" sz="2000" dirty="0" smtClean="0">
                <a:latin typeface="Comic Sans MS" panose="030F0702030302020204" pitchFamily="66" charset="0"/>
              </a:rPr>
              <a:t> y </a:t>
            </a:r>
            <a:r>
              <a:rPr lang="en-US" sz="2000" dirty="0" err="1" smtClean="0">
                <a:latin typeface="Comic Sans MS" panose="030F0702030302020204" pitchFamily="66" charset="0"/>
              </a:rPr>
              <a:t>toxicidad</a:t>
            </a:r>
            <a:r>
              <a:rPr lang="en-US" sz="2000" dirty="0" smtClean="0">
                <a:latin typeface="Comic Sans MS" panose="030F0702030302020204" pitchFamily="66" charset="0"/>
              </a:rPr>
              <a:t> de </a:t>
            </a:r>
            <a:r>
              <a:rPr lang="en-US" sz="2000" dirty="0" err="1" smtClean="0">
                <a:latin typeface="Comic Sans MS" panose="030F0702030302020204" pitchFamily="66" charset="0"/>
              </a:rPr>
              <a:t>Quimioterapia</a:t>
            </a:r>
            <a:endParaRPr lang="en-US" sz="2000" dirty="0" smtClean="0">
              <a:latin typeface="Comic Sans MS" panose="030F0702030302020204" pitchFamily="66" charset="0"/>
            </a:endParaRPr>
          </a:p>
        </p:txBody>
      </p:sp>
      <p:sp>
        <p:nvSpPr>
          <p:cNvPr id="5" name="Rectángulo 4"/>
          <p:cNvSpPr/>
          <p:nvPr/>
        </p:nvSpPr>
        <p:spPr>
          <a:xfrm>
            <a:off x="1187624" y="1589921"/>
            <a:ext cx="6768752" cy="4142673"/>
          </a:xfrm>
          <a:prstGeom prst="rect">
            <a:avLst/>
          </a:prstGeom>
          <a:solidFill>
            <a:srgbClr val="FFF3E7"/>
          </a:solidFill>
          <a:effectLst>
            <a:outerShdw blurRad="50800" dist="38100" dir="2700000" algn="tl" rotWithShape="0">
              <a:prstClr val="black">
                <a:alpha val="40000"/>
              </a:prstClr>
            </a:outerShdw>
          </a:effectLst>
        </p:spPr>
        <p:txBody>
          <a:bodyPr wrap="square">
            <a:spAutoFit/>
          </a:bodyPr>
          <a:lstStyle/>
          <a:p>
            <a:pPr marL="182563" lvl="0" indent="-182563">
              <a:lnSpc>
                <a:spcPct val="107000"/>
              </a:lnSpc>
              <a:spcAft>
                <a:spcPts val="0"/>
              </a:spcAft>
              <a:buSzPts val="1000"/>
              <a:buFont typeface="Symbol" panose="05050102010706020507" pitchFamily="18" charset="2"/>
              <a:buChar char=""/>
            </a:pP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Crecen</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evidencias</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que</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microbiota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modula</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acciones</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de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quimioterápicos</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usados</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en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cáncer</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y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otras</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enfermedades</a:t>
            </a:r>
            <a:endPar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endParaRPr>
          </a:p>
          <a:p>
            <a:pPr marL="182563" lvl="0" indent="-182563">
              <a:lnSpc>
                <a:spcPct val="107000"/>
              </a:lnSpc>
              <a:spcAft>
                <a:spcPts val="0"/>
              </a:spcAft>
              <a:buSzPts val="1000"/>
              <a:buFont typeface="Symbol" panose="05050102010706020507" pitchFamily="18" charset="2"/>
              <a:buChar char=""/>
            </a:pPr>
            <a:endParaRPr lang="es-VE" sz="1000" dirty="0">
              <a:solidFill>
                <a:srgbClr val="222222"/>
              </a:solidFill>
              <a:latin typeface="Comic Sans MS" panose="030F0702030302020204" pitchFamily="66" charset="0"/>
              <a:ea typeface="Calibri" panose="020F0502020204030204" pitchFamily="34" charset="0"/>
              <a:cs typeface="Times New Roman" panose="02020603050405020304" pitchFamily="18" charset="0"/>
            </a:endParaRPr>
          </a:p>
          <a:p>
            <a:pPr marL="182563" lvl="0" indent="-182563">
              <a:lnSpc>
                <a:spcPct val="107000"/>
              </a:lnSpc>
              <a:spcAft>
                <a:spcPts val="0"/>
              </a:spcAft>
              <a:buSzPts val="1000"/>
              <a:buFont typeface="Symbol" panose="05050102010706020507" pitchFamily="18" charset="2"/>
              <a:buChar char=""/>
            </a:pP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Se propone el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marco</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mecanicista</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'TIMER</a:t>
            </a:r>
            <a:r>
              <a:rPr lang="en-US" spc="15" dirty="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para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explicar</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cómo</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las</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bacterias</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influyen</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en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efectos</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quimioterápicos</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en el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hospedero</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Translocación</a:t>
            </a:r>
            <a:r>
              <a:rPr lang="en-US" b="1" spc="15" dirty="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Inmunomodulación</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Metabolismo</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Degradación</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enzimática</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y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diversidad</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reducida</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y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variación</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ecológica</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p>
          <a:p>
            <a:pPr marL="182563" lvl="0" indent="-182563">
              <a:lnSpc>
                <a:spcPct val="107000"/>
              </a:lnSpc>
              <a:spcAft>
                <a:spcPts val="0"/>
              </a:spcAft>
              <a:buSzPts val="1000"/>
              <a:buFont typeface="Symbol" panose="05050102010706020507" pitchFamily="18" charset="2"/>
              <a:buChar char=""/>
            </a:pPr>
            <a:endParaRPr lang="en-US" sz="1000"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endParaRPr>
          </a:p>
          <a:p>
            <a:pPr marL="182563" lvl="0" indent="-182563">
              <a:lnSpc>
                <a:spcPct val="107000"/>
              </a:lnSpc>
              <a:spcAft>
                <a:spcPts val="0"/>
              </a:spcAft>
              <a:buSzPts val="1000"/>
              <a:buFont typeface="Symbol" panose="05050102010706020507" pitchFamily="18" charset="2"/>
              <a:buChar char=""/>
            </a:pP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Una</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serie de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herramientas</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para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manipular</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el microbiota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están</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en </a:t>
            </a:r>
            <a:r>
              <a:rPr lang="en-US"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desarrollo</a:t>
            </a:r>
            <a:r>
              <a:rPr lang="en-US"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modificaciones</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dietéticas</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probióticos y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bacterias</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sintéticamente</a:t>
            </a:r>
            <a:r>
              <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r>
              <a:rPr lang="en-US" b="1" spc="15" dirty="0" err="1"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construidas</a:t>
            </a:r>
            <a:endParaRPr lang="en-US" b="1"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endParaRPr>
          </a:p>
          <a:p>
            <a:pPr marL="182563" lvl="0" indent="-182563">
              <a:lnSpc>
                <a:spcPct val="107000"/>
              </a:lnSpc>
              <a:spcAft>
                <a:spcPts val="0"/>
              </a:spcAft>
              <a:buSzPts val="1000"/>
            </a:pPr>
            <a:r>
              <a:rPr lang="en-US" sz="1000" spc="15" dirty="0" smtClean="0">
                <a:solidFill>
                  <a:srgbClr val="222222"/>
                </a:solidFill>
                <a:latin typeface="Comic Sans MS" panose="030F0702030302020204" pitchFamily="66" charset="0"/>
                <a:ea typeface="Times New Roman" panose="02020603050405020304" pitchFamily="18" charset="0"/>
                <a:cs typeface="Times New Roman" panose="02020603050405020304" pitchFamily="18" charset="0"/>
              </a:rPr>
              <a:t> </a:t>
            </a:r>
          </a:p>
          <a:p>
            <a:pPr marL="182563" lvl="0" indent="-182563">
              <a:lnSpc>
                <a:spcPct val="107000"/>
              </a:lnSpc>
              <a:spcAft>
                <a:spcPts val="0"/>
              </a:spcAft>
              <a:buSzPts val="1000"/>
              <a:buFont typeface="Symbol" panose="05050102010706020507" pitchFamily="18" charset="2"/>
              <a:buChar char=""/>
            </a:pPr>
            <a:r>
              <a:rPr lang="en-US" spc="15" dirty="0" smtClean="0">
                <a:solidFill>
                  <a:srgbClr val="222222"/>
                </a:solidFill>
                <a:latin typeface="Comic Sans MS" panose="030F0702030302020204" pitchFamily="66" charset="0"/>
                <a:ea typeface="Times New Roman" panose="02020603050405020304" pitchFamily="18" charset="0"/>
              </a:rPr>
              <a:t>El </a:t>
            </a:r>
            <a:r>
              <a:rPr lang="en-US" b="1" spc="15" dirty="0" smtClean="0">
                <a:solidFill>
                  <a:srgbClr val="222222"/>
                </a:solidFill>
                <a:latin typeface="Comic Sans MS" panose="030F0702030302020204" pitchFamily="66" charset="0"/>
                <a:ea typeface="Times New Roman" panose="02020603050405020304" pitchFamily="18" charset="0"/>
              </a:rPr>
              <a:t>microbiota </a:t>
            </a:r>
            <a:r>
              <a:rPr lang="en-US" b="1" spc="15" dirty="0" err="1" smtClean="0">
                <a:solidFill>
                  <a:srgbClr val="222222"/>
                </a:solidFill>
                <a:latin typeface="Comic Sans MS" panose="030F0702030302020204" pitchFamily="66" charset="0"/>
                <a:ea typeface="Times New Roman" panose="02020603050405020304" pitchFamily="18" charset="0"/>
              </a:rPr>
              <a:t>será</a:t>
            </a:r>
            <a:r>
              <a:rPr lang="en-US" b="1" spc="15" dirty="0" smtClean="0">
                <a:solidFill>
                  <a:srgbClr val="222222"/>
                </a:solidFill>
                <a:latin typeface="Comic Sans MS" panose="030F0702030302020204" pitchFamily="66" charset="0"/>
                <a:ea typeface="Times New Roman" panose="02020603050405020304" pitchFamily="18" charset="0"/>
              </a:rPr>
              <a:t> central al </a:t>
            </a:r>
            <a:r>
              <a:rPr lang="en-US" b="1" spc="15" dirty="0" err="1" smtClean="0">
                <a:solidFill>
                  <a:srgbClr val="222222"/>
                </a:solidFill>
                <a:latin typeface="Comic Sans MS" panose="030F0702030302020204" pitchFamily="66" charset="0"/>
                <a:ea typeface="Times New Roman" panose="02020603050405020304" pitchFamily="18" charset="0"/>
              </a:rPr>
              <a:t>futuro</a:t>
            </a:r>
            <a:r>
              <a:rPr lang="en-US" b="1" spc="15" dirty="0" smtClean="0">
                <a:solidFill>
                  <a:srgbClr val="222222"/>
                </a:solidFill>
                <a:latin typeface="Comic Sans MS" panose="030F0702030302020204" pitchFamily="66" charset="0"/>
                <a:ea typeface="Times New Roman" panose="02020603050405020304" pitchFamily="18" charset="0"/>
              </a:rPr>
              <a:t> </a:t>
            </a:r>
            <a:r>
              <a:rPr lang="en-US" spc="15" dirty="0" smtClean="0">
                <a:solidFill>
                  <a:srgbClr val="222222"/>
                </a:solidFill>
                <a:latin typeface="Comic Sans MS" panose="030F0702030302020204" pitchFamily="66" charset="0"/>
                <a:ea typeface="Times New Roman" panose="02020603050405020304" pitchFamily="18" charset="0"/>
              </a:rPr>
              <a:t>de la </a:t>
            </a:r>
            <a:r>
              <a:rPr lang="en-US" spc="15" dirty="0" err="1" smtClean="0">
                <a:solidFill>
                  <a:srgbClr val="222222"/>
                </a:solidFill>
                <a:latin typeface="Comic Sans MS" panose="030F0702030302020204" pitchFamily="66" charset="0"/>
                <a:ea typeface="Times New Roman" panose="02020603050405020304" pitchFamily="18" charset="0"/>
              </a:rPr>
              <a:t>terapia</a:t>
            </a:r>
            <a:r>
              <a:rPr lang="en-US" spc="15" dirty="0" smtClean="0">
                <a:solidFill>
                  <a:srgbClr val="222222"/>
                </a:solidFill>
                <a:latin typeface="Comic Sans MS" panose="030F0702030302020204" pitchFamily="66" charset="0"/>
                <a:ea typeface="Times New Roman" panose="02020603050405020304" pitchFamily="18" charset="0"/>
              </a:rPr>
              <a:t> </a:t>
            </a:r>
            <a:r>
              <a:rPr lang="en-US" spc="15" dirty="0" err="1" smtClean="0">
                <a:solidFill>
                  <a:srgbClr val="222222"/>
                </a:solidFill>
                <a:latin typeface="Comic Sans MS" panose="030F0702030302020204" pitchFamily="66" charset="0"/>
                <a:ea typeface="Times New Roman" panose="02020603050405020304" pitchFamily="18" charset="0"/>
              </a:rPr>
              <a:t>personalizada</a:t>
            </a:r>
            <a:r>
              <a:rPr lang="en-US" spc="15" dirty="0" smtClean="0">
                <a:solidFill>
                  <a:srgbClr val="222222"/>
                </a:solidFill>
                <a:latin typeface="Comic Sans MS" panose="030F0702030302020204" pitchFamily="66" charset="0"/>
                <a:ea typeface="Times New Roman" panose="02020603050405020304" pitchFamily="18" charset="0"/>
              </a:rPr>
              <a:t> para el </a:t>
            </a:r>
            <a:r>
              <a:rPr lang="en-US" spc="15" dirty="0" err="1" smtClean="0">
                <a:solidFill>
                  <a:srgbClr val="222222"/>
                </a:solidFill>
                <a:latin typeface="Comic Sans MS" panose="030F0702030302020204" pitchFamily="66" charset="0"/>
                <a:ea typeface="Times New Roman" panose="02020603050405020304" pitchFamily="18" charset="0"/>
              </a:rPr>
              <a:t>cáncer</a:t>
            </a:r>
            <a:endParaRPr lang="en-US" spc="15" dirty="0" smtClean="0">
              <a:solidFill>
                <a:srgbClr val="222222"/>
              </a:solidFill>
              <a:latin typeface="Comic Sans MS" panose="030F0702030302020204" pitchFamily="66" charset="0"/>
              <a:ea typeface="Times New Roman" panose="02020603050405020304" pitchFamily="18" charset="0"/>
            </a:endParaRPr>
          </a:p>
        </p:txBody>
      </p:sp>
      <p:sp>
        <p:nvSpPr>
          <p:cNvPr id="12" name="Rectángulo 11"/>
          <p:cNvSpPr/>
          <p:nvPr/>
        </p:nvSpPr>
        <p:spPr>
          <a:xfrm>
            <a:off x="1932603" y="5962136"/>
            <a:ext cx="4968552"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JL</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Alexander  et al.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microbiota </a:t>
            </a:r>
            <a:r>
              <a:rPr lang="es-VE" sz="1200" i="1" dirty="0" err="1">
                <a:latin typeface="Times New Roman" panose="02020603050405020304" pitchFamily="18" charset="0"/>
                <a:cs typeface="Times New Roman" panose="02020603050405020304" pitchFamily="18" charset="0"/>
              </a:rPr>
              <a:t>modulation</a:t>
            </a:r>
            <a:r>
              <a:rPr lang="es-VE" sz="1200" i="1" dirty="0">
                <a:latin typeface="Times New Roman" panose="02020603050405020304" pitchFamily="18" charset="0"/>
                <a:cs typeface="Times New Roman" panose="02020603050405020304" pitchFamily="18" charset="0"/>
              </a:rPr>
              <a:t> of </a:t>
            </a:r>
            <a:r>
              <a:rPr lang="es-VE" sz="1200" i="1" dirty="0" err="1">
                <a:latin typeface="Times New Roman" panose="02020603050405020304" pitchFamily="18" charset="0"/>
                <a:cs typeface="Times New Roman" panose="02020603050405020304" pitchFamily="18" charset="0"/>
              </a:rPr>
              <a:t>chemotherapy</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efficacy</a:t>
            </a:r>
            <a:r>
              <a:rPr lang="es-VE" sz="1200" i="1" dirty="0">
                <a:latin typeface="Times New Roman" panose="02020603050405020304" pitchFamily="18" charset="0"/>
                <a:cs typeface="Times New Roman" panose="02020603050405020304" pitchFamily="18" charset="0"/>
              </a:rPr>
              <a:t> and </a:t>
            </a:r>
            <a:r>
              <a:rPr lang="es-VE" sz="1200" i="1" dirty="0" err="1" smtClean="0">
                <a:latin typeface="Times New Roman" panose="02020603050405020304" pitchFamily="18" charset="0"/>
                <a:cs typeface="Times New Roman" panose="02020603050405020304" pitchFamily="18" charset="0"/>
              </a:rPr>
              <a:t>toxicity</a:t>
            </a:r>
            <a:r>
              <a:rPr lang="es-VE" sz="1200" dirty="0" smtClean="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Nature</a:t>
            </a:r>
            <a:r>
              <a:rPr lang="es-VE" sz="1200" dirty="0" smtClean="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Reviews</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Gastroenterology</a:t>
            </a:r>
            <a:r>
              <a:rPr lang="es-VE" sz="1200" dirty="0">
                <a:latin typeface="Times New Roman" panose="02020603050405020304" pitchFamily="18" charset="0"/>
                <a:cs typeface="Times New Roman" panose="02020603050405020304" pitchFamily="18" charset="0"/>
              </a:rPr>
              <a:t> &amp; </a:t>
            </a:r>
            <a:r>
              <a:rPr lang="es-VE" sz="1200" dirty="0" err="1">
                <a:latin typeface="Times New Roman" panose="02020603050405020304" pitchFamily="18" charset="0"/>
                <a:cs typeface="Times New Roman" panose="02020603050405020304" pitchFamily="18" charset="0"/>
              </a:rPr>
              <a:t>Hepatology</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2017;14:356–365. </a:t>
            </a:r>
            <a:endParaRPr lang="es-VE"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1383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6" name="5 CuadroTexto"/>
          <p:cNvSpPr txBox="1"/>
          <p:nvPr/>
        </p:nvSpPr>
        <p:spPr>
          <a:xfrm>
            <a:off x="1364605" y="1184260"/>
            <a:ext cx="7064489" cy="4493538"/>
          </a:xfrm>
          <a:prstGeom prst="rect">
            <a:avLst/>
          </a:prstGeom>
          <a:solidFill>
            <a:schemeClr val="tx1"/>
          </a:solidFill>
        </p:spPr>
        <p:txBody>
          <a:bodyPr wrap="square" rtlCol="0">
            <a:spAutoFit/>
          </a:bodyPr>
          <a:lstStyle/>
          <a:p>
            <a:pPr marL="171450" indent="-171450">
              <a:buClr>
                <a:srgbClr val="F79646">
                  <a:lumMod val="75000"/>
                </a:srgbClr>
              </a:buClr>
              <a:buSzPct val="130000"/>
              <a:buFont typeface="Arial" pitchFamily="34" charset="0"/>
              <a:buChar char="•"/>
              <a:tabLst>
                <a:tab pos="531813" algn="l"/>
              </a:tabLst>
            </a:pPr>
            <a:endParaRPr lang="es-VE" sz="800" b="1" dirty="0" smtClean="0">
              <a:solidFill>
                <a:srgbClr val="EF5739"/>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smtClean="0">
                <a:solidFill>
                  <a:prstClr val="white"/>
                </a:solidFill>
                <a:latin typeface="Comic Sans MS" pitchFamily="66" charset="0"/>
              </a:rPr>
              <a:t>Introducción</a:t>
            </a:r>
          </a:p>
          <a:p>
            <a:pPr marL="342900" indent="-342900">
              <a:buClr>
                <a:srgbClr val="3399FF"/>
              </a:buClr>
              <a:buSzPct val="130000"/>
              <a:buFont typeface="Arial" panose="020B0604020202020204" pitchFamily="34" charset="0"/>
              <a:buChar char="•"/>
            </a:pPr>
            <a:r>
              <a:rPr lang="es-VE" sz="2000" dirty="0" smtClean="0">
                <a:solidFill>
                  <a:prstClr val="white"/>
                </a:solidFill>
                <a:latin typeface="Comic Sans MS" pitchFamily="66" charset="0"/>
              </a:rPr>
              <a:t>A.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Definiciones, proyectos y características microbiota</a:t>
            </a:r>
          </a:p>
          <a:p>
            <a:pPr marL="342900" indent="-342900">
              <a:buClr>
                <a:srgbClr val="3399FF"/>
              </a:buClr>
              <a:buSzPct val="130000"/>
              <a:buFont typeface="Arial" panose="020B0604020202020204" pitchFamily="34" charset="0"/>
              <a:buChar char="•"/>
            </a:pPr>
            <a:r>
              <a:rPr lang="es-VE" sz="2000" dirty="0" smtClean="0">
                <a:solidFill>
                  <a:prstClr val="white"/>
                </a:solidFill>
                <a:latin typeface="Comic Sans MS" pitchFamily="66" charset="0"/>
              </a:rPr>
              <a:t>B.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Microbioma Intestina</a:t>
            </a:r>
            <a:r>
              <a:rPr lang="es-VE" sz="2000" b="1"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l</a:t>
            </a:r>
          </a:p>
          <a:p>
            <a:pPr>
              <a:buClr>
                <a:srgbClr val="3399FF"/>
              </a:buClr>
              <a:buSzPct val="130000"/>
            </a:pPr>
            <a:endParaRPr lang="es-VE" sz="2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tabLst>
                <a:tab pos="273050" algn="l"/>
                <a:tab pos="531813" algn="l"/>
              </a:tabLst>
            </a:pPr>
            <a:r>
              <a:rPr lang="es-VE" sz="2400" dirty="0" smtClean="0">
                <a:solidFill>
                  <a:prstClr val="white"/>
                </a:solidFill>
                <a:latin typeface="Comic Sans MS" pitchFamily="66" charset="0"/>
              </a:rPr>
              <a:t>Microbiota Intestinal y Salud/Enfermedad</a:t>
            </a:r>
          </a:p>
          <a:p>
            <a:pPr marL="342900" indent="-342900">
              <a:buClr>
                <a:srgbClr val="3399FF"/>
              </a:buClr>
              <a:buSzPct val="130000"/>
              <a:buFont typeface="Arial" panose="020B0604020202020204" pitchFamily="34" charset="0"/>
              <a:buChar char="•"/>
              <a:tabLst>
                <a:tab pos="273050" algn="l"/>
                <a:tab pos="531813" algn="l"/>
              </a:tabLst>
            </a:pPr>
            <a:r>
              <a:rPr lang="es-VE" sz="2000" dirty="0" smtClean="0">
                <a:solidFill>
                  <a:prstClr val="white"/>
                </a:solidFill>
                <a:effectLst>
                  <a:outerShdw blurRad="38100" dist="38100" dir="2700000" algn="tl">
                    <a:srgbClr val="000000">
                      <a:alpha val="43137"/>
                    </a:srgbClr>
                  </a:outerShdw>
                </a:effectLst>
                <a:latin typeface="Comic Sans MS" pitchFamily="66" charset="0"/>
              </a:rPr>
              <a:t>A.</a:t>
            </a:r>
            <a:r>
              <a:rPr lang="es-VE" sz="2000" b="1" dirty="0" smtClean="0">
                <a:solidFill>
                  <a:prstClr val="white"/>
                </a:solidFill>
                <a:effectLst>
                  <a:outerShdw blurRad="38100" dist="38100" dir="2700000" algn="tl">
                    <a:srgbClr val="000000">
                      <a:alpha val="43137"/>
                    </a:srgbClr>
                  </a:outerShdw>
                </a:effectLst>
                <a:latin typeface="Comic Sans MS" pitchFamily="66" charset="0"/>
              </a:rPr>
              <a:t>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Mecanismos en Salud y Enfermedad</a:t>
            </a:r>
          </a:p>
          <a:p>
            <a:pPr marL="342900" indent="-342900">
              <a:buClr>
                <a:srgbClr val="3399FF"/>
              </a:buClr>
              <a:buSzPct val="130000"/>
              <a:buFont typeface="Arial" pitchFamily="34" charset="0"/>
              <a:buChar char="•"/>
            </a:pPr>
            <a:r>
              <a:rPr lang="es-VE" sz="2000" dirty="0" smtClean="0">
                <a:solidFill>
                  <a:prstClr val="white"/>
                </a:solidFill>
                <a:effectLst>
                  <a:outerShdw blurRad="38100" dist="38100" dir="2700000" algn="tl">
                    <a:srgbClr val="000000">
                      <a:alpha val="43137"/>
                    </a:srgbClr>
                  </a:outerShdw>
                </a:effectLst>
                <a:latin typeface="Comic Sans MS" pitchFamily="66" charset="0"/>
              </a:rPr>
              <a:t>B.</a:t>
            </a:r>
            <a:r>
              <a:rPr lang="es-VE" sz="2000" b="1" dirty="0" smtClean="0">
                <a:solidFill>
                  <a:prstClr val="white"/>
                </a:solidFill>
                <a:effectLst>
                  <a:outerShdw blurRad="38100" dist="38100" dir="2700000" algn="tl">
                    <a:srgbClr val="000000">
                      <a:alpha val="43137"/>
                    </a:srgbClr>
                  </a:outerShdw>
                </a:effectLst>
                <a:latin typeface="Comic Sans MS" pitchFamily="66" charset="0"/>
              </a:rPr>
              <a:t>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Microbioma </a:t>
            </a:r>
            <a:r>
              <a:rPr lang="es-VE" sz="2000" dirty="0" err="1"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Intest</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 y </a:t>
            </a:r>
            <a:r>
              <a:rPr lang="es-VE" sz="2000" dirty="0" err="1"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Enf</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 asociadas</a:t>
            </a:r>
          </a:p>
          <a:p>
            <a:pPr marL="342900" indent="-342900">
              <a:buClr>
                <a:srgbClr val="3399FF"/>
              </a:buClr>
              <a:buSzPct val="130000"/>
              <a:buFont typeface="Arial" pitchFamily="34" charset="0"/>
              <a:buChar char="•"/>
            </a:pPr>
            <a:endParaRPr lang="es-VE" sz="2400"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a:solidFill>
                  <a:prstClr val="white"/>
                </a:solidFill>
                <a:latin typeface="Comic Sans MS" pitchFamily="66" charset="0"/>
              </a:rPr>
              <a:t>Prevención y Terapéutica</a:t>
            </a:r>
          </a:p>
          <a:p>
            <a:pPr marL="342900" indent="-342900">
              <a:buClr>
                <a:srgbClr val="3399FF"/>
              </a:buClr>
              <a:buSzPct val="130000"/>
              <a:buFont typeface="Arial" pitchFamily="34" charset="0"/>
              <a:buChar char="•"/>
            </a:pPr>
            <a:r>
              <a:rPr lang="es-VE" sz="2000" dirty="0">
                <a:solidFill>
                  <a:prstClr val="white"/>
                </a:solidFill>
                <a:latin typeface="Comic Sans MS" pitchFamily="66" charset="0"/>
              </a:rPr>
              <a:t>A. </a:t>
            </a:r>
            <a:r>
              <a:rPr lang="es-VE" sz="2000" dirty="0">
                <a:solidFill>
                  <a:srgbClr val="F79646">
                    <a:lumMod val="60000"/>
                    <a:lumOff val="40000"/>
                  </a:srgbClr>
                </a:solidFill>
                <a:effectLst>
                  <a:outerShdw blurRad="38100" dist="38100" dir="2700000" algn="tl">
                    <a:srgbClr val="000000">
                      <a:alpha val="43137"/>
                    </a:srgbClr>
                  </a:outerShdw>
                </a:effectLst>
                <a:latin typeface="Comic Sans MS" pitchFamily="66" charset="0"/>
              </a:rPr>
              <a:t>General</a:t>
            </a:r>
          </a:p>
          <a:p>
            <a:pPr marL="342900" indent="-342900">
              <a:buClr>
                <a:srgbClr val="3399FF"/>
              </a:buClr>
              <a:buSzPct val="130000"/>
              <a:buFont typeface="Arial" pitchFamily="34" charset="0"/>
              <a:buChar char="•"/>
            </a:pPr>
            <a:r>
              <a:rPr lang="es-VE" sz="2000" dirty="0">
                <a:solidFill>
                  <a:prstClr val="white"/>
                </a:solidFill>
                <a:latin typeface="Comic Sans MS" pitchFamily="66" charset="0"/>
              </a:rPr>
              <a:t>B. </a:t>
            </a:r>
            <a:r>
              <a:rPr lang="es-VE" sz="2000" dirty="0">
                <a:solidFill>
                  <a:srgbClr val="F79646">
                    <a:lumMod val="60000"/>
                    <a:lumOff val="40000"/>
                  </a:srgbClr>
                </a:solidFill>
                <a:effectLst>
                  <a:outerShdw blurRad="38100" dist="38100" dir="2700000" algn="tl">
                    <a:srgbClr val="000000">
                      <a:alpha val="43137"/>
                    </a:srgbClr>
                  </a:outerShdw>
                </a:effectLst>
                <a:latin typeface="Comic Sans MS" pitchFamily="66" charset="0"/>
              </a:rPr>
              <a:t>Por Enfermedad</a:t>
            </a:r>
          </a:p>
          <a:p>
            <a:pPr>
              <a:buClr>
                <a:srgbClr val="3399FF"/>
              </a:buClr>
              <a:buSzPct val="130000"/>
            </a:pPr>
            <a:endParaRPr lang="es-VE" sz="1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smtClean="0">
                <a:solidFill>
                  <a:prstClr val="white"/>
                </a:solidFill>
                <a:latin typeface="Comic Sans MS" pitchFamily="66" charset="0"/>
              </a:rPr>
              <a:t>Conclusiones</a:t>
            </a:r>
            <a:endParaRPr lang="es-VE" sz="2400" dirty="0">
              <a:solidFill>
                <a:prstClr val="white"/>
              </a:solidFill>
              <a:latin typeface="Comic Sans MS" pitchFamily="66" charset="0"/>
            </a:endParaRPr>
          </a:p>
        </p:txBody>
      </p:sp>
      <p:sp>
        <p:nvSpPr>
          <p:cNvPr id="2" name="1 CuadroTexto"/>
          <p:cNvSpPr txBox="1"/>
          <p:nvPr/>
        </p:nvSpPr>
        <p:spPr>
          <a:xfrm>
            <a:off x="720199" y="1357341"/>
            <a:ext cx="352982"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a:t>
            </a:r>
            <a:endParaRPr lang="es-VE" sz="2400" dirty="0">
              <a:solidFill>
                <a:prstClr val="white"/>
              </a:solidFill>
              <a:latin typeface="Comic Sans MS" pitchFamily="66" charset="0"/>
            </a:endParaRPr>
          </a:p>
        </p:txBody>
      </p:sp>
      <p:sp>
        <p:nvSpPr>
          <p:cNvPr id="7" name="6 CuadroTexto"/>
          <p:cNvSpPr txBox="1"/>
          <p:nvPr/>
        </p:nvSpPr>
        <p:spPr>
          <a:xfrm>
            <a:off x="549315" y="2715769"/>
            <a:ext cx="521297"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a:t>
            </a:r>
            <a:endParaRPr lang="es-VE" sz="2400" dirty="0">
              <a:solidFill>
                <a:prstClr val="white"/>
              </a:solidFill>
              <a:latin typeface="Comic Sans MS" pitchFamily="66" charset="0"/>
            </a:endParaRPr>
          </a:p>
        </p:txBody>
      </p:sp>
      <p:sp>
        <p:nvSpPr>
          <p:cNvPr id="10" name="1 CuadroTexto"/>
          <p:cNvSpPr txBox="1"/>
          <p:nvPr/>
        </p:nvSpPr>
        <p:spPr>
          <a:xfrm>
            <a:off x="381000" y="4063773"/>
            <a:ext cx="689612" cy="461665"/>
          </a:xfrm>
          <a:prstGeom prst="rect">
            <a:avLst/>
          </a:prstGeom>
          <a:solidFill>
            <a:srgbClr val="0047D6"/>
          </a:solidFill>
        </p:spPr>
        <p:txBody>
          <a:bodyPr wrap="square" rtlCol="0">
            <a:spAutoFit/>
          </a:bodyPr>
          <a:lstStyle/>
          <a:p>
            <a:r>
              <a:rPr lang="es-VE" sz="2400" dirty="0" smtClean="0">
                <a:solidFill>
                  <a:prstClr val="white"/>
                </a:solidFill>
                <a:latin typeface="Comic Sans MS" pitchFamily="66" charset="0"/>
              </a:rPr>
              <a:t>III</a:t>
            </a:r>
            <a:endParaRPr lang="es-VE" sz="2400" dirty="0">
              <a:solidFill>
                <a:prstClr val="white"/>
              </a:solidFill>
              <a:latin typeface="Comic Sans MS" pitchFamily="66" charset="0"/>
            </a:endParaRPr>
          </a:p>
        </p:txBody>
      </p:sp>
      <p:sp>
        <p:nvSpPr>
          <p:cNvPr id="11" name="6 CuadroTexto"/>
          <p:cNvSpPr txBox="1"/>
          <p:nvPr/>
        </p:nvSpPr>
        <p:spPr>
          <a:xfrm>
            <a:off x="517255" y="5222227"/>
            <a:ext cx="553357"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IV</a:t>
            </a:r>
            <a:endParaRPr lang="es-VE" sz="2400" dirty="0">
              <a:solidFill>
                <a:prstClr val="white"/>
              </a:solidFill>
              <a:latin typeface="Comic Sans MS" pitchFamily="66" charset="0"/>
            </a:endParaRPr>
          </a:p>
        </p:txBody>
      </p:sp>
    </p:spTree>
    <p:extLst>
      <p:ext uri="{BB962C8B-B14F-4D97-AF65-F5344CB8AC3E}">
        <p14:creationId xmlns:p14="http://schemas.microsoft.com/office/powerpoint/2010/main" val="3700522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2" name="Rectángulo 1"/>
          <p:cNvSpPr/>
          <p:nvPr/>
        </p:nvSpPr>
        <p:spPr>
          <a:xfrm>
            <a:off x="1408794" y="884187"/>
            <a:ext cx="6750496" cy="5098255"/>
          </a:xfrm>
          <a:prstGeom prst="rect">
            <a:avLst/>
          </a:prstGeom>
        </p:spPr>
        <p:txBody>
          <a:bodyPr wrap="square">
            <a:spAutoFit/>
          </a:bodyPr>
          <a:lstStyle/>
          <a:p>
            <a:pPr>
              <a:lnSpc>
                <a:spcPct val="107000"/>
              </a:lnSpc>
              <a:spcAft>
                <a:spcPts val="2100"/>
              </a:spcAft>
            </a:pPr>
            <a:r>
              <a:rPr lang="en-US" sz="1600" spc="15"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Evidence is growing that the gut microbiota modulates the host response to chemotherapeutic drugs, with three main clinical outcomes: facilitation of drug efficacy; abrogation and compromise of anticancer effects; and mediation of toxicity. The implication is that gut microbiota are critical to the development of personalized cancer treatment strategies and, therefore, a greater insight into prokaryotic co-metabolism of chemotherapeutic drugs is now required. This thinking is based on evidence from human, animal and </a:t>
            </a:r>
            <a:r>
              <a:rPr lang="en-US" sz="1600" i="1" spc="15"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in vitro</a:t>
            </a:r>
            <a:r>
              <a:rPr lang="en-US" sz="1600" spc="15"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studies that gut bacteria are intimately linked to the pharmacological effects of chemotherapies (5-fluorouracil, cyclophosphamide, </a:t>
            </a:r>
            <a:r>
              <a:rPr lang="en-US" sz="1600" spc="15"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irinotecan</a:t>
            </a:r>
            <a:r>
              <a:rPr lang="en-US" sz="1600" spc="15"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600" spc="15"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oxaliplatin</a:t>
            </a:r>
            <a:r>
              <a:rPr lang="en-US" sz="1600" spc="15"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gemcitabine, methotrexate) and novel targeted immunotherapies such as anti-PD-L1 and anti-CLTA-4 therapies. The gut microbiota modulate these agents through key mechanisms, structured as the 'TIMER' mechanistic framework: Translocation, Immunomodulation, Metabolism, Enzymatic degradation, and Reduced diversity and ecological variation. The gut microbiota can now, therefore, be targeted to improve efficacy and reduce the toxicity of current chemotherapy agents. In this Review, we outline the implications of </a:t>
            </a:r>
            <a:r>
              <a:rPr lang="en-US" sz="1600" spc="15"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pharmacomicrobiomics</a:t>
            </a:r>
            <a:r>
              <a:rPr lang="en-US" sz="1600" spc="15"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in cancer therapeutics and define how the microbiota might be modified in clinical practice to improve efficacy and reduce the toxic burden of these compounds.</a:t>
            </a:r>
            <a:endParaRPr lang="es-VE"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1932603" y="5962136"/>
            <a:ext cx="4968552"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JL</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Alexander  et al.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microbiota </a:t>
            </a:r>
            <a:r>
              <a:rPr lang="es-VE" sz="1200" i="1" dirty="0" err="1">
                <a:latin typeface="Times New Roman" panose="02020603050405020304" pitchFamily="18" charset="0"/>
                <a:cs typeface="Times New Roman" panose="02020603050405020304" pitchFamily="18" charset="0"/>
              </a:rPr>
              <a:t>modulation</a:t>
            </a:r>
            <a:r>
              <a:rPr lang="es-VE" sz="1200" i="1" dirty="0">
                <a:latin typeface="Times New Roman" panose="02020603050405020304" pitchFamily="18" charset="0"/>
                <a:cs typeface="Times New Roman" panose="02020603050405020304" pitchFamily="18" charset="0"/>
              </a:rPr>
              <a:t> of </a:t>
            </a:r>
            <a:r>
              <a:rPr lang="es-VE" sz="1200" i="1" dirty="0" err="1">
                <a:latin typeface="Times New Roman" panose="02020603050405020304" pitchFamily="18" charset="0"/>
                <a:cs typeface="Times New Roman" panose="02020603050405020304" pitchFamily="18" charset="0"/>
              </a:rPr>
              <a:t>chemotherapy</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efficacy</a:t>
            </a:r>
            <a:r>
              <a:rPr lang="es-VE" sz="1200" i="1" dirty="0">
                <a:latin typeface="Times New Roman" panose="02020603050405020304" pitchFamily="18" charset="0"/>
                <a:cs typeface="Times New Roman" panose="02020603050405020304" pitchFamily="18" charset="0"/>
              </a:rPr>
              <a:t> and </a:t>
            </a:r>
            <a:r>
              <a:rPr lang="es-VE" sz="1200" i="1" dirty="0" err="1" smtClean="0">
                <a:latin typeface="Times New Roman" panose="02020603050405020304" pitchFamily="18" charset="0"/>
                <a:cs typeface="Times New Roman" panose="02020603050405020304" pitchFamily="18" charset="0"/>
              </a:rPr>
              <a:t>toxicity</a:t>
            </a:r>
            <a:r>
              <a:rPr lang="es-VE" sz="1200" dirty="0" smtClean="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Nature</a:t>
            </a:r>
            <a:r>
              <a:rPr lang="es-VE" sz="1200" dirty="0" smtClean="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Reviews</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Gastroenterology</a:t>
            </a:r>
            <a:r>
              <a:rPr lang="es-VE" sz="1200" dirty="0">
                <a:latin typeface="Times New Roman" panose="02020603050405020304" pitchFamily="18" charset="0"/>
                <a:cs typeface="Times New Roman" panose="02020603050405020304" pitchFamily="18" charset="0"/>
              </a:rPr>
              <a:t> &amp; </a:t>
            </a:r>
            <a:r>
              <a:rPr lang="es-VE" sz="1200" dirty="0" err="1">
                <a:latin typeface="Times New Roman" panose="02020603050405020304" pitchFamily="18" charset="0"/>
                <a:cs typeface="Times New Roman" panose="02020603050405020304" pitchFamily="18" charset="0"/>
              </a:rPr>
              <a:t>Hepatology</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2017;14:356–365. </a:t>
            </a:r>
            <a:endParaRPr lang="es-VE"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1125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pic>
        <p:nvPicPr>
          <p:cNvPr id="7" name="Imagen 6"/>
          <p:cNvPicPr>
            <a:picLocks noChangeAspect="1"/>
          </p:cNvPicPr>
          <p:nvPr/>
        </p:nvPicPr>
        <p:blipFill rotWithShape="1">
          <a:blip r:embed="rId2">
            <a:extLst>
              <a:ext uri="{BEBA8EAE-BF5A-486C-A8C5-ECC9F3942E4B}">
                <a14:imgProps xmlns:a14="http://schemas.microsoft.com/office/drawing/2010/main">
                  <a14:imgLayer r:embed="rId3">
                    <a14:imgEffect>
                      <a14:sharpenSoften amount="22000"/>
                    </a14:imgEffect>
                  </a14:imgLayer>
                </a14:imgProps>
              </a:ext>
              <a:ext uri="{28A0092B-C50C-407E-A947-70E740481C1C}">
                <a14:useLocalDpi xmlns:a14="http://schemas.microsoft.com/office/drawing/2010/main" val="0"/>
              </a:ext>
            </a:extLst>
          </a:blip>
          <a:srcRect l="2544"/>
          <a:stretch/>
        </p:blipFill>
        <p:spPr>
          <a:xfrm>
            <a:off x="1475656" y="935267"/>
            <a:ext cx="6358656" cy="5457825"/>
          </a:xfrm>
          <a:prstGeom prst="rect">
            <a:avLst/>
          </a:prstGeom>
        </p:spPr>
      </p:pic>
      <p:sp>
        <p:nvSpPr>
          <p:cNvPr id="14" name="Rectángulo 13"/>
          <p:cNvSpPr/>
          <p:nvPr/>
        </p:nvSpPr>
        <p:spPr>
          <a:xfrm>
            <a:off x="1187624" y="85737"/>
            <a:ext cx="6778500" cy="750975"/>
          </a:xfrm>
          <a:prstGeom prst="rect">
            <a:avLst/>
          </a:prstGeom>
          <a:solidFill>
            <a:schemeClr val="accent6">
              <a:lumMod val="40000"/>
              <a:lumOff val="60000"/>
            </a:schemeClr>
          </a:solidFill>
          <a:ln>
            <a:solidFill>
              <a:srgbClr val="0000FF"/>
            </a:solidFill>
          </a:ln>
        </p:spPr>
        <p:txBody>
          <a:bodyPr wrap="square">
            <a:spAutoFit/>
          </a:bodyPr>
          <a:lstStyle/>
          <a:p>
            <a:pPr algn="ctr">
              <a:lnSpc>
                <a:spcPct val="107000"/>
              </a:lnSpc>
              <a:spcAft>
                <a:spcPts val="800"/>
              </a:spcAft>
            </a:pPr>
            <a:r>
              <a:rPr lang="en-US" sz="2000" spc="15"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Un </a:t>
            </a:r>
            <a:r>
              <a:rPr lang="en-US" sz="2000"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modelo</a:t>
            </a:r>
            <a:r>
              <a:rPr lang="en-US" sz="2000" spc="15"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para el </a:t>
            </a:r>
            <a:r>
              <a:rPr lang="en-US" sz="2000"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análisis</a:t>
            </a:r>
            <a:r>
              <a:rPr lang="en-US" sz="2000" spc="15"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a:t>
            </a:r>
            <a:r>
              <a:rPr lang="en-US" sz="2000"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futuro</a:t>
            </a:r>
            <a:r>
              <a:rPr lang="en-US" sz="2000" spc="15"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y </a:t>
            </a:r>
            <a:r>
              <a:rPr lang="en-US" sz="2000"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translación</a:t>
            </a:r>
            <a:r>
              <a:rPr lang="en-US" sz="2000" spc="15"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del </a:t>
            </a:r>
            <a:r>
              <a:rPr lang="en-US" sz="2000" i="1"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oncomicrobioma</a:t>
            </a:r>
            <a:r>
              <a:rPr lang="en-US" sz="2000" spc="15"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para </a:t>
            </a:r>
            <a:r>
              <a:rPr lang="en-US" sz="2000"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mejor</a:t>
            </a:r>
            <a:r>
              <a:rPr lang="en-US" sz="2000" spc="15"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a:t>
            </a:r>
            <a:r>
              <a:rPr lang="en-US" sz="2000" spc="15" dirty="0" err="1"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tratamiento</a:t>
            </a:r>
            <a:endParaRPr lang="es-VE" sz="2000" dirty="0">
              <a:effectLst/>
              <a:latin typeface="Comic Sans MS" panose="030F0702030302020204" pitchFamily="66" charset="0"/>
              <a:ea typeface="Calibri" panose="020F0502020204030204" pitchFamily="34" charset="0"/>
              <a:cs typeface="Times New Roman" panose="02020603050405020304" pitchFamily="18" charset="0"/>
            </a:endParaRPr>
          </a:p>
        </p:txBody>
      </p:sp>
      <p:sp>
        <p:nvSpPr>
          <p:cNvPr id="10" name="Rectángulo 9"/>
          <p:cNvSpPr/>
          <p:nvPr/>
        </p:nvSpPr>
        <p:spPr>
          <a:xfrm>
            <a:off x="669058" y="6339664"/>
            <a:ext cx="4968552"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JL</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Alexander  et al. </a:t>
            </a:r>
            <a:r>
              <a:rPr lang="es-VE" sz="1200" i="1" dirty="0" err="1">
                <a:latin typeface="Times New Roman" panose="02020603050405020304" pitchFamily="18" charset="0"/>
                <a:cs typeface="Times New Roman" panose="02020603050405020304" pitchFamily="18" charset="0"/>
              </a:rPr>
              <a:t>Gut</a:t>
            </a:r>
            <a:r>
              <a:rPr lang="es-VE" sz="1200" i="1" dirty="0">
                <a:latin typeface="Times New Roman" panose="02020603050405020304" pitchFamily="18" charset="0"/>
                <a:cs typeface="Times New Roman" panose="02020603050405020304" pitchFamily="18" charset="0"/>
              </a:rPr>
              <a:t> microbiota </a:t>
            </a:r>
            <a:r>
              <a:rPr lang="es-VE" sz="1200" i="1" dirty="0" err="1">
                <a:latin typeface="Times New Roman" panose="02020603050405020304" pitchFamily="18" charset="0"/>
                <a:cs typeface="Times New Roman" panose="02020603050405020304" pitchFamily="18" charset="0"/>
              </a:rPr>
              <a:t>modulation</a:t>
            </a:r>
            <a:r>
              <a:rPr lang="es-VE" sz="1200" i="1" dirty="0">
                <a:latin typeface="Times New Roman" panose="02020603050405020304" pitchFamily="18" charset="0"/>
                <a:cs typeface="Times New Roman" panose="02020603050405020304" pitchFamily="18" charset="0"/>
              </a:rPr>
              <a:t> of </a:t>
            </a:r>
            <a:r>
              <a:rPr lang="es-VE" sz="1200" i="1" dirty="0" err="1">
                <a:latin typeface="Times New Roman" panose="02020603050405020304" pitchFamily="18" charset="0"/>
                <a:cs typeface="Times New Roman" panose="02020603050405020304" pitchFamily="18" charset="0"/>
              </a:rPr>
              <a:t>chemotherapy</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efficacy</a:t>
            </a:r>
            <a:r>
              <a:rPr lang="es-VE" sz="1200" i="1" dirty="0">
                <a:latin typeface="Times New Roman" panose="02020603050405020304" pitchFamily="18" charset="0"/>
                <a:cs typeface="Times New Roman" panose="02020603050405020304" pitchFamily="18" charset="0"/>
              </a:rPr>
              <a:t> and </a:t>
            </a:r>
            <a:r>
              <a:rPr lang="es-VE" sz="1200" i="1" dirty="0" err="1" smtClean="0">
                <a:latin typeface="Times New Roman" panose="02020603050405020304" pitchFamily="18" charset="0"/>
                <a:cs typeface="Times New Roman" panose="02020603050405020304" pitchFamily="18" charset="0"/>
              </a:rPr>
              <a:t>toxicity</a:t>
            </a:r>
            <a:r>
              <a:rPr lang="es-VE" sz="1200" dirty="0" smtClean="0">
                <a:latin typeface="Times New Roman" panose="02020603050405020304" pitchFamily="18" charset="0"/>
                <a:cs typeface="Times New Roman" panose="02020603050405020304" pitchFamily="18" charset="0"/>
              </a:rPr>
              <a:t>. </a:t>
            </a:r>
            <a:r>
              <a:rPr lang="es-VE" sz="1200" dirty="0" err="1" smtClean="0">
                <a:latin typeface="Times New Roman" panose="02020603050405020304" pitchFamily="18" charset="0"/>
                <a:cs typeface="Times New Roman" panose="02020603050405020304" pitchFamily="18" charset="0"/>
              </a:rPr>
              <a:t>Nature</a:t>
            </a:r>
            <a:r>
              <a:rPr lang="es-VE" sz="1200" dirty="0" smtClean="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Reviews</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Gastroenterology</a:t>
            </a:r>
            <a:r>
              <a:rPr lang="es-VE" sz="1200" dirty="0">
                <a:latin typeface="Times New Roman" panose="02020603050405020304" pitchFamily="18" charset="0"/>
                <a:cs typeface="Times New Roman" panose="02020603050405020304" pitchFamily="18" charset="0"/>
              </a:rPr>
              <a:t> &amp; </a:t>
            </a:r>
            <a:r>
              <a:rPr lang="es-VE" sz="1200" dirty="0" err="1">
                <a:latin typeface="Times New Roman" panose="02020603050405020304" pitchFamily="18" charset="0"/>
                <a:cs typeface="Times New Roman" panose="02020603050405020304" pitchFamily="18" charset="0"/>
              </a:rPr>
              <a:t>Hepatology</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2017;14:356–365. </a:t>
            </a:r>
            <a:endParaRPr lang="es-VE" sz="1200" dirty="0">
              <a:latin typeface="Times New Roman" panose="02020603050405020304" pitchFamily="18" charset="0"/>
              <a:cs typeface="Times New Roman" panose="02020603050405020304" pitchFamily="18" charset="0"/>
            </a:endParaRPr>
          </a:p>
        </p:txBody>
      </p:sp>
      <p:sp>
        <p:nvSpPr>
          <p:cNvPr id="11" name="Rectángulo 10"/>
          <p:cNvSpPr/>
          <p:nvPr/>
        </p:nvSpPr>
        <p:spPr>
          <a:xfrm rot="16200000">
            <a:off x="603255" y="1583321"/>
            <a:ext cx="1258678" cy="276999"/>
          </a:xfrm>
          <a:prstGeom prst="rect">
            <a:avLst/>
          </a:prstGeom>
          <a:solidFill>
            <a:schemeClr val="bg1"/>
          </a:solidFill>
        </p:spPr>
        <p:txBody>
          <a:bodyPr wrap="none">
            <a:spAutoFit/>
          </a:bodyPr>
          <a:lstStyle/>
          <a:p>
            <a:pPr algn="ctr"/>
            <a:r>
              <a:rPr lang="en-US" sz="1200" dirty="0" err="1" smtClean="0">
                <a:latin typeface="Comic Sans MS" panose="030F0702030302020204" pitchFamily="66" charset="0"/>
              </a:rPr>
              <a:t>Interv</a:t>
            </a:r>
            <a:r>
              <a:rPr lang="en-US" sz="1200" dirty="0" smtClean="0">
                <a:latin typeface="Comic Sans MS" panose="030F0702030302020204" pitchFamily="66" charset="0"/>
              </a:rPr>
              <a:t>. </a:t>
            </a:r>
            <a:r>
              <a:rPr lang="en-US" sz="1200" dirty="0" err="1" smtClean="0">
                <a:latin typeface="Comic Sans MS" panose="030F0702030302020204" pitchFamily="66" charset="0"/>
              </a:rPr>
              <a:t>clínicas</a:t>
            </a:r>
            <a:endParaRPr lang="es-VE" sz="1200" dirty="0"/>
          </a:p>
        </p:txBody>
      </p:sp>
      <p:sp>
        <p:nvSpPr>
          <p:cNvPr id="12" name="Rectángulo 11"/>
          <p:cNvSpPr/>
          <p:nvPr/>
        </p:nvSpPr>
        <p:spPr>
          <a:xfrm rot="16200000">
            <a:off x="556110" y="3606528"/>
            <a:ext cx="1489511" cy="276999"/>
          </a:xfrm>
          <a:prstGeom prst="rect">
            <a:avLst/>
          </a:prstGeom>
          <a:solidFill>
            <a:schemeClr val="bg1"/>
          </a:solidFill>
        </p:spPr>
        <p:txBody>
          <a:bodyPr wrap="none">
            <a:spAutoFit/>
          </a:bodyPr>
          <a:lstStyle/>
          <a:p>
            <a:pPr algn="ctr"/>
            <a:r>
              <a:rPr lang="en-US" sz="1200" dirty="0" err="1" smtClean="0">
                <a:latin typeface="Comic Sans MS" panose="030F0702030302020204" pitchFamily="66" charset="0"/>
              </a:rPr>
              <a:t>Curso</a:t>
            </a:r>
            <a:r>
              <a:rPr lang="en-US" sz="1200" dirty="0" smtClean="0">
                <a:latin typeface="Comic Sans MS" panose="030F0702030302020204" pitchFamily="66" charset="0"/>
              </a:rPr>
              <a:t> </a:t>
            </a:r>
            <a:r>
              <a:rPr lang="en-US" sz="1200" dirty="0" err="1" smtClean="0">
                <a:latin typeface="Comic Sans MS" panose="030F0702030302020204" pitchFamily="66" charset="0"/>
              </a:rPr>
              <a:t>tratamiento</a:t>
            </a:r>
            <a:endParaRPr lang="es-VE" sz="1200" dirty="0"/>
          </a:p>
        </p:txBody>
      </p:sp>
      <p:sp>
        <p:nvSpPr>
          <p:cNvPr id="13" name="Rectángulo 12"/>
          <p:cNvSpPr/>
          <p:nvPr/>
        </p:nvSpPr>
        <p:spPr>
          <a:xfrm rot="16200000">
            <a:off x="629046" y="5072180"/>
            <a:ext cx="1220206" cy="461665"/>
          </a:xfrm>
          <a:prstGeom prst="rect">
            <a:avLst/>
          </a:prstGeom>
          <a:solidFill>
            <a:schemeClr val="bg1"/>
          </a:solidFill>
        </p:spPr>
        <p:txBody>
          <a:bodyPr wrap="none">
            <a:spAutoFit/>
          </a:bodyPr>
          <a:lstStyle/>
          <a:p>
            <a:pPr algn="ctr"/>
            <a:r>
              <a:rPr lang="en-US" sz="1200" dirty="0" err="1" smtClean="0">
                <a:latin typeface="Comic Sans MS" panose="030F0702030302020204" pitchFamily="66" charset="0"/>
              </a:rPr>
              <a:t>Necesidades</a:t>
            </a:r>
            <a:r>
              <a:rPr lang="en-US" sz="1200" dirty="0" smtClean="0">
                <a:latin typeface="Comic Sans MS" panose="030F0702030302020204" pitchFamily="66" charset="0"/>
              </a:rPr>
              <a:t> </a:t>
            </a:r>
          </a:p>
          <a:p>
            <a:pPr algn="ctr"/>
            <a:r>
              <a:rPr lang="en-US" sz="1200" dirty="0" smtClean="0">
                <a:latin typeface="Comic Sans MS" panose="030F0702030302020204" pitchFamily="66" charset="0"/>
              </a:rPr>
              <a:t>no </a:t>
            </a:r>
            <a:r>
              <a:rPr lang="en-US" sz="1200" dirty="0" err="1" smtClean="0">
                <a:latin typeface="Comic Sans MS" panose="030F0702030302020204" pitchFamily="66" charset="0"/>
              </a:rPr>
              <a:t>satisfechas</a:t>
            </a:r>
            <a:endParaRPr lang="es-VE" sz="1200" dirty="0"/>
          </a:p>
        </p:txBody>
      </p:sp>
    </p:spTree>
    <p:extLst>
      <p:ext uri="{BB962C8B-B14F-4D97-AF65-F5344CB8AC3E}">
        <p14:creationId xmlns:p14="http://schemas.microsoft.com/office/powerpoint/2010/main" val="32883354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57297" y="1175121"/>
            <a:ext cx="3009122" cy="1200329"/>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rtlCol="0">
            <a:spAutoFit/>
          </a:bodyPr>
          <a:lstStyle/>
          <a:p>
            <a:pPr algn="ctr"/>
            <a:r>
              <a:rPr lang="es-VE" dirty="0" smtClean="0">
                <a:latin typeface="Comic Sans MS" panose="030F0702030302020204" pitchFamily="66" charset="0"/>
              </a:rPr>
              <a:t>Efectos de Microbiota en respuestas </a:t>
            </a:r>
          </a:p>
          <a:p>
            <a:pPr algn="ctr"/>
            <a:r>
              <a:rPr lang="es-VE" dirty="0" smtClean="0">
                <a:latin typeface="Comic Sans MS" panose="030F0702030302020204" pitchFamily="66" charset="0"/>
              </a:rPr>
              <a:t>del hospedero a agentes terapéuticos</a:t>
            </a:r>
            <a:endParaRPr lang="es-VE" dirty="0">
              <a:latin typeface="Comic Sans MS" panose="030F0702030302020204" pitchFamily="66" charset="0"/>
            </a:endParaRPr>
          </a:p>
        </p:txBody>
      </p:sp>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pic>
        <p:nvPicPr>
          <p:cNvPr id="2" name="Imagen 1"/>
          <p:cNvPicPr>
            <a:picLocks noChangeAspect="1"/>
          </p:cNvPicPr>
          <p:nvPr/>
        </p:nvPicPr>
        <p:blipFill>
          <a:blip r:embed="rId2"/>
          <a:stretch>
            <a:fillRect/>
          </a:stretch>
        </p:blipFill>
        <p:spPr>
          <a:xfrm>
            <a:off x="3582940" y="399324"/>
            <a:ext cx="5283003" cy="5333932"/>
          </a:xfrm>
          <a:prstGeom prst="rect">
            <a:avLst/>
          </a:prstGeom>
        </p:spPr>
      </p:pic>
      <p:sp>
        <p:nvSpPr>
          <p:cNvPr id="10" name="Rectángulo 9"/>
          <p:cNvSpPr/>
          <p:nvPr/>
        </p:nvSpPr>
        <p:spPr>
          <a:xfrm>
            <a:off x="1744674" y="6176058"/>
            <a:ext cx="7121269" cy="461665"/>
          </a:xfrm>
          <a:prstGeom prst="rect">
            <a:avLst/>
          </a:prstGeom>
        </p:spPr>
        <p:txBody>
          <a:bodyPr wrap="square">
            <a:spAutoFit/>
          </a:bodyPr>
          <a:lstStyle/>
          <a:p>
            <a:pPr algn="ctr"/>
            <a:r>
              <a:rPr lang="es-VE" sz="1200" dirty="0">
                <a:latin typeface="Times New Roman" panose="02020603050405020304" pitchFamily="18" charset="0"/>
                <a:cs typeface="Times New Roman" panose="02020603050405020304" pitchFamily="18" charset="0"/>
              </a:rPr>
              <a:t>C. </a:t>
            </a:r>
            <a:r>
              <a:rPr lang="es-VE" sz="1200" dirty="0" err="1">
                <a:latin typeface="Times New Roman" panose="02020603050405020304" pitchFamily="18" charset="0"/>
                <a:cs typeface="Times New Roman" panose="02020603050405020304" pitchFamily="18" charset="0"/>
              </a:rPr>
              <a:t>Panebianco</a:t>
            </a:r>
            <a:r>
              <a:rPr lang="es-VE" sz="1200" dirty="0">
                <a:latin typeface="Times New Roman" panose="02020603050405020304" pitchFamily="18" charset="0"/>
                <a:cs typeface="Times New Roman" panose="02020603050405020304" pitchFamily="18" charset="0"/>
              </a:rPr>
              <a:t>, A. </a:t>
            </a:r>
            <a:r>
              <a:rPr lang="es-VE" sz="1200" dirty="0" err="1">
                <a:latin typeface="Times New Roman" panose="02020603050405020304" pitchFamily="18" charset="0"/>
                <a:cs typeface="Times New Roman" panose="02020603050405020304" pitchFamily="18" charset="0"/>
              </a:rPr>
              <a:t>Andriulli</a:t>
            </a:r>
            <a:r>
              <a:rPr lang="es-VE" sz="1200" dirty="0">
                <a:latin typeface="Times New Roman" panose="02020603050405020304" pitchFamily="18" charset="0"/>
                <a:cs typeface="Times New Roman" panose="02020603050405020304" pitchFamily="18" charset="0"/>
              </a:rPr>
              <a:t>, V. </a:t>
            </a:r>
            <a:r>
              <a:rPr lang="es-VE" sz="1200" dirty="0" err="1" smtClean="0">
                <a:latin typeface="Times New Roman" panose="02020603050405020304" pitchFamily="18" charset="0"/>
                <a:cs typeface="Times New Roman" panose="02020603050405020304" pitchFamily="18" charset="0"/>
              </a:rPr>
              <a:t>Pazienza</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Pharmacomicrobiomics</a:t>
            </a:r>
            <a:r>
              <a:rPr lang="es-VE" sz="1200" i="1" dirty="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exploiting</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the</a:t>
            </a:r>
            <a:r>
              <a:rPr lang="es-VE" sz="1200" i="1" dirty="0" smtClean="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drug</a:t>
            </a:r>
            <a:r>
              <a:rPr lang="es-VE" sz="1200" i="1" dirty="0">
                <a:latin typeface="Times New Roman" panose="02020603050405020304" pitchFamily="18" charset="0"/>
                <a:cs typeface="Times New Roman" panose="02020603050405020304" pitchFamily="18" charset="0"/>
              </a:rPr>
              <a:t>-microbiota </a:t>
            </a:r>
            <a:r>
              <a:rPr lang="es-VE" sz="1200" i="1" dirty="0" err="1">
                <a:latin typeface="Times New Roman" panose="02020603050405020304" pitchFamily="18" charset="0"/>
                <a:cs typeface="Times New Roman" panose="02020603050405020304" pitchFamily="18" charset="0"/>
              </a:rPr>
              <a:t>interactions</a:t>
            </a:r>
            <a:r>
              <a:rPr lang="es-VE" sz="1200" i="1" dirty="0">
                <a:latin typeface="Times New Roman" panose="02020603050405020304" pitchFamily="18" charset="0"/>
                <a:cs typeface="Times New Roman" panose="02020603050405020304" pitchFamily="18" charset="0"/>
              </a:rPr>
              <a:t> in</a:t>
            </a:r>
          </a:p>
          <a:p>
            <a:pPr algn="ctr"/>
            <a:r>
              <a:rPr lang="es-VE" sz="1200" i="1" dirty="0" err="1">
                <a:latin typeface="Times New Roman" panose="02020603050405020304" pitchFamily="18" charset="0"/>
                <a:cs typeface="Times New Roman" panose="02020603050405020304" pitchFamily="18" charset="0"/>
              </a:rPr>
              <a:t>anticancer</a:t>
            </a:r>
            <a:r>
              <a:rPr lang="es-VE" sz="1200" i="1" dirty="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therapies</a:t>
            </a:r>
            <a:r>
              <a:rPr lang="es-VE" sz="1200" i="1" dirty="0" smtClean="0">
                <a:latin typeface="Times New Roman" panose="02020603050405020304" pitchFamily="18" charset="0"/>
                <a:cs typeface="Times New Roman" panose="02020603050405020304" pitchFamily="18" charset="0"/>
              </a:rPr>
              <a:t>.</a:t>
            </a:r>
            <a:r>
              <a:rPr lang="es-VE" sz="1200" dirty="0" smtClean="0">
                <a:latin typeface="Times New Roman" panose="02020603050405020304" pitchFamily="18" charset="0"/>
                <a:cs typeface="Times New Roman" panose="02020603050405020304" pitchFamily="18" charset="0"/>
              </a:rPr>
              <a:t> </a:t>
            </a:r>
            <a:r>
              <a:rPr lang="it-IT" sz="1200" dirty="0" smtClean="0">
                <a:latin typeface="Times New Roman" panose="02020603050405020304" pitchFamily="18" charset="0"/>
                <a:cs typeface="Times New Roman" panose="02020603050405020304" pitchFamily="18" charset="0"/>
              </a:rPr>
              <a:t>Microbiome 2018; 6:92 https</a:t>
            </a:r>
            <a:r>
              <a:rPr lang="it-IT" sz="1200" dirty="0">
                <a:latin typeface="Times New Roman" panose="02020603050405020304" pitchFamily="18" charset="0"/>
                <a:cs typeface="Times New Roman" panose="02020603050405020304" pitchFamily="18" charset="0"/>
              </a:rPr>
              <a:t>://doi.org/10.1186/s40168-018-0483-7</a:t>
            </a:r>
            <a:endParaRPr lang="es-VE" sz="1200" dirty="0">
              <a:latin typeface="Times New Roman" panose="02020603050405020304" pitchFamily="18" charset="0"/>
              <a:cs typeface="Times New Roman" panose="02020603050405020304" pitchFamily="18" charset="0"/>
            </a:endParaRPr>
          </a:p>
        </p:txBody>
      </p:sp>
      <p:sp>
        <p:nvSpPr>
          <p:cNvPr id="11" name="Rectángulo 10"/>
          <p:cNvSpPr/>
          <p:nvPr/>
        </p:nvSpPr>
        <p:spPr>
          <a:xfrm>
            <a:off x="261921" y="2510035"/>
            <a:ext cx="2730527" cy="923330"/>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dirty="0">
                <a:latin typeface="Comic Sans MS" panose="030F0702030302020204" pitchFamily="66" charset="0"/>
              </a:rPr>
              <a:t>M</a:t>
            </a:r>
            <a:r>
              <a:rPr lang="en-US" dirty="0" smtClean="0">
                <a:latin typeface="Comic Sans MS" panose="030F0702030302020204" pitchFamily="66" charset="0"/>
              </a:rPr>
              <a:t>icrobiota </a:t>
            </a:r>
            <a:r>
              <a:rPr lang="en-US" dirty="0" err="1" smtClean="0">
                <a:latin typeface="Comic Sans MS" panose="030F0702030302020204" pitchFamily="66" charset="0"/>
              </a:rPr>
              <a:t>modula</a:t>
            </a:r>
            <a:r>
              <a:rPr lang="en-US" dirty="0" smtClean="0">
                <a:latin typeface="Comic Sans MS" panose="030F0702030302020204" pitchFamily="66" charset="0"/>
              </a:rPr>
              <a:t> </a:t>
            </a:r>
            <a:r>
              <a:rPr lang="en-US" dirty="0" err="1" smtClean="0">
                <a:latin typeface="Comic Sans MS" panose="030F0702030302020204" pitchFamily="66" charset="0"/>
              </a:rPr>
              <a:t>eficacia</a:t>
            </a:r>
            <a:r>
              <a:rPr lang="en-US" dirty="0" smtClean="0">
                <a:latin typeface="Comic Sans MS" panose="030F0702030302020204" pitchFamily="66" charset="0"/>
              </a:rPr>
              <a:t> y </a:t>
            </a:r>
            <a:r>
              <a:rPr lang="en-US" dirty="0" err="1" smtClean="0">
                <a:latin typeface="Comic Sans MS" panose="030F0702030302020204" pitchFamily="66" charset="0"/>
              </a:rPr>
              <a:t>toxicidad</a:t>
            </a:r>
            <a:r>
              <a:rPr lang="en-US" dirty="0" smtClean="0">
                <a:latin typeface="Comic Sans MS" panose="030F0702030302020204" pitchFamily="66" charset="0"/>
              </a:rPr>
              <a:t> de INMUNOTERAPIA</a:t>
            </a:r>
          </a:p>
        </p:txBody>
      </p:sp>
      <p:sp>
        <p:nvSpPr>
          <p:cNvPr id="12" name="Rectángulo 11"/>
          <p:cNvSpPr/>
          <p:nvPr/>
        </p:nvSpPr>
        <p:spPr>
          <a:xfrm>
            <a:off x="4772195" y="383704"/>
            <a:ext cx="2954655" cy="529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4772197" y="399324"/>
            <a:ext cx="2954655" cy="400110"/>
          </a:xfrm>
          <a:prstGeom prst="rect">
            <a:avLst/>
          </a:prstGeom>
        </p:spPr>
        <p:txBody>
          <a:bodyPr wrap="none">
            <a:spAutoFit/>
          </a:bodyPr>
          <a:lstStyle/>
          <a:p>
            <a:r>
              <a:rPr lang="en-US" sz="2000" dirty="0" err="1" smtClean="0">
                <a:solidFill>
                  <a:schemeClr val="bg1"/>
                </a:solidFill>
                <a:latin typeface="Comic Sans MS" panose="030F0702030302020204" pitchFamily="66" charset="0"/>
              </a:rPr>
              <a:t>Eficacia</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Inmunoterapia</a:t>
            </a:r>
            <a:endParaRPr lang="en-US" sz="2000" dirty="0">
              <a:solidFill>
                <a:schemeClr val="bg1"/>
              </a:solidFill>
              <a:latin typeface="Comic Sans MS" panose="030F0702030302020204" pitchFamily="66" charset="0"/>
            </a:endParaRPr>
          </a:p>
        </p:txBody>
      </p:sp>
      <p:sp>
        <p:nvSpPr>
          <p:cNvPr id="14" name="Rectángulo 13"/>
          <p:cNvSpPr/>
          <p:nvPr/>
        </p:nvSpPr>
        <p:spPr>
          <a:xfrm>
            <a:off x="4772196" y="5205022"/>
            <a:ext cx="2954655" cy="543854"/>
          </a:xfrm>
          <a:prstGeom prst="rect">
            <a:avLst/>
          </a:prstGeom>
          <a:solidFill>
            <a:srgbClr val="00D2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4642918" y="5255919"/>
            <a:ext cx="3163045" cy="400110"/>
          </a:xfrm>
          <a:prstGeom prst="rect">
            <a:avLst/>
          </a:prstGeom>
        </p:spPr>
        <p:txBody>
          <a:bodyPr wrap="none">
            <a:spAutoFit/>
          </a:bodyPr>
          <a:lstStyle/>
          <a:p>
            <a:r>
              <a:rPr lang="en-US" sz="2000" dirty="0" err="1" smtClean="0">
                <a:latin typeface="Comic Sans MS" panose="030F0702030302020204" pitchFamily="66" charset="0"/>
              </a:rPr>
              <a:t>Toxicidad</a:t>
            </a:r>
            <a:r>
              <a:rPr lang="en-US" sz="2000" dirty="0" smtClean="0">
                <a:latin typeface="Comic Sans MS" panose="030F0702030302020204" pitchFamily="66" charset="0"/>
              </a:rPr>
              <a:t> </a:t>
            </a:r>
            <a:r>
              <a:rPr lang="en-US" sz="2000" dirty="0" err="1" smtClean="0">
                <a:latin typeface="Comic Sans MS" panose="030F0702030302020204" pitchFamily="66" charset="0"/>
              </a:rPr>
              <a:t>Inmunoterapia</a:t>
            </a:r>
            <a:endParaRPr lang="en-US" sz="2000" dirty="0">
              <a:latin typeface="Comic Sans MS" panose="030F0702030302020204" pitchFamily="66" charset="0"/>
            </a:endParaRPr>
          </a:p>
        </p:txBody>
      </p:sp>
    </p:spTree>
    <p:extLst>
      <p:ext uri="{BB962C8B-B14F-4D97-AF65-F5344CB8AC3E}">
        <p14:creationId xmlns:p14="http://schemas.microsoft.com/office/powerpoint/2010/main" val="31066762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11" name="Rectángulo 10"/>
          <p:cNvSpPr/>
          <p:nvPr/>
        </p:nvSpPr>
        <p:spPr>
          <a:xfrm>
            <a:off x="1353609" y="422615"/>
            <a:ext cx="7591541" cy="400110"/>
          </a:xfrm>
          <a:prstGeom prst="rect">
            <a:avLst/>
          </a:prstGeom>
          <a:solidFill>
            <a:schemeClr val="accent6">
              <a:lumMod val="40000"/>
              <a:lumOff val="6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r>
              <a:rPr lang="en-US" sz="2000" dirty="0">
                <a:latin typeface="Comic Sans MS" panose="030F0702030302020204" pitchFamily="66" charset="0"/>
              </a:rPr>
              <a:t>M</a:t>
            </a:r>
            <a:r>
              <a:rPr lang="en-US" sz="2000" dirty="0" smtClean="0">
                <a:latin typeface="Comic Sans MS" panose="030F0702030302020204" pitchFamily="66" charset="0"/>
              </a:rPr>
              <a:t>icrobiota </a:t>
            </a:r>
            <a:r>
              <a:rPr lang="en-US" sz="2000" dirty="0" err="1" smtClean="0">
                <a:latin typeface="Comic Sans MS" panose="030F0702030302020204" pitchFamily="66" charset="0"/>
              </a:rPr>
              <a:t>modula</a:t>
            </a:r>
            <a:r>
              <a:rPr lang="en-US" sz="2000" dirty="0" smtClean="0">
                <a:latin typeface="Comic Sans MS" panose="030F0702030302020204" pitchFamily="66" charset="0"/>
              </a:rPr>
              <a:t> </a:t>
            </a:r>
            <a:r>
              <a:rPr lang="en-US" sz="2000" dirty="0" err="1" smtClean="0">
                <a:latin typeface="Comic Sans MS" panose="030F0702030302020204" pitchFamily="66" charset="0"/>
              </a:rPr>
              <a:t>eficacia</a:t>
            </a:r>
            <a:r>
              <a:rPr lang="en-US" sz="2000" dirty="0" smtClean="0">
                <a:latin typeface="Comic Sans MS" panose="030F0702030302020204" pitchFamily="66" charset="0"/>
              </a:rPr>
              <a:t> y </a:t>
            </a:r>
            <a:r>
              <a:rPr lang="en-US" sz="2000" dirty="0" err="1" smtClean="0">
                <a:latin typeface="Comic Sans MS" panose="030F0702030302020204" pitchFamily="66" charset="0"/>
              </a:rPr>
              <a:t>toxicidad</a:t>
            </a:r>
            <a:r>
              <a:rPr lang="en-US" sz="2000" dirty="0" smtClean="0">
                <a:latin typeface="Comic Sans MS" panose="030F0702030302020204" pitchFamily="66" charset="0"/>
              </a:rPr>
              <a:t> de INMUNOTERAPIA</a:t>
            </a:r>
          </a:p>
        </p:txBody>
      </p:sp>
      <p:pic>
        <p:nvPicPr>
          <p:cNvPr id="3" name="Imagen 2"/>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44000"/>
                    </a14:imgEffect>
                  </a14:imgLayer>
                </a14:imgProps>
              </a:ext>
              <a:ext uri="{28A0092B-C50C-407E-A947-70E740481C1C}">
                <a14:useLocalDpi xmlns:a14="http://schemas.microsoft.com/office/drawing/2010/main" val="0"/>
              </a:ext>
            </a:extLst>
          </a:blip>
          <a:srcRect l="927" t="2091" r="6461" b="4320"/>
          <a:stretch/>
        </p:blipFill>
        <p:spPr>
          <a:xfrm>
            <a:off x="447575" y="1143404"/>
            <a:ext cx="7200800" cy="4968552"/>
          </a:xfrm>
          <a:prstGeom prst="rect">
            <a:avLst/>
          </a:prstGeom>
        </p:spPr>
      </p:pic>
      <p:sp>
        <p:nvSpPr>
          <p:cNvPr id="16" name="Rectángulo 15"/>
          <p:cNvSpPr/>
          <p:nvPr/>
        </p:nvSpPr>
        <p:spPr>
          <a:xfrm>
            <a:off x="1619672" y="6360955"/>
            <a:ext cx="5657693" cy="415498"/>
          </a:xfrm>
          <a:prstGeom prst="rect">
            <a:avLst/>
          </a:prstGeom>
        </p:spPr>
        <p:txBody>
          <a:bodyPr wrap="square">
            <a:spAutoFit/>
          </a:bodyPr>
          <a:lstStyle/>
          <a:p>
            <a:r>
              <a:rPr lang="en-US" sz="1050" dirty="0" smtClean="0">
                <a:latin typeface="Times New Roman" panose="02020603050405020304" pitchFamily="18" charset="0"/>
                <a:cs typeface="Times New Roman" panose="02020603050405020304" pitchFamily="18" charset="0"/>
              </a:rPr>
              <a:t>S. Thomas et al.</a:t>
            </a:r>
            <a:r>
              <a:rPr lang="en-US" sz="1050" dirty="0">
                <a:latin typeface="Times New Roman" panose="02020603050405020304" pitchFamily="18" charset="0"/>
                <a:cs typeface="Times New Roman" panose="02020603050405020304" pitchFamily="18" charset="0"/>
              </a:rPr>
              <a:t> </a:t>
            </a:r>
            <a:r>
              <a:rPr lang="en-US" sz="1050" i="1" dirty="0">
                <a:latin typeface="Times New Roman" panose="02020603050405020304" pitchFamily="18" charset="0"/>
                <a:cs typeface="Times New Roman" panose="02020603050405020304" pitchFamily="18" charset="0"/>
              </a:rPr>
              <a:t>The Host </a:t>
            </a:r>
            <a:r>
              <a:rPr lang="en-US" sz="1050" i="1" dirty="0" err="1">
                <a:latin typeface="Times New Roman" panose="02020603050405020304" pitchFamily="18" charset="0"/>
                <a:cs typeface="Times New Roman" panose="02020603050405020304" pitchFamily="18" charset="0"/>
              </a:rPr>
              <a:t>Microbiome</a:t>
            </a:r>
            <a:r>
              <a:rPr lang="en-US" sz="1050" i="1" dirty="0">
                <a:latin typeface="Times New Roman" panose="02020603050405020304" pitchFamily="18" charset="0"/>
                <a:cs typeface="Times New Roman" panose="02020603050405020304" pitchFamily="18" charset="0"/>
              </a:rPr>
              <a:t> Regulates and </a:t>
            </a:r>
            <a:r>
              <a:rPr lang="en-US" sz="1050" i="1" dirty="0" smtClean="0">
                <a:latin typeface="Times New Roman" panose="02020603050405020304" pitchFamily="18" charset="0"/>
                <a:cs typeface="Times New Roman" panose="02020603050405020304" pitchFamily="18" charset="0"/>
              </a:rPr>
              <a:t>Maintains Human </a:t>
            </a:r>
            <a:r>
              <a:rPr lang="en-US" sz="1050" i="1" dirty="0">
                <a:latin typeface="Times New Roman" panose="02020603050405020304" pitchFamily="18" charset="0"/>
                <a:cs typeface="Times New Roman" panose="02020603050405020304" pitchFamily="18" charset="0"/>
              </a:rPr>
              <a:t>Health: A Primer and Perspective </a:t>
            </a:r>
            <a:r>
              <a:rPr lang="en-US" sz="1050" i="1" dirty="0" smtClean="0">
                <a:latin typeface="Times New Roman" panose="02020603050405020304" pitchFamily="18" charset="0"/>
                <a:cs typeface="Times New Roman" panose="02020603050405020304" pitchFamily="18" charset="0"/>
              </a:rPr>
              <a:t>for Non-Microbiologists</a:t>
            </a:r>
            <a:r>
              <a:rPr lang="en-US" sz="1050" dirty="0" smtClean="0">
                <a:latin typeface="Times New Roman" panose="02020603050405020304" pitchFamily="18" charset="0"/>
                <a:cs typeface="Times New Roman" panose="02020603050405020304" pitchFamily="18" charset="0"/>
              </a:rPr>
              <a:t>. Cancer Res. </a:t>
            </a:r>
            <a:r>
              <a:rPr lang="en-US" sz="1050" dirty="0">
                <a:latin typeface="Times New Roman" panose="02020603050405020304" pitchFamily="18" charset="0"/>
                <a:cs typeface="Times New Roman" panose="02020603050405020304" pitchFamily="18" charset="0"/>
              </a:rPr>
              <a:t>2017 DOI: </a:t>
            </a:r>
            <a:r>
              <a:rPr lang="en-US" sz="1050" dirty="0" smtClean="0">
                <a:latin typeface="Times New Roman" panose="02020603050405020304" pitchFamily="18" charset="0"/>
                <a:cs typeface="Times New Roman" panose="02020603050405020304" pitchFamily="18" charset="0"/>
              </a:rPr>
              <a:t>10.1158/0008-5472.CAN-16-2929</a:t>
            </a:r>
            <a:endParaRPr lang="en-US" sz="1050" dirty="0">
              <a:latin typeface="Times New Roman" panose="02020603050405020304" pitchFamily="18" charset="0"/>
              <a:cs typeface="Times New Roman" panose="02020603050405020304" pitchFamily="18"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2" name="Elipse 1"/>
          <p:cNvSpPr/>
          <p:nvPr/>
        </p:nvSpPr>
        <p:spPr>
          <a:xfrm>
            <a:off x="7596769" y="1367276"/>
            <a:ext cx="272032" cy="369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7572886" y="1397908"/>
            <a:ext cx="591830" cy="338554"/>
          </a:xfrm>
          <a:prstGeom prst="rect">
            <a:avLst/>
          </a:prstGeom>
          <a:solidFill>
            <a:schemeClr val="bg1"/>
          </a:solidFill>
        </p:spPr>
        <p:txBody>
          <a:bodyPr wrap="none">
            <a:spAutoFit/>
          </a:bodyPr>
          <a:lstStyle/>
          <a:p>
            <a:pPr algn="ctr"/>
            <a:r>
              <a:rPr lang="en-US" sz="1600" b="1" dirty="0" smtClean="0">
                <a:latin typeface="Comic Sans MS" panose="030F0702030302020204" pitchFamily="66" charset="0"/>
              </a:rPr>
              <a:t>LUZ</a:t>
            </a:r>
            <a:endParaRPr lang="es-VE" sz="1600" b="1" dirty="0"/>
          </a:p>
        </p:txBody>
      </p:sp>
      <p:sp>
        <p:nvSpPr>
          <p:cNvPr id="4" name="Elipse 3"/>
          <p:cNvSpPr/>
          <p:nvPr/>
        </p:nvSpPr>
        <p:spPr>
          <a:xfrm>
            <a:off x="7572886" y="3284984"/>
            <a:ext cx="295915" cy="7200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7572886" y="3231346"/>
            <a:ext cx="1024639" cy="954107"/>
          </a:xfrm>
          <a:prstGeom prst="rect">
            <a:avLst/>
          </a:prstGeom>
          <a:solidFill>
            <a:schemeClr val="bg1"/>
          </a:solidFill>
        </p:spPr>
        <p:txBody>
          <a:bodyPr wrap="none">
            <a:spAutoFit/>
          </a:bodyPr>
          <a:lstStyle/>
          <a:p>
            <a:pPr algn="ctr"/>
            <a:r>
              <a:rPr lang="en-US" sz="1400" dirty="0" err="1" smtClean="0">
                <a:effectLst>
                  <a:outerShdw blurRad="38100" dist="38100" dir="2700000" algn="tl">
                    <a:srgbClr val="000000">
                      <a:alpha val="43137"/>
                    </a:srgbClr>
                  </a:outerShdw>
                </a:effectLst>
                <a:latin typeface="Comic Sans MS" panose="030F0702030302020204" pitchFamily="66" charset="0"/>
              </a:rPr>
              <a:t>Lámina</a:t>
            </a:r>
            <a:r>
              <a:rPr lang="en-US" sz="1400" dirty="0" smtClean="0">
                <a:effectLst>
                  <a:outerShdw blurRad="38100" dist="38100" dir="2700000" algn="tl">
                    <a:srgbClr val="000000">
                      <a:alpha val="43137"/>
                    </a:srgbClr>
                  </a:outerShdw>
                </a:effectLst>
                <a:latin typeface="Comic Sans MS" panose="030F0702030302020204" pitchFamily="66" charset="0"/>
              </a:rPr>
              <a:t> </a:t>
            </a:r>
          </a:p>
          <a:p>
            <a:pPr algn="ctr"/>
            <a:r>
              <a:rPr lang="en-US" sz="1400" dirty="0" err="1" smtClean="0">
                <a:effectLst>
                  <a:outerShdw blurRad="38100" dist="38100" dir="2700000" algn="tl">
                    <a:srgbClr val="000000">
                      <a:alpha val="43137"/>
                    </a:srgbClr>
                  </a:outerShdw>
                </a:effectLst>
                <a:latin typeface="Comic Sans MS" panose="030F0702030302020204" pitchFamily="66" charset="0"/>
              </a:rPr>
              <a:t>propia</a:t>
            </a:r>
            <a:r>
              <a:rPr lang="en-US" sz="1400" dirty="0" smtClean="0">
                <a:effectLst>
                  <a:outerShdw blurRad="38100" dist="38100" dir="2700000" algn="tl">
                    <a:srgbClr val="000000">
                      <a:alpha val="43137"/>
                    </a:srgbClr>
                  </a:outerShdw>
                </a:effectLst>
                <a:latin typeface="Comic Sans MS" panose="030F0702030302020204" pitchFamily="66" charset="0"/>
              </a:rPr>
              <a:t> y </a:t>
            </a:r>
          </a:p>
          <a:p>
            <a:pPr algn="ctr"/>
            <a:r>
              <a:rPr lang="en-US" sz="1400" dirty="0" err="1" smtClean="0">
                <a:effectLst>
                  <a:outerShdw blurRad="38100" dist="38100" dir="2700000" algn="tl">
                    <a:srgbClr val="000000">
                      <a:alpha val="43137"/>
                    </a:srgbClr>
                  </a:outerShdw>
                </a:effectLst>
                <a:latin typeface="Comic Sans MS" panose="030F0702030302020204" pitchFamily="66" charset="0"/>
              </a:rPr>
              <a:t>sangre</a:t>
            </a:r>
            <a:r>
              <a:rPr lang="en-US" sz="1400" dirty="0" smtClean="0">
                <a:effectLst>
                  <a:outerShdw blurRad="38100" dist="38100" dir="2700000" algn="tl">
                    <a:srgbClr val="000000">
                      <a:alpha val="43137"/>
                    </a:srgbClr>
                  </a:outerShdw>
                </a:effectLst>
                <a:latin typeface="Comic Sans MS" panose="030F0702030302020204" pitchFamily="66" charset="0"/>
              </a:rPr>
              <a:t> </a:t>
            </a:r>
          </a:p>
          <a:p>
            <a:pPr algn="ctr"/>
            <a:r>
              <a:rPr lang="en-US" sz="1400" dirty="0" err="1" smtClean="0">
                <a:effectLst>
                  <a:outerShdw blurRad="38100" dist="38100" dir="2700000" algn="tl">
                    <a:srgbClr val="000000">
                      <a:alpha val="43137"/>
                    </a:srgbClr>
                  </a:outerShdw>
                </a:effectLst>
                <a:latin typeface="Comic Sans MS" panose="030F0702030302020204" pitchFamily="66" charset="0"/>
              </a:rPr>
              <a:t>periférica</a:t>
            </a:r>
            <a:endParaRPr lang="es-VE" sz="1400" dirty="0">
              <a:effectLst>
                <a:outerShdw blurRad="38100" dist="38100" dir="2700000" algn="tl">
                  <a:srgbClr val="000000">
                    <a:alpha val="43137"/>
                  </a:srgbClr>
                </a:outerShdw>
              </a:effectLst>
            </a:endParaRPr>
          </a:p>
        </p:txBody>
      </p:sp>
      <p:sp>
        <p:nvSpPr>
          <p:cNvPr id="5" name="Rectángulo 4"/>
          <p:cNvSpPr/>
          <p:nvPr/>
        </p:nvSpPr>
        <p:spPr>
          <a:xfrm>
            <a:off x="3779912" y="1397908"/>
            <a:ext cx="432048" cy="374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Rectángulo 6"/>
          <p:cNvSpPr/>
          <p:nvPr/>
        </p:nvSpPr>
        <p:spPr>
          <a:xfrm>
            <a:off x="3779912" y="3365996"/>
            <a:ext cx="432048" cy="7564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473243" y="1772716"/>
            <a:ext cx="570365" cy="792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a:off x="170354" y="1947188"/>
            <a:ext cx="819455" cy="523220"/>
          </a:xfrm>
          <a:prstGeom prst="rect">
            <a:avLst/>
          </a:prstGeom>
          <a:solidFill>
            <a:schemeClr val="accent5">
              <a:lumMod val="20000"/>
              <a:lumOff val="80000"/>
            </a:schemeClr>
          </a:solidFill>
        </p:spPr>
        <p:txBody>
          <a:bodyPr wrap="none">
            <a:spAutoFit/>
          </a:bodyPr>
          <a:lstStyle/>
          <a:p>
            <a:pPr algn="ctr"/>
            <a:r>
              <a:rPr lang="en-US" sz="1400" dirty="0" err="1" smtClean="0">
                <a:latin typeface="Comic Sans MS" panose="030F0702030302020204" pitchFamily="66" charset="0"/>
              </a:rPr>
              <a:t>Epitelio</a:t>
            </a:r>
            <a:endParaRPr lang="en-US" sz="1400" dirty="0" smtClean="0">
              <a:latin typeface="Comic Sans MS" panose="030F0702030302020204" pitchFamily="66" charset="0"/>
            </a:endParaRPr>
          </a:p>
          <a:p>
            <a:pPr algn="ctr"/>
            <a:r>
              <a:rPr lang="en-US" sz="1400" dirty="0" err="1" smtClean="0">
                <a:latin typeface="Comic Sans MS" panose="030F0702030302020204" pitchFamily="66" charset="0"/>
              </a:rPr>
              <a:t>intacto</a:t>
            </a:r>
            <a:endParaRPr lang="es-VE" sz="1400" dirty="0"/>
          </a:p>
        </p:txBody>
      </p:sp>
      <p:sp>
        <p:nvSpPr>
          <p:cNvPr id="20" name="Rectángulo 19"/>
          <p:cNvSpPr/>
          <p:nvPr/>
        </p:nvSpPr>
        <p:spPr>
          <a:xfrm>
            <a:off x="4355976" y="1834280"/>
            <a:ext cx="432048" cy="7490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Rectángulo 18"/>
          <p:cNvSpPr/>
          <p:nvPr/>
        </p:nvSpPr>
        <p:spPr>
          <a:xfrm>
            <a:off x="3912585" y="1929489"/>
            <a:ext cx="886782" cy="461665"/>
          </a:xfrm>
          <a:prstGeom prst="rect">
            <a:avLst/>
          </a:prstGeom>
          <a:solidFill>
            <a:schemeClr val="accent2">
              <a:lumMod val="20000"/>
              <a:lumOff val="80000"/>
            </a:schemeClr>
          </a:solidFill>
        </p:spPr>
        <p:txBody>
          <a:bodyPr wrap="square">
            <a:spAutoFit/>
          </a:bodyPr>
          <a:lstStyle/>
          <a:p>
            <a:pPr algn="ctr"/>
            <a:r>
              <a:rPr lang="en-US" sz="1200" dirty="0" err="1" smtClean="0">
                <a:latin typeface="Comic Sans MS" panose="030F0702030302020204" pitchFamily="66" charset="0"/>
              </a:rPr>
              <a:t>Epitelio</a:t>
            </a:r>
            <a:endParaRPr lang="en-US" sz="1200" dirty="0" smtClean="0">
              <a:latin typeface="Comic Sans MS" panose="030F0702030302020204" pitchFamily="66" charset="0"/>
            </a:endParaRPr>
          </a:p>
          <a:p>
            <a:pPr algn="ctr"/>
            <a:r>
              <a:rPr lang="en-US" sz="1200" dirty="0" err="1" smtClean="0">
                <a:latin typeface="Comic Sans MS" panose="030F0702030302020204" pitchFamily="66" charset="0"/>
              </a:rPr>
              <a:t>alterado</a:t>
            </a:r>
            <a:endParaRPr lang="es-VE" sz="1200" dirty="0"/>
          </a:p>
        </p:txBody>
      </p:sp>
      <p:sp>
        <p:nvSpPr>
          <p:cNvPr id="22" name="Rectángulo 21"/>
          <p:cNvSpPr/>
          <p:nvPr/>
        </p:nvSpPr>
        <p:spPr>
          <a:xfrm>
            <a:off x="4295295" y="3442856"/>
            <a:ext cx="492729" cy="742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4002179" y="3902151"/>
            <a:ext cx="859530" cy="646331"/>
          </a:xfrm>
          <a:prstGeom prst="rect">
            <a:avLst/>
          </a:prstGeom>
          <a:solidFill>
            <a:schemeClr val="bg1"/>
          </a:solidFill>
        </p:spPr>
        <p:txBody>
          <a:bodyPr wrap="none">
            <a:spAutoFit/>
          </a:bodyPr>
          <a:lstStyle/>
          <a:p>
            <a:pPr algn="ctr"/>
            <a:r>
              <a:rPr lang="en-US" sz="1200" dirty="0" err="1" smtClean="0">
                <a:latin typeface="Comic Sans MS" panose="030F0702030302020204" pitchFamily="66" charset="0"/>
              </a:rPr>
              <a:t>Displasia</a:t>
            </a:r>
            <a:r>
              <a:rPr lang="en-US" sz="1200" dirty="0" smtClean="0">
                <a:latin typeface="Comic Sans MS" panose="030F0702030302020204" pitchFamily="66" charset="0"/>
              </a:rPr>
              <a:t> </a:t>
            </a:r>
          </a:p>
          <a:p>
            <a:pPr algn="ctr"/>
            <a:r>
              <a:rPr lang="en-US" sz="1200" dirty="0" err="1" smtClean="0">
                <a:latin typeface="Comic Sans MS" panose="030F0702030302020204" pitchFamily="66" charset="0"/>
              </a:rPr>
              <a:t>Epitelial</a:t>
            </a:r>
            <a:endParaRPr lang="en-US" sz="1200" dirty="0" smtClean="0">
              <a:latin typeface="Comic Sans MS" panose="030F0702030302020204" pitchFamily="66" charset="0"/>
            </a:endParaRPr>
          </a:p>
          <a:p>
            <a:pPr algn="ctr"/>
            <a:r>
              <a:rPr lang="en-US" sz="1200" dirty="0" smtClean="0">
                <a:latin typeface="Comic Sans MS" panose="030F0702030302020204" pitchFamily="66" charset="0"/>
              </a:rPr>
              <a:t>y </a:t>
            </a:r>
            <a:r>
              <a:rPr lang="en-US" sz="1200" dirty="0" err="1" smtClean="0">
                <a:latin typeface="Comic Sans MS" panose="030F0702030302020204" pitchFamily="66" charset="0"/>
              </a:rPr>
              <a:t>cáncer</a:t>
            </a:r>
            <a:endParaRPr lang="es-VE" sz="1200" dirty="0"/>
          </a:p>
        </p:txBody>
      </p:sp>
      <p:sp>
        <p:nvSpPr>
          <p:cNvPr id="23" name="Rectángulo 22"/>
          <p:cNvSpPr/>
          <p:nvPr/>
        </p:nvSpPr>
        <p:spPr>
          <a:xfrm>
            <a:off x="1957716" y="1423879"/>
            <a:ext cx="670068" cy="255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Rectángulo 23"/>
          <p:cNvSpPr/>
          <p:nvPr/>
        </p:nvSpPr>
        <p:spPr>
          <a:xfrm>
            <a:off x="5556947" y="1465186"/>
            <a:ext cx="883659" cy="248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Rectángulo 9"/>
          <p:cNvSpPr/>
          <p:nvPr/>
        </p:nvSpPr>
        <p:spPr>
          <a:xfrm>
            <a:off x="1461631" y="1292630"/>
            <a:ext cx="1314784" cy="400110"/>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n-US" sz="2000" b="1" dirty="0" err="1" smtClean="0">
                <a:latin typeface="Comic Sans MS" panose="030F0702030302020204" pitchFamily="66" charset="0"/>
              </a:rPr>
              <a:t>Simbiosis</a:t>
            </a:r>
            <a:endParaRPr lang="es-VE" sz="2000" b="1" dirty="0"/>
          </a:p>
        </p:txBody>
      </p:sp>
      <p:sp>
        <p:nvSpPr>
          <p:cNvPr id="12" name="Rectángulo 11"/>
          <p:cNvSpPr/>
          <p:nvPr/>
        </p:nvSpPr>
        <p:spPr>
          <a:xfrm>
            <a:off x="5364981" y="1279419"/>
            <a:ext cx="1247457" cy="400110"/>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n-US" sz="2000" b="1" dirty="0" smtClean="0">
                <a:latin typeface="Comic Sans MS" panose="030F0702030302020204" pitchFamily="66" charset="0"/>
              </a:rPr>
              <a:t>Disbiosis</a:t>
            </a:r>
            <a:endParaRPr lang="es-VE" sz="2000" b="1" dirty="0"/>
          </a:p>
        </p:txBody>
      </p:sp>
      <p:sp>
        <p:nvSpPr>
          <p:cNvPr id="25" name="Rectángulo 24"/>
          <p:cNvSpPr/>
          <p:nvPr/>
        </p:nvSpPr>
        <p:spPr>
          <a:xfrm>
            <a:off x="3690566" y="1292630"/>
            <a:ext cx="542135" cy="307777"/>
          </a:xfrm>
          <a:prstGeom prst="rect">
            <a:avLst/>
          </a:prstGeom>
          <a:solidFill>
            <a:schemeClr val="bg1"/>
          </a:solidFill>
        </p:spPr>
        <p:txBody>
          <a:bodyPr wrap="none">
            <a:spAutoFit/>
          </a:bodyPr>
          <a:lstStyle/>
          <a:p>
            <a:pPr algn="ctr"/>
            <a:r>
              <a:rPr lang="en-US" sz="1400" b="1" dirty="0" smtClean="0">
                <a:latin typeface="Comic Sans MS" panose="030F0702030302020204" pitchFamily="66" charset="0"/>
              </a:rPr>
              <a:t>LUZ</a:t>
            </a:r>
            <a:endParaRPr lang="es-VE" sz="1400" b="1" dirty="0"/>
          </a:p>
        </p:txBody>
      </p:sp>
      <p:sp>
        <p:nvSpPr>
          <p:cNvPr id="26" name="Rectángulo 25"/>
          <p:cNvSpPr/>
          <p:nvPr/>
        </p:nvSpPr>
        <p:spPr>
          <a:xfrm>
            <a:off x="3675116" y="2761932"/>
            <a:ext cx="745717" cy="769441"/>
          </a:xfrm>
          <a:prstGeom prst="rect">
            <a:avLst/>
          </a:prstGeom>
          <a:solidFill>
            <a:schemeClr val="bg1"/>
          </a:solidFill>
        </p:spPr>
        <p:txBody>
          <a:bodyPr wrap="none">
            <a:spAutoFit/>
          </a:bodyPr>
          <a:lstStyle/>
          <a:p>
            <a:r>
              <a:rPr lang="en-US" sz="1100" dirty="0" err="1" smtClean="0">
                <a:latin typeface="Comic Sans MS" panose="030F0702030302020204" pitchFamily="66" charset="0"/>
              </a:rPr>
              <a:t>Lámina</a:t>
            </a:r>
            <a:r>
              <a:rPr lang="en-US" sz="1100" dirty="0" smtClean="0">
                <a:latin typeface="Comic Sans MS" panose="030F0702030302020204" pitchFamily="66" charset="0"/>
              </a:rPr>
              <a:t> </a:t>
            </a:r>
          </a:p>
          <a:p>
            <a:r>
              <a:rPr lang="en-US" sz="1100" dirty="0" err="1" smtClean="0">
                <a:latin typeface="Comic Sans MS" panose="030F0702030302020204" pitchFamily="66" charset="0"/>
              </a:rPr>
              <a:t>propia</a:t>
            </a:r>
            <a:r>
              <a:rPr lang="en-US" sz="1100" dirty="0" smtClean="0">
                <a:latin typeface="Comic Sans MS" panose="030F0702030302020204" pitchFamily="66" charset="0"/>
              </a:rPr>
              <a:t> y </a:t>
            </a:r>
          </a:p>
          <a:p>
            <a:r>
              <a:rPr lang="en-US" sz="1100" dirty="0" err="1" smtClean="0">
                <a:latin typeface="Comic Sans MS" panose="030F0702030302020204" pitchFamily="66" charset="0"/>
              </a:rPr>
              <a:t>sangre</a:t>
            </a:r>
            <a:r>
              <a:rPr lang="en-US" sz="1100" dirty="0" smtClean="0">
                <a:latin typeface="Comic Sans MS" panose="030F0702030302020204" pitchFamily="66" charset="0"/>
              </a:rPr>
              <a:t> </a:t>
            </a:r>
          </a:p>
          <a:p>
            <a:r>
              <a:rPr lang="en-US" sz="1100" dirty="0" err="1" smtClean="0">
                <a:latin typeface="Comic Sans MS" panose="030F0702030302020204" pitchFamily="66" charset="0"/>
              </a:rPr>
              <a:t>perif</a:t>
            </a:r>
            <a:r>
              <a:rPr lang="en-US" sz="1100" dirty="0" smtClean="0">
                <a:latin typeface="Comic Sans MS" panose="030F0702030302020204" pitchFamily="66" charset="0"/>
              </a:rPr>
              <a:t>.</a:t>
            </a:r>
            <a:endParaRPr lang="es-VE" sz="1100" dirty="0"/>
          </a:p>
        </p:txBody>
      </p:sp>
      <p:sp>
        <p:nvSpPr>
          <p:cNvPr id="29" name="Rectángulo 28"/>
          <p:cNvSpPr/>
          <p:nvPr/>
        </p:nvSpPr>
        <p:spPr>
          <a:xfrm>
            <a:off x="2476732" y="5034608"/>
            <a:ext cx="86409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0" name="Rectángulo 29"/>
          <p:cNvSpPr/>
          <p:nvPr/>
        </p:nvSpPr>
        <p:spPr>
          <a:xfrm>
            <a:off x="1030106" y="5034608"/>
            <a:ext cx="86409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Rectángulo 27"/>
          <p:cNvSpPr/>
          <p:nvPr/>
        </p:nvSpPr>
        <p:spPr>
          <a:xfrm>
            <a:off x="2398865" y="5067674"/>
            <a:ext cx="1019830" cy="461665"/>
          </a:xfrm>
          <a:prstGeom prst="rect">
            <a:avLst/>
          </a:prstGeom>
          <a:solidFill>
            <a:schemeClr val="accent5">
              <a:lumMod val="20000"/>
              <a:lumOff val="80000"/>
            </a:schemeClr>
          </a:solidFill>
        </p:spPr>
        <p:txBody>
          <a:bodyPr wrap="none">
            <a:spAutoFit/>
          </a:bodyPr>
          <a:lstStyle/>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Disminución</a:t>
            </a:r>
            <a:endParaRPr lang="en-US" sz="1200" b="1" dirty="0" smtClean="0">
              <a:effectLst>
                <a:outerShdw blurRad="38100" dist="38100" dir="2700000" algn="tl">
                  <a:srgbClr val="000000">
                    <a:alpha val="43137"/>
                  </a:srgbClr>
                </a:outerShdw>
              </a:effectLst>
              <a:latin typeface="Comic Sans MS" panose="030F0702030302020204" pitchFamily="66" charset="0"/>
            </a:endParaRPr>
          </a:p>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inflamación</a:t>
            </a:r>
            <a:endParaRPr lang="es-VE" sz="1200" b="1" dirty="0">
              <a:effectLst>
                <a:outerShdw blurRad="38100" dist="38100" dir="2700000" algn="tl">
                  <a:srgbClr val="000000">
                    <a:alpha val="43137"/>
                  </a:srgbClr>
                </a:outerShdw>
              </a:effectLst>
            </a:endParaRPr>
          </a:p>
        </p:txBody>
      </p:sp>
      <p:sp>
        <p:nvSpPr>
          <p:cNvPr id="27" name="Rectángulo 26"/>
          <p:cNvSpPr/>
          <p:nvPr/>
        </p:nvSpPr>
        <p:spPr>
          <a:xfrm>
            <a:off x="953425" y="4975340"/>
            <a:ext cx="992580" cy="646331"/>
          </a:xfrm>
          <a:prstGeom prst="rect">
            <a:avLst/>
          </a:prstGeom>
          <a:solidFill>
            <a:schemeClr val="accent5">
              <a:lumMod val="20000"/>
              <a:lumOff val="80000"/>
            </a:schemeClr>
          </a:solidFill>
        </p:spPr>
        <p:txBody>
          <a:bodyPr wrap="none">
            <a:spAutoFit/>
          </a:bodyPr>
          <a:lstStyle/>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Respuesta</a:t>
            </a:r>
            <a:r>
              <a:rPr lang="en-US" sz="1200" b="1" dirty="0" smtClean="0">
                <a:effectLst>
                  <a:outerShdw blurRad="38100" dist="38100" dir="2700000" algn="tl">
                    <a:srgbClr val="000000">
                      <a:alpha val="43137"/>
                    </a:srgbClr>
                  </a:outerShdw>
                </a:effectLst>
                <a:latin typeface="Comic Sans MS" panose="030F0702030302020204" pitchFamily="66" charset="0"/>
              </a:rPr>
              <a:t> </a:t>
            </a:r>
          </a:p>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inmune</a:t>
            </a:r>
            <a:r>
              <a:rPr lang="en-US" sz="1200" b="1" dirty="0" smtClean="0">
                <a:effectLst>
                  <a:outerShdw blurRad="38100" dist="38100" dir="2700000" algn="tl">
                    <a:srgbClr val="000000">
                      <a:alpha val="43137"/>
                    </a:srgbClr>
                  </a:outerShdw>
                </a:effectLst>
                <a:latin typeface="Comic Sans MS" panose="030F0702030302020204" pitchFamily="66" charset="0"/>
              </a:rPr>
              <a:t> </a:t>
            </a:r>
          </a:p>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Tolerante</a:t>
            </a:r>
            <a:endParaRPr lang="es-VE" sz="1200" b="1" dirty="0">
              <a:effectLst>
                <a:outerShdw blurRad="38100" dist="38100" dir="2700000" algn="tl">
                  <a:srgbClr val="000000">
                    <a:alpha val="43137"/>
                  </a:srgbClr>
                </a:outerShdw>
              </a:effectLst>
            </a:endParaRPr>
          </a:p>
        </p:txBody>
      </p:sp>
      <p:sp>
        <p:nvSpPr>
          <p:cNvPr id="31" name="Rectángulo 30"/>
          <p:cNvSpPr/>
          <p:nvPr/>
        </p:nvSpPr>
        <p:spPr>
          <a:xfrm>
            <a:off x="6612438" y="5034608"/>
            <a:ext cx="96044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2" name="Rectángulo 31"/>
          <p:cNvSpPr/>
          <p:nvPr/>
        </p:nvSpPr>
        <p:spPr>
          <a:xfrm>
            <a:off x="5189526" y="5034608"/>
            <a:ext cx="96044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Rectángulo 32"/>
          <p:cNvSpPr/>
          <p:nvPr/>
        </p:nvSpPr>
        <p:spPr>
          <a:xfrm>
            <a:off x="6584349" y="4975340"/>
            <a:ext cx="1016625" cy="646331"/>
          </a:xfrm>
          <a:prstGeom prst="rect">
            <a:avLst/>
          </a:prstGeom>
          <a:solidFill>
            <a:schemeClr val="accent2">
              <a:lumMod val="20000"/>
              <a:lumOff val="80000"/>
            </a:schemeClr>
          </a:solidFill>
        </p:spPr>
        <p:txBody>
          <a:bodyPr wrap="none">
            <a:spAutoFit/>
          </a:bodyPr>
          <a:lstStyle/>
          <a:p>
            <a:r>
              <a:rPr lang="en-US" sz="1200" b="1" dirty="0" err="1" smtClean="0">
                <a:effectLst>
                  <a:outerShdw blurRad="38100" dist="38100" dir="2700000" algn="tl">
                    <a:srgbClr val="000000">
                      <a:alpha val="43137"/>
                    </a:srgbClr>
                  </a:outerShdw>
                </a:effectLst>
                <a:latin typeface="Comic Sans MS" panose="030F0702030302020204" pitchFamily="66" charset="0"/>
              </a:rPr>
              <a:t>Respuesta</a:t>
            </a:r>
            <a:r>
              <a:rPr lang="en-US" sz="1200" b="1" dirty="0" smtClean="0">
                <a:effectLst>
                  <a:outerShdw blurRad="38100" dist="38100" dir="2700000" algn="tl">
                    <a:srgbClr val="000000">
                      <a:alpha val="43137"/>
                    </a:srgbClr>
                  </a:outerShdw>
                </a:effectLst>
                <a:latin typeface="Comic Sans MS" panose="030F0702030302020204" pitchFamily="66" charset="0"/>
              </a:rPr>
              <a:t> </a:t>
            </a:r>
          </a:p>
          <a:p>
            <a:r>
              <a:rPr lang="en-US" sz="1200" b="1" dirty="0" err="1" smtClean="0">
                <a:effectLst>
                  <a:outerShdw blurRad="38100" dist="38100" dir="2700000" algn="tl">
                    <a:srgbClr val="000000">
                      <a:alpha val="43137"/>
                    </a:srgbClr>
                  </a:outerShdw>
                </a:effectLst>
                <a:latin typeface="Comic Sans MS" panose="030F0702030302020204" pitchFamily="66" charset="0"/>
              </a:rPr>
              <a:t>inmune</a:t>
            </a:r>
            <a:r>
              <a:rPr lang="en-US" sz="1200" b="1" dirty="0" smtClean="0">
                <a:effectLst>
                  <a:outerShdw blurRad="38100" dist="38100" dir="2700000" algn="tl">
                    <a:srgbClr val="000000">
                      <a:alpha val="43137"/>
                    </a:srgbClr>
                  </a:outerShdw>
                </a:effectLst>
                <a:latin typeface="Comic Sans MS" panose="030F0702030302020204" pitchFamily="66" charset="0"/>
              </a:rPr>
              <a:t> </a:t>
            </a:r>
          </a:p>
          <a:p>
            <a:r>
              <a:rPr lang="en-US" sz="1200" b="1" dirty="0" err="1" smtClean="0">
                <a:effectLst>
                  <a:outerShdw blurRad="38100" dist="38100" dir="2700000" algn="tl">
                    <a:srgbClr val="000000">
                      <a:alpha val="43137"/>
                    </a:srgbClr>
                  </a:outerShdw>
                </a:effectLst>
                <a:latin typeface="Comic Sans MS" panose="030F0702030302020204" pitchFamily="66" charset="0"/>
              </a:rPr>
              <a:t>Disregul</a:t>
            </a:r>
            <a:r>
              <a:rPr lang="en-US" sz="1200" b="1" dirty="0" smtClean="0">
                <a:effectLst>
                  <a:outerShdw blurRad="38100" dist="38100" dir="2700000" algn="tl">
                    <a:srgbClr val="000000">
                      <a:alpha val="43137"/>
                    </a:srgbClr>
                  </a:outerShdw>
                </a:effectLst>
                <a:latin typeface="Comic Sans MS" panose="030F0702030302020204" pitchFamily="66" charset="0"/>
              </a:rPr>
              <a:t>.</a:t>
            </a:r>
            <a:endParaRPr lang="es-VE" sz="1200" b="1" dirty="0">
              <a:effectLst>
                <a:outerShdw blurRad="38100" dist="38100" dir="2700000" algn="tl">
                  <a:srgbClr val="000000">
                    <a:alpha val="43137"/>
                  </a:srgbClr>
                </a:outerShdw>
              </a:effectLst>
            </a:endParaRPr>
          </a:p>
        </p:txBody>
      </p:sp>
      <p:sp>
        <p:nvSpPr>
          <p:cNvPr id="34" name="Rectángulo 33"/>
          <p:cNvSpPr/>
          <p:nvPr/>
        </p:nvSpPr>
        <p:spPr>
          <a:xfrm>
            <a:off x="5149380" y="5055803"/>
            <a:ext cx="1000594" cy="461665"/>
          </a:xfrm>
          <a:prstGeom prst="rect">
            <a:avLst/>
          </a:prstGeom>
          <a:solidFill>
            <a:schemeClr val="accent2">
              <a:lumMod val="20000"/>
              <a:lumOff val="80000"/>
            </a:schemeClr>
          </a:solidFill>
        </p:spPr>
        <p:txBody>
          <a:bodyPr wrap="none">
            <a:spAutoFit/>
          </a:bodyPr>
          <a:lstStyle/>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Aumento</a:t>
            </a:r>
            <a:endParaRPr lang="en-US" sz="1200" b="1" dirty="0" smtClean="0">
              <a:effectLst>
                <a:outerShdw blurRad="38100" dist="38100" dir="2700000" algn="tl">
                  <a:srgbClr val="000000">
                    <a:alpha val="43137"/>
                  </a:srgbClr>
                </a:outerShdw>
              </a:effectLst>
              <a:latin typeface="Comic Sans MS" panose="030F0702030302020204" pitchFamily="66" charset="0"/>
            </a:endParaRPr>
          </a:p>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inflamación</a:t>
            </a:r>
            <a:endParaRPr lang="es-VE" sz="1200" b="1" dirty="0">
              <a:effectLst>
                <a:outerShdw blurRad="38100" dist="38100" dir="2700000" algn="tl">
                  <a:srgbClr val="000000">
                    <a:alpha val="43137"/>
                  </a:srgbClr>
                </a:outerShdw>
              </a:effectLst>
            </a:endParaRPr>
          </a:p>
        </p:txBody>
      </p:sp>
      <p:sp>
        <p:nvSpPr>
          <p:cNvPr id="35" name="Rectángulo 34"/>
          <p:cNvSpPr/>
          <p:nvPr/>
        </p:nvSpPr>
        <p:spPr>
          <a:xfrm>
            <a:off x="3059832" y="1367276"/>
            <a:ext cx="358863" cy="233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6" name="Rectángulo 35"/>
          <p:cNvSpPr/>
          <p:nvPr/>
        </p:nvSpPr>
        <p:spPr>
          <a:xfrm>
            <a:off x="6876256" y="1367276"/>
            <a:ext cx="401109" cy="233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7" name="Rectángulo 36"/>
          <p:cNvSpPr/>
          <p:nvPr/>
        </p:nvSpPr>
        <p:spPr>
          <a:xfrm>
            <a:off x="2992200" y="1279419"/>
            <a:ext cx="508473" cy="307777"/>
          </a:xfrm>
          <a:prstGeom prst="rect">
            <a:avLst/>
          </a:prstGeom>
          <a:solidFill>
            <a:schemeClr val="accent5">
              <a:lumMod val="20000"/>
              <a:lumOff val="80000"/>
            </a:schemeClr>
          </a:solidFill>
        </p:spPr>
        <p:txBody>
          <a:bodyPr wrap="none">
            <a:spAutoFit/>
          </a:bodyPr>
          <a:lstStyle/>
          <a:p>
            <a:pPr algn="ctr"/>
            <a:r>
              <a:rPr lang="en-US" sz="1400" b="1" dirty="0" smtClean="0">
                <a:latin typeface="Comic Sans MS" panose="030F0702030302020204" pitchFamily="66" charset="0"/>
              </a:rPr>
              <a:t>IgA</a:t>
            </a:r>
            <a:endParaRPr lang="es-VE" sz="1400" b="1" dirty="0"/>
          </a:p>
        </p:txBody>
      </p:sp>
      <p:sp>
        <p:nvSpPr>
          <p:cNvPr id="38" name="Rectángulo 37"/>
          <p:cNvSpPr/>
          <p:nvPr/>
        </p:nvSpPr>
        <p:spPr>
          <a:xfrm>
            <a:off x="6787967" y="1279419"/>
            <a:ext cx="508473" cy="307777"/>
          </a:xfrm>
          <a:prstGeom prst="rect">
            <a:avLst/>
          </a:prstGeom>
          <a:solidFill>
            <a:schemeClr val="accent2">
              <a:lumMod val="20000"/>
              <a:lumOff val="80000"/>
            </a:schemeClr>
          </a:solidFill>
        </p:spPr>
        <p:txBody>
          <a:bodyPr wrap="none">
            <a:spAutoFit/>
          </a:bodyPr>
          <a:lstStyle/>
          <a:p>
            <a:pPr algn="ctr"/>
            <a:r>
              <a:rPr lang="en-US" sz="1400" b="1" dirty="0" smtClean="0">
                <a:latin typeface="Comic Sans MS" panose="030F0702030302020204" pitchFamily="66" charset="0"/>
              </a:rPr>
              <a:t>IgG</a:t>
            </a:r>
            <a:endParaRPr lang="es-VE" sz="1400" b="1" dirty="0"/>
          </a:p>
        </p:txBody>
      </p:sp>
    </p:spTree>
    <p:extLst>
      <p:ext uri="{BB962C8B-B14F-4D97-AF65-F5344CB8AC3E}">
        <p14:creationId xmlns:p14="http://schemas.microsoft.com/office/powerpoint/2010/main" val="21472222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07146" y="654697"/>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11" name="Rectángulo 10"/>
          <p:cNvSpPr/>
          <p:nvPr/>
        </p:nvSpPr>
        <p:spPr>
          <a:xfrm>
            <a:off x="1532313" y="485420"/>
            <a:ext cx="6079373" cy="338554"/>
          </a:xfrm>
          <a:prstGeom prst="rect">
            <a:avLst/>
          </a:prstGeom>
          <a:solidFill>
            <a:schemeClr val="accent6">
              <a:lumMod val="40000"/>
              <a:lumOff val="6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r>
              <a:rPr lang="en-US" sz="1600" dirty="0">
                <a:latin typeface="Comic Sans MS" panose="030F0702030302020204" pitchFamily="66" charset="0"/>
              </a:rPr>
              <a:t>M</a:t>
            </a:r>
            <a:r>
              <a:rPr lang="en-US" sz="1600" dirty="0" smtClean="0">
                <a:latin typeface="Comic Sans MS" panose="030F0702030302020204" pitchFamily="66" charset="0"/>
              </a:rPr>
              <a:t>icrobiota </a:t>
            </a:r>
            <a:r>
              <a:rPr lang="en-US" sz="1600" dirty="0" err="1" smtClean="0">
                <a:latin typeface="Comic Sans MS" panose="030F0702030302020204" pitchFamily="66" charset="0"/>
              </a:rPr>
              <a:t>modula</a:t>
            </a:r>
            <a:r>
              <a:rPr lang="en-US" sz="1600" dirty="0" smtClean="0">
                <a:latin typeface="Comic Sans MS" panose="030F0702030302020204" pitchFamily="66" charset="0"/>
              </a:rPr>
              <a:t> </a:t>
            </a:r>
            <a:r>
              <a:rPr lang="en-US" sz="1600" dirty="0" err="1" smtClean="0">
                <a:latin typeface="Comic Sans MS" panose="030F0702030302020204" pitchFamily="66" charset="0"/>
              </a:rPr>
              <a:t>eficacia</a:t>
            </a:r>
            <a:r>
              <a:rPr lang="en-US" sz="1600" dirty="0" smtClean="0">
                <a:latin typeface="Comic Sans MS" panose="030F0702030302020204" pitchFamily="66" charset="0"/>
              </a:rPr>
              <a:t> y </a:t>
            </a:r>
            <a:r>
              <a:rPr lang="en-US" sz="1600" dirty="0" err="1" smtClean="0">
                <a:latin typeface="Comic Sans MS" panose="030F0702030302020204" pitchFamily="66" charset="0"/>
              </a:rPr>
              <a:t>toxicidad</a:t>
            </a:r>
            <a:r>
              <a:rPr lang="en-US" sz="1600" dirty="0" smtClean="0">
                <a:latin typeface="Comic Sans MS" panose="030F0702030302020204" pitchFamily="66" charset="0"/>
              </a:rPr>
              <a:t> de INMUNOTERAPIA</a:t>
            </a:r>
          </a:p>
        </p:txBody>
      </p:sp>
      <p:sp>
        <p:nvSpPr>
          <p:cNvPr id="4" name="Rectángulo 3"/>
          <p:cNvSpPr/>
          <p:nvPr/>
        </p:nvSpPr>
        <p:spPr>
          <a:xfrm>
            <a:off x="1054738" y="892147"/>
            <a:ext cx="7170098" cy="5432256"/>
          </a:xfrm>
          <a:prstGeom prst="rect">
            <a:avLst/>
          </a:prstGeom>
        </p:spPr>
        <p:txBody>
          <a:bodyPr wrap="square">
            <a:spAutoFit/>
          </a:bodyPr>
          <a:lstStyle/>
          <a:p>
            <a:r>
              <a:rPr lang="en-US" sz="1600" b="1" dirty="0" err="1" smtClean="0">
                <a:latin typeface="Comic Sans MS" panose="030F0702030302020204" pitchFamily="66" charset="0"/>
              </a:rPr>
              <a:t>Simbiosis</a:t>
            </a:r>
            <a:r>
              <a:rPr lang="en-US" sz="1600" b="1" dirty="0" smtClean="0">
                <a:latin typeface="Comic Sans MS" panose="030F0702030302020204" pitchFamily="66" charset="0"/>
              </a:rPr>
              <a:t>: </a:t>
            </a:r>
            <a:r>
              <a:rPr lang="en-US" sz="1600" dirty="0" smtClean="0">
                <a:latin typeface="Comic Sans MS" panose="030F0702030302020204" pitchFamily="66" charset="0"/>
              </a:rPr>
              <a:t>Un microbiota </a:t>
            </a:r>
            <a:r>
              <a:rPr lang="en-US" sz="1600" dirty="0" err="1" smtClean="0">
                <a:latin typeface="Comic Sans MS" panose="030F0702030302020204" pitchFamily="66" charset="0"/>
              </a:rPr>
              <a:t>simbiótico</a:t>
            </a:r>
            <a:r>
              <a:rPr lang="en-US" sz="1600" dirty="0" smtClean="0">
                <a:latin typeface="Comic Sans MS" panose="030F0702030302020204" pitchFamily="66" charset="0"/>
              </a:rPr>
              <a:t> opera </a:t>
            </a:r>
            <a:r>
              <a:rPr lang="en-US" sz="1600" dirty="0" err="1" smtClean="0">
                <a:latin typeface="Comic Sans MS" panose="030F0702030302020204" pitchFamily="66" charset="0"/>
              </a:rPr>
              <a:t>bajo</a:t>
            </a:r>
            <a:r>
              <a:rPr lang="en-US" sz="1600" dirty="0" smtClean="0">
                <a:latin typeface="Comic Sans MS" panose="030F0702030302020204" pitchFamily="66" charset="0"/>
              </a:rPr>
              <a:t> </a:t>
            </a:r>
            <a:r>
              <a:rPr lang="en-US" sz="1600" dirty="0" err="1" smtClean="0">
                <a:latin typeface="Comic Sans MS" panose="030F0702030302020204" pitchFamily="66" charset="0"/>
              </a:rPr>
              <a:t>una</a:t>
            </a:r>
            <a:r>
              <a:rPr lang="en-US" sz="1600" dirty="0" smtClean="0">
                <a:latin typeface="Comic Sans MS" panose="030F0702030302020204" pitchFamily="66" charset="0"/>
              </a:rPr>
              <a:t> </a:t>
            </a:r>
            <a:r>
              <a:rPr lang="en-US" sz="1600" dirty="0" err="1" smtClean="0">
                <a:latin typeface="Comic Sans MS" panose="030F0702030302020204" pitchFamily="66" charset="0"/>
              </a:rPr>
              <a:t>barrera</a:t>
            </a:r>
            <a:r>
              <a:rPr lang="en-US" sz="1600" dirty="0" smtClean="0">
                <a:latin typeface="Comic Sans MS" panose="030F0702030302020204" pitchFamily="66" charset="0"/>
              </a:rPr>
              <a:t> intestinal functional, con </a:t>
            </a:r>
            <a:r>
              <a:rPr lang="en-US" sz="1600" dirty="0" err="1" smtClean="0">
                <a:latin typeface="Comic Sans MS" panose="030F0702030302020204" pitchFamily="66" charset="0"/>
              </a:rPr>
              <a:t>proporciones</a:t>
            </a:r>
            <a:r>
              <a:rPr lang="en-US" sz="1600" dirty="0" smtClean="0">
                <a:latin typeface="Comic Sans MS" panose="030F0702030302020204" pitchFamily="66" charset="0"/>
              </a:rPr>
              <a:t> </a:t>
            </a:r>
            <a:r>
              <a:rPr lang="en-US" sz="1600" dirty="0" err="1" smtClean="0">
                <a:latin typeface="Comic Sans MS" panose="030F0702030302020204" pitchFamily="66" charset="0"/>
              </a:rPr>
              <a:t>mantenidas</a:t>
            </a:r>
            <a:r>
              <a:rPr lang="en-US" sz="1600" dirty="0" smtClean="0">
                <a:latin typeface="Comic Sans MS" panose="030F0702030302020204" pitchFamily="66" charset="0"/>
              </a:rPr>
              <a:t> de moco, </a:t>
            </a:r>
            <a:r>
              <a:rPr lang="en-US" sz="1600" dirty="0" err="1" smtClean="0">
                <a:latin typeface="Comic Sans MS" panose="030F0702030302020204" pitchFamily="66" charset="0"/>
              </a:rPr>
              <a:t>receptores</a:t>
            </a:r>
            <a:r>
              <a:rPr lang="en-US" sz="1600" dirty="0" smtClean="0">
                <a:latin typeface="Comic Sans MS" panose="030F0702030302020204" pitchFamily="66" charset="0"/>
              </a:rPr>
              <a:t> de </a:t>
            </a:r>
            <a:r>
              <a:rPr lang="en-US" sz="1600" dirty="0" err="1" smtClean="0">
                <a:latin typeface="Comic Sans MS" panose="030F0702030302020204" pitchFamily="66" charset="0"/>
              </a:rPr>
              <a:t>reconocimiento</a:t>
            </a:r>
            <a:r>
              <a:rPr lang="en-US" sz="1600" dirty="0" smtClean="0">
                <a:latin typeface="Comic Sans MS" panose="030F0702030302020204" pitchFamily="66" charset="0"/>
              </a:rPr>
              <a:t> de </a:t>
            </a:r>
            <a:r>
              <a:rPr lang="en-US" sz="1600" dirty="0" err="1" smtClean="0">
                <a:latin typeface="Comic Sans MS" panose="030F0702030302020204" pitchFamily="66" charset="0"/>
              </a:rPr>
              <a:t>patrones</a:t>
            </a:r>
            <a:r>
              <a:rPr lang="en-US" sz="1600" dirty="0" smtClean="0">
                <a:latin typeface="Comic Sans MS" panose="030F0702030302020204" pitchFamily="66" charset="0"/>
              </a:rPr>
              <a:t> (PRR), </a:t>
            </a:r>
            <a:r>
              <a:rPr lang="en-US" sz="1600" dirty="0" err="1" smtClean="0">
                <a:latin typeface="Comic Sans MS" panose="030F0702030302020204" pitchFamily="66" charset="0"/>
              </a:rPr>
              <a:t>péptidos</a:t>
            </a:r>
            <a:r>
              <a:rPr lang="en-US" sz="1600" dirty="0" smtClean="0">
                <a:latin typeface="Comic Sans MS" panose="030F0702030302020204" pitchFamily="66" charset="0"/>
              </a:rPr>
              <a:t> </a:t>
            </a:r>
            <a:r>
              <a:rPr lang="en-US" sz="1600" dirty="0" err="1" smtClean="0">
                <a:latin typeface="Comic Sans MS" panose="030F0702030302020204" pitchFamily="66" charset="0"/>
              </a:rPr>
              <a:t>antimicrobianos</a:t>
            </a:r>
            <a:r>
              <a:rPr lang="en-US" sz="1600" dirty="0" smtClean="0">
                <a:latin typeface="Comic Sans MS" panose="030F0702030302020204" pitchFamily="66" charset="0"/>
              </a:rPr>
              <a:t> (AMP), e IgA </a:t>
            </a:r>
            <a:r>
              <a:rPr lang="en-US" sz="1600" dirty="0" err="1" smtClean="0">
                <a:latin typeface="Comic Sans MS" panose="030F0702030302020204" pitchFamily="66" charset="0"/>
              </a:rPr>
              <a:t>secretora</a:t>
            </a:r>
            <a:r>
              <a:rPr lang="en-US" sz="1600" dirty="0" smtClean="0">
                <a:latin typeface="Comic Sans MS" panose="030F0702030302020204" pitchFamily="66" charset="0"/>
              </a:rPr>
              <a:t>, lo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contiene</a:t>
            </a:r>
            <a:r>
              <a:rPr lang="en-US" sz="1600" dirty="0" smtClean="0">
                <a:latin typeface="Comic Sans MS" panose="030F0702030302020204" pitchFamily="66" charset="0"/>
              </a:rPr>
              <a:t> el microbiota en la </a:t>
            </a:r>
            <a:r>
              <a:rPr lang="en-US" sz="1600" dirty="0" err="1" smtClean="0">
                <a:latin typeface="Comic Sans MS" panose="030F0702030302020204" pitchFamily="66" charset="0"/>
              </a:rPr>
              <a:t>luz</a:t>
            </a:r>
            <a:r>
              <a:rPr lang="en-US" sz="1600" dirty="0" smtClean="0">
                <a:latin typeface="Comic Sans MS" panose="030F0702030302020204" pitchFamily="66" charset="0"/>
              </a:rPr>
              <a:t>. </a:t>
            </a:r>
          </a:p>
          <a:p>
            <a:endParaRPr lang="en-US" sz="900" dirty="0" smtClean="0">
              <a:latin typeface="Comic Sans MS" panose="030F0702030302020204" pitchFamily="66" charset="0"/>
            </a:endParaRPr>
          </a:p>
          <a:p>
            <a:r>
              <a:rPr lang="en-US" sz="1600" dirty="0" err="1" smtClean="0">
                <a:latin typeface="Comic Sans MS" panose="030F0702030302020204" pitchFamily="66" charset="0"/>
              </a:rPr>
              <a:t>Bajo</a:t>
            </a:r>
            <a:r>
              <a:rPr lang="en-US" sz="1600" dirty="0" smtClean="0">
                <a:latin typeface="Comic Sans MS" panose="030F0702030302020204" pitchFamily="66" charset="0"/>
              </a:rPr>
              <a:t> </a:t>
            </a:r>
            <a:r>
              <a:rPr lang="en-US" sz="1600" dirty="0" err="1" smtClean="0">
                <a:latin typeface="Comic Sans MS" panose="030F0702030302020204" pitchFamily="66" charset="0"/>
              </a:rPr>
              <a:t>estrecho</a:t>
            </a:r>
            <a:r>
              <a:rPr lang="en-US" sz="1600" dirty="0" smtClean="0">
                <a:latin typeface="Comic Sans MS" panose="030F0702030302020204" pitchFamily="66" charset="0"/>
              </a:rPr>
              <a:t> control </a:t>
            </a:r>
            <a:r>
              <a:rPr lang="en-US" sz="1600" dirty="0" err="1" smtClean="0">
                <a:latin typeface="Comic Sans MS" panose="030F0702030302020204" pitchFamily="66" charset="0"/>
              </a:rPr>
              <a:t>por</a:t>
            </a:r>
            <a:r>
              <a:rPr lang="en-US" sz="1600" dirty="0" smtClean="0">
                <a:latin typeface="Comic Sans MS" panose="030F0702030302020204" pitchFamily="66" charset="0"/>
              </a:rPr>
              <a:t> enterocitos, el </a:t>
            </a:r>
            <a:r>
              <a:rPr lang="en-US" sz="1600" b="1" dirty="0" smtClean="0">
                <a:latin typeface="Comic Sans MS" panose="030F0702030302020204" pitchFamily="66" charset="0"/>
              </a:rPr>
              <a:t>S. immune </a:t>
            </a:r>
            <a:r>
              <a:rPr lang="en-US" sz="1600" dirty="0" err="1" smtClean="0">
                <a:latin typeface="Comic Sans MS" panose="030F0702030302020204" pitchFamily="66" charset="0"/>
              </a:rPr>
              <a:t>dentro</a:t>
            </a:r>
            <a:r>
              <a:rPr lang="en-US" sz="1600" dirty="0" smtClean="0">
                <a:latin typeface="Comic Sans MS" panose="030F0702030302020204" pitchFamily="66" charset="0"/>
              </a:rPr>
              <a:t> de </a:t>
            </a:r>
            <a:r>
              <a:rPr lang="en-US" sz="1600" dirty="0" err="1" smtClean="0">
                <a:latin typeface="Comic Sans MS" panose="030F0702030302020204" pitchFamily="66" charset="0"/>
              </a:rPr>
              <a:t>lámina</a:t>
            </a:r>
            <a:r>
              <a:rPr lang="en-US" sz="1600" dirty="0" smtClean="0">
                <a:latin typeface="Comic Sans MS" panose="030F0702030302020204" pitchFamily="66" charset="0"/>
              </a:rPr>
              <a:t> </a:t>
            </a:r>
            <a:r>
              <a:rPr lang="en-US" sz="1600" dirty="0" err="1" smtClean="0">
                <a:latin typeface="Comic Sans MS" panose="030F0702030302020204" pitchFamily="66" charset="0"/>
              </a:rPr>
              <a:t>propia</a:t>
            </a:r>
            <a:r>
              <a:rPr lang="en-US" sz="1600" dirty="0" smtClean="0">
                <a:latin typeface="Comic Sans MS" panose="030F0702030302020204" pitchFamily="66" charset="0"/>
              </a:rPr>
              <a:t> se </a:t>
            </a:r>
            <a:r>
              <a:rPr lang="en-US" sz="1600" dirty="0" err="1" smtClean="0">
                <a:latin typeface="Comic Sans MS" panose="030F0702030302020204" pitchFamily="66" charset="0"/>
              </a:rPr>
              <a:t>hace</a:t>
            </a:r>
            <a:r>
              <a:rPr lang="en-US" sz="1600" dirty="0" smtClean="0">
                <a:latin typeface="Comic Sans MS" panose="030F0702030302020204" pitchFamily="66" charset="0"/>
              </a:rPr>
              <a:t> </a:t>
            </a:r>
            <a:r>
              <a:rPr lang="en-US" sz="1600" b="1" dirty="0" err="1" smtClean="0">
                <a:latin typeface="Comic Sans MS" panose="030F0702030302020204" pitchFamily="66" charset="0"/>
              </a:rPr>
              <a:t>grandemente</a:t>
            </a:r>
            <a:r>
              <a:rPr lang="en-US" sz="1600" b="1" dirty="0" smtClean="0">
                <a:latin typeface="Comic Sans MS" panose="030F0702030302020204" pitchFamily="66" charset="0"/>
              </a:rPr>
              <a:t> </a:t>
            </a:r>
            <a:r>
              <a:rPr lang="en-US" sz="1600" b="1" dirty="0" err="1" smtClean="0">
                <a:latin typeface="Comic Sans MS" panose="030F0702030302020204" pitchFamily="66" charset="0"/>
              </a:rPr>
              <a:t>tolerante</a:t>
            </a:r>
            <a:r>
              <a:rPr lang="en-US" sz="1600" b="1" dirty="0" smtClean="0">
                <a:latin typeface="Comic Sans MS" panose="030F0702030302020204" pitchFamily="66" charset="0"/>
              </a:rPr>
              <a:t> </a:t>
            </a:r>
            <a:r>
              <a:rPr lang="en-US" sz="1600" dirty="0" smtClean="0">
                <a:latin typeface="Comic Sans MS" panose="030F0702030302020204" pitchFamily="66" charset="0"/>
              </a:rPr>
              <a:t>a </a:t>
            </a:r>
            <a:r>
              <a:rPr lang="en-US" sz="1600" b="1" dirty="0" err="1" smtClean="0">
                <a:latin typeface="Comic Sans MS" panose="030F0702030302020204" pitchFamily="66" charset="0"/>
              </a:rPr>
              <a:t>comensales</a:t>
            </a:r>
            <a:r>
              <a:rPr lang="en-US" sz="1600" b="1" dirty="0" smtClean="0">
                <a:latin typeface="Comic Sans MS" panose="030F0702030302020204" pitchFamily="66" charset="0"/>
              </a:rPr>
              <a:t> </a:t>
            </a:r>
            <a:r>
              <a:rPr lang="en-US" sz="1600" b="1" dirty="0" err="1" smtClean="0">
                <a:latin typeface="Comic Sans MS" panose="030F0702030302020204" pitchFamily="66" charset="0"/>
              </a:rPr>
              <a:t>residentes</a:t>
            </a:r>
            <a:r>
              <a:rPr lang="en-US" sz="1600" dirty="0" smtClean="0">
                <a:latin typeface="Comic Sans MS" panose="030F0702030302020204" pitchFamily="66" charset="0"/>
              </a:rPr>
              <a:t>. </a:t>
            </a:r>
          </a:p>
          <a:p>
            <a:r>
              <a:rPr lang="en-US" sz="1600" dirty="0" err="1" smtClean="0">
                <a:latin typeface="Comic Sans MS" panose="030F0702030302020204" pitchFamily="66" charset="0"/>
              </a:rPr>
              <a:t>Cascadas</a:t>
            </a:r>
            <a:r>
              <a:rPr lang="en-US" sz="1600" dirty="0" smtClean="0">
                <a:latin typeface="Comic Sans MS" panose="030F0702030302020204" pitchFamily="66" charset="0"/>
              </a:rPr>
              <a:t> de </a:t>
            </a:r>
            <a:r>
              <a:rPr lang="en-US" sz="1600" dirty="0" err="1" smtClean="0">
                <a:latin typeface="Comic Sans MS" panose="030F0702030302020204" pitchFamily="66" charset="0"/>
              </a:rPr>
              <a:t>señales</a:t>
            </a:r>
            <a:r>
              <a:rPr lang="en-US" sz="1600" dirty="0" smtClean="0">
                <a:latin typeface="Comic Sans MS" panose="030F0702030302020204" pitchFamily="66" charset="0"/>
              </a:rPr>
              <a:t> </a:t>
            </a:r>
            <a:r>
              <a:rPr lang="en-US" sz="1600" dirty="0" err="1" smtClean="0">
                <a:latin typeface="Comic Sans MS" panose="030F0702030302020204" pitchFamily="66" charset="0"/>
              </a:rPr>
              <a:t>ocurren</a:t>
            </a:r>
            <a:r>
              <a:rPr lang="en-US" sz="1600" dirty="0" smtClean="0">
                <a:latin typeface="Comic Sans MS" panose="030F0702030302020204" pitchFamily="66" charset="0"/>
              </a:rPr>
              <a:t> </a:t>
            </a:r>
            <a:r>
              <a:rPr lang="en-US" sz="1600" dirty="0" err="1" smtClean="0">
                <a:latin typeface="Comic Sans MS" panose="030F0702030302020204" pitchFamily="66" charset="0"/>
              </a:rPr>
              <a:t>río</a:t>
            </a:r>
            <a:r>
              <a:rPr lang="en-US" sz="1600" dirty="0" smtClean="0">
                <a:latin typeface="Comic Sans MS" panose="030F0702030302020204" pitchFamily="66" charset="0"/>
              </a:rPr>
              <a:t> </a:t>
            </a:r>
            <a:r>
              <a:rPr lang="en-US" sz="1600" dirty="0" err="1" smtClean="0">
                <a:latin typeface="Comic Sans MS" panose="030F0702030302020204" pitchFamily="66" charset="0"/>
              </a:rPr>
              <a:t>abajo</a:t>
            </a:r>
            <a:r>
              <a:rPr lang="en-US" sz="1600" dirty="0" smtClean="0">
                <a:latin typeface="Comic Sans MS" panose="030F0702030302020204" pitchFamily="66" charset="0"/>
              </a:rPr>
              <a:t> de </a:t>
            </a:r>
            <a:r>
              <a:rPr lang="en-US" sz="1600" b="1" dirty="0" smtClean="0">
                <a:latin typeface="Comic Sans MS" panose="030F0702030302020204" pitchFamily="66" charset="0"/>
              </a:rPr>
              <a:t>TLRs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son </a:t>
            </a:r>
            <a:r>
              <a:rPr lang="en-US" sz="1600" dirty="0" err="1" smtClean="0">
                <a:latin typeface="Comic Sans MS" panose="030F0702030302020204" pitchFamily="66" charset="0"/>
              </a:rPr>
              <a:t>usados</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c. </a:t>
            </a:r>
            <a:r>
              <a:rPr lang="en-US" sz="1600" dirty="0" err="1" smtClean="0">
                <a:latin typeface="Comic Sans MS" panose="030F0702030302020204" pitchFamily="66" charset="0"/>
              </a:rPr>
              <a:t>epiteliales</a:t>
            </a:r>
            <a:r>
              <a:rPr lang="en-US" sz="1600" dirty="0" smtClean="0">
                <a:latin typeface="Comic Sans MS" panose="030F0702030302020204" pitchFamily="66" charset="0"/>
              </a:rPr>
              <a:t> para </a:t>
            </a:r>
            <a:r>
              <a:rPr lang="en-US" sz="1600" b="1" dirty="0" err="1" smtClean="0">
                <a:latin typeface="Comic Sans MS" panose="030F0702030302020204" pitchFamily="66" charset="0"/>
              </a:rPr>
              <a:t>detectar</a:t>
            </a:r>
            <a:r>
              <a:rPr lang="en-US" sz="1600" b="1" dirty="0" smtClean="0">
                <a:latin typeface="Comic Sans MS" panose="030F0702030302020204" pitchFamily="66" charset="0"/>
              </a:rPr>
              <a:t> </a:t>
            </a:r>
            <a:r>
              <a:rPr lang="en-US" sz="1600" b="1" dirty="0" err="1" smtClean="0">
                <a:latin typeface="Comic Sans MS" panose="030F0702030302020204" pitchFamily="66" charset="0"/>
              </a:rPr>
              <a:t>microbios</a:t>
            </a:r>
            <a:r>
              <a:rPr lang="en-US" sz="1600" b="1" dirty="0" smtClean="0">
                <a:latin typeface="Comic Sans MS" panose="030F0702030302020204" pitchFamily="66" charset="0"/>
              </a:rPr>
              <a:t> </a:t>
            </a:r>
            <a:r>
              <a:rPr lang="en-US" sz="1600" dirty="0" smtClean="0">
                <a:latin typeface="Comic Sans MS" panose="030F0702030302020204" pitchFamily="66" charset="0"/>
              </a:rPr>
              <a:t>a </a:t>
            </a:r>
            <a:r>
              <a:rPr lang="en-US" sz="1600" dirty="0" err="1" smtClean="0">
                <a:latin typeface="Comic Sans MS" panose="030F0702030302020204" pitchFamily="66" charset="0"/>
              </a:rPr>
              <a:t>través</a:t>
            </a:r>
            <a:r>
              <a:rPr lang="en-US" sz="1600" dirty="0" smtClean="0">
                <a:latin typeface="Comic Sans MS" panose="030F0702030302020204" pitchFamily="66" charset="0"/>
              </a:rPr>
              <a:t> de PRR. </a:t>
            </a:r>
            <a:r>
              <a:rPr lang="en-US" sz="1600" dirty="0" err="1" smtClean="0">
                <a:latin typeface="Comic Sans MS" panose="030F0702030302020204" pitchFamily="66" charset="0"/>
              </a:rPr>
              <a:t>Luego</a:t>
            </a:r>
            <a:r>
              <a:rPr lang="en-US" sz="1600" dirty="0" smtClean="0">
                <a:latin typeface="Comic Sans MS" panose="030F0702030302020204" pitchFamily="66" charset="0"/>
              </a:rPr>
              <a:t> de </a:t>
            </a:r>
            <a:r>
              <a:rPr lang="en-US" sz="1600" dirty="0" err="1" smtClean="0">
                <a:latin typeface="Comic Sans MS" panose="030F0702030302020204" pitchFamily="66" charset="0"/>
              </a:rPr>
              <a:t>estimulación</a:t>
            </a:r>
            <a:r>
              <a:rPr lang="en-US" sz="1600" dirty="0" smtClean="0">
                <a:latin typeface="Comic Sans MS" panose="030F0702030302020204" pitchFamily="66" charset="0"/>
              </a:rPr>
              <a:t> de TLR </a:t>
            </a:r>
            <a:r>
              <a:rPr lang="en-US" sz="1600" dirty="0" err="1" smtClean="0">
                <a:latin typeface="Comic Sans MS" panose="030F0702030302020204" pitchFamily="66" charset="0"/>
              </a:rPr>
              <a:t>por</a:t>
            </a:r>
            <a:r>
              <a:rPr lang="en-US" sz="1600" dirty="0" smtClean="0">
                <a:latin typeface="Comic Sans MS" panose="030F0702030302020204" pitchFamily="66" charset="0"/>
              </a:rPr>
              <a:t> LPS, la </a:t>
            </a:r>
            <a:r>
              <a:rPr lang="en-US" sz="1600" dirty="0" err="1" smtClean="0">
                <a:latin typeface="Comic Sans MS" panose="030F0702030302020204" pitchFamily="66" charset="0"/>
              </a:rPr>
              <a:t>proteína</a:t>
            </a:r>
            <a:r>
              <a:rPr lang="en-US" sz="1600" dirty="0" smtClean="0">
                <a:latin typeface="Comic Sans MS" panose="030F0702030302020204" pitchFamily="66" charset="0"/>
              </a:rPr>
              <a:t>  MYD88 </a:t>
            </a:r>
            <a:r>
              <a:rPr lang="en-US" sz="1600" dirty="0" err="1" smtClean="0">
                <a:latin typeface="Comic Sans MS" panose="030F0702030302020204" pitchFamily="66" charset="0"/>
              </a:rPr>
              <a:t>es</a:t>
            </a:r>
            <a:r>
              <a:rPr lang="en-US" sz="1600" dirty="0" smtClean="0">
                <a:latin typeface="Comic Sans MS" panose="030F0702030302020204" pitchFamily="66" charset="0"/>
              </a:rPr>
              <a:t> </a:t>
            </a:r>
            <a:r>
              <a:rPr lang="en-US" sz="1600" dirty="0" err="1" smtClean="0">
                <a:latin typeface="Comic Sans MS" panose="030F0702030302020204" pitchFamily="66" charset="0"/>
              </a:rPr>
              <a:t>reclutada</a:t>
            </a:r>
            <a:r>
              <a:rPr lang="en-US" sz="1600" dirty="0" smtClean="0">
                <a:latin typeface="Comic Sans MS" panose="030F0702030302020204" pitchFamily="66" charset="0"/>
              </a:rPr>
              <a:t>, </a:t>
            </a:r>
            <a:r>
              <a:rPr lang="en-US" sz="1600" dirty="0" err="1" smtClean="0">
                <a:latin typeface="Comic Sans MS" panose="030F0702030302020204" pitchFamily="66" charset="0"/>
              </a:rPr>
              <a:t>activando</a:t>
            </a:r>
            <a:r>
              <a:rPr lang="en-US" sz="1600" dirty="0" smtClean="0">
                <a:latin typeface="Comic Sans MS" panose="030F0702030302020204" pitchFamily="66" charset="0"/>
              </a:rPr>
              <a:t> la </a:t>
            </a:r>
            <a:r>
              <a:rPr lang="en-US" sz="1600" dirty="0" err="1" smtClean="0">
                <a:latin typeface="Comic Sans MS" panose="030F0702030302020204" pitchFamily="66" charset="0"/>
              </a:rPr>
              <a:t>vía</a:t>
            </a:r>
            <a:r>
              <a:rPr lang="en-US" sz="1600" dirty="0" smtClean="0">
                <a:latin typeface="Comic Sans MS" panose="030F0702030302020204" pitchFamily="66" charset="0"/>
              </a:rPr>
              <a:t> NF-</a:t>
            </a:r>
            <a:r>
              <a:rPr lang="en-US" sz="1600" dirty="0" err="1" smtClean="0">
                <a:latin typeface="Comic Sans MS" panose="030F0702030302020204" pitchFamily="66" charset="0"/>
              </a:rPr>
              <a:t>kB</a:t>
            </a:r>
            <a:r>
              <a:rPr lang="en-US" sz="1600" dirty="0" smtClean="0">
                <a:latin typeface="Comic Sans MS" panose="030F0702030302020204" pitchFamily="66" charset="0"/>
              </a:rPr>
              <a:t>, </a:t>
            </a:r>
            <a:r>
              <a:rPr lang="en-US" sz="1600" dirty="0" err="1" smtClean="0">
                <a:latin typeface="Comic Sans MS" panose="030F0702030302020204" pitchFamily="66" charset="0"/>
              </a:rPr>
              <a:t>llevando</a:t>
            </a:r>
            <a:r>
              <a:rPr lang="en-US" sz="1600" dirty="0" smtClean="0">
                <a:latin typeface="Comic Sans MS" panose="030F0702030302020204" pitchFamily="66" charset="0"/>
              </a:rPr>
              <a:t> a </a:t>
            </a:r>
            <a:r>
              <a:rPr lang="en-US" sz="1600" dirty="0" err="1" smtClean="0">
                <a:latin typeface="Comic Sans MS" panose="030F0702030302020204" pitchFamily="66" charset="0"/>
              </a:rPr>
              <a:t>producción</a:t>
            </a:r>
            <a:r>
              <a:rPr lang="en-US" sz="1600" dirty="0" smtClean="0">
                <a:latin typeface="Comic Sans MS" panose="030F0702030302020204" pitchFamily="66" charset="0"/>
              </a:rPr>
              <a:t> de </a:t>
            </a:r>
            <a:r>
              <a:rPr lang="en-US" sz="1600" b="1" dirty="0" err="1" smtClean="0">
                <a:latin typeface="Comic Sans MS" panose="030F0702030302020204" pitchFamily="66" charset="0"/>
              </a:rPr>
              <a:t>proteínas</a:t>
            </a:r>
            <a:r>
              <a:rPr lang="en-US" sz="1600" b="1" dirty="0" smtClean="0">
                <a:latin typeface="Comic Sans MS" panose="030F0702030302020204" pitchFamily="66" charset="0"/>
              </a:rPr>
              <a:t> </a:t>
            </a:r>
            <a:r>
              <a:rPr lang="en-US" sz="1600" b="1" dirty="0" err="1" smtClean="0">
                <a:latin typeface="Comic Sans MS" panose="030F0702030302020204" pitchFamily="66" charset="0"/>
              </a:rPr>
              <a:t>antimicrobianas</a:t>
            </a:r>
            <a:r>
              <a:rPr lang="en-US" sz="1600" b="1" dirty="0" smtClean="0">
                <a:latin typeface="Comic Sans MS" panose="030F0702030302020204" pitchFamily="66" charset="0"/>
              </a:rPr>
              <a:t> </a:t>
            </a:r>
            <a:r>
              <a:rPr lang="en-US" sz="1600" dirty="0" smtClean="0">
                <a:latin typeface="Comic Sans MS" panose="030F0702030302020204" pitchFamily="66" charset="0"/>
              </a:rPr>
              <a:t>y </a:t>
            </a:r>
            <a:r>
              <a:rPr lang="en-US" sz="1600" b="1" dirty="0" smtClean="0">
                <a:latin typeface="Comic Sans MS" panose="030F0702030302020204" pitchFamily="66" charset="0"/>
              </a:rPr>
              <a:t>CK proinflamatorias</a:t>
            </a:r>
            <a:r>
              <a:rPr lang="en-US" sz="1600" dirty="0" smtClean="0">
                <a:latin typeface="Comic Sans MS" panose="030F0702030302020204" pitchFamily="66" charset="0"/>
              </a:rPr>
              <a:t>. </a:t>
            </a:r>
          </a:p>
          <a:p>
            <a:endParaRPr lang="en-US" sz="900" dirty="0" smtClean="0">
              <a:latin typeface="Comic Sans MS" panose="030F0702030302020204" pitchFamily="66" charset="0"/>
            </a:endParaRPr>
          </a:p>
          <a:p>
            <a:r>
              <a:rPr lang="en-US" sz="1600" dirty="0" smtClean="0">
                <a:latin typeface="Comic Sans MS" panose="030F0702030302020204" pitchFamily="66" charset="0"/>
              </a:rPr>
              <a:t>En </a:t>
            </a:r>
            <a:r>
              <a:rPr lang="en-US" sz="1600" dirty="0" err="1" smtClean="0">
                <a:latin typeface="Comic Sans MS" panose="030F0702030302020204" pitchFamily="66" charset="0"/>
              </a:rPr>
              <a:t>intestino</a:t>
            </a:r>
            <a:r>
              <a:rPr lang="en-US" sz="1600" dirty="0" smtClean="0">
                <a:latin typeface="Comic Sans MS" panose="030F0702030302020204" pitchFamily="66" charset="0"/>
              </a:rPr>
              <a:t> </a:t>
            </a:r>
            <a:r>
              <a:rPr lang="en-US" sz="1600" dirty="0" err="1" smtClean="0">
                <a:latin typeface="Comic Sans MS" panose="030F0702030302020204" pitchFamily="66" charset="0"/>
              </a:rPr>
              <a:t>simbiótico</a:t>
            </a:r>
            <a:r>
              <a:rPr lang="en-US" sz="1600" dirty="0">
                <a:latin typeface="Comic Sans MS" panose="030F0702030302020204" pitchFamily="66" charset="0"/>
              </a:rPr>
              <a:t>,</a:t>
            </a:r>
            <a:r>
              <a:rPr lang="en-US" sz="1600" dirty="0" smtClean="0">
                <a:latin typeface="Comic Sans MS" panose="030F0702030302020204" pitchFamily="66" charset="0"/>
              </a:rPr>
              <a:t> </a:t>
            </a:r>
            <a:r>
              <a:rPr lang="en-US" sz="1600" b="1" dirty="0" smtClean="0">
                <a:latin typeface="Comic Sans MS" panose="030F0702030302020204" pitchFamily="66" charset="0"/>
              </a:rPr>
              <a:t>c. </a:t>
            </a:r>
            <a:r>
              <a:rPr lang="en-US" sz="1600" b="1" dirty="0" err="1" smtClean="0">
                <a:latin typeface="Comic Sans MS" panose="030F0702030302020204" pitchFamily="66" charset="0"/>
              </a:rPr>
              <a:t>epiteliales</a:t>
            </a:r>
            <a:r>
              <a:rPr lang="en-US" sz="1600" b="1" dirty="0" smtClean="0">
                <a:latin typeface="Comic Sans MS" panose="030F0702030302020204" pitchFamily="66" charset="0"/>
              </a:rPr>
              <a:t> son </a:t>
            </a:r>
            <a:r>
              <a:rPr lang="en-US" sz="1600" b="1" dirty="0" err="1" smtClean="0">
                <a:latin typeface="Comic Sans MS" panose="030F0702030302020204" pitchFamily="66" charset="0"/>
              </a:rPr>
              <a:t>desensibilizadas</a:t>
            </a:r>
            <a:r>
              <a:rPr lang="en-US" sz="1600" b="1"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repetida</a:t>
            </a:r>
            <a:r>
              <a:rPr lang="en-US" sz="1600" dirty="0" smtClean="0">
                <a:latin typeface="Comic Sans MS" panose="030F0702030302020204" pitchFamily="66" charset="0"/>
              </a:rPr>
              <a:t> </a:t>
            </a:r>
            <a:r>
              <a:rPr lang="en-US" sz="1600" dirty="0" err="1" smtClean="0">
                <a:latin typeface="Comic Sans MS" panose="030F0702030302020204" pitchFamily="66" charset="0"/>
              </a:rPr>
              <a:t>exposición</a:t>
            </a:r>
            <a:r>
              <a:rPr lang="en-US" sz="1600" dirty="0" smtClean="0">
                <a:latin typeface="Comic Sans MS" panose="030F0702030302020204" pitchFamily="66" charset="0"/>
              </a:rPr>
              <a:t> a LPS o son </a:t>
            </a:r>
            <a:r>
              <a:rPr lang="en-US" sz="1600" b="1" dirty="0" err="1" smtClean="0">
                <a:latin typeface="Comic Sans MS" panose="030F0702030302020204" pitchFamily="66" charset="0"/>
              </a:rPr>
              <a:t>atenuadas</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b="1" dirty="0" err="1" smtClean="0">
                <a:latin typeface="Comic Sans MS" panose="030F0702030302020204" pitchFamily="66" charset="0"/>
              </a:rPr>
              <a:t>downregulation</a:t>
            </a:r>
            <a:r>
              <a:rPr lang="en-US" sz="1600" b="1" dirty="0" smtClean="0">
                <a:latin typeface="Comic Sans MS" panose="030F0702030302020204" pitchFamily="66" charset="0"/>
              </a:rPr>
              <a:t> </a:t>
            </a:r>
            <a:r>
              <a:rPr lang="en-US" sz="1600" b="1" dirty="0" err="1" smtClean="0">
                <a:latin typeface="Comic Sans MS" panose="030F0702030302020204" pitchFamily="66" charset="0"/>
              </a:rPr>
              <a:t>mediada</a:t>
            </a:r>
            <a:r>
              <a:rPr lang="en-US" sz="1600" b="1" dirty="0" smtClean="0">
                <a:latin typeface="Comic Sans MS" panose="030F0702030302020204" pitchFamily="66" charset="0"/>
              </a:rPr>
              <a:t> </a:t>
            </a:r>
            <a:r>
              <a:rPr lang="en-US" sz="1600" b="1" dirty="0" err="1" smtClean="0">
                <a:latin typeface="Comic Sans MS" panose="030F0702030302020204" pitchFamily="66" charset="0"/>
              </a:rPr>
              <a:t>por</a:t>
            </a:r>
            <a:r>
              <a:rPr lang="en-US" sz="1600" b="1" dirty="0" smtClean="0">
                <a:latin typeface="Comic Sans MS" panose="030F0702030302020204" pitchFamily="66" charset="0"/>
              </a:rPr>
              <a:t> LPS de la  </a:t>
            </a:r>
            <a:r>
              <a:rPr lang="en-US" sz="1600" b="1" dirty="0" err="1" smtClean="0">
                <a:latin typeface="Comic Sans MS" panose="030F0702030302020204" pitchFamily="66" charset="0"/>
              </a:rPr>
              <a:t>kinasa</a:t>
            </a:r>
            <a:r>
              <a:rPr lang="en-US" sz="1600" b="1" dirty="0" smtClean="0">
                <a:latin typeface="Comic Sans MS" panose="030F0702030302020204" pitchFamily="66" charset="0"/>
              </a:rPr>
              <a:t> 1 </a:t>
            </a:r>
            <a:r>
              <a:rPr lang="en-US" sz="1600" b="1" dirty="0" err="1" smtClean="0">
                <a:latin typeface="Comic Sans MS" panose="030F0702030302020204" pitchFamily="66" charset="0"/>
              </a:rPr>
              <a:t>asociada</a:t>
            </a:r>
            <a:r>
              <a:rPr lang="en-US" sz="1600" b="1" dirty="0" smtClean="0">
                <a:latin typeface="Comic Sans MS" panose="030F0702030302020204" pitchFamily="66" charset="0"/>
              </a:rPr>
              <a:t> a receptor IL1</a:t>
            </a:r>
            <a:r>
              <a:rPr lang="en-US" sz="1600" dirty="0" smtClean="0">
                <a:latin typeface="Comic Sans MS" panose="030F0702030302020204" pitchFamily="66" charset="0"/>
              </a:rPr>
              <a:t> (</a:t>
            </a:r>
            <a:r>
              <a:rPr lang="en-US" sz="1600" dirty="0">
                <a:latin typeface="Comic Sans MS" panose="030F0702030302020204" pitchFamily="66" charset="0"/>
              </a:rPr>
              <a:t>IRAK1), </a:t>
            </a:r>
            <a:r>
              <a:rPr lang="en-US" sz="1600" dirty="0" smtClean="0">
                <a:latin typeface="Comic Sans MS" panose="030F0702030302020204" pitchFamily="66" charset="0"/>
              </a:rPr>
              <a:t>un </a:t>
            </a:r>
            <a:r>
              <a:rPr lang="en-US" sz="1600" dirty="0" err="1" smtClean="0">
                <a:latin typeface="Comic Sans MS" panose="030F0702030302020204" pitchFamily="66" charset="0"/>
              </a:rPr>
              <a:t>activador</a:t>
            </a:r>
            <a:r>
              <a:rPr lang="en-US" sz="1600" dirty="0" smtClean="0">
                <a:latin typeface="Comic Sans MS" panose="030F0702030302020204" pitchFamily="66" charset="0"/>
              </a:rPr>
              <a:t> de la </a:t>
            </a:r>
            <a:r>
              <a:rPr lang="en-US" sz="1600" dirty="0" err="1" smtClean="0">
                <a:latin typeface="Comic Sans MS" panose="030F0702030302020204" pitchFamily="66" charset="0"/>
              </a:rPr>
              <a:t>cascada</a:t>
            </a:r>
            <a:r>
              <a:rPr lang="en-US" sz="1600" dirty="0" smtClean="0">
                <a:latin typeface="Comic Sans MS" panose="030F0702030302020204" pitchFamily="66" charset="0"/>
              </a:rPr>
              <a:t> NF-</a:t>
            </a:r>
            <a:r>
              <a:rPr lang="en-US" sz="1600" dirty="0" err="1" smtClean="0">
                <a:latin typeface="Comic Sans MS" panose="030F0702030302020204" pitchFamily="66" charset="0"/>
              </a:rPr>
              <a:t>kB</a:t>
            </a:r>
            <a:r>
              <a:rPr lang="en-US" sz="1600" dirty="0" smtClean="0">
                <a:latin typeface="Comic Sans MS" panose="030F0702030302020204" pitchFamily="66" charset="0"/>
              </a:rPr>
              <a:t>. </a:t>
            </a:r>
            <a:r>
              <a:rPr lang="en-US" sz="1600" b="1" dirty="0" err="1" smtClean="0">
                <a:latin typeface="Comic Sans MS" panose="030F0702030302020204" pitchFamily="66" charset="0"/>
              </a:rPr>
              <a:t>Exposición</a:t>
            </a:r>
            <a:r>
              <a:rPr lang="en-US" sz="1600" b="1" dirty="0" smtClean="0">
                <a:latin typeface="Comic Sans MS" panose="030F0702030302020204" pitchFamily="66" charset="0"/>
              </a:rPr>
              <a:t> a LPS </a:t>
            </a:r>
            <a:r>
              <a:rPr lang="en-US" sz="1600" dirty="0" smtClean="0">
                <a:latin typeface="Comic Sans MS" panose="030F0702030302020204" pitchFamily="66" charset="0"/>
              </a:rPr>
              <a:t>induce a c. </a:t>
            </a:r>
            <a:r>
              <a:rPr lang="en-US" sz="1600" dirty="0" err="1" smtClean="0">
                <a:latin typeface="Comic Sans MS" panose="030F0702030302020204" pitchFamily="66" charset="0"/>
              </a:rPr>
              <a:t>epiteliales</a:t>
            </a:r>
            <a:r>
              <a:rPr lang="en-US" sz="1600" dirty="0" smtClean="0">
                <a:latin typeface="Comic Sans MS" panose="030F0702030302020204" pitchFamily="66" charset="0"/>
              </a:rPr>
              <a:t>  </a:t>
            </a:r>
            <a:r>
              <a:rPr lang="en-US" sz="1600" b="1" dirty="0" smtClean="0">
                <a:latin typeface="Comic Sans MS" panose="030F0702030302020204" pitchFamily="66" charset="0"/>
              </a:rPr>
              <a:t>a </a:t>
            </a:r>
            <a:r>
              <a:rPr lang="en-US" sz="1600" b="1" dirty="0" err="1" smtClean="0">
                <a:latin typeface="Comic Sans MS" panose="030F0702030302020204" pitchFamily="66" charset="0"/>
              </a:rPr>
              <a:t>secretar</a:t>
            </a:r>
            <a:r>
              <a:rPr lang="en-US" sz="1600" b="1" dirty="0" smtClean="0">
                <a:latin typeface="Comic Sans MS" panose="030F0702030302020204" pitchFamily="66" charset="0"/>
              </a:rPr>
              <a:t> </a:t>
            </a:r>
            <a:r>
              <a:rPr lang="en-US" sz="1600" b="1" dirty="0" err="1" smtClean="0">
                <a:latin typeface="Comic Sans MS" panose="030F0702030302020204" pitchFamily="66" charset="0"/>
              </a:rPr>
              <a:t>TGF</a:t>
            </a:r>
            <a:r>
              <a:rPr lang="en-US" sz="1600" b="1" dirty="0" err="1" smtClean="0">
                <a:latin typeface="Symbol" panose="05050102010706020507" pitchFamily="18" charset="2"/>
              </a:rPr>
              <a:t>b</a:t>
            </a:r>
            <a:r>
              <a:rPr lang="en-US" sz="1600" dirty="0">
                <a:latin typeface="Comic Sans MS" panose="030F0702030302020204" pitchFamily="66" charset="0"/>
              </a:rPr>
              <a:t>, </a:t>
            </a:r>
            <a:r>
              <a:rPr lang="en-US" sz="1600" dirty="0" smtClean="0">
                <a:latin typeface="Comic Sans MS" panose="030F0702030302020204" pitchFamily="66" charset="0"/>
              </a:rPr>
              <a:t>factor </a:t>
            </a:r>
            <a:r>
              <a:rPr lang="en-US" sz="1600" dirty="0" err="1" smtClean="0">
                <a:latin typeface="Comic Sans MS" panose="030F0702030302020204" pitchFamily="66" charset="0"/>
              </a:rPr>
              <a:t>activante</a:t>
            </a:r>
            <a:r>
              <a:rPr lang="en-US" sz="1600" dirty="0" smtClean="0">
                <a:latin typeface="Comic Sans MS" panose="030F0702030302020204" pitchFamily="66" charset="0"/>
              </a:rPr>
              <a:t> de c. B de la </a:t>
            </a:r>
            <a:r>
              <a:rPr lang="en-US" sz="1600" dirty="0" err="1" smtClean="0">
                <a:latin typeface="Comic Sans MS" panose="030F0702030302020204" pitchFamily="66" charset="0"/>
              </a:rPr>
              <a:t>familia</a:t>
            </a:r>
            <a:r>
              <a:rPr lang="en-US" sz="1600" dirty="0" smtClean="0">
                <a:latin typeface="Comic Sans MS" panose="030F0702030302020204" pitchFamily="66" charset="0"/>
              </a:rPr>
              <a:t> TNF (</a:t>
            </a:r>
            <a:r>
              <a:rPr lang="en-US" sz="1600" b="1" dirty="0">
                <a:latin typeface="Comic Sans MS" panose="030F0702030302020204" pitchFamily="66" charset="0"/>
              </a:rPr>
              <a:t>BAFF</a:t>
            </a:r>
            <a:r>
              <a:rPr lang="en-US" sz="1600" dirty="0" smtClean="0">
                <a:latin typeface="Comic Sans MS" panose="030F0702030302020204" pitchFamily="66" charset="0"/>
              </a:rPr>
              <a:t>), y un ligando </a:t>
            </a:r>
            <a:r>
              <a:rPr lang="en-US" sz="1600" dirty="0" err="1" smtClean="0">
                <a:latin typeface="Comic Sans MS" panose="030F0702030302020204" pitchFamily="66" charset="0"/>
              </a:rPr>
              <a:t>que</a:t>
            </a:r>
            <a:r>
              <a:rPr lang="en-US" sz="1600" dirty="0" smtClean="0">
                <a:latin typeface="Comic Sans MS" panose="030F0702030302020204" pitchFamily="66" charset="0"/>
              </a:rPr>
              <a:t> induce </a:t>
            </a:r>
            <a:r>
              <a:rPr lang="en-US" sz="1600" dirty="0" err="1" smtClean="0">
                <a:latin typeface="Comic Sans MS" panose="030F0702030302020204" pitchFamily="66" charset="0"/>
              </a:rPr>
              <a:t>proliferanción</a:t>
            </a:r>
            <a:r>
              <a:rPr lang="en-US" sz="1600" dirty="0" smtClean="0">
                <a:latin typeface="Comic Sans MS" panose="030F0702030302020204" pitchFamily="66" charset="0"/>
              </a:rPr>
              <a:t> (</a:t>
            </a:r>
            <a:r>
              <a:rPr lang="en-US" sz="1600" b="1" dirty="0">
                <a:latin typeface="Comic Sans MS" panose="030F0702030302020204" pitchFamily="66" charset="0"/>
              </a:rPr>
              <a:t>APRIL</a:t>
            </a:r>
            <a:r>
              <a:rPr lang="en-US" sz="1600" dirty="0">
                <a:latin typeface="Comic Sans MS" panose="030F0702030302020204" pitchFamily="66" charset="0"/>
              </a:rPr>
              <a:t>), </a:t>
            </a:r>
            <a:r>
              <a:rPr lang="en-US" sz="1600" dirty="0" err="1" smtClean="0">
                <a:latin typeface="Comic Sans MS" panose="030F0702030302020204" pitchFamily="66" charset="0"/>
              </a:rPr>
              <a:t>todo</a:t>
            </a:r>
            <a:r>
              <a:rPr lang="en-US" sz="1600" dirty="0" smtClean="0">
                <a:latin typeface="Comic Sans MS" panose="030F0702030302020204" pitchFamily="66" charset="0"/>
              </a:rPr>
              <a:t> lo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promueve</a:t>
            </a:r>
            <a:r>
              <a:rPr lang="en-US" sz="1600" dirty="0" smtClean="0">
                <a:latin typeface="Comic Sans MS" panose="030F0702030302020204" pitchFamily="66" charset="0"/>
              </a:rPr>
              <a:t> el </a:t>
            </a:r>
            <a:r>
              <a:rPr lang="en-US" sz="1600" dirty="0" err="1" smtClean="0">
                <a:latin typeface="Comic Sans MS" panose="030F0702030302020204" pitchFamily="66" charset="0"/>
              </a:rPr>
              <a:t>desarrollo</a:t>
            </a:r>
            <a:r>
              <a:rPr lang="en-US" sz="1600" dirty="0" smtClean="0">
                <a:latin typeface="Comic Sans MS" panose="030F0702030302020204" pitchFamily="66" charset="0"/>
              </a:rPr>
              <a:t> de </a:t>
            </a:r>
            <a:r>
              <a:rPr lang="en-US" sz="1600" dirty="0" err="1" smtClean="0">
                <a:latin typeface="Comic Sans MS" panose="030F0702030302020204" pitchFamily="66" charset="0"/>
              </a:rPr>
              <a:t>respuestas</a:t>
            </a:r>
            <a:r>
              <a:rPr lang="en-US" sz="1600" dirty="0" smtClean="0">
                <a:latin typeface="Comic Sans MS" panose="030F0702030302020204" pitchFamily="66" charset="0"/>
              </a:rPr>
              <a:t> tolerogénicas al microbiota. </a:t>
            </a:r>
          </a:p>
          <a:p>
            <a:endParaRPr lang="en-US" sz="900" dirty="0" smtClean="0">
              <a:latin typeface="Comic Sans MS" panose="030F0702030302020204" pitchFamily="66" charset="0"/>
            </a:endParaRPr>
          </a:p>
          <a:p>
            <a:r>
              <a:rPr lang="en-US" sz="1600" dirty="0" smtClean="0">
                <a:latin typeface="Comic Sans MS" panose="030F0702030302020204" pitchFamily="66" charset="0"/>
              </a:rPr>
              <a:t>CD103þ </a:t>
            </a:r>
            <a:r>
              <a:rPr lang="en-US" sz="1600" dirty="0">
                <a:latin typeface="Comic Sans MS" panose="030F0702030302020204" pitchFamily="66" charset="0"/>
              </a:rPr>
              <a:t>DCs </a:t>
            </a:r>
            <a:r>
              <a:rPr lang="en-US" sz="1600" dirty="0" err="1" smtClean="0">
                <a:latin typeface="Comic Sans MS" panose="030F0702030302020204" pitchFamily="66" charset="0"/>
              </a:rPr>
              <a:t>apoya</a:t>
            </a:r>
            <a:r>
              <a:rPr lang="en-US" sz="1600" dirty="0" smtClean="0">
                <a:latin typeface="Comic Sans MS" panose="030F0702030302020204" pitchFamily="66" charset="0"/>
              </a:rPr>
              <a:t> a  </a:t>
            </a:r>
            <a:r>
              <a:rPr lang="en-US" sz="1600" b="1" dirty="0" err="1">
                <a:latin typeface="Comic Sans MS" panose="030F0702030302020204" pitchFamily="66" charset="0"/>
              </a:rPr>
              <a:t>Tregs</a:t>
            </a:r>
            <a:r>
              <a:rPr lang="en-US" sz="1600" b="1" dirty="0">
                <a:latin typeface="Comic Sans MS" panose="030F0702030302020204" pitchFamily="66" charset="0"/>
              </a:rPr>
              <a:t> </a:t>
            </a:r>
            <a:r>
              <a:rPr lang="en-US" sz="1600" b="1" dirty="0" smtClean="0">
                <a:latin typeface="Comic Sans MS" panose="030F0702030302020204" pitchFamily="66" charset="0"/>
              </a:rPr>
              <a:t>a </a:t>
            </a:r>
            <a:r>
              <a:rPr lang="en-US" sz="1600" b="1" dirty="0" err="1" smtClean="0">
                <a:latin typeface="Comic Sans MS" panose="030F0702030302020204" pitchFamily="66" charset="0"/>
              </a:rPr>
              <a:t>secretar</a:t>
            </a:r>
            <a:r>
              <a:rPr lang="en-US" sz="1600" b="1" dirty="0" smtClean="0">
                <a:latin typeface="Comic Sans MS" panose="030F0702030302020204" pitchFamily="66" charset="0"/>
              </a:rPr>
              <a:t> IL10 y  </a:t>
            </a:r>
            <a:r>
              <a:rPr lang="en-US" sz="1600" b="1" dirty="0" err="1">
                <a:latin typeface="Comic Sans MS" panose="030F0702030302020204" pitchFamily="66" charset="0"/>
              </a:rPr>
              <a:t>TGF</a:t>
            </a:r>
            <a:r>
              <a:rPr lang="en-US" sz="1600" b="1" dirty="0" err="1">
                <a:latin typeface="Symbol" panose="05050102010706020507" pitchFamily="18" charset="2"/>
              </a:rPr>
              <a:t>b</a:t>
            </a:r>
            <a:r>
              <a:rPr lang="en-US" sz="1600" dirty="0">
                <a:latin typeface="Comic Sans MS" panose="030F0702030302020204" pitchFamily="66" charset="0"/>
              </a:rPr>
              <a:t>, </a:t>
            </a:r>
            <a:r>
              <a:rPr lang="en-US" sz="1600" dirty="0" smtClean="0">
                <a:latin typeface="Comic Sans MS" panose="030F0702030302020204" pitchFamily="66" charset="0"/>
              </a:rPr>
              <a:t>y </a:t>
            </a:r>
            <a:r>
              <a:rPr lang="en-US" sz="1600" dirty="0" err="1" smtClean="0">
                <a:latin typeface="Comic Sans MS" panose="030F0702030302020204" pitchFamily="66" charset="0"/>
              </a:rPr>
              <a:t>juntos</a:t>
            </a:r>
            <a:r>
              <a:rPr lang="en-US" sz="1600" dirty="0" smtClean="0">
                <a:latin typeface="Comic Sans MS" panose="030F0702030302020204" pitchFamily="66" charset="0"/>
              </a:rPr>
              <a:t> </a:t>
            </a:r>
            <a:r>
              <a:rPr lang="en-US" sz="1600" dirty="0" err="1" smtClean="0">
                <a:latin typeface="Comic Sans MS" panose="030F0702030302020204" pitchFamily="66" charset="0"/>
              </a:rPr>
              <a:t>ellos</a:t>
            </a:r>
            <a:r>
              <a:rPr lang="en-US" sz="1600" dirty="0" smtClean="0">
                <a:latin typeface="Comic Sans MS" panose="030F0702030302020204" pitchFamily="66" charset="0"/>
              </a:rPr>
              <a:t> </a:t>
            </a:r>
            <a:r>
              <a:rPr lang="en-US" sz="1600" b="1" dirty="0" err="1" smtClean="0">
                <a:latin typeface="Comic Sans MS" panose="030F0702030302020204" pitchFamily="66" charset="0"/>
              </a:rPr>
              <a:t>estimulan</a:t>
            </a:r>
            <a:r>
              <a:rPr lang="en-US" sz="1600" b="1" dirty="0" smtClean="0">
                <a:latin typeface="Comic Sans MS" panose="030F0702030302020204" pitchFamily="66" charset="0"/>
              </a:rPr>
              <a:t> la </a:t>
            </a:r>
            <a:r>
              <a:rPr lang="en-US" sz="1600" b="1" dirty="0" err="1" smtClean="0">
                <a:latin typeface="Comic Sans MS" panose="030F0702030302020204" pitchFamily="66" charset="0"/>
              </a:rPr>
              <a:t>producción</a:t>
            </a:r>
            <a:r>
              <a:rPr lang="en-US" sz="1600" b="1" dirty="0" smtClean="0">
                <a:latin typeface="Comic Sans MS" panose="030F0702030302020204" pitchFamily="66" charset="0"/>
              </a:rPr>
              <a:t> de IgA commensal </a:t>
            </a:r>
            <a:r>
              <a:rPr lang="en-US" sz="1600" dirty="0" err="1" smtClean="0">
                <a:latin typeface="Comic Sans MS" panose="030F0702030302020204" pitchFamily="66" charset="0"/>
              </a:rPr>
              <a:t>específica</a:t>
            </a:r>
            <a:r>
              <a:rPr lang="en-US" sz="1600" dirty="0" smtClean="0">
                <a:latin typeface="Comic Sans MS" panose="030F0702030302020204" pitchFamily="66" charset="0"/>
              </a:rPr>
              <a:t>. </a:t>
            </a:r>
          </a:p>
        </p:txBody>
      </p:sp>
      <p:sp>
        <p:nvSpPr>
          <p:cNvPr id="10" name="Rectángulo 9"/>
          <p:cNvSpPr/>
          <p:nvPr/>
        </p:nvSpPr>
        <p:spPr>
          <a:xfrm>
            <a:off x="1691680" y="6327458"/>
            <a:ext cx="5296062" cy="400110"/>
          </a:xfrm>
          <a:prstGeom prst="rect">
            <a:avLst/>
          </a:prstGeom>
        </p:spPr>
        <p:txBody>
          <a:bodyPr wrap="square">
            <a:spAutoFit/>
          </a:bodyPr>
          <a:lstStyle/>
          <a:p>
            <a:pPr algn="ctr"/>
            <a:r>
              <a:rPr lang="en-US" sz="1000" dirty="0" smtClean="0">
                <a:latin typeface="Times New Roman" panose="02020603050405020304" pitchFamily="18" charset="0"/>
                <a:cs typeface="Times New Roman" panose="02020603050405020304" pitchFamily="18" charset="0"/>
              </a:rPr>
              <a:t>S. Thomas et al.</a:t>
            </a:r>
            <a:r>
              <a:rPr lang="en-US" sz="1000" dirty="0">
                <a:latin typeface="Times New Roman" panose="02020603050405020304" pitchFamily="18" charset="0"/>
                <a:cs typeface="Times New Roman" panose="02020603050405020304" pitchFamily="18" charset="0"/>
              </a:rPr>
              <a:t> </a:t>
            </a:r>
            <a:r>
              <a:rPr lang="en-US" sz="1000" i="1" dirty="0">
                <a:latin typeface="Times New Roman" panose="02020603050405020304" pitchFamily="18" charset="0"/>
                <a:cs typeface="Times New Roman" panose="02020603050405020304" pitchFamily="18" charset="0"/>
              </a:rPr>
              <a:t>The Host </a:t>
            </a:r>
            <a:r>
              <a:rPr lang="en-US" sz="1000" i="1" dirty="0" err="1">
                <a:latin typeface="Times New Roman" panose="02020603050405020304" pitchFamily="18" charset="0"/>
                <a:cs typeface="Times New Roman" panose="02020603050405020304" pitchFamily="18" charset="0"/>
              </a:rPr>
              <a:t>Microbiome</a:t>
            </a:r>
            <a:r>
              <a:rPr lang="en-US" sz="1000" i="1" dirty="0">
                <a:latin typeface="Times New Roman" panose="02020603050405020304" pitchFamily="18" charset="0"/>
                <a:cs typeface="Times New Roman" panose="02020603050405020304" pitchFamily="18" charset="0"/>
              </a:rPr>
              <a:t> Regulates and </a:t>
            </a:r>
            <a:r>
              <a:rPr lang="en-US" sz="1000" i="1" dirty="0" smtClean="0">
                <a:latin typeface="Times New Roman" panose="02020603050405020304" pitchFamily="18" charset="0"/>
                <a:cs typeface="Times New Roman" panose="02020603050405020304" pitchFamily="18" charset="0"/>
              </a:rPr>
              <a:t>Maintains Human </a:t>
            </a:r>
            <a:r>
              <a:rPr lang="en-US" sz="1000" i="1" dirty="0">
                <a:latin typeface="Times New Roman" panose="02020603050405020304" pitchFamily="18" charset="0"/>
                <a:cs typeface="Times New Roman" panose="02020603050405020304" pitchFamily="18" charset="0"/>
              </a:rPr>
              <a:t>Health: A Primer and Perspective </a:t>
            </a:r>
            <a:r>
              <a:rPr lang="en-US" sz="1000" i="1" dirty="0" smtClean="0">
                <a:latin typeface="Times New Roman" panose="02020603050405020304" pitchFamily="18" charset="0"/>
                <a:cs typeface="Times New Roman" panose="02020603050405020304" pitchFamily="18" charset="0"/>
              </a:rPr>
              <a:t>for Non-Microbiologists</a:t>
            </a:r>
            <a:r>
              <a:rPr lang="en-US" sz="1000" dirty="0" smtClean="0">
                <a:latin typeface="Times New Roman" panose="02020603050405020304" pitchFamily="18" charset="0"/>
                <a:cs typeface="Times New Roman" panose="02020603050405020304" pitchFamily="18" charset="0"/>
              </a:rPr>
              <a:t>. Cancer Res. </a:t>
            </a:r>
            <a:r>
              <a:rPr lang="en-US" sz="1000" dirty="0">
                <a:latin typeface="Times New Roman" panose="02020603050405020304" pitchFamily="18" charset="0"/>
                <a:cs typeface="Times New Roman" panose="02020603050405020304" pitchFamily="18" charset="0"/>
              </a:rPr>
              <a:t>2017 DOI: </a:t>
            </a:r>
            <a:r>
              <a:rPr lang="en-US" sz="1000" dirty="0" smtClean="0">
                <a:latin typeface="Times New Roman" panose="02020603050405020304" pitchFamily="18" charset="0"/>
                <a:cs typeface="Times New Roman" panose="02020603050405020304" pitchFamily="18" charset="0"/>
              </a:rPr>
              <a:t>10.1158/0008-5472.CAN-16-2929</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69453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pic>
        <p:nvPicPr>
          <p:cNvPr id="3" name="Imagen 2"/>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44000"/>
                    </a14:imgEffect>
                  </a14:imgLayer>
                </a14:imgProps>
              </a:ext>
              <a:ext uri="{28A0092B-C50C-407E-A947-70E740481C1C}">
                <a14:useLocalDpi xmlns:a14="http://schemas.microsoft.com/office/drawing/2010/main" val="0"/>
              </a:ext>
            </a:extLst>
          </a:blip>
          <a:srcRect l="927" t="2091" r="6461" b="4320"/>
          <a:stretch/>
        </p:blipFill>
        <p:spPr>
          <a:xfrm>
            <a:off x="447575" y="1143404"/>
            <a:ext cx="7200800" cy="4968552"/>
          </a:xfrm>
          <a:prstGeom prst="rect">
            <a:avLst/>
          </a:prstGeom>
        </p:spPr>
      </p:pic>
      <p:sp>
        <p:nvSpPr>
          <p:cNvPr id="16" name="Rectángulo 15"/>
          <p:cNvSpPr/>
          <p:nvPr/>
        </p:nvSpPr>
        <p:spPr>
          <a:xfrm>
            <a:off x="1638747" y="6199745"/>
            <a:ext cx="5657693" cy="415498"/>
          </a:xfrm>
          <a:prstGeom prst="rect">
            <a:avLst/>
          </a:prstGeom>
        </p:spPr>
        <p:txBody>
          <a:bodyPr wrap="square">
            <a:spAutoFit/>
          </a:bodyPr>
          <a:lstStyle/>
          <a:p>
            <a:r>
              <a:rPr lang="en-US" sz="1050" dirty="0" smtClean="0">
                <a:latin typeface="Times New Roman" panose="02020603050405020304" pitchFamily="18" charset="0"/>
                <a:cs typeface="Times New Roman" panose="02020603050405020304" pitchFamily="18" charset="0"/>
              </a:rPr>
              <a:t>S. Thomas et al.</a:t>
            </a:r>
            <a:r>
              <a:rPr lang="en-US" sz="1050" dirty="0">
                <a:latin typeface="Times New Roman" panose="02020603050405020304" pitchFamily="18" charset="0"/>
                <a:cs typeface="Times New Roman" panose="02020603050405020304" pitchFamily="18" charset="0"/>
              </a:rPr>
              <a:t> </a:t>
            </a:r>
            <a:r>
              <a:rPr lang="en-US" sz="1050" i="1" dirty="0">
                <a:latin typeface="Times New Roman" panose="02020603050405020304" pitchFamily="18" charset="0"/>
                <a:cs typeface="Times New Roman" panose="02020603050405020304" pitchFamily="18" charset="0"/>
              </a:rPr>
              <a:t>The Host </a:t>
            </a:r>
            <a:r>
              <a:rPr lang="en-US" sz="1050" i="1" dirty="0" err="1">
                <a:latin typeface="Times New Roman" panose="02020603050405020304" pitchFamily="18" charset="0"/>
                <a:cs typeface="Times New Roman" panose="02020603050405020304" pitchFamily="18" charset="0"/>
              </a:rPr>
              <a:t>Microbiome</a:t>
            </a:r>
            <a:r>
              <a:rPr lang="en-US" sz="1050" i="1" dirty="0">
                <a:latin typeface="Times New Roman" panose="02020603050405020304" pitchFamily="18" charset="0"/>
                <a:cs typeface="Times New Roman" panose="02020603050405020304" pitchFamily="18" charset="0"/>
              </a:rPr>
              <a:t> Regulates and </a:t>
            </a:r>
            <a:r>
              <a:rPr lang="en-US" sz="1050" i="1" dirty="0" smtClean="0">
                <a:latin typeface="Times New Roman" panose="02020603050405020304" pitchFamily="18" charset="0"/>
                <a:cs typeface="Times New Roman" panose="02020603050405020304" pitchFamily="18" charset="0"/>
              </a:rPr>
              <a:t>Maintains Human </a:t>
            </a:r>
            <a:r>
              <a:rPr lang="en-US" sz="1050" i="1" dirty="0">
                <a:latin typeface="Times New Roman" panose="02020603050405020304" pitchFamily="18" charset="0"/>
                <a:cs typeface="Times New Roman" panose="02020603050405020304" pitchFamily="18" charset="0"/>
              </a:rPr>
              <a:t>Health: A Primer and Perspective </a:t>
            </a:r>
            <a:r>
              <a:rPr lang="en-US" sz="1050" i="1" dirty="0" smtClean="0">
                <a:latin typeface="Times New Roman" panose="02020603050405020304" pitchFamily="18" charset="0"/>
                <a:cs typeface="Times New Roman" panose="02020603050405020304" pitchFamily="18" charset="0"/>
              </a:rPr>
              <a:t>for Non-Microbiologists</a:t>
            </a:r>
            <a:r>
              <a:rPr lang="en-US" sz="1050" dirty="0" smtClean="0">
                <a:latin typeface="Times New Roman" panose="02020603050405020304" pitchFamily="18" charset="0"/>
                <a:cs typeface="Times New Roman" panose="02020603050405020304" pitchFamily="18" charset="0"/>
              </a:rPr>
              <a:t>. Cancer Res. </a:t>
            </a:r>
            <a:r>
              <a:rPr lang="en-US" sz="1050" dirty="0">
                <a:latin typeface="Times New Roman" panose="02020603050405020304" pitchFamily="18" charset="0"/>
                <a:cs typeface="Times New Roman" panose="02020603050405020304" pitchFamily="18" charset="0"/>
              </a:rPr>
              <a:t>2017 DOI: </a:t>
            </a:r>
            <a:r>
              <a:rPr lang="en-US" sz="1050" dirty="0" smtClean="0">
                <a:latin typeface="Times New Roman" panose="02020603050405020304" pitchFamily="18" charset="0"/>
                <a:cs typeface="Times New Roman" panose="02020603050405020304" pitchFamily="18" charset="0"/>
              </a:rPr>
              <a:t>10.1158/0008-5472.CAN-16-2929</a:t>
            </a:r>
            <a:endParaRPr lang="en-US" sz="1050" dirty="0">
              <a:latin typeface="Times New Roman" panose="02020603050405020304" pitchFamily="18" charset="0"/>
              <a:cs typeface="Times New Roman" panose="02020603050405020304" pitchFamily="18"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2" name="Elipse 1"/>
          <p:cNvSpPr/>
          <p:nvPr/>
        </p:nvSpPr>
        <p:spPr>
          <a:xfrm>
            <a:off x="7596769" y="1367276"/>
            <a:ext cx="272032" cy="3691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7572886" y="1397908"/>
            <a:ext cx="591830" cy="338554"/>
          </a:xfrm>
          <a:prstGeom prst="rect">
            <a:avLst/>
          </a:prstGeom>
          <a:solidFill>
            <a:schemeClr val="bg1"/>
          </a:solidFill>
        </p:spPr>
        <p:txBody>
          <a:bodyPr wrap="none">
            <a:spAutoFit/>
          </a:bodyPr>
          <a:lstStyle/>
          <a:p>
            <a:pPr algn="ctr"/>
            <a:r>
              <a:rPr lang="en-US" sz="1600" b="1" dirty="0" smtClean="0">
                <a:latin typeface="Comic Sans MS" panose="030F0702030302020204" pitchFamily="66" charset="0"/>
              </a:rPr>
              <a:t>LUZ</a:t>
            </a:r>
            <a:endParaRPr lang="es-VE" sz="1600" b="1" dirty="0"/>
          </a:p>
        </p:txBody>
      </p:sp>
      <p:sp>
        <p:nvSpPr>
          <p:cNvPr id="4" name="Elipse 3"/>
          <p:cNvSpPr/>
          <p:nvPr/>
        </p:nvSpPr>
        <p:spPr>
          <a:xfrm>
            <a:off x="7572886" y="3284984"/>
            <a:ext cx="295915" cy="7200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7572886" y="3231346"/>
            <a:ext cx="1024639" cy="954107"/>
          </a:xfrm>
          <a:prstGeom prst="rect">
            <a:avLst/>
          </a:prstGeom>
          <a:solidFill>
            <a:schemeClr val="bg1"/>
          </a:solidFill>
        </p:spPr>
        <p:txBody>
          <a:bodyPr wrap="none">
            <a:spAutoFit/>
          </a:bodyPr>
          <a:lstStyle/>
          <a:p>
            <a:pPr algn="ctr"/>
            <a:r>
              <a:rPr lang="en-US" sz="1400" dirty="0" err="1" smtClean="0">
                <a:effectLst>
                  <a:outerShdw blurRad="38100" dist="38100" dir="2700000" algn="tl">
                    <a:srgbClr val="000000">
                      <a:alpha val="43137"/>
                    </a:srgbClr>
                  </a:outerShdw>
                </a:effectLst>
                <a:latin typeface="Comic Sans MS" panose="030F0702030302020204" pitchFamily="66" charset="0"/>
              </a:rPr>
              <a:t>Lámina</a:t>
            </a:r>
            <a:r>
              <a:rPr lang="en-US" sz="1400" dirty="0" smtClean="0">
                <a:effectLst>
                  <a:outerShdw blurRad="38100" dist="38100" dir="2700000" algn="tl">
                    <a:srgbClr val="000000">
                      <a:alpha val="43137"/>
                    </a:srgbClr>
                  </a:outerShdw>
                </a:effectLst>
                <a:latin typeface="Comic Sans MS" panose="030F0702030302020204" pitchFamily="66" charset="0"/>
              </a:rPr>
              <a:t> </a:t>
            </a:r>
          </a:p>
          <a:p>
            <a:pPr algn="ctr"/>
            <a:r>
              <a:rPr lang="en-US" sz="1400" dirty="0" err="1" smtClean="0">
                <a:effectLst>
                  <a:outerShdw blurRad="38100" dist="38100" dir="2700000" algn="tl">
                    <a:srgbClr val="000000">
                      <a:alpha val="43137"/>
                    </a:srgbClr>
                  </a:outerShdw>
                </a:effectLst>
                <a:latin typeface="Comic Sans MS" panose="030F0702030302020204" pitchFamily="66" charset="0"/>
              </a:rPr>
              <a:t>propia</a:t>
            </a:r>
            <a:r>
              <a:rPr lang="en-US" sz="1400" dirty="0" smtClean="0">
                <a:effectLst>
                  <a:outerShdw blurRad="38100" dist="38100" dir="2700000" algn="tl">
                    <a:srgbClr val="000000">
                      <a:alpha val="43137"/>
                    </a:srgbClr>
                  </a:outerShdw>
                </a:effectLst>
                <a:latin typeface="Comic Sans MS" panose="030F0702030302020204" pitchFamily="66" charset="0"/>
              </a:rPr>
              <a:t> y </a:t>
            </a:r>
          </a:p>
          <a:p>
            <a:pPr algn="ctr"/>
            <a:r>
              <a:rPr lang="en-US" sz="1400" dirty="0" err="1" smtClean="0">
                <a:effectLst>
                  <a:outerShdw blurRad="38100" dist="38100" dir="2700000" algn="tl">
                    <a:srgbClr val="000000">
                      <a:alpha val="43137"/>
                    </a:srgbClr>
                  </a:outerShdw>
                </a:effectLst>
                <a:latin typeface="Comic Sans MS" panose="030F0702030302020204" pitchFamily="66" charset="0"/>
              </a:rPr>
              <a:t>sangre</a:t>
            </a:r>
            <a:r>
              <a:rPr lang="en-US" sz="1400" dirty="0" smtClean="0">
                <a:effectLst>
                  <a:outerShdw blurRad="38100" dist="38100" dir="2700000" algn="tl">
                    <a:srgbClr val="000000">
                      <a:alpha val="43137"/>
                    </a:srgbClr>
                  </a:outerShdw>
                </a:effectLst>
                <a:latin typeface="Comic Sans MS" panose="030F0702030302020204" pitchFamily="66" charset="0"/>
              </a:rPr>
              <a:t> </a:t>
            </a:r>
          </a:p>
          <a:p>
            <a:pPr algn="ctr"/>
            <a:r>
              <a:rPr lang="en-US" sz="1400" dirty="0" err="1" smtClean="0">
                <a:effectLst>
                  <a:outerShdw blurRad="38100" dist="38100" dir="2700000" algn="tl">
                    <a:srgbClr val="000000">
                      <a:alpha val="43137"/>
                    </a:srgbClr>
                  </a:outerShdw>
                </a:effectLst>
                <a:latin typeface="Comic Sans MS" panose="030F0702030302020204" pitchFamily="66" charset="0"/>
              </a:rPr>
              <a:t>periférica</a:t>
            </a:r>
            <a:endParaRPr lang="es-VE" sz="1400" dirty="0">
              <a:effectLst>
                <a:outerShdw blurRad="38100" dist="38100" dir="2700000" algn="tl">
                  <a:srgbClr val="000000">
                    <a:alpha val="43137"/>
                  </a:srgbClr>
                </a:outerShdw>
              </a:effectLst>
            </a:endParaRPr>
          </a:p>
        </p:txBody>
      </p:sp>
      <p:sp>
        <p:nvSpPr>
          <p:cNvPr id="5" name="Rectángulo 4"/>
          <p:cNvSpPr/>
          <p:nvPr/>
        </p:nvSpPr>
        <p:spPr>
          <a:xfrm>
            <a:off x="3779912" y="1397908"/>
            <a:ext cx="432048" cy="374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Rectángulo 6"/>
          <p:cNvSpPr/>
          <p:nvPr/>
        </p:nvSpPr>
        <p:spPr>
          <a:xfrm>
            <a:off x="3779912" y="3365996"/>
            <a:ext cx="432048" cy="7564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473243" y="1772716"/>
            <a:ext cx="570365" cy="792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a:off x="170354" y="1947188"/>
            <a:ext cx="819455" cy="523220"/>
          </a:xfrm>
          <a:prstGeom prst="rect">
            <a:avLst/>
          </a:prstGeom>
          <a:solidFill>
            <a:schemeClr val="accent5">
              <a:lumMod val="20000"/>
              <a:lumOff val="80000"/>
            </a:schemeClr>
          </a:solidFill>
        </p:spPr>
        <p:txBody>
          <a:bodyPr wrap="none">
            <a:spAutoFit/>
          </a:bodyPr>
          <a:lstStyle/>
          <a:p>
            <a:pPr algn="ctr"/>
            <a:r>
              <a:rPr lang="en-US" sz="1400" dirty="0" err="1" smtClean="0">
                <a:latin typeface="Comic Sans MS" panose="030F0702030302020204" pitchFamily="66" charset="0"/>
              </a:rPr>
              <a:t>Epitelio</a:t>
            </a:r>
            <a:endParaRPr lang="en-US" sz="1400" dirty="0" smtClean="0">
              <a:latin typeface="Comic Sans MS" panose="030F0702030302020204" pitchFamily="66" charset="0"/>
            </a:endParaRPr>
          </a:p>
          <a:p>
            <a:pPr algn="ctr"/>
            <a:r>
              <a:rPr lang="en-US" sz="1400" dirty="0" err="1" smtClean="0">
                <a:latin typeface="Comic Sans MS" panose="030F0702030302020204" pitchFamily="66" charset="0"/>
              </a:rPr>
              <a:t>intacto</a:t>
            </a:r>
            <a:endParaRPr lang="es-VE" sz="1400" dirty="0"/>
          </a:p>
        </p:txBody>
      </p:sp>
      <p:sp>
        <p:nvSpPr>
          <p:cNvPr id="20" name="Rectángulo 19"/>
          <p:cNvSpPr/>
          <p:nvPr/>
        </p:nvSpPr>
        <p:spPr>
          <a:xfrm>
            <a:off x="4355976" y="1834280"/>
            <a:ext cx="432048" cy="7490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Rectángulo 18"/>
          <p:cNvSpPr/>
          <p:nvPr/>
        </p:nvSpPr>
        <p:spPr>
          <a:xfrm>
            <a:off x="3912585" y="1929489"/>
            <a:ext cx="886782" cy="461665"/>
          </a:xfrm>
          <a:prstGeom prst="rect">
            <a:avLst/>
          </a:prstGeom>
          <a:solidFill>
            <a:schemeClr val="accent2">
              <a:lumMod val="20000"/>
              <a:lumOff val="80000"/>
            </a:schemeClr>
          </a:solidFill>
        </p:spPr>
        <p:txBody>
          <a:bodyPr wrap="square">
            <a:spAutoFit/>
          </a:bodyPr>
          <a:lstStyle/>
          <a:p>
            <a:pPr algn="ctr"/>
            <a:r>
              <a:rPr lang="en-US" sz="1200" dirty="0" err="1" smtClean="0">
                <a:latin typeface="Comic Sans MS" panose="030F0702030302020204" pitchFamily="66" charset="0"/>
              </a:rPr>
              <a:t>Epitelio</a:t>
            </a:r>
            <a:endParaRPr lang="en-US" sz="1200" dirty="0" smtClean="0">
              <a:latin typeface="Comic Sans MS" panose="030F0702030302020204" pitchFamily="66" charset="0"/>
            </a:endParaRPr>
          </a:p>
          <a:p>
            <a:pPr algn="ctr"/>
            <a:r>
              <a:rPr lang="en-US" sz="1200" dirty="0" err="1" smtClean="0">
                <a:latin typeface="Comic Sans MS" panose="030F0702030302020204" pitchFamily="66" charset="0"/>
              </a:rPr>
              <a:t>alterado</a:t>
            </a:r>
            <a:endParaRPr lang="es-VE" sz="1200" dirty="0"/>
          </a:p>
        </p:txBody>
      </p:sp>
      <p:sp>
        <p:nvSpPr>
          <p:cNvPr id="22" name="Rectángulo 21"/>
          <p:cNvSpPr/>
          <p:nvPr/>
        </p:nvSpPr>
        <p:spPr>
          <a:xfrm>
            <a:off x="4295295" y="3442856"/>
            <a:ext cx="492729" cy="742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4002179" y="3902151"/>
            <a:ext cx="859530" cy="646331"/>
          </a:xfrm>
          <a:prstGeom prst="rect">
            <a:avLst/>
          </a:prstGeom>
          <a:solidFill>
            <a:schemeClr val="bg1"/>
          </a:solidFill>
        </p:spPr>
        <p:txBody>
          <a:bodyPr wrap="none">
            <a:spAutoFit/>
          </a:bodyPr>
          <a:lstStyle/>
          <a:p>
            <a:pPr algn="ctr"/>
            <a:r>
              <a:rPr lang="en-US" sz="1200" dirty="0" err="1" smtClean="0">
                <a:latin typeface="Comic Sans MS" panose="030F0702030302020204" pitchFamily="66" charset="0"/>
              </a:rPr>
              <a:t>Displasia</a:t>
            </a:r>
            <a:r>
              <a:rPr lang="en-US" sz="1200" dirty="0" smtClean="0">
                <a:latin typeface="Comic Sans MS" panose="030F0702030302020204" pitchFamily="66" charset="0"/>
              </a:rPr>
              <a:t> </a:t>
            </a:r>
          </a:p>
          <a:p>
            <a:pPr algn="ctr"/>
            <a:r>
              <a:rPr lang="en-US" sz="1200" dirty="0" err="1" smtClean="0">
                <a:latin typeface="Comic Sans MS" panose="030F0702030302020204" pitchFamily="66" charset="0"/>
              </a:rPr>
              <a:t>Epitelial</a:t>
            </a:r>
            <a:endParaRPr lang="en-US" sz="1200" dirty="0" smtClean="0">
              <a:latin typeface="Comic Sans MS" panose="030F0702030302020204" pitchFamily="66" charset="0"/>
            </a:endParaRPr>
          </a:p>
          <a:p>
            <a:pPr algn="ctr"/>
            <a:r>
              <a:rPr lang="en-US" sz="1200" dirty="0" smtClean="0">
                <a:latin typeface="Comic Sans MS" panose="030F0702030302020204" pitchFamily="66" charset="0"/>
              </a:rPr>
              <a:t>y </a:t>
            </a:r>
            <a:r>
              <a:rPr lang="en-US" sz="1200" dirty="0" err="1" smtClean="0">
                <a:latin typeface="Comic Sans MS" panose="030F0702030302020204" pitchFamily="66" charset="0"/>
              </a:rPr>
              <a:t>cáncer</a:t>
            </a:r>
            <a:endParaRPr lang="es-VE" sz="1200" dirty="0"/>
          </a:p>
        </p:txBody>
      </p:sp>
      <p:sp>
        <p:nvSpPr>
          <p:cNvPr id="23" name="Rectángulo 22"/>
          <p:cNvSpPr/>
          <p:nvPr/>
        </p:nvSpPr>
        <p:spPr>
          <a:xfrm>
            <a:off x="1957716" y="1423879"/>
            <a:ext cx="670068" cy="255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Rectángulo 23"/>
          <p:cNvSpPr/>
          <p:nvPr/>
        </p:nvSpPr>
        <p:spPr>
          <a:xfrm>
            <a:off x="5556947" y="1465186"/>
            <a:ext cx="883659" cy="248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Rectángulo 9"/>
          <p:cNvSpPr/>
          <p:nvPr/>
        </p:nvSpPr>
        <p:spPr>
          <a:xfrm>
            <a:off x="1461631" y="1292630"/>
            <a:ext cx="1314784" cy="400110"/>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n-US" sz="2000" b="1" dirty="0" err="1" smtClean="0">
                <a:latin typeface="Comic Sans MS" panose="030F0702030302020204" pitchFamily="66" charset="0"/>
              </a:rPr>
              <a:t>Simbiosis</a:t>
            </a:r>
            <a:endParaRPr lang="es-VE" sz="2000" b="1" dirty="0"/>
          </a:p>
        </p:txBody>
      </p:sp>
      <p:sp>
        <p:nvSpPr>
          <p:cNvPr id="12" name="Rectángulo 11"/>
          <p:cNvSpPr/>
          <p:nvPr/>
        </p:nvSpPr>
        <p:spPr>
          <a:xfrm>
            <a:off x="5364981" y="1279419"/>
            <a:ext cx="1247457" cy="400110"/>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n-US" sz="2000" b="1" dirty="0" smtClean="0">
                <a:latin typeface="Comic Sans MS" panose="030F0702030302020204" pitchFamily="66" charset="0"/>
              </a:rPr>
              <a:t>Disbiosis</a:t>
            </a:r>
            <a:endParaRPr lang="es-VE" sz="2000" b="1" dirty="0"/>
          </a:p>
        </p:txBody>
      </p:sp>
      <p:sp>
        <p:nvSpPr>
          <p:cNvPr id="25" name="Rectángulo 24"/>
          <p:cNvSpPr/>
          <p:nvPr/>
        </p:nvSpPr>
        <p:spPr>
          <a:xfrm>
            <a:off x="3690566" y="1292630"/>
            <a:ext cx="542135" cy="307777"/>
          </a:xfrm>
          <a:prstGeom prst="rect">
            <a:avLst/>
          </a:prstGeom>
          <a:solidFill>
            <a:schemeClr val="bg1"/>
          </a:solidFill>
        </p:spPr>
        <p:txBody>
          <a:bodyPr wrap="none">
            <a:spAutoFit/>
          </a:bodyPr>
          <a:lstStyle/>
          <a:p>
            <a:pPr algn="ctr"/>
            <a:r>
              <a:rPr lang="en-US" sz="1400" b="1" dirty="0" smtClean="0">
                <a:latin typeface="Comic Sans MS" panose="030F0702030302020204" pitchFamily="66" charset="0"/>
              </a:rPr>
              <a:t>LUZ</a:t>
            </a:r>
            <a:endParaRPr lang="es-VE" sz="1400" b="1" dirty="0"/>
          </a:p>
        </p:txBody>
      </p:sp>
      <p:sp>
        <p:nvSpPr>
          <p:cNvPr id="26" name="Rectángulo 25"/>
          <p:cNvSpPr/>
          <p:nvPr/>
        </p:nvSpPr>
        <p:spPr>
          <a:xfrm>
            <a:off x="3675116" y="2761932"/>
            <a:ext cx="745717" cy="769441"/>
          </a:xfrm>
          <a:prstGeom prst="rect">
            <a:avLst/>
          </a:prstGeom>
          <a:solidFill>
            <a:schemeClr val="bg1"/>
          </a:solidFill>
        </p:spPr>
        <p:txBody>
          <a:bodyPr wrap="none">
            <a:spAutoFit/>
          </a:bodyPr>
          <a:lstStyle/>
          <a:p>
            <a:r>
              <a:rPr lang="en-US" sz="1100" dirty="0" err="1" smtClean="0">
                <a:latin typeface="Comic Sans MS" panose="030F0702030302020204" pitchFamily="66" charset="0"/>
              </a:rPr>
              <a:t>Lámina</a:t>
            </a:r>
            <a:r>
              <a:rPr lang="en-US" sz="1100" dirty="0" smtClean="0">
                <a:latin typeface="Comic Sans MS" panose="030F0702030302020204" pitchFamily="66" charset="0"/>
              </a:rPr>
              <a:t> </a:t>
            </a:r>
          </a:p>
          <a:p>
            <a:r>
              <a:rPr lang="en-US" sz="1100" dirty="0" err="1" smtClean="0">
                <a:latin typeface="Comic Sans MS" panose="030F0702030302020204" pitchFamily="66" charset="0"/>
              </a:rPr>
              <a:t>propia</a:t>
            </a:r>
            <a:r>
              <a:rPr lang="en-US" sz="1100" dirty="0" smtClean="0">
                <a:latin typeface="Comic Sans MS" panose="030F0702030302020204" pitchFamily="66" charset="0"/>
              </a:rPr>
              <a:t> y </a:t>
            </a:r>
          </a:p>
          <a:p>
            <a:r>
              <a:rPr lang="en-US" sz="1100" dirty="0" err="1" smtClean="0">
                <a:latin typeface="Comic Sans MS" panose="030F0702030302020204" pitchFamily="66" charset="0"/>
              </a:rPr>
              <a:t>sangre</a:t>
            </a:r>
            <a:r>
              <a:rPr lang="en-US" sz="1100" dirty="0" smtClean="0">
                <a:latin typeface="Comic Sans MS" panose="030F0702030302020204" pitchFamily="66" charset="0"/>
              </a:rPr>
              <a:t> </a:t>
            </a:r>
          </a:p>
          <a:p>
            <a:r>
              <a:rPr lang="en-US" sz="1100" dirty="0" err="1" smtClean="0">
                <a:latin typeface="Comic Sans MS" panose="030F0702030302020204" pitchFamily="66" charset="0"/>
              </a:rPr>
              <a:t>perif</a:t>
            </a:r>
            <a:r>
              <a:rPr lang="en-US" sz="1100" dirty="0" smtClean="0">
                <a:latin typeface="Comic Sans MS" panose="030F0702030302020204" pitchFamily="66" charset="0"/>
              </a:rPr>
              <a:t>.</a:t>
            </a:r>
            <a:endParaRPr lang="es-VE" sz="1100" dirty="0"/>
          </a:p>
        </p:txBody>
      </p:sp>
      <p:sp>
        <p:nvSpPr>
          <p:cNvPr id="29" name="Rectángulo 28"/>
          <p:cNvSpPr/>
          <p:nvPr/>
        </p:nvSpPr>
        <p:spPr>
          <a:xfrm>
            <a:off x="2476732" y="5034608"/>
            <a:ext cx="86409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0" name="Rectángulo 29"/>
          <p:cNvSpPr/>
          <p:nvPr/>
        </p:nvSpPr>
        <p:spPr>
          <a:xfrm>
            <a:off x="1030106" y="5034608"/>
            <a:ext cx="86409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Rectángulo 27"/>
          <p:cNvSpPr/>
          <p:nvPr/>
        </p:nvSpPr>
        <p:spPr>
          <a:xfrm>
            <a:off x="2398865" y="5067674"/>
            <a:ext cx="1019830" cy="461665"/>
          </a:xfrm>
          <a:prstGeom prst="rect">
            <a:avLst/>
          </a:prstGeom>
          <a:solidFill>
            <a:schemeClr val="accent5">
              <a:lumMod val="20000"/>
              <a:lumOff val="80000"/>
            </a:schemeClr>
          </a:solidFill>
        </p:spPr>
        <p:txBody>
          <a:bodyPr wrap="none">
            <a:spAutoFit/>
          </a:bodyPr>
          <a:lstStyle/>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Disminución</a:t>
            </a:r>
            <a:endParaRPr lang="en-US" sz="1200" b="1" dirty="0" smtClean="0">
              <a:effectLst>
                <a:outerShdw blurRad="38100" dist="38100" dir="2700000" algn="tl">
                  <a:srgbClr val="000000">
                    <a:alpha val="43137"/>
                  </a:srgbClr>
                </a:outerShdw>
              </a:effectLst>
              <a:latin typeface="Comic Sans MS" panose="030F0702030302020204" pitchFamily="66" charset="0"/>
            </a:endParaRPr>
          </a:p>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inflamación</a:t>
            </a:r>
            <a:endParaRPr lang="es-VE" sz="1200" b="1" dirty="0">
              <a:effectLst>
                <a:outerShdw blurRad="38100" dist="38100" dir="2700000" algn="tl">
                  <a:srgbClr val="000000">
                    <a:alpha val="43137"/>
                  </a:srgbClr>
                </a:outerShdw>
              </a:effectLst>
            </a:endParaRPr>
          </a:p>
        </p:txBody>
      </p:sp>
      <p:sp>
        <p:nvSpPr>
          <p:cNvPr id="27" name="Rectángulo 26"/>
          <p:cNvSpPr/>
          <p:nvPr/>
        </p:nvSpPr>
        <p:spPr>
          <a:xfrm>
            <a:off x="953425" y="4975340"/>
            <a:ext cx="992580" cy="646331"/>
          </a:xfrm>
          <a:prstGeom prst="rect">
            <a:avLst/>
          </a:prstGeom>
          <a:solidFill>
            <a:schemeClr val="accent5">
              <a:lumMod val="20000"/>
              <a:lumOff val="80000"/>
            </a:schemeClr>
          </a:solidFill>
        </p:spPr>
        <p:txBody>
          <a:bodyPr wrap="none">
            <a:spAutoFit/>
          </a:bodyPr>
          <a:lstStyle/>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Respuesta</a:t>
            </a:r>
            <a:r>
              <a:rPr lang="en-US" sz="1200" b="1" dirty="0" smtClean="0">
                <a:effectLst>
                  <a:outerShdw blurRad="38100" dist="38100" dir="2700000" algn="tl">
                    <a:srgbClr val="000000">
                      <a:alpha val="43137"/>
                    </a:srgbClr>
                  </a:outerShdw>
                </a:effectLst>
                <a:latin typeface="Comic Sans MS" panose="030F0702030302020204" pitchFamily="66" charset="0"/>
              </a:rPr>
              <a:t> </a:t>
            </a:r>
          </a:p>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inmune</a:t>
            </a:r>
            <a:r>
              <a:rPr lang="en-US" sz="1200" b="1" dirty="0" smtClean="0">
                <a:effectLst>
                  <a:outerShdw blurRad="38100" dist="38100" dir="2700000" algn="tl">
                    <a:srgbClr val="000000">
                      <a:alpha val="43137"/>
                    </a:srgbClr>
                  </a:outerShdw>
                </a:effectLst>
                <a:latin typeface="Comic Sans MS" panose="030F0702030302020204" pitchFamily="66" charset="0"/>
              </a:rPr>
              <a:t> </a:t>
            </a:r>
          </a:p>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Tolerante</a:t>
            </a:r>
            <a:endParaRPr lang="es-VE" sz="1200" b="1" dirty="0">
              <a:effectLst>
                <a:outerShdw blurRad="38100" dist="38100" dir="2700000" algn="tl">
                  <a:srgbClr val="000000">
                    <a:alpha val="43137"/>
                  </a:srgbClr>
                </a:outerShdw>
              </a:effectLst>
            </a:endParaRPr>
          </a:p>
        </p:txBody>
      </p:sp>
      <p:sp>
        <p:nvSpPr>
          <p:cNvPr id="31" name="Rectángulo 30"/>
          <p:cNvSpPr/>
          <p:nvPr/>
        </p:nvSpPr>
        <p:spPr>
          <a:xfrm>
            <a:off x="6612438" y="5034608"/>
            <a:ext cx="96044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2" name="Rectángulo 31"/>
          <p:cNvSpPr/>
          <p:nvPr/>
        </p:nvSpPr>
        <p:spPr>
          <a:xfrm>
            <a:off x="5189526" y="5034608"/>
            <a:ext cx="96044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Rectángulo 32"/>
          <p:cNvSpPr/>
          <p:nvPr/>
        </p:nvSpPr>
        <p:spPr>
          <a:xfrm>
            <a:off x="6584349" y="4975340"/>
            <a:ext cx="1016625" cy="646331"/>
          </a:xfrm>
          <a:prstGeom prst="rect">
            <a:avLst/>
          </a:prstGeom>
          <a:solidFill>
            <a:schemeClr val="accent2">
              <a:lumMod val="20000"/>
              <a:lumOff val="80000"/>
            </a:schemeClr>
          </a:solidFill>
        </p:spPr>
        <p:txBody>
          <a:bodyPr wrap="none">
            <a:spAutoFit/>
          </a:bodyPr>
          <a:lstStyle/>
          <a:p>
            <a:r>
              <a:rPr lang="en-US" sz="1200" b="1" dirty="0" err="1" smtClean="0">
                <a:effectLst>
                  <a:outerShdw blurRad="38100" dist="38100" dir="2700000" algn="tl">
                    <a:srgbClr val="000000">
                      <a:alpha val="43137"/>
                    </a:srgbClr>
                  </a:outerShdw>
                </a:effectLst>
                <a:latin typeface="Comic Sans MS" panose="030F0702030302020204" pitchFamily="66" charset="0"/>
              </a:rPr>
              <a:t>Respuesta</a:t>
            </a:r>
            <a:r>
              <a:rPr lang="en-US" sz="1200" b="1" dirty="0" smtClean="0">
                <a:effectLst>
                  <a:outerShdw blurRad="38100" dist="38100" dir="2700000" algn="tl">
                    <a:srgbClr val="000000">
                      <a:alpha val="43137"/>
                    </a:srgbClr>
                  </a:outerShdw>
                </a:effectLst>
                <a:latin typeface="Comic Sans MS" panose="030F0702030302020204" pitchFamily="66" charset="0"/>
              </a:rPr>
              <a:t> </a:t>
            </a:r>
          </a:p>
          <a:p>
            <a:r>
              <a:rPr lang="en-US" sz="1200" b="1" dirty="0" err="1" smtClean="0">
                <a:effectLst>
                  <a:outerShdw blurRad="38100" dist="38100" dir="2700000" algn="tl">
                    <a:srgbClr val="000000">
                      <a:alpha val="43137"/>
                    </a:srgbClr>
                  </a:outerShdw>
                </a:effectLst>
                <a:latin typeface="Comic Sans MS" panose="030F0702030302020204" pitchFamily="66" charset="0"/>
              </a:rPr>
              <a:t>inmune</a:t>
            </a:r>
            <a:r>
              <a:rPr lang="en-US" sz="1200" b="1" dirty="0" smtClean="0">
                <a:effectLst>
                  <a:outerShdw blurRad="38100" dist="38100" dir="2700000" algn="tl">
                    <a:srgbClr val="000000">
                      <a:alpha val="43137"/>
                    </a:srgbClr>
                  </a:outerShdw>
                </a:effectLst>
                <a:latin typeface="Comic Sans MS" panose="030F0702030302020204" pitchFamily="66" charset="0"/>
              </a:rPr>
              <a:t> </a:t>
            </a:r>
          </a:p>
          <a:p>
            <a:r>
              <a:rPr lang="en-US" sz="1200" b="1" dirty="0" err="1" smtClean="0">
                <a:effectLst>
                  <a:outerShdw blurRad="38100" dist="38100" dir="2700000" algn="tl">
                    <a:srgbClr val="000000">
                      <a:alpha val="43137"/>
                    </a:srgbClr>
                  </a:outerShdw>
                </a:effectLst>
                <a:latin typeface="Comic Sans MS" panose="030F0702030302020204" pitchFamily="66" charset="0"/>
              </a:rPr>
              <a:t>Disregul</a:t>
            </a:r>
            <a:r>
              <a:rPr lang="en-US" sz="1200" b="1" dirty="0" smtClean="0">
                <a:effectLst>
                  <a:outerShdw blurRad="38100" dist="38100" dir="2700000" algn="tl">
                    <a:srgbClr val="000000">
                      <a:alpha val="43137"/>
                    </a:srgbClr>
                  </a:outerShdw>
                </a:effectLst>
                <a:latin typeface="Comic Sans MS" panose="030F0702030302020204" pitchFamily="66" charset="0"/>
              </a:rPr>
              <a:t>.</a:t>
            </a:r>
            <a:endParaRPr lang="es-VE" sz="1200" b="1" dirty="0">
              <a:effectLst>
                <a:outerShdw blurRad="38100" dist="38100" dir="2700000" algn="tl">
                  <a:srgbClr val="000000">
                    <a:alpha val="43137"/>
                  </a:srgbClr>
                </a:outerShdw>
              </a:effectLst>
            </a:endParaRPr>
          </a:p>
        </p:txBody>
      </p:sp>
      <p:sp>
        <p:nvSpPr>
          <p:cNvPr id="34" name="Rectángulo 33"/>
          <p:cNvSpPr/>
          <p:nvPr/>
        </p:nvSpPr>
        <p:spPr>
          <a:xfrm>
            <a:off x="5149380" y="5055803"/>
            <a:ext cx="1000594" cy="461665"/>
          </a:xfrm>
          <a:prstGeom prst="rect">
            <a:avLst/>
          </a:prstGeom>
          <a:solidFill>
            <a:schemeClr val="accent2">
              <a:lumMod val="20000"/>
              <a:lumOff val="80000"/>
            </a:schemeClr>
          </a:solidFill>
        </p:spPr>
        <p:txBody>
          <a:bodyPr wrap="none">
            <a:spAutoFit/>
          </a:bodyPr>
          <a:lstStyle/>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Aumento</a:t>
            </a:r>
            <a:endParaRPr lang="en-US" sz="1200" b="1" dirty="0" smtClean="0">
              <a:effectLst>
                <a:outerShdw blurRad="38100" dist="38100" dir="2700000" algn="tl">
                  <a:srgbClr val="000000">
                    <a:alpha val="43137"/>
                  </a:srgbClr>
                </a:outerShdw>
              </a:effectLst>
              <a:latin typeface="Comic Sans MS" panose="030F0702030302020204" pitchFamily="66" charset="0"/>
            </a:endParaRPr>
          </a:p>
          <a:p>
            <a:pPr algn="ctr"/>
            <a:r>
              <a:rPr lang="en-US" sz="1200" b="1" dirty="0" err="1" smtClean="0">
                <a:effectLst>
                  <a:outerShdw blurRad="38100" dist="38100" dir="2700000" algn="tl">
                    <a:srgbClr val="000000">
                      <a:alpha val="43137"/>
                    </a:srgbClr>
                  </a:outerShdw>
                </a:effectLst>
                <a:latin typeface="Comic Sans MS" panose="030F0702030302020204" pitchFamily="66" charset="0"/>
              </a:rPr>
              <a:t>inflamación</a:t>
            </a:r>
            <a:endParaRPr lang="es-VE" sz="1200" b="1" dirty="0">
              <a:effectLst>
                <a:outerShdw blurRad="38100" dist="38100" dir="2700000" algn="tl">
                  <a:srgbClr val="000000">
                    <a:alpha val="43137"/>
                  </a:srgbClr>
                </a:outerShdw>
              </a:effectLst>
            </a:endParaRPr>
          </a:p>
        </p:txBody>
      </p:sp>
      <p:sp>
        <p:nvSpPr>
          <p:cNvPr id="35" name="Rectángulo 34"/>
          <p:cNvSpPr/>
          <p:nvPr/>
        </p:nvSpPr>
        <p:spPr>
          <a:xfrm>
            <a:off x="3059832" y="1367276"/>
            <a:ext cx="358863" cy="233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6" name="Rectángulo 35"/>
          <p:cNvSpPr/>
          <p:nvPr/>
        </p:nvSpPr>
        <p:spPr>
          <a:xfrm>
            <a:off x="6876256" y="1367276"/>
            <a:ext cx="401109" cy="233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7" name="Rectángulo 36"/>
          <p:cNvSpPr/>
          <p:nvPr/>
        </p:nvSpPr>
        <p:spPr>
          <a:xfrm>
            <a:off x="2992200" y="1279419"/>
            <a:ext cx="508473" cy="307777"/>
          </a:xfrm>
          <a:prstGeom prst="rect">
            <a:avLst/>
          </a:prstGeom>
          <a:solidFill>
            <a:schemeClr val="accent5">
              <a:lumMod val="20000"/>
              <a:lumOff val="80000"/>
            </a:schemeClr>
          </a:solidFill>
        </p:spPr>
        <p:txBody>
          <a:bodyPr wrap="none">
            <a:spAutoFit/>
          </a:bodyPr>
          <a:lstStyle/>
          <a:p>
            <a:pPr algn="ctr"/>
            <a:r>
              <a:rPr lang="en-US" sz="1400" b="1" dirty="0" smtClean="0">
                <a:latin typeface="Comic Sans MS" panose="030F0702030302020204" pitchFamily="66" charset="0"/>
              </a:rPr>
              <a:t>IgA</a:t>
            </a:r>
            <a:endParaRPr lang="es-VE" sz="1400" b="1" dirty="0"/>
          </a:p>
        </p:txBody>
      </p:sp>
      <p:sp>
        <p:nvSpPr>
          <p:cNvPr id="38" name="Rectángulo 37"/>
          <p:cNvSpPr/>
          <p:nvPr/>
        </p:nvSpPr>
        <p:spPr>
          <a:xfrm>
            <a:off x="6787967" y="1279419"/>
            <a:ext cx="508473" cy="307777"/>
          </a:xfrm>
          <a:prstGeom prst="rect">
            <a:avLst/>
          </a:prstGeom>
          <a:solidFill>
            <a:schemeClr val="accent2">
              <a:lumMod val="20000"/>
              <a:lumOff val="80000"/>
            </a:schemeClr>
          </a:solidFill>
        </p:spPr>
        <p:txBody>
          <a:bodyPr wrap="none">
            <a:spAutoFit/>
          </a:bodyPr>
          <a:lstStyle/>
          <a:p>
            <a:pPr algn="ctr"/>
            <a:r>
              <a:rPr lang="en-US" sz="1400" b="1" dirty="0" smtClean="0">
                <a:latin typeface="Comic Sans MS" panose="030F0702030302020204" pitchFamily="66" charset="0"/>
              </a:rPr>
              <a:t>IgG</a:t>
            </a:r>
            <a:endParaRPr lang="es-VE" sz="1400" b="1" dirty="0"/>
          </a:p>
        </p:txBody>
      </p:sp>
    </p:spTree>
    <p:extLst>
      <p:ext uri="{BB962C8B-B14F-4D97-AF65-F5344CB8AC3E}">
        <p14:creationId xmlns:p14="http://schemas.microsoft.com/office/powerpoint/2010/main" val="30016707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4" name="Rectángulo 3"/>
          <p:cNvSpPr/>
          <p:nvPr/>
        </p:nvSpPr>
        <p:spPr>
          <a:xfrm>
            <a:off x="1288381" y="851155"/>
            <a:ext cx="6567238" cy="5262979"/>
          </a:xfrm>
          <a:prstGeom prst="rect">
            <a:avLst/>
          </a:prstGeom>
        </p:spPr>
        <p:txBody>
          <a:bodyPr wrap="square">
            <a:spAutoFit/>
          </a:bodyPr>
          <a:lstStyle/>
          <a:p>
            <a:r>
              <a:rPr lang="en-US" sz="1600" b="1" dirty="0" smtClean="0">
                <a:latin typeface="Comic Sans MS" panose="030F0702030302020204" pitchFamily="66" charset="0"/>
              </a:rPr>
              <a:t>Disbiosis: </a:t>
            </a:r>
            <a:r>
              <a:rPr lang="en-US" sz="1600" dirty="0" smtClean="0">
                <a:latin typeface="Comic Sans MS" panose="030F0702030302020204" pitchFamily="66" charset="0"/>
              </a:rPr>
              <a:t>Un </a:t>
            </a:r>
            <a:r>
              <a:rPr lang="en-US" sz="1600" dirty="0" err="1" smtClean="0">
                <a:latin typeface="Comic Sans MS" panose="030F0702030302020204" pitchFamily="66" charset="0"/>
              </a:rPr>
              <a:t>estado</a:t>
            </a:r>
            <a:r>
              <a:rPr lang="en-US" sz="1600" dirty="0" smtClean="0">
                <a:latin typeface="Comic Sans MS" panose="030F0702030302020204" pitchFamily="66" charset="0"/>
              </a:rPr>
              <a:t> </a:t>
            </a:r>
            <a:r>
              <a:rPr lang="en-US" sz="1600" dirty="0" err="1" smtClean="0">
                <a:latin typeface="Comic Sans MS" panose="030F0702030302020204" pitchFamily="66" charset="0"/>
              </a:rPr>
              <a:t>inmunocomprometido</a:t>
            </a:r>
            <a:r>
              <a:rPr lang="en-US" sz="1600" dirty="0" smtClean="0">
                <a:latin typeface="Comic Sans MS" panose="030F0702030302020204" pitchFamily="66" charset="0"/>
              </a:rPr>
              <a:t> </a:t>
            </a:r>
            <a:r>
              <a:rPr lang="en-US" sz="1600" dirty="0" err="1" smtClean="0">
                <a:latin typeface="Comic Sans MS" panose="030F0702030302020204" pitchFamily="66" charset="0"/>
              </a:rPr>
              <a:t>caracterizado</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colonización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patobiontes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lleva</a:t>
            </a:r>
            <a:r>
              <a:rPr lang="en-US" sz="1600" dirty="0" smtClean="0">
                <a:latin typeface="Comic Sans MS" panose="030F0702030302020204" pitchFamily="66" charset="0"/>
              </a:rPr>
              <a:t> a </a:t>
            </a:r>
            <a:r>
              <a:rPr lang="en-US" sz="1600" dirty="0" err="1" smtClean="0">
                <a:latin typeface="Comic Sans MS" panose="030F0702030302020204" pitchFamily="66" charset="0"/>
              </a:rPr>
              <a:t>hiperinflamación</a:t>
            </a:r>
            <a:r>
              <a:rPr lang="en-US" sz="1600" dirty="0" smtClean="0">
                <a:latin typeface="Comic Sans MS" panose="030F0702030302020204" pitchFamily="66" charset="0"/>
              </a:rPr>
              <a:t>, </a:t>
            </a:r>
            <a:r>
              <a:rPr lang="en-US" sz="1600" dirty="0" err="1" smtClean="0">
                <a:latin typeface="Comic Sans MS" panose="030F0702030302020204" pitchFamily="66" charset="0"/>
              </a:rPr>
              <a:t>dispalsia</a:t>
            </a:r>
            <a:r>
              <a:rPr lang="en-US" sz="1600" dirty="0" smtClean="0">
                <a:latin typeface="Comic Sans MS" panose="030F0702030302020204" pitchFamily="66" charset="0"/>
              </a:rPr>
              <a:t> y tumorigénesis. </a:t>
            </a:r>
          </a:p>
          <a:p>
            <a:endParaRPr lang="en-US" sz="1600" dirty="0" smtClean="0">
              <a:latin typeface="Comic Sans MS" panose="030F0702030302020204" pitchFamily="66" charset="0"/>
            </a:endParaRPr>
          </a:p>
          <a:p>
            <a:r>
              <a:rPr lang="en-US" sz="1600" b="1" dirty="0" smtClean="0">
                <a:latin typeface="Comic Sans MS" panose="030F0702030302020204" pitchFamily="66" charset="0"/>
              </a:rPr>
              <a:t>Disbiosis: </a:t>
            </a:r>
            <a:r>
              <a:rPr lang="en-US" sz="1600" dirty="0" err="1" smtClean="0">
                <a:latin typeface="Comic Sans MS" panose="030F0702030302020204" pitchFamily="66" charset="0"/>
              </a:rPr>
              <a:t>exposición</a:t>
            </a:r>
            <a:r>
              <a:rPr lang="en-US" sz="1600" dirty="0" smtClean="0">
                <a:latin typeface="Comic Sans MS" panose="030F0702030302020204" pitchFamily="66" charset="0"/>
              </a:rPr>
              <a:t> </a:t>
            </a:r>
            <a:r>
              <a:rPr lang="en-US" sz="1600" dirty="0" err="1" smtClean="0">
                <a:latin typeface="Comic Sans MS" panose="030F0702030302020204" pitchFamily="66" charset="0"/>
              </a:rPr>
              <a:t>aumentada</a:t>
            </a:r>
            <a:r>
              <a:rPr lang="en-US" sz="1600" dirty="0" smtClean="0">
                <a:latin typeface="Comic Sans MS" panose="030F0702030302020204" pitchFamily="66" charset="0"/>
              </a:rPr>
              <a:t> de </a:t>
            </a:r>
            <a:r>
              <a:rPr lang="en-US" sz="1600" dirty="0" err="1" smtClean="0">
                <a:latin typeface="Comic Sans MS" panose="030F0702030302020204" pitchFamily="66" charset="0"/>
              </a:rPr>
              <a:t>diversos</a:t>
            </a:r>
            <a:r>
              <a:rPr lang="en-US" sz="1600" dirty="0" smtClean="0">
                <a:latin typeface="Comic Sans MS" panose="030F0702030302020204" pitchFamily="66" charset="0"/>
              </a:rPr>
              <a:t> de </a:t>
            </a:r>
            <a:r>
              <a:rPr lang="en-US" sz="1600" dirty="0" err="1" smtClean="0">
                <a:latin typeface="Comic Sans MS" panose="030F0702030302020204" pitchFamily="66" charset="0"/>
              </a:rPr>
              <a:t>patrones</a:t>
            </a:r>
            <a:r>
              <a:rPr lang="en-US" sz="1600" dirty="0" smtClean="0">
                <a:latin typeface="Comic Sans MS" panose="030F0702030302020204" pitchFamily="66" charset="0"/>
              </a:rPr>
              <a:t> </a:t>
            </a:r>
            <a:r>
              <a:rPr lang="en-US" sz="1600" dirty="0" err="1" smtClean="0">
                <a:latin typeface="Comic Sans MS" panose="030F0702030302020204" pitchFamily="66" charset="0"/>
              </a:rPr>
              <a:t>moleculares</a:t>
            </a:r>
            <a:r>
              <a:rPr lang="en-US" sz="1600" dirty="0" smtClean="0">
                <a:latin typeface="Comic Sans MS" panose="030F0702030302020204" pitchFamily="66" charset="0"/>
              </a:rPr>
              <a:t> </a:t>
            </a:r>
            <a:r>
              <a:rPr lang="en-US" sz="1600" dirty="0" err="1" smtClean="0">
                <a:latin typeface="Comic Sans MS" panose="030F0702030302020204" pitchFamily="66" charset="0"/>
              </a:rPr>
              <a:t>asociados</a:t>
            </a:r>
            <a:r>
              <a:rPr lang="en-US" sz="1600" dirty="0" smtClean="0">
                <a:latin typeface="Comic Sans MS" panose="030F0702030302020204" pitchFamily="66" charset="0"/>
              </a:rPr>
              <a:t> a </a:t>
            </a:r>
            <a:r>
              <a:rPr lang="en-US" sz="1600" dirty="0" err="1" smtClean="0">
                <a:latin typeface="Comic Sans MS" panose="030F0702030302020204" pitchFamily="66" charset="0"/>
              </a:rPr>
              <a:t>patógenos</a:t>
            </a:r>
            <a:r>
              <a:rPr lang="en-US" sz="1600" dirty="0" smtClean="0">
                <a:latin typeface="Comic Sans MS" panose="030F0702030302020204" pitchFamily="66" charset="0"/>
              </a:rPr>
              <a:t> (</a:t>
            </a:r>
            <a:r>
              <a:rPr lang="en-US" sz="1600" b="1" dirty="0" smtClean="0">
                <a:latin typeface="Comic Sans MS" panose="030F0702030302020204" pitchFamily="66" charset="0"/>
              </a:rPr>
              <a:t>PAMPs</a:t>
            </a:r>
            <a:r>
              <a:rPr lang="en-US" sz="1600" dirty="0" smtClean="0">
                <a:latin typeface="Comic Sans MS" panose="030F0702030302020204" pitchFamily="66" charset="0"/>
              </a:rPr>
              <a:t>), CK proinflamatorias, </a:t>
            </a:r>
            <a:r>
              <a:rPr lang="en-US" sz="1600" dirty="0" err="1" smtClean="0">
                <a:latin typeface="Comic Sans MS" panose="030F0702030302020204" pitchFamily="66" charset="0"/>
              </a:rPr>
              <a:t>restos</a:t>
            </a:r>
            <a:r>
              <a:rPr lang="en-US" sz="1600" dirty="0" smtClean="0">
                <a:latin typeface="Comic Sans MS" panose="030F0702030302020204" pitchFamily="66" charset="0"/>
              </a:rPr>
              <a:t> apoptóticos, y </a:t>
            </a:r>
            <a:r>
              <a:rPr lang="en-US" sz="1600" dirty="0" err="1" smtClean="0">
                <a:latin typeface="Comic Sans MS" panose="030F0702030302020204" pitchFamily="66" charset="0"/>
              </a:rPr>
              <a:t>toxinas</a:t>
            </a:r>
            <a:r>
              <a:rPr lang="en-US" sz="1600" dirty="0" smtClean="0">
                <a:latin typeface="Comic Sans MS" panose="030F0702030302020204" pitchFamily="66" charset="0"/>
              </a:rPr>
              <a:t> </a:t>
            </a:r>
            <a:r>
              <a:rPr lang="en-US" sz="1600" dirty="0" err="1" smtClean="0">
                <a:latin typeface="Comic Sans MS" panose="030F0702030302020204" pitchFamily="66" charset="0"/>
              </a:rPr>
              <a:t>uqe</a:t>
            </a:r>
            <a:r>
              <a:rPr lang="en-US" sz="1600" dirty="0" smtClean="0">
                <a:latin typeface="Comic Sans MS" panose="030F0702030302020204" pitchFamily="66" charset="0"/>
              </a:rPr>
              <a:t> </a:t>
            </a:r>
            <a:r>
              <a:rPr lang="en-US" sz="1600" dirty="0" err="1" smtClean="0">
                <a:latin typeface="Comic Sans MS" panose="030F0702030302020204" pitchFamily="66" charset="0"/>
              </a:rPr>
              <a:t>llevan</a:t>
            </a:r>
            <a:r>
              <a:rPr lang="en-US" sz="1600" dirty="0" smtClean="0">
                <a:latin typeface="Comic Sans MS" panose="030F0702030302020204" pitchFamily="66" charset="0"/>
              </a:rPr>
              <a:t> a disbiosis </a:t>
            </a:r>
            <a:r>
              <a:rPr lang="en-US" sz="1600" dirty="0" err="1" smtClean="0">
                <a:latin typeface="Comic Sans MS" panose="030F0702030302020204" pitchFamily="66" charset="0"/>
              </a:rPr>
              <a:t>microbiana</a:t>
            </a:r>
            <a:r>
              <a:rPr lang="en-US" sz="1600" dirty="0" smtClean="0">
                <a:latin typeface="Comic Sans MS" panose="030F0702030302020204" pitchFamily="66" charset="0"/>
              </a:rPr>
              <a:t> y sobrecrecimiento de “</a:t>
            </a:r>
            <a:r>
              <a:rPr lang="en-US" sz="1600" dirty="0" err="1" smtClean="0">
                <a:latin typeface="Comic Sans MS" panose="030F0702030302020204" pitchFamily="66" charset="0"/>
              </a:rPr>
              <a:t>patobiontes</a:t>
            </a:r>
            <a:r>
              <a:rPr lang="en-US" sz="1600" dirty="0" smtClean="0">
                <a:latin typeface="Comic Sans MS" panose="030F0702030302020204" pitchFamily="66" charset="0"/>
              </a:rPr>
              <a:t>”, </a:t>
            </a:r>
            <a:r>
              <a:rPr lang="en-US" sz="1600" dirty="0" err="1" smtClean="0">
                <a:latin typeface="Comic Sans MS" panose="030F0702030302020204" pitchFamily="66" charset="0"/>
              </a:rPr>
              <a:t>bacterias</a:t>
            </a:r>
            <a:r>
              <a:rPr lang="en-US" sz="1600" dirty="0" smtClean="0">
                <a:latin typeface="Comic Sans MS" panose="030F0702030302020204" pitchFamily="66" charset="0"/>
              </a:rPr>
              <a:t> </a:t>
            </a:r>
            <a:r>
              <a:rPr lang="en-US" sz="1600" dirty="0" err="1" smtClean="0">
                <a:latin typeface="Comic Sans MS" panose="030F0702030302020204" pitchFamily="66" charset="0"/>
              </a:rPr>
              <a:t>simbióticas</a:t>
            </a:r>
            <a:r>
              <a:rPr lang="en-US" sz="1600" dirty="0" smtClean="0">
                <a:latin typeface="Comic Sans MS" panose="030F0702030302020204" pitchFamily="66" charset="0"/>
              </a:rPr>
              <a:t> </a:t>
            </a:r>
            <a:r>
              <a:rPr lang="en-US" sz="1600" dirty="0" err="1" smtClean="0">
                <a:latin typeface="Comic Sans MS" panose="030F0702030302020204" pitchFamily="66" charset="0"/>
              </a:rPr>
              <a:t>transformadas</a:t>
            </a:r>
            <a:r>
              <a:rPr lang="en-US" sz="1600" dirty="0" smtClean="0">
                <a:latin typeface="Comic Sans MS" panose="030F0702030302020204" pitchFamily="66" charset="0"/>
              </a:rPr>
              <a:t> </a:t>
            </a:r>
            <a:r>
              <a:rPr lang="en-US" sz="1600" dirty="0" err="1" smtClean="0">
                <a:latin typeface="Comic Sans MS" panose="030F0702030302020204" pitchFamily="66" charset="0"/>
              </a:rPr>
              <a:t>ahora</a:t>
            </a:r>
            <a:r>
              <a:rPr lang="en-US" sz="1600" dirty="0" smtClean="0">
                <a:latin typeface="Comic Sans MS" panose="030F0702030302020204" pitchFamily="66" charset="0"/>
              </a:rPr>
              <a:t> </a:t>
            </a:r>
            <a:r>
              <a:rPr lang="en-US" sz="1600" dirty="0" err="1" smtClean="0">
                <a:latin typeface="Comic Sans MS" panose="030F0702030302020204" pitchFamily="66" charset="0"/>
              </a:rPr>
              <a:t>bajo</a:t>
            </a:r>
            <a:r>
              <a:rPr lang="en-US" sz="1600" dirty="0" smtClean="0">
                <a:latin typeface="Comic Sans MS" panose="030F0702030302020204" pitchFamily="66" charset="0"/>
              </a:rPr>
              <a:t> </a:t>
            </a:r>
            <a:r>
              <a:rPr lang="en-US" sz="1600" dirty="0" err="1" smtClean="0">
                <a:latin typeface="Comic Sans MS" panose="030F0702030302020204" pitchFamily="66" charset="0"/>
              </a:rPr>
              <a:t>condiciones</a:t>
            </a:r>
            <a:r>
              <a:rPr lang="en-US" sz="1600" dirty="0" smtClean="0">
                <a:latin typeface="Comic Sans MS" panose="030F0702030302020204" pitchFamily="66" charset="0"/>
              </a:rPr>
              <a:t> </a:t>
            </a:r>
            <a:r>
              <a:rPr lang="en-US" sz="1600" dirty="0" err="1" smtClean="0">
                <a:latin typeface="Comic Sans MS" panose="030F0702030302020204" pitchFamily="66" charset="0"/>
              </a:rPr>
              <a:t>patológicas</a:t>
            </a:r>
            <a:r>
              <a:rPr lang="en-US" sz="1600" dirty="0" smtClean="0">
                <a:latin typeface="Comic Sans MS" panose="030F0702030302020204" pitchFamily="66" charset="0"/>
              </a:rPr>
              <a:t>. </a:t>
            </a:r>
          </a:p>
          <a:p>
            <a:endParaRPr lang="en-US" sz="1600" dirty="0" smtClean="0">
              <a:latin typeface="Comic Sans MS" panose="030F0702030302020204" pitchFamily="66" charset="0"/>
            </a:endParaRPr>
          </a:p>
          <a:p>
            <a:r>
              <a:rPr lang="en-US" sz="1600" b="1" dirty="0" smtClean="0">
                <a:latin typeface="Comic Sans MS" panose="030F0702030302020204" pitchFamily="66" charset="0"/>
              </a:rPr>
              <a:t>Sobrecrecimiento de </a:t>
            </a:r>
            <a:r>
              <a:rPr lang="en-US" sz="1600" b="1" dirty="0" err="1" smtClean="0">
                <a:latin typeface="Comic Sans MS" panose="030F0702030302020204" pitchFamily="66" charset="0"/>
              </a:rPr>
              <a:t>patobionte</a:t>
            </a:r>
            <a:r>
              <a:rPr lang="en-US" sz="1600" b="1" dirty="0" smtClean="0">
                <a:latin typeface="Comic Sans MS" panose="030F0702030302020204" pitchFamily="66" charset="0"/>
              </a:rPr>
              <a:t> </a:t>
            </a:r>
            <a:r>
              <a:rPr lang="en-US" sz="1600" dirty="0" err="1" smtClean="0">
                <a:latin typeface="Comic Sans MS" panose="030F0702030302020204" pitchFamily="66" charset="0"/>
              </a:rPr>
              <a:t>lleva</a:t>
            </a:r>
            <a:r>
              <a:rPr lang="en-US" sz="1600" dirty="0" smtClean="0">
                <a:latin typeface="Comic Sans MS" panose="030F0702030302020204" pitchFamily="66" charset="0"/>
              </a:rPr>
              <a:t> a </a:t>
            </a:r>
            <a:r>
              <a:rPr lang="en-US" sz="1600" dirty="0" err="1" smtClean="0">
                <a:latin typeface="Comic Sans MS" panose="030F0702030302020204" pitchFamily="66" charset="0"/>
              </a:rPr>
              <a:t>pérdida</a:t>
            </a:r>
            <a:r>
              <a:rPr lang="en-US" sz="1600" dirty="0" smtClean="0">
                <a:latin typeface="Comic Sans MS" panose="030F0702030302020204" pitchFamily="66" charset="0"/>
              </a:rPr>
              <a:t> de </a:t>
            </a:r>
            <a:r>
              <a:rPr lang="en-US" sz="1600" dirty="0" err="1" smtClean="0">
                <a:latin typeface="Comic Sans MS" panose="030F0702030302020204" pitchFamily="66" charset="0"/>
              </a:rPr>
              <a:t>integridad</a:t>
            </a:r>
            <a:r>
              <a:rPr lang="en-US" sz="1600" dirty="0" smtClean="0">
                <a:latin typeface="Comic Sans MS" panose="030F0702030302020204" pitchFamily="66" charset="0"/>
              </a:rPr>
              <a:t> de </a:t>
            </a:r>
            <a:r>
              <a:rPr lang="en-US" sz="1600" dirty="0" err="1" smtClean="0">
                <a:latin typeface="Comic Sans MS" panose="030F0702030302020204" pitchFamily="66" charset="0"/>
              </a:rPr>
              <a:t>barrera</a:t>
            </a:r>
            <a:r>
              <a:rPr lang="en-US" sz="1600" dirty="0" smtClean="0">
                <a:latin typeface="Comic Sans MS" panose="030F0702030302020204" pitchFamily="66" charset="0"/>
              </a:rPr>
              <a:t> y </a:t>
            </a:r>
            <a:r>
              <a:rPr lang="en-US" sz="1600" dirty="0" err="1" smtClean="0">
                <a:latin typeface="Comic Sans MS" panose="030F0702030302020204" pitchFamily="66" charset="0"/>
              </a:rPr>
              <a:t>una</a:t>
            </a:r>
            <a:r>
              <a:rPr lang="en-US" sz="1600" dirty="0" smtClean="0">
                <a:latin typeface="Comic Sans MS" panose="030F0702030302020204" pitchFamily="66" charset="0"/>
              </a:rPr>
              <a:t> </a:t>
            </a:r>
            <a:r>
              <a:rPr lang="en-US" sz="1600" dirty="0" err="1" smtClean="0">
                <a:latin typeface="Comic Sans MS" panose="030F0702030302020204" pitchFamily="66" charset="0"/>
              </a:rPr>
              <a:t>brecha</a:t>
            </a:r>
            <a:r>
              <a:rPr lang="en-US" sz="1600" dirty="0" smtClean="0">
                <a:latin typeface="Comic Sans MS" panose="030F0702030302020204" pitchFamily="66" charset="0"/>
              </a:rPr>
              <a:t> en la </a:t>
            </a:r>
            <a:r>
              <a:rPr lang="en-US" sz="1600" dirty="0" err="1" smtClean="0">
                <a:latin typeface="Comic Sans MS" panose="030F0702030302020204" pitchFamily="66" charset="0"/>
              </a:rPr>
              <a:t>barrera</a:t>
            </a:r>
            <a:r>
              <a:rPr lang="en-US" sz="1600" dirty="0" smtClean="0">
                <a:latin typeface="Comic Sans MS" panose="030F0702030302020204" pitchFamily="66" charset="0"/>
              </a:rPr>
              <a:t> de c. </a:t>
            </a:r>
            <a:r>
              <a:rPr lang="en-US" sz="1600" dirty="0" err="1" smtClean="0">
                <a:latin typeface="Comic Sans MS" panose="030F0702030302020204" pitchFamily="66" charset="0"/>
              </a:rPr>
              <a:t>epiteliales</a:t>
            </a:r>
            <a:r>
              <a:rPr lang="en-US" sz="1600" dirty="0" smtClean="0">
                <a:latin typeface="Comic Sans MS" panose="030F0702030302020204" pitchFamily="66" charset="0"/>
              </a:rPr>
              <a:t>. </a:t>
            </a:r>
          </a:p>
          <a:p>
            <a:endParaRPr lang="en-US" sz="1600" dirty="0" smtClean="0">
              <a:latin typeface="Comic Sans MS" panose="030F0702030302020204" pitchFamily="66" charset="0"/>
            </a:endParaRPr>
          </a:p>
          <a:p>
            <a:r>
              <a:rPr lang="en-US" sz="1600" dirty="0" err="1" smtClean="0">
                <a:latin typeface="Comic Sans MS" panose="030F0702030302020204" pitchFamily="66" charset="0"/>
              </a:rPr>
              <a:t>Translocación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bacterias</a:t>
            </a:r>
            <a:r>
              <a:rPr lang="en-US" sz="1600" dirty="0" smtClean="0">
                <a:latin typeface="Comic Sans MS" panose="030F0702030302020204" pitchFamily="66" charset="0"/>
              </a:rPr>
              <a:t> y components </a:t>
            </a:r>
            <a:r>
              <a:rPr lang="en-US" sz="1600" dirty="0" err="1" smtClean="0">
                <a:latin typeface="Comic Sans MS" panose="030F0702030302020204" pitchFamily="66" charset="0"/>
              </a:rPr>
              <a:t>bacterianos</a:t>
            </a:r>
            <a:r>
              <a:rPr lang="en-US" sz="1600" dirty="0" smtClean="0">
                <a:latin typeface="Comic Sans MS" panose="030F0702030302020204" pitchFamily="66" charset="0"/>
              </a:rPr>
              <a:t> </a:t>
            </a:r>
            <a:r>
              <a:rPr lang="en-US" sz="1600" dirty="0" err="1" smtClean="0">
                <a:latin typeface="Comic Sans MS" panose="030F0702030302020204" pitchFamily="66" charset="0"/>
              </a:rPr>
              <a:t>disparan</a:t>
            </a:r>
            <a:r>
              <a:rPr lang="en-US" sz="1600" dirty="0" smtClean="0">
                <a:latin typeface="Comic Sans MS" panose="030F0702030302020204" pitchFamily="66" charset="0"/>
              </a:rPr>
              <a:t> el s. immune intestinal a </a:t>
            </a:r>
            <a:r>
              <a:rPr lang="en-US" sz="1600" dirty="0" err="1" smtClean="0">
                <a:latin typeface="Comic Sans MS" panose="030F0702030302020204" pitchFamily="66" charset="0"/>
              </a:rPr>
              <a:t>través</a:t>
            </a:r>
            <a:r>
              <a:rPr lang="en-US" sz="1600" dirty="0" smtClean="0">
                <a:latin typeface="Comic Sans MS" panose="030F0702030302020204" pitchFamily="66" charset="0"/>
              </a:rPr>
              <a:t> de </a:t>
            </a:r>
            <a:r>
              <a:rPr lang="en-US" sz="1600" dirty="0" err="1" smtClean="0">
                <a:latin typeface="Comic Sans MS" panose="030F0702030302020204" pitchFamily="66" charset="0"/>
              </a:rPr>
              <a:t>activación</a:t>
            </a:r>
            <a:r>
              <a:rPr lang="en-US" sz="1600" dirty="0" smtClean="0">
                <a:latin typeface="Comic Sans MS" panose="030F0702030302020204" pitchFamily="66" charset="0"/>
              </a:rPr>
              <a:t> TLR, </a:t>
            </a:r>
            <a:r>
              <a:rPr lang="en-US" sz="1600" dirty="0" err="1" smtClean="0">
                <a:latin typeface="Comic Sans MS" panose="030F0702030302020204" pitchFamily="66" charset="0"/>
              </a:rPr>
              <a:t>resultando</a:t>
            </a:r>
            <a:r>
              <a:rPr lang="en-US" sz="1600" dirty="0" smtClean="0">
                <a:latin typeface="Comic Sans MS" panose="030F0702030302020204" pitchFamily="66" charset="0"/>
              </a:rPr>
              <a:t> en </a:t>
            </a:r>
            <a:r>
              <a:rPr lang="en-US" sz="1600" dirty="0" err="1" smtClean="0">
                <a:latin typeface="Comic Sans MS" panose="030F0702030302020204" pitchFamily="66" charset="0"/>
              </a:rPr>
              <a:t>respuestas</a:t>
            </a:r>
            <a:r>
              <a:rPr lang="en-US" sz="1600" dirty="0" smtClean="0">
                <a:latin typeface="Comic Sans MS" panose="030F0702030302020204" pitchFamily="66" charset="0"/>
              </a:rPr>
              <a:t> </a:t>
            </a:r>
            <a:r>
              <a:rPr lang="en-US" sz="1600" dirty="0" err="1">
                <a:latin typeface="Comic Sans MS" panose="030F0702030302020204" pitchFamily="66" charset="0"/>
              </a:rPr>
              <a:t>potencialmente</a:t>
            </a:r>
            <a:r>
              <a:rPr lang="en-US" sz="1600" dirty="0">
                <a:latin typeface="Comic Sans MS" panose="030F0702030302020204" pitchFamily="66" charset="0"/>
              </a:rPr>
              <a:t> </a:t>
            </a:r>
            <a:r>
              <a:rPr lang="en-US" sz="1600" dirty="0" err="1">
                <a:latin typeface="Comic Sans MS" panose="030F0702030302020204" pitchFamily="66" charset="0"/>
              </a:rPr>
              <a:t>dañinas</a:t>
            </a:r>
            <a:r>
              <a:rPr lang="en-US" sz="1600" dirty="0">
                <a:latin typeface="Comic Sans MS" panose="030F0702030302020204" pitchFamily="66" charset="0"/>
              </a:rPr>
              <a:t> </a:t>
            </a:r>
            <a:r>
              <a:rPr lang="en-US" sz="1600" dirty="0" smtClean="0">
                <a:latin typeface="Comic Sans MS" panose="030F0702030302020204" pitchFamily="66" charset="0"/>
              </a:rPr>
              <a:t>de c. T </a:t>
            </a:r>
            <a:r>
              <a:rPr lang="en-US" sz="1600" dirty="0" err="1" smtClean="0">
                <a:latin typeface="Comic Sans MS" panose="030F0702030302020204" pitchFamily="66" charset="0"/>
              </a:rPr>
              <a:t>efectoras</a:t>
            </a:r>
            <a:r>
              <a:rPr lang="en-US" sz="1600" dirty="0" smtClean="0">
                <a:latin typeface="Comic Sans MS" panose="030F0702030302020204" pitchFamily="66" charset="0"/>
              </a:rPr>
              <a:t> para </a:t>
            </a:r>
            <a:r>
              <a:rPr lang="en-US" sz="1600" dirty="0" err="1" smtClean="0">
                <a:latin typeface="Comic Sans MS" panose="030F0702030302020204" pitchFamily="66" charset="0"/>
              </a:rPr>
              <a:t>eliminar</a:t>
            </a:r>
            <a:r>
              <a:rPr lang="en-US" sz="1600" dirty="0" smtClean="0">
                <a:latin typeface="Comic Sans MS" panose="030F0702030302020204" pitchFamily="66" charset="0"/>
              </a:rPr>
              <a:t> </a:t>
            </a:r>
            <a:r>
              <a:rPr lang="en-US" sz="1600" dirty="0" err="1" smtClean="0">
                <a:latin typeface="Comic Sans MS" panose="030F0702030302020204" pitchFamily="66" charset="0"/>
              </a:rPr>
              <a:t>las</a:t>
            </a:r>
            <a:r>
              <a:rPr lang="en-US" sz="1600" dirty="0" smtClean="0">
                <a:latin typeface="Comic Sans MS" panose="030F0702030302020204" pitchFamily="66" charset="0"/>
              </a:rPr>
              <a:t> </a:t>
            </a:r>
            <a:r>
              <a:rPr lang="en-US" sz="1600" dirty="0" err="1" smtClean="0">
                <a:latin typeface="Comic Sans MS" panose="030F0702030302020204" pitchFamily="66" charset="0"/>
              </a:rPr>
              <a:t>bacterias</a:t>
            </a:r>
            <a:r>
              <a:rPr lang="en-US" sz="1600" dirty="0" smtClean="0">
                <a:latin typeface="Comic Sans MS" panose="030F0702030302020204" pitchFamily="66" charset="0"/>
              </a:rPr>
              <a:t> </a:t>
            </a:r>
            <a:r>
              <a:rPr lang="en-US" sz="1600" dirty="0" err="1" smtClean="0">
                <a:latin typeface="Comic Sans MS" panose="030F0702030302020204" pitchFamily="66" charset="0"/>
              </a:rPr>
              <a:t>invasoras</a:t>
            </a:r>
            <a:r>
              <a:rPr lang="en-US" sz="1600" dirty="0" smtClean="0">
                <a:latin typeface="Comic Sans MS" panose="030F0702030302020204" pitchFamily="66" charset="0"/>
              </a:rPr>
              <a:t>.</a:t>
            </a:r>
          </a:p>
          <a:p>
            <a:r>
              <a:rPr lang="en-US" sz="1600" dirty="0" smtClean="0">
                <a:latin typeface="Comic Sans MS" panose="030F0702030302020204" pitchFamily="66" charset="0"/>
              </a:rPr>
              <a:t> </a:t>
            </a:r>
          </a:p>
          <a:p>
            <a:r>
              <a:rPr lang="en-US" sz="1600" dirty="0" err="1" smtClean="0">
                <a:latin typeface="Comic Sans MS" panose="030F0702030302020204" pitchFamily="66" charset="0"/>
              </a:rPr>
              <a:t>Finalmente</a:t>
            </a:r>
            <a:r>
              <a:rPr lang="en-US" sz="1600" dirty="0" smtClean="0">
                <a:latin typeface="Comic Sans MS" panose="030F0702030302020204" pitchFamily="66" charset="0"/>
              </a:rPr>
              <a:t>, la </a:t>
            </a:r>
            <a:r>
              <a:rPr lang="en-US" sz="1600" dirty="0" err="1" smtClean="0">
                <a:latin typeface="Comic Sans MS" panose="030F0702030302020204" pitchFamily="66" charset="0"/>
              </a:rPr>
              <a:t>secreción</a:t>
            </a:r>
            <a:r>
              <a:rPr lang="en-US" sz="1600" dirty="0" smtClean="0">
                <a:latin typeface="Comic Sans MS" panose="030F0702030302020204" pitchFamily="66" charset="0"/>
              </a:rPr>
              <a:t> de </a:t>
            </a:r>
            <a:r>
              <a:rPr lang="en-US" sz="1600" b="1" dirty="0" smtClean="0">
                <a:latin typeface="Comic Sans MS" panose="030F0702030302020204" pitchFamily="66" charset="0"/>
              </a:rPr>
              <a:t>IL1 y </a:t>
            </a:r>
            <a:r>
              <a:rPr lang="en-US" sz="1600" b="1" dirty="0">
                <a:latin typeface="Comic Sans MS" panose="030F0702030302020204" pitchFamily="66" charset="0"/>
              </a:rPr>
              <a:t>IL6 </a:t>
            </a:r>
            <a:r>
              <a:rPr lang="en-US" sz="1600" dirty="0" smtClean="0">
                <a:latin typeface="Comic Sans MS" panose="030F0702030302020204" pitchFamily="66" charset="0"/>
              </a:rPr>
              <a:t>de c. </a:t>
            </a:r>
            <a:r>
              <a:rPr lang="en-US" sz="1600" dirty="0" err="1" smtClean="0">
                <a:latin typeface="Comic Sans MS" panose="030F0702030302020204" pitchFamily="66" charset="0"/>
              </a:rPr>
              <a:t>epiteliales</a:t>
            </a:r>
            <a:r>
              <a:rPr lang="en-US" sz="1600" dirty="0" smtClean="0">
                <a:latin typeface="Comic Sans MS" panose="030F0702030302020204" pitchFamily="66" charset="0"/>
              </a:rPr>
              <a:t> </a:t>
            </a:r>
            <a:r>
              <a:rPr lang="en-US" sz="1600" dirty="0" err="1" smtClean="0">
                <a:latin typeface="Comic Sans MS" panose="030F0702030302020204" pitchFamily="66" charset="0"/>
              </a:rPr>
              <a:t>alimenta</a:t>
            </a:r>
            <a:r>
              <a:rPr lang="en-US" sz="1600" dirty="0" smtClean="0">
                <a:latin typeface="Comic Sans MS" panose="030F0702030302020204" pitchFamily="66" charset="0"/>
              </a:rPr>
              <a:t> </a:t>
            </a:r>
            <a:r>
              <a:rPr lang="en-US" sz="1600" dirty="0" err="1" smtClean="0">
                <a:latin typeface="Comic Sans MS" panose="030F0702030302020204" pitchFamily="66" charset="0"/>
              </a:rPr>
              <a:t>respuestas</a:t>
            </a:r>
            <a:r>
              <a:rPr lang="en-US" sz="1600" dirty="0" smtClean="0">
                <a:latin typeface="Comic Sans MS" panose="030F0702030302020204" pitchFamily="66" charset="0"/>
              </a:rPr>
              <a:t> </a:t>
            </a:r>
            <a:r>
              <a:rPr lang="en-US" sz="1600" dirty="0">
                <a:latin typeface="Comic Sans MS" panose="030F0702030302020204" pitchFamily="66" charset="0"/>
              </a:rPr>
              <a:t>Th1 </a:t>
            </a:r>
            <a:r>
              <a:rPr lang="en-US" sz="1600" dirty="0" smtClean="0">
                <a:latin typeface="Comic Sans MS" panose="030F0702030302020204" pitchFamily="66" charset="0"/>
              </a:rPr>
              <a:t>y </a:t>
            </a:r>
            <a:r>
              <a:rPr lang="en-US" sz="1600" dirty="0">
                <a:latin typeface="Comic Sans MS" panose="030F0702030302020204" pitchFamily="66" charset="0"/>
              </a:rPr>
              <a:t>Th17 </a:t>
            </a:r>
            <a:r>
              <a:rPr lang="en-US" sz="1600" dirty="0" err="1" smtClean="0">
                <a:latin typeface="Comic Sans MS" panose="030F0702030302020204" pitchFamily="66" charset="0"/>
              </a:rPr>
              <a:t>por</a:t>
            </a:r>
            <a:r>
              <a:rPr lang="en-US" sz="1600" dirty="0" smtClean="0">
                <a:latin typeface="Comic Sans MS" panose="030F0702030302020204" pitchFamily="66" charset="0"/>
              </a:rPr>
              <a:t> c. </a:t>
            </a:r>
            <a:r>
              <a:rPr lang="en-US" sz="1600" dirty="0" err="1" smtClean="0">
                <a:latin typeface="Comic Sans MS" panose="030F0702030302020204" pitchFamily="66" charset="0"/>
              </a:rPr>
              <a:t>dendríticas</a:t>
            </a:r>
            <a:r>
              <a:rPr lang="en-US" sz="1600" dirty="0" smtClean="0">
                <a:latin typeface="Comic Sans MS" panose="030F0702030302020204" pitchFamily="66" charset="0"/>
              </a:rPr>
              <a:t> y </a:t>
            </a:r>
            <a:r>
              <a:rPr lang="en-US" sz="1600" dirty="0" err="1" smtClean="0">
                <a:latin typeface="Comic Sans MS" panose="030F0702030302020204" pitchFamily="66" charset="0"/>
              </a:rPr>
              <a:t>macrófagos</a:t>
            </a:r>
            <a:r>
              <a:rPr lang="en-US" sz="1600" dirty="0" smtClean="0">
                <a:latin typeface="Comic Sans MS" panose="030F0702030302020204" pitchFamily="66" charset="0"/>
              </a:rPr>
              <a:t> y </a:t>
            </a:r>
            <a:r>
              <a:rPr lang="en-US" sz="1600" dirty="0" err="1" smtClean="0">
                <a:latin typeface="Comic Sans MS" panose="030F0702030302020204" pitchFamily="66" charset="0"/>
              </a:rPr>
              <a:t>lleva</a:t>
            </a:r>
            <a:r>
              <a:rPr lang="en-US" sz="1600" dirty="0" smtClean="0">
                <a:latin typeface="Comic Sans MS" panose="030F0702030302020204" pitchFamily="66" charset="0"/>
              </a:rPr>
              <a:t> a altos </a:t>
            </a:r>
            <a:r>
              <a:rPr lang="en-US" sz="1600" dirty="0" err="1" smtClean="0">
                <a:latin typeface="Comic Sans MS" panose="030F0702030302020204" pitchFamily="66" charset="0"/>
              </a:rPr>
              <a:t>niveles</a:t>
            </a:r>
            <a:r>
              <a:rPr lang="en-US" sz="1600" dirty="0" smtClean="0">
                <a:latin typeface="Comic Sans MS" panose="030F0702030302020204" pitchFamily="66" charset="0"/>
              </a:rPr>
              <a:t> de IgG commensal </a:t>
            </a:r>
            <a:r>
              <a:rPr lang="en-US" sz="1600" dirty="0" err="1" smtClean="0">
                <a:latin typeface="Comic Sans MS" panose="030F0702030302020204" pitchFamily="66" charset="0"/>
              </a:rPr>
              <a:t>específico</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c. B. </a:t>
            </a:r>
            <a:endParaRPr lang="es-VE" sz="1600" dirty="0">
              <a:latin typeface="Comic Sans MS" panose="030F0702030302020204" pitchFamily="66" charset="0"/>
            </a:endParaRPr>
          </a:p>
        </p:txBody>
      </p:sp>
      <p:sp>
        <p:nvSpPr>
          <p:cNvPr id="10" name="Rectángulo 9"/>
          <p:cNvSpPr/>
          <p:nvPr/>
        </p:nvSpPr>
        <p:spPr>
          <a:xfrm>
            <a:off x="1691680" y="6183683"/>
            <a:ext cx="5296062" cy="400110"/>
          </a:xfrm>
          <a:prstGeom prst="rect">
            <a:avLst/>
          </a:prstGeom>
        </p:spPr>
        <p:txBody>
          <a:bodyPr wrap="square">
            <a:spAutoFit/>
          </a:bodyPr>
          <a:lstStyle/>
          <a:p>
            <a:pPr algn="ctr"/>
            <a:r>
              <a:rPr lang="en-US" sz="1000" dirty="0" smtClean="0">
                <a:latin typeface="Times New Roman" panose="02020603050405020304" pitchFamily="18" charset="0"/>
                <a:cs typeface="Times New Roman" panose="02020603050405020304" pitchFamily="18" charset="0"/>
              </a:rPr>
              <a:t>S. Thomas et al.</a:t>
            </a:r>
            <a:r>
              <a:rPr lang="en-US" sz="1000" dirty="0">
                <a:latin typeface="Times New Roman" panose="02020603050405020304" pitchFamily="18" charset="0"/>
                <a:cs typeface="Times New Roman" panose="02020603050405020304" pitchFamily="18" charset="0"/>
              </a:rPr>
              <a:t> </a:t>
            </a:r>
            <a:r>
              <a:rPr lang="en-US" sz="1000" i="1" dirty="0">
                <a:latin typeface="Times New Roman" panose="02020603050405020304" pitchFamily="18" charset="0"/>
                <a:cs typeface="Times New Roman" panose="02020603050405020304" pitchFamily="18" charset="0"/>
              </a:rPr>
              <a:t>The Host </a:t>
            </a:r>
            <a:r>
              <a:rPr lang="en-US" sz="1000" i="1" dirty="0" err="1">
                <a:latin typeface="Times New Roman" panose="02020603050405020304" pitchFamily="18" charset="0"/>
                <a:cs typeface="Times New Roman" panose="02020603050405020304" pitchFamily="18" charset="0"/>
              </a:rPr>
              <a:t>Microbiome</a:t>
            </a:r>
            <a:r>
              <a:rPr lang="en-US" sz="1000" i="1" dirty="0">
                <a:latin typeface="Times New Roman" panose="02020603050405020304" pitchFamily="18" charset="0"/>
                <a:cs typeface="Times New Roman" panose="02020603050405020304" pitchFamily="18" charset="0"/>
              </a:rPr>
              <a:t> Regulates and </a:t>
            </a:r>
            <a:r>
              <a:rPr lang="en-US" sz="1000" i="1" dirty="0" smtClean="0">
                <a:latin typeface="Times New Roman" panose="02020603050405020304" pitchFamily="18" charset="0"/>
                <a:cs typeface="Times New Roman" panose="02020603050405020304" pitchFamily="18" charset="0"/>
              </a:rPr>
              <a:t>Maintains Human </a:t>
            </a:r>
            <a:r>
              <a:rPr lang="en-US" sz="1000" i="1" dirty="0">
                <a:latin typeface="Times New Roman" panose="02020603050405020304" pitchFamily="18" charset="0"/>
                <a:cs typeface="Times New Roman" panose="02020603050405020304" pitchFamily="18" charset="0"/>
              </a:rPr>
              <a:t>Health: A Primer and Perspective </a:t>
            </a:r>
            <a:r>
              <a:rPr lang="en-US" sz="1000" i="1" dirty="0" smtClean="0">
                <a:latin typeface="Times New Roman" panose="02020603050405020304" pitchFamily="18" charset="0"/>
                <a:cs typeface="Times New Roman" panose="02020603050405020304" pitchFamily="18" charset="0"/>
              </a:rPr>
              <a:t>for Non-Microbiologists</a:t>
            </a:r>
            <a:r>
              <a:rPr lang="en-US" sz="1000" dirty="0" smtClean="0">
                <a:latin typeface="Times New Roman" panose="02020603050405020304" pitchFamily="18" charset="0"/>
                <a:cs typeface="Times New Roman" panose="02020603050405020304" pitchFamily="18" charset="0"/>
              </a:rPr>
              <a:t>. Cancer Res. </a:t>
            </a:r>
            <a:r>
              <a:rPr lang="en-US" sz="1000" dirty="0">
                <a:latin typeface="Times New Roman" panose="02020603050405020304" pitchFamily="18" charset="0"/>
                <a:cs typeface="Times New Roman" panose="02020603050405020304" pitchFamily="18" charset="0"/>
              </a:rPr>
              <a:t>2017 DOI: </a:t>
            </a:r>
            <a:r>
              <a:rPr lang="en-US" sz="1000" dirty="0" smtClean="0">
                <a:latin typeface="Times New Roman" panose="02020603050405020304" pitchFamily="18" charset="0"/>
                <a:cs typeface="Times New Roman" panose="02020603050405020304" pitchFamily="18" charset="0"/>
              </a:rPr>
              <a:t>10.1158/0008-5472.CAN-16-2929</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5616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11" name="Rectángulo 10"/>
          <p:cNvSpPr/>
          <p:nvPr/>
        </p:nvSpPr>
        <p:spPr>
          <a:xfrm>
            <a:off x="1259632" y="286231"/>
            <a:ext cx="7769290" cy="707886"/>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sz="2000" dirty="0">
                <a:latin typeface="Comic Sans MS" panose="030F0702030302020204" pitchFamily="66" charset="0"/>
              </a:rPr>
              <a:t>M</a:t>
            </a:r>
            <a:r>
              <a:rPr lang="en-US" sz="2000" dirty="0" smtClean="0">
                <a:latin typeface="Comic Sans MS" panose="030F0702030302020204" pitchFamily="66" charset="0"/>
              </a:rPr>
              <a:t>icrobiota </a:t>
            </a:r>
            <a:r>
              <a:rPr lang="en-US" sz="2000" dirty="0" err="1" smtClean="0">
                <a:latin typeface="Comic Sans MS" panose="030F0702030302020204" pitchFamily="66" charset="0"/>
              </a:rPr>
              <a:t>modula</a:t>
            </a:r>
            <a:r>
              <a:rPr lang="en-US" sz="2000" dirty="0" smtClean="0">
                <a:latin typeface="Comic Sans MS" panose="030F0702030302020204" pitchFamily="66" charset="0"/>
              </a:rPr>
              <a:t> </a:t>
            </a:r>
            <a:r>
              <a:rPr lang="en-US" sz="2000" dirty="0" err="1" smtClean="0">
                <a:latin typeface="Comic Sans MS" panose="030F0702030302020204" pitchFamily="66" charset="0"/>
              </a:rPr>
              <a:t>eficacia</a:t>
            </a:r>
            <a:r>
              <a:rPr lang="en-US" sz="2000" dirty="0" smtClean="0">
                <a:latin typeface="Comic Sans MS" panose="030F0702030302020204" pitchFamily="66" charset="0"/>
              </a:rPr>
              <a:t> de INMUNOTERAPIA INHIBIDORES checkpoint</a:t>
            </a:r>
          </a:p>
        </p:txBody>
      </p:sp>
      <p:pic>
        <p:nvPicPr>
          <p:cNvPr id="3" name="Imagen 2"/>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34000"/>
                    </a14:imgEffect>
                  </a14:imgLayer>
                </a14:imgProps>
              </a:ext>
              <a:ext uri="{28A0092B-C50C-407E-A947-70E740481C1C}">
                <a14:useLocalDpi xmlns:a14="http://schemas.microsoft.com/office/drawing/2010/main" val="0"/>
              </a:ext>
            </a:extLst>
          </a:blip>
          <a:srcRect l="1112" t="1587" r="1112" b="4385"/>
          <a:stretch/>
        </p:blipFill>
        <p:spPr>
          <a:xfrm>
            <a:off x="1259632" y="1024716"/>
            <a:ext cx="6912768" cy="5442747"/>
          </a:xfrm>
          <a:prstGeom prst="rect">
            <a:avLst/>
          </a:prstGeom>
        </p:spPr>
      </p:pic>
      <p:sp>
        <p:nvSpPr>
          <p:cNvPr id="7" name="Rectángulo 6"/>
          <p:cNvSpPr/>
          <p:nvPr/>
        </p:nvSpPr>
        <p:spPr>
          <a:xfrm>
            <a:off x="1923969" y="6432693"/>
            <a:ext cx="5296062" cy="400110"/>
          </a:xfrm>
          <a:prstGeom prst="rect">
            <a:avLst/>
          </a:prstGeom>
        </p:spPr>
        <p:txBody>
          <a:bodyPr wrap="square">
            <a:spAutoFit/>
          </a:bodyPr>
          <a:lstStyle/>
          <a:p>
            <a:pPr algn="ctr"/>
            <a:r>
              <a:rPr lang="en-US" sz="1000" dirty="0" smtClean="0">
                <a:latin typeface="Times New Roman" panose="02020603050405020304" pitchFamily="18" charset="0"/>
                <a:cs typeface="Times New Roman" panose="02020603050405020304" pitchFamily="18" charset="0"/>
              </a:rPr>
              <a:t>S. Thomas et al.</a:t>
            </a:r>
            <a:r>
              <a:rPr lang="en-US" sz="1000" dirty="0">
                <a:latin typeface="Times New Roman" panose="02020603050405020304" pitchFamily="18" charset="0"/>
                <a:cs typeface="Times New Roman" panose="02020603050405020304" pitchFamily="18" charset="0"/>
              </a:rPr>
              <a:t> </a:t>
            </a:r>
            <a:r>
              <a:rPr lang="en-US" sz="1000" i="1" dirty="0">
                <a:latin typeface="Times New Roman" panose="02020603050405020304" pitchFamily="18" charset="0"/>
                <a:cs typeface="Times New Roman" panose="02020603050405020304" pitchFamily="18" charset="0"/>
              </a:rPr>
              <a:t>The Host </a:t>
            </a:r>
            <a:r>
              <a:rPr lang="en-US" sz="1000" i="1" dirty="0" err="1">
                <a:latin typeface="Times New Roman" panose="02020603050405020304" pitchFamily="18" charset="0"/>
                <a:cs typeface="Times New Roman" panose="02020603050405020304" pitchFamily="18" charset="0"/>
              </a:rPr>
              <a:t>Microbiome</a:t>
            </a:r>
            <a:r>
              <a:rPr lang="en-US" sz="1000" i="1" dirty="0">
                <a:latin typeface="Times New Roman" panose="02020603050405020304" pitchFamily="18" charset="0"/>
                <a:cs typeface="Times New Roman" panose="02020603050405020304" pitchFamily="18" charset="0"/>
              </a:rPr>
              <a:t> Regulates and </a:t>
            </a:r>
            <a:r>
              <a:rPr lang="en-US" sz="1000" i="1" dirty="0" smtClean="0">
                <a:latin typeface="Times New Roman" panose="02020603050405020304" pitchFamily="18" charset="0"/>
                <a:cs typeface="Times New Roman" panose="02020603050405020304" pitchFamily="18" charset="0"/>
              </a:rPr>
              <a:t>Maintains Human </a:t>
            </a:r>
            <a:r>
              <a:rPr lang="en-US" sz="1000" i="1" dirty="0">
                <a:latin typeface="Times New Roman" panose="02020603050405020304" pitchFamily="18" charset="0"/>
                <a:cs typeface="Times New Roman" panose="02020603050405020304" pitchFamily="18" charset="0"/>
              </a:rPr>
              <a:t>Health: A Primer and Perspective </a:t>
            </a:r>
            <a:r>
              <a:rPr lang="en-US" sz="1000" i="1" dirty="0" smtClean="0">
                <a:latin typeface="Times New Roman" panose="02020603050405020304" pitchFamily="18" charset="0"/>
                <a:cs typeface="Times New Roman" panose="02020603050405020304" pitchFamily="18" charset="0"/>
              </a:rPr>
              <a:t>for Non-Microbiologists</a:t>
            </a:r>
            <a:r>
              <a:rPr lang="en-US" sz="1000" dirty="0" smtClean="0">
                <a:latin typeface="Times New Roman" panose="02020603050405020304" pitchFamily="18" charset="0"/>
                <a:cs typeface="Times New Roman" panose="02020603050405020304" pitchFamily="18" charset="0"/>
              </a:rPr>
              <a:t>. Cancer Res. </a:t>
            </a:r>
            <a:r>
              <a:rPr lang="en-US" sz="1000" dirty="0">
                <a:latin typeface="Times New Roman" panose="02020603050405020304" pitchFamily="18" charset="0"/>
                <a:cs typeface="Times New Roman" panose="02020603050405020304" pitchFamily="18" charset="0"/>
              </a:rPr>
              <a:t>2017 DOI: </a:t>
            </a:r>
            <a:r>
              <a:rPr lang="en-US" sz="1000" dirty="0" smtClean="0">
                <a:latin typeface="Times New Roman" panose="02020603050405020304" pitchFamily="18" charset="0"/>
                <a:cs typeface="Times New Roman" panose="02020603050405020304" pitchFamily="18" charset="0"/>
              </a:rPr>
              <a:t>10.1158/0008-5472.CAN-16-2929</a:t>
            </a:r>
            <a:endParaRPr lang="en-US" sz="1000" dirty="0">
              <a:latin typeface="Times New Roman" panose="02020603050405020304" pitchFamily="18" charset="0"/>
              <a:cs typeface="Times New Roman" panose="02020603050405020304" pitchFamily="18" charset="0"/>
            </a:endParaRPr>
          </a:p>
        </p:txBody>
      </p:sp>
      <p:sp>
        <p:nvSpPr>
          <p:cNvPr id="2" name="Rectángulo 1"/>
          <p:cNvSpPr/>
          <p:nvPr/>
        </p:nvSpPr>
        <p:spPr>
          <a:xfrm>
            <a:off x="1331640" y="1484784"/>
            <a:ext cx="50405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Rectángulo 9"/>
          <p:cNvSpPr/>
          <p:nvPr/>
        </p:nvSpPr>
        <p:spPr>
          <a:xfrm>
            <a:off x="796622" y="1446585"/>
            <a:ext cx="970138" cy="523220"/>
          </a:xfrm>
          <a:prstGeom prst="rect">
            <a:avLst/>
          </a:prstGeom>
          <a:solidFill>
            <a:schemeClr val="accent5">
              <a:lumMod val="20000"/>
              <a:lumOff val="80000"/>
            </a:schemeClr>
          </a:solidFill>
        </p:spPr>
        <p:txBody>
          <a:bodyPr wrap="none">
            <a:spAutoFit/>
          </a:bodyPr>
          <a:lstStyle/>
          <a:p>
            <a:pPr algn="ctr"/>
            <a:r>
              <a:rPr lang="en-US" sz="1400" dirty="0" err="1" smtClean="0">
                <a:latin typeface="Comic Sans MS" panose="030F0702030302020204" pitchFamily="66" charset="0"/>
              </a:rPr>
              <a:t>Epitelio</a:t>
            </a:r>
            <a:endParaRPr lang="en-US" sz="1400" dirty="0" smtClean="0">
              <a:latin typeface="Comic Sans MS" panose="030F0702030302020204" pitchFamily="66" charset="0"/>
            </a:endParaRPr>
          </a:p>
          <a:p>
            <a:pPr algn="ctr"/>
            <a:r>
              <a:rPr lang="en-US" sz="1400" dirty="0" smtClean="0">
                <a:latin typeface="Comic Sans MS" panose="030F0702030302020204" pitchFamily="66" charset="0"/>
              </a:rPr>
              <a:t>intestinal</a:t>
            </a:r>
          </a:p>
        </p:txBody>
      </p:sp>
      <p:sp>
        <p:nvSpPr>
          <p:cNvPr id="4" name="Rectángulo 3"/>
          <p:cNvSpPr/>
          <p:nvPr/>
        </p:nvSpPr>
        <p:spPr>
          <a:xfrm>
            <a:off x="1331640" y="2611658"/>
            <a:ext cx="592329"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 name="Rectángulo 4"/>
          <p:cNvSpPr/>
          <p:nvPr/>
        </p:nvSpPr>
        <p:spPr>
          <a:xfrm>
            <a:off x="7220031" y="1893925"/>
            <a:ext cx="664337" cy="151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7329568" y="1831305"/>
            <a:ext cx="1109599" cy="276999"/>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n-US" sz="1200" dirty="0" smtClean="0">
                <a:effectLst>
                  <a:outerShdw blurRad="38100" dist="38100" dir="2700000" algn="tl">
                    <a:srgbClr val="000000">
                      <a:alpha val="43137"/>
                    </a:srgbClr>
                  </a:outerShdw>
                </a:effectLst>
                <a:latin typeface="Comic Sans MS" panose="030F0702030302020204" pitchFamily="66" charset="0"/>
              </a:rPr>
              <a:t>Anti-CTLA-4</a:t>
            </a:r>
          </a:p>
        </p:txBody>
      </p:sp>
      <p:sp>
        <p:nvSpPr>
          <p:cNvPr id="13" name="Rectángulo 12"/>
          <p:cNvSpPr/>
          <p:nvPr/>
        </p:nvSpPr>
        <p:spPr>
          <a:xfrm>
            <a:off x="683316" y="2608182"/>
            <a:ext cx="1098378" cy="307777"/>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n-US" sz="1400" dirty="0" smtClean="0">
                <a:effectLst>
                  <a:outerShdw blurRad="38100" dist="38100" dir="2700000" algn="tl">
                    <a:srgbClr val="000000">
                      <a:alpha val="43137"/>
                    </a:srgbClr>
                  </a:outerShdw>
                </a:effectLst>
                <a:latin typeface="Comic Sans MS" panose="030F0702030302020204" pitchFamily="66" charset="0"/>
              </a:rPr>
              <a:t>Anti-PD-L1</a:t>
            </a:r>
          </a:p>
        </p:txBody>
      </p:sp>
      <p:sp>
        <p:nvSpPr>
          <p:cNvPr id="6" name="Rectángulo 5"/>
          <p:cNvSpPr/>
          <p:nvPr/>
        </p:nvSpPr>
        <p:spPr>
          <a:xfrm>
            <a:off x="1259632" y="5013176"/>
            <a:ext cx="324036"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1259632" y="3592290"/>
            <a:ext cx="576064" cy="268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623473" y="3891647"/>
            <a:ext cx="990977" cy="276999"/>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200" b="1" dirty="0" err="1" smtClean="0">
                <a:latin typeface="Comic Sans MS" panose="030F0702030302020204" pitchFamily="66" charset="0"/>
              </a:rPr>
              <a:t>Macrófago</a:t>
            </a:r>
            <a:endParaRPr lang="en-US" sz="1200" b="1" dirty="0" smtClean="0">
              <a:latin typeface="Comic Sans MS" panose="030F0702030302020204" pitchFamily="66" charset="0"/>
            </a:endParaRPr>
          </a:p>
        </p:txBody>
      </p:sp>
      <p:sp>
        <p:nvSpPr>
          <p:cNvPr id="18" name="Rectángulo 17"/>
          <p:cNvSpPr/>
          <p:nvPr/>
        </p:nvSpPr>
        <p:spPr>
          <a:xfrm>
            <a:off x="718853" y="5045895"/>
            <a:ext cx="800219" cy="338554"/>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600" b="1" dirty="0" smtClean="0">
                <a:latin typeface="Comic Sans MS" panose="030F0702030302020204" pitchFamily="66" charset="0"/>
              </a:rPr>
              <a:t>Tumor</a:t>
            </a:r>
          </a:p>
        </p:txBody>
      </p:sp>
      <p:sp>
        <p:nvSpPr>
          <p:cNvPr id="15" name="Elipse 14"/>
          <p:cNvSpPr/>
          <p:nvPr/>
        </p:nvSpPr>
        <p:spPr>
          <a:xfrm>
            <a:off x="7796095" y="2420888"/>
            <a:ext cx="917084" cy="478802"/>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Elipse 18"/>
          <p:cNvSpPr/>
          <p:nvPr/>
        </p:nvSpPr>
        <p:spPr>
          <a:xfrm rot="16200000">
            <a:off x="1448139" y="3113906"/>
            <a:ext cx="692348" cy="814981"/>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2471855" y="2348880"/>
            <a:ext cx="2100145" cy="2593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Rectángulo 19"/>
          <p:cNvSpPr/>
          <p:nvPr/>
        </p:nvSpPr>
        <p:spPr>
          <a:xfrm>
            <a:off x="2603530" y="2175359"/>
            <a:ext cx="2184494" cy="507831"/>
          </a:xfrm>
          <a:prstGeom prst="rect">
            <a:avLst/>
          </a:prstGeom>
          <a:noFill/>
        </p:spPr>
        <p:txBody>
          <a:bodyPr wrap="square">
            <a:spAutoFit/>
          </a:bodyPr>
          <a:lstStyle/>
          <a:p>
            <a:r>
              <a:rPr lang="en-US" sz="900" dirty="0" err="1" smtClean="0">
                <a:latin typeface="Comic Sans MS" panose="030F0702030302020204" pitchFamily="66" charset="0"/>
              </a:rPr>
              <a:t>Interactúa</a:t>
            </a:r>
            <a:r>
              <a:rPr lang="en-US" sz="900" dirty="0" smtClean="0">
                <a:latin typeface="Comic Sans MS" panose="030F0702030302020204" pitchFamily="66" charset="0"/>
              </a:rPr>
              <a:t> con Bifidobacterium spp. </a:t>
            </a:r>
          </a:p>
          <a:p>
            <a:r>
              <a:rPr lang="en-US" sz="900" dirty="0" err="1">
                <a:latin typeface="Comic Sans MS" panose="030F0702030302020204" pitchFamily="66" charset="0"/>
              </a:rPr>
              <a:t>v</a:t>
            </a:r>
            <a:r>
              <a:rPr lang="en-US" sz="900" dirty="0" err="1" smtClean="0">
                <a:latin typeface="Comic Sans MS" panose="030F0702030302020204" pitchFamily="66" charset="0"/>
              </a:rPr>
              <a:t>ía</a:t>
            </a:r>
            <a:r>
              <a:rPr lang="en-US" sz="900" dirty="0" smtClean="0">
                <a:latin typeface="Comic Sans MS" panose="030F0702030302020204" pitchFamily="66" charset="0"/>
              </a:rPr>
              <a:t> </a:t>
            </a:r>
            <a:r>
              <a:rPr lang="en-US" sz="900" dirty="0" err="1" smtClean="0">
                <a:latin typeface="Comic Sans MS" panose="030F0702030302020204" pitchFamily="66" charset="0"/>
              </a:rPr>
              <a:t>mediad</a:t>
            </a:r>
            <a:r>
              <a:rPr lang="en-US" sz="900" dirty="0" smtClean="0">
                <a:latin typeface="Comic Sans MS" panose="030F0702030302020204" pitchFamily="66" charset="0"/>
              </a:rPr>
              <a:t>. </a:t>
            </a:r>
            <a:r>
              <a:rPr lang="en-US" sz="900" dirty="0" err="1" smtClean="0">
                <a:latin typeface="Comic Sans MS" panose="030F0702030302020204" pitchFamily="66" charset="0"/>
              </a:rPr>
              <a:t>sistémicos</a:t>
            </a:r>
            <a:r>
              <a:rPr lang="en-US" sz="900" dirty="0" smtClean="0">
                <a:latin typeface="Comic Sans MS" panose="030F0702030302020204" pitchFamily="66" charset="0"/>
              </a:rPr>
              <a:t> para </a:t>
            </a:r>
          </a:p>
          <a:p>
            <a:r>
              <a:rPr lang="en-US" sz="900" dirty="0" err="1" smtClean="0">
                <a:latin typeface="Comic Sans MS" panose="030F0702030302020204" pitchFamily="66" charset="0"/>
              </a:rPr>
              <a:t>aumentar</a:t>
            </a:r>
            <a:r>
              <a:rPr lang="en-US" sz="900" dirty="0" smtClean="0">
                <a:latin typeface="Comic Sans MS" panose="030F0702030302020204" pitchFamily="66" charset="0"/>
              </a:rPr>
              <a:t> </a:t>
            </a:r>
            <a:r>
              <a:rPr lang="en-US" sz="900" dirty="0" err="1" smtClean="0">
                <a:latin typeface="Comic Sans MS" panose="030F0702030302020204" pitchFamily="66" charset="0"/>
              </a:rPr>
              <a:t>activación</a:t>
            </a:r>
            <a:r>
              <a:rPr lang="en-US" sz="900" dirty="0" smtClean="0">
                <a:latin typeface="Comic Sans MS" panose="030F0702030302020204" pitchFamily="66" charset="0"/>
              </a:rPr>
              <a:t> DC</a:t>
            </a:r>
          </a:p>
        </p:txBody>
      </p:sp>
      <p:sp>
        <p:nvSpPr>
          <p:cNvPr id="23" name="Rectángulo 22"/>
          <p:cNvSpPr/>
          <p:nvPr/>
        </p:nvSpPr>
        <p:spPr>
          <a:xfrm>
            <a:off x="2471855" y="2846728"/>
            <a:ext cx="1111170" cy="3662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2445831" y="2755674"/>
            <a:ext cx="1430200" cy="507831"/>
          </a:xfrm>
          <a:prstGeom prst="rect">
            <a:avLst/>
          </a:prstGeom>
          <a:noFill/>
        </p:spPr>
        <p:txBody>
          <a:bodyPr wrap="none">
            <a:spAutoFit/>
          </a:bodyPr>
          <a:lstStyle/>
          <a:p>
            <a:r>
              <a:rPr lang="en-US" sz="900" dirty="0" err="1" smtClean="0">
                <a:latin typeface="Comic Sans MS" panose="030F0702030302020204" pitchFamily="66" charset="0"/>
              </a:rPr>
              <a:t>Promueve</a:t>
            </a:r>
            <a:r>
              <a:rPr lang="en-US" sz="900" dirty="0" smtClean="0">
                <a:latin typeface="Comic Sans MS" panose="030F0702030302020204" pitchFamily="66" charset="0"/>
              </a:rPr>
              <a:t> </a:t>
            </a:r>
            <a:r>
              <a:rPr lang="en-US" sz="900" dirty="0" err="1" smtClean="0">
                <a:latin typeface="Comic Sans MS" panose="030F0702030302020204" pitchFamily="66" charset="0"/>
              </a:rPr>
              <a:t>activación</a:t>
            </a:r>
            <a:r>
              <a:rPr lang="en-US" sz="900" dirty="0" smtClean="0">
                <a:latin typeface="Comic Sans MS" panose="030F0702030302020204" pitchFamily="66" charset="0"/>
              </a:rPr>
              <a:t>, </a:t>
            </a:r>
          </a:p>
          <a:p>
            <a:r>
              <a:rPr lang="en-US" sz="900" dirty="0" err="1" smtClean="0">
                <a:latin typeface="Comic Sans MS" panose="030F0702030302020204" pitchFamily="66" charset="0"/>
              </a:rPr>
              <a:t>expansión</a:t>
            </a:r>
            <a:r>
              <a:rPr lang="en-US" sz="900" dirty="0" smtClean="0">
                <a:latin typeface="Comic Sans MS" panose="030F0702030302020204" pitchFamily="66" charset="0"/>
              </a:rPr>
              <a:t> y </a:t>
            </a:r>
            <a:r>
              <a:rPr lang="en-US" sz="900" dirty="0" err="1" smtClean="0">
                <a:latin typeface="Comic Sans MS" panose="030F0702030302020204" pitchFamily="66" charset="0"/>
              </a:rPr>
              <a:t>función</a:t>
            </a:r>
            <a:r>
              <a:rPr lang="en-US" sz="900" dirty="0" smtClean="0">
                <a:latin typeface="Comic Sans MS" panose="030F0702030302020204" pitchFamily="66" charset="0"/>
              </a:rPr>
              <a:t> de </a:t>
            </a:r>
          </a:p>
          <a:p>
            <a:r>
              <a:rPr lang="en-US" sz="900" dirty="0" err="1" smtClean="0">
                <a:latin typeface="Comic Sans MS" panose="030F0702030302020204" pitchFamily="66" charset="0"/>
              </a:rPr>
              <a:t>c.T</a:t>
            </a:r>
            <a:r>
              <a:rPr lang="en-US" sz="900" dirty="0" smtClean="0">
                <a:latin typeface="Comic Sans MS" panose="030F0702030302020204" pitchFamily="66" charset="0"/>
              </a:rPr>
              <a:t> </a:t>
            </a:r>
            <a:r>
              <a:rPr lang="en-US" sz="900" dirty="0" err="1" smtClean="0">
                <a:latin typeface="Comic Sans MS" panose="030F0702030302020204" pitchFamily="66" charset="0"/>
              </a:rPr>
              <a:t>efectoras</a:t>
            </a:r>
            <a:endParaRPr lang="en-US" sz="900" dirty="0" smtClean="0">
              <a:latin typeface="Comic Sans MS" panose="030F0702030302020204" pitchFamily="66" charset="0"/>
            </a:endParaRPr>
          </a:p>
        </p:txBody>
      </p:sp>
      <p:sp>
        <p:nvSpPr>
          <p:cNvPr id="25" name="Rectángulo 24"/>
          <p:cNvSpPr/>
          <p:nvPr/>
        </p:nvSpPr>
        <p:spPr>
          <a:xfrm>
            <a:off x="4696089" y="2411455"/>
            <a:ext cx="1308951" cy="3934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Rectángulo 23"/>
          <p:cNvSpPr/>
          <p:nvPr/>
        </p:nvSpPr>
        <p:spPr>
          <a:xfrm>
            <a:off x="4621288" y="2408045"/>
            <a:ext cx="1491883" cy="507831"/>
          </a:xfrm>
          <a:prstGeom prst="rect">
            <a:avLst/>
          </a:prstGeom>
          <a:noFill/>
        </p:spPr>
        <p:txBody>
          <a:bodyPr wrap="square">
            <a:spAutoFit/>
          </a:bodyPr>
          <a:lstStyle/>
          <a:p>
            <a:r>
              <a:rPr lang="en-US" sz="900" dirty="0" err="1" smtClean="0">
                <a:latin typeface="Comic Sans MS" panose="030F0702030302020204" pitchFamily="66" charset="0"/>
              </a:rPr>
              <a:t>Aumenta</a:t>
            </a:r>
            <a:r>
              <a:rPr lang="en-US" sz="900" dirty="0" smtClean="0">
                <a:latin typeface="Comic Sans MS" panose="030F0702030302020204" pitchFamily="66" charset="0"/>
              </a:rPr>
              <a:t> </a:t>
            </a:r>
            <a:r>
              <a:rPr lang="en-US" sz="900" dirty="0" err="1" smtClean="0">
                <a:latin typeface="Comic Sans MS" panose="030F0702030302020204" pitchFamily="66" charset="0"/>
              </a:rPr>
              <a:t>activación</a:t>
            </a:r>
            <a:r>
              <a:rPr lang="en-US" sz="900" dirty="0" smtClean="0">
                <a:latin typeface="Comic Sans MS" panose="030F0702030302020204" pitchFamily="66" charset="0"/>
              </a:rPr>
              <a:t> DC </a:t>
            </a:r>
            <a:r>
              <a:rPr lang="en-US" sz="900" dirty="0" err="1" smtClean="0">
                <a:latin typeface="Comic Sans MS" panose="030F0702030302020204" pitchFamily="66" charset="0"/>
              </a:rPr>
              <a:t>vía</a:t>
            </a:r>
            <a:r>
              <a:rPr lang="en-US" sz="900" dirty="0" smtClean="0">
                <a:latin typeface="Comic Sans MS" panose="030F0702030302020204" pitchFamily="66" charset="0"/>
              </a:rPr>
              <a:t> </a:t>
            </a:r>
            <a:r>
              <a:rPr lang="en-US" sz="900" dirty="0" err="1" smtClean="0">
                <a:latin typeface="Comic Sans MS" panose="030F0702030302020204" pitchFamily="66" charset="0"/>
              </a:rPr>
              <a:t>expresión</a:t>
            </a:r>
            <a:r>
              <a:rPr lang="en-US" sz="900" dirty="0" smtClean="0">
                <a:latin typeface="Comic Sans MS" panose="030F0702030302020204" pitchFamily="66" charset="0"/>
              </a:rPr>
              <a:t> </a:t>
            </a:r>
            <a:r>
              <a:rPr lang="en-US" sz="900" dirty="0" err="1" smtClean="0">
                <a:latin typeface="Comic Sans MS" panose="030F0702030302020204" pitchFamily="66" charset="0"/>
              </a:rPr>
              <a:t>aumentada</a:t>
            </a:r>
            <a:r>
              <a:rPr lang="en-US" sz="900" dirty="0" smtClean="0">
                <a:latin typeface="Comic Sans MS" panose="030F0702030302020204" pitchFamily="66" charset="0"/>
              </a:rPr>
              <a:t> MHCI y MHCII</a:t>
            </a:r>
          </a:p>
        </p:txBody>
      </p:sp>
      <p:sp>
        <p:nvSpPr>
          <p:cNvPr id="26" name="Rectángulo 25"/>
          <p:cNvSpPr/>
          <p:nvPr/>
        </p:nvSpPr>
        <p:spPr>
          <a:xfrm>
            <a:off x="5723695" y="2744397"/>
            <a:ext cx="397652" cy="276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7" name="Rectángulo 26"/>
          <p:cNvSpPr/>
          <p:nvPr/>
        </p:nvSpPr>
        <p:spPr>
          <a:xfrm>
            <a:off x="5726896" y="2853220"/>
            <a:ext cx="624820" cy="230832"/>
          </a:xfrm>
          <a:prstGeom prst="rect">
            <a:avLst/>
          </a:prstGeom>
          <a:noFill/>
        </p:spPr>
        <p:txBody>
          <a:bodyPr wrap="square">
            <a:spAutoFit/>
          </a:bodyPr>
          <a:lstStyle/>
          <a:p>
            <a:r>
              <a:rPr lang="en-US" sz="900" dirty="0" smtClean="0">
                <a:latin typeface="Comic Sans MS" panose="030F0702030302020204" pitchFamily="66" charset="0"/>
              </a:rPr>
              <a:t>IL-12R</a:t>
            </a:r>
          </a:p>
        </p:txBody>
      </p:sp>
      <p:sp>
        <p:nvSpPr>
          <p:cNvPr id="28" name="Rectángulo 27"/>
          <p:cNvSpPr/>
          <p:nvPr/>
        </p:nvSpPr>
        <p:spPr>
          <a:xfrm>
            <a:off x="4296141" y="3115943"/>
            <a:ext cx="601341" cy="2383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Rectángulo 28"/>
          <p:cNvSpPr/>
          <p:nvPr/>
        </p:nvSpPr>
        <p:spPr>
          <a:xfrm>
            <a:off x="4513843" y="3154105"/>
            <a:ext cx="404345" cy="276999"/>
          </a:xfrm>
          <a:prstGeom prst="rect">
            <a:avLst/>
          </a:prstGeom>
          <a:noFill/>
        </p:spPr>
        <p:txBody>
          <a:bodyPr wrap="square">
            <a:spAutoFit/>
          </a:bodyPr>
          <a:lstStyle/>
          <a:p>
            <a:r>
              <a:rPr lang="en-US" sz="1200" b="1" dirty="0" smtClean="0">
                <a:latin typeface="Comic Sans MS" panose="030F0702030302020204" pitchFamily="66" charset="0"/>
              </a:rPr>
              <a:t>DC</a:t>
            </a:r>
          </a:p>
        </p:txBody>
      </p:sp>
      <p:sp>
        <p:nvSpPr>
          <p:cNvPr id="30" name="Rectángulo 29"/>
          <p:cNvSpPr/>
          <p:nvPr/>
        </p:nvSpPr>
        <p:spPr>
          <a:xfrm>
            <a:off x="1393706" y="3361276"/>
            <a:ext cx="664337" cy="261610"/>
          </a:xfrm>
          <a:prstGeom prst="rect">
            <a:avLst/>
          </a:prstGeom>
          <a:noFill/>
        </p:spPr>
        <p:txBody>
          <a:bodyPr wrap="square">
            <a:spAutoFit/>
          </a:bodyPr>
          <a:lstStyle/>
          <a:p>
            <a:r>
              <a:rPr lang="en-US" sz="1100" b="1" dirty="0" smtClean="0">
                <a:latin typeface="Comic Sans MS" panose="030F0702030302020204" pitchFamily="66" charset="0"/>
              </a:rPr>
              <a:t>PD-L1</a:t>
            </a:r>
          </a:p>
        </p:txBody>
      </p:sp>
      <p:sp>
        <p:nvSpPr>
          <p:cNvPr id="31" name="Rectángulo 30"/>
          <p:cNvSpPr/>
          <p:nvPr/>
        </p:nvSpPr>
        <p:spPr>
          <a:xfrm>
            <a:off x="7955611" y="2594138"/>
            <a:ext cx="757568" cy="261610"/>
          </a:xfrm>
          <a:prstGeom prst="rect">
            <a:avLst/>
          </a:prstGeom>
          <a:noFill/>
        </p:spPr>
        <p:txBody>
          <a:bodyPr wrap="square">
            <a:spAutoFit/>
          </a:bodyPr>
          <a:lstStyle/>
          <a:p>
            <a:r>
              <a:rPr lang="en-US" sz="1100" b="1" dirty="0" smtClean="0">
                <a:latin typeface="Comic Sans MS" panose="030F0702030302020204" pitchFamily="66" charset="0"/>
              </a:rPr>
              <a:t>CTLA-4</a:t>
            </a:r>
          </a:p>
        </p:txBody>
      </p:sp>
      <p:sp>
        <p:nvSpPr>
          <p:cNvPr id="32" name="Rectángulo 31"/>
          <p:cNvSpPr/>
          <p:nvPr/>
        </p:nvSpPr>
        <p:spPr>
          <a:xfrm>
            <a:off x="7329568" y="3429000"/>
            <a:ext cx="801361"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Rectángulo 32"/>
          <p:cNvSpPr/>
          <p:nvPr/>
        </p:nvSpPr>
        <p:spPr>
          <a:xfrm>
            <a:off x="7381830" y="3429000"/>
            <a:ext cx="790570" cy="276999"/>
          </a:xfrm>
          <a:prstGeom prst="rect">
            <a:avLst/>
          </a:prstGeom>
          <a:noFill/>
        </p:spPr>
        <p:txBody>
          <a:bodyPr wrap="square">
            <a:spAutoFit/>
          </a:bodyPr>
          <a:lstStyle/>
          <a:p>
            <a:r>
              <a:rPr lang="en-US" sz="1200" b="1" dirty="0" err="1" smtClean="0">
                <a:latin typeface="Comic Sans MS" panose="030F0702030302020204" pitchFamily="66" charset="0"/>
              </a:rPr>
              <a:t>c.Treg</a:t>
            </a:r>
            <a:endParaRPr lang="en-US" sz="1200" b="1" dirty="0" smtClean="0">
              <a:latin typeface="Comic Sans MS" panose="030F0702030302020204" pitchFamily="66" charset="0"/>
            </a:endParaRPr>
          </a:p>
        </p:txBody>
      </p:sp>
      <p:sp>
        <p:nvSpPr>
          <p:cNvPr id="35" name="Rectángulo 34"/>
          <p:cNvSpPr/>
          <p:nvPr/>
        </p:nvSpPr>
        <p:spPr>
          <a:xfrm>
            <a:off x="5868144" y="3705999"/>
            <a:ext cx="576064" cy="1550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4" name="Rectángulo 33"/>
          <p:cNvSpPr/>
          <p:nvPr/>
        </p:nvSpPr>
        <p:spPr>
          <a:xfrm>
            <a:off x="5671464" y="3666217"/>
            <a:ext cx="899766" cy="261610"/>
          </a:xfrm>
          <a:prstGeom prst="rect">
            <a:avLst/>
          </a:prstGeom>
          <a:noFill/>
        </p:spPr>
        <p:txBody>
          <a:bodyPr wrap="square">
            <a:spAutoFit/>
          </a:bodyPr>
          <a:lstStyle/>
          <a:p>
            <a:r>
              <a:rPr lang="en-US" sz="1100" b="1" dirty="0" err="1" smtClean="0">
                <a:latin typeface="Comic Sans MS" panose="030F0702030302020204" pitchFamily="66" charset="0"/>
              </a:rPr>
              <a:t>c.T</a:t>
            </a:r>
            <a:r>
              <a:rPr lang="en-US" sz="1100" b="1" dirty="0" smtClean="0">
                <a:latin typeface="Comic Sans MS" panose="030F0702030302020204" pitchFamily="66" charset="0"/>
              </a:rPr>
              <a:t> CD4+</a:t>
            </a:r>
          </a:p>
        </p:txBody>
      </p:sp>
      <p:sp>
        <p:nvSpPr>
          <p:cNvPr id="37" name="Rectángulo 36"/>
          <p:cNvSpPr/>
          <p:nvPr/>
        </p:nvSpPr>
        <p:spPr>
          <a:xfrm>
            <a:off x="5868144" y="4673426"/>
            <a:ext cx="576064" cy="1276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6" name="Rectángulo 35"/>
          <p:cNvSpPr/>
          <p:nvPr/>
        </p:nvSpPr>
        <p:spPr>
          <a:xfrm>
            <a:off x="5901833" y="4643683"/>
            <a:ext cx="899766" cy="261610"/>
          </a:xfrm>
          <a:prstGeom prst="rect">
            <a:avLst/>
          </a:prstGeom>
          <a:noFill/>
        </p:spPr>
        <p:txBody>
          <a:bodyPr wrap="square">
            <a:spAutoFit/>
          </a:bodyPr>
          <a:lstStyle/>
          <a:p>
            <a:r>
              <a:rPr lang="en-US" sz="1100" b="1" dirty="0" err="1" smtClean="0">
                <a:latin typeface="Comic Sans MS" panose="030F0702030302020204" pitchFamily="66" charset="0"/>
              </a:rPr>
              <a:t>c.T</a:t>
            </a:r>
            <a:r>
              <a:rPr lang="en-US" sz="1100" b="1" dirty="0" smtClean="0">
                <a:latin typeface="Comic Sans MS" panose="030F0702030302020204" pitchFamily="66" charset="0"/>
              </a:rPr>
              <a:t> CD8+</a:t>
            </a:r>
          </a:p>
        </p:txBody>
      </p:sp>
      <p:sp>
        <p:nvSpPr>
          <p:cNvPr id="41" name="Rectángulo 40"/>
          <p:cNvSpPr/>
          <p:nvPr/>
        </p:nvSpPr>
        <p:spPr>
          <a:xfrm>
            <a:off x="5723695" y="1484784"/>
            <a:ext cx="1422511" cy="3465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8" name="Rectángulo 37"/>
          <p:cNvSpPr/>
          <p:nvPr/>
        </p:nvSpPr>
        <p:spPr>
          <a:xfrm>
            <a:off x="5671464" y="1430051"/>
            <a:ext cx="1602511" cy="369332"/>
          </a:xfrm>
          <a:prstGeom prst="rect">
            <a:avLst/>
          </a:prstGeom>
          <a:noFill/>
        </p:spPr>
        <p:txBody>
          <a:bodyPr wrap="square">
            <a:spAutoFit/>
          </a:bodyPr>
          <a:lstStyle/>
          <a:p>
            <a:r>
              <a:rPr lang="en-US" sz="900" dirty="0" err="1" smtClean="0">
                <a:latin typeface="Comic Sans MS" panose="030F0702030302020204" pitchFamily="66" charset="0"/>
              </a:rPr>
              <a:t>Promueve</a:t>
            </a:r>
            <a:r>
              <a:rPr lang="en-US" sz="900" dirty="0">
                <a:latin typeface="Comic Sans MS" panose="030F0702030302020204" pitchFamily="66" charset="0"/>
              </a:rPr>
              <a:t> </a:t>
            </a:r>
            <a:r>
              <a:rPr lang="en-US" sz="900" dirty="0" err="1" smtClean="0">
                <a:latin typeface="Comic Sans MS" panose="030F0702030302020204" pitchFamily="66" charset="0"/>
              </a:rPr>
              <a:t>enriquecimiento</a:t>
            </a:r>
            <a:r>
              <a:rPr lang="en-US" sz="900" dirty="0" smtClean="0">
                <a:latin typeface="Comic Sans MS" panose="030F0702030302020204" pitchFamily="66" charset="0"/>
              </a:rPr>
              <a:t> Bacteroides spp. </a:t>
            </a:r>
          </a:p>
        </p:txBody>
      </p:sp>
      <p:sp>
        <p:nvSpPr>
          <p:cNvPr id="42" name="Rectángulo 41"/>
          <p:cNvSpPr/>
          <p:nvPr/>
        </p:nvSpPr>
        <p:spPr>
          <a:xfrm>
            <a:off x="6571230" y="2459962"/>
            <a:ext cx="521050" cy="559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9" name="Rectángulo 38"/>
          <p:cNvSpPr/>
          <p:nvPr/>
        </p:nvSpPr>
        <p:spPr>
          <a:xfrm>
            <a:off x="6507053" y="2483800"/>
            <a:ext cx="984724" cy="507831"/>
          </a:xfrm>
          <a:prstGeom prst="rect">
            <a:avLst/>
          </a:prstGeom>
          <a:noFill/>
        </p:spPr>
        <p:txBody>
          <a:bodyPr wrap="square">
            <a:spAutoFit/>
          </a:bodyPr>
          <a:lstStyle/>
          <a:p>
            <a:r>
              <a:rPr lang="en-US" sz="900" dirty="0" err="1" smtClean="0">
                <a:latin typeface="Comic Sans MS" panose="030F0702030302020204" pitchFamily="66" charset="0"/>
              </a:rPr>
              <a:t>Promueve</a:t>
            </a:r>
            <a:r>
              <a:rPr lang="en-US" sz="900" dirty="0">
                <a:latin typeface="Comic Sans MS" panose="030F0702030302020204" pitchFamily="66" charset="0"/>
              </a:rPr>
              <a:t> </a:t>
            </a:r>
            <a:endParaRPr lang="en-US" sz="900" dirty="0" smtClean="0">
              <a:latin typeface="Comic Sans MS" panose="030F0702030302020204" pitchFamily="66" charset="0"/>
            </a:endParaRPr>
          </a:p>
          <a:p>
            <a:r>
              <a:rPr lang="en-US" sz="900" dirty="0" err="1" smtClean="0">
                <a:latin typeface="Comic Sans MS" panose="030F0702030302020204" pitchFamily="66" charset="0"/>
              </a:rPr>
              <a:t>activación</a:t>
            </a:r>
            <a:r>
              <a:rPr lang="en-US" sz="900" dirty="0" smtClean="0">
                <a:latin typeface="Comic Sans MS" panose="030F0702030302020204" pitchFamily="66" charset="0"/>
              </a:rPr>
              <a:t> </a:t>
            </a:r>
          </a:p>
          <a:p>
            <a:r>
              <a:rPr lang="en-US" sz="900" dirty="0" err="1" smtClean="0">
                <a:latin typeface="Comic Sans MS" panose="030F0702030302020204" pitchFamily="66" charset="0"/>
              </a:rPr>
              <a:t>c.T</a:t>
            </a:r>
            <a:r>
              <a:rPr lang="en-US" sz="900" dirty="0" smtClean="0">
                <a:latin typeface="Comic Sans MS" panose="030F0702030302020204" pitchFamily="66" charset="0"/>
              </a:rPr>
              <a:t> </a:t>
            </a:r>
            <a:r>
              <a:rPr lang="en-US" sz="900" dirty="0" err="1" smtClean="0">
                <a:latin typeface="Comic Sans MS" panose="030F0702030302020204" pitchFamily="66" charset="0"/>
              </a:rPr>
              <a:t>efectoras</a:t>
            </a:r>
            <a:endParaRPr lang="en-US" sz="900" dirty="0" smtClean="0">
              <a:latin typeface="Comic Sans MS" panose="030F0702030302020204" pitchFamily="66" charset="0"/>
            </a:endParaRPr>
          </a:p>
        </p:txBody>
      </p:sp>
      <p:sp>
        <p:nvSpPr>
          <p:cNvPr id="43" name="Rectángulo 42"/>
          <p:cNvSpPr/>
          <p:nvPr/>
        </p:nvSpPr>
        <p:spPr>
          <a:xfrm>
            <a:off x="6980766" y="3746089"/>
            <a:ext cx="615569" cy="580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4" name="Rectángulo 43"/>
          <p:cNvSpPr/>
          <p:nvPr/>
        </p:nvSpPr>
        <p:spPr>
          <a:xfrm>
            <a:off x="6801599" y="3905616"/>
            <a:ext cx="179167" cy="420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0" name="Rectángulo 39"/>
          <p:cNvSpPr/>
          <p:nvPr/>
        </p:nvSpPr>
        <p:spPr>
          <a:xfrm>
            <a:off x="6823336" y="3719838"/>
            <a:ext cx="1012464" cy="784830"/>
          </a:xfrm>
          <a:prstGeom prst="rect">
            <a:avLst/>
          </a:prstGeom>
          <a:noFill/>
        </p:spPr>
        <p:txBody>
          <a:bodyPr wrap="square">
            <a:spAutoFit/>
          </a:bodyPr>
          <a:lstStyle/>
          <a:p>
            <a:r>
              <a:rPr lang="en-US" sz="900" dirty="0" smtClean="0">
                <a:latin typeface="Comic Sans MS" panose="030F0702030302020204" pitchFamily="66" charset="0"/>
              </a:rPr>
              <a:t>Induce </a:t>
            </a:r>
          </a:p>
          <a:p>
            <a:r>
              <a:rPr lang="en-US" sz="900" dirty="0" err="1" smtClean="0">
                <a:latin typeface="Comic Sans MS" panose="030F0702030302020204" pitchFamily="66" charset="0"/>
              </a:rPr>
              <a:t>respuestas</a:t>
            </a:r>
            <a:r>
              <a:rPr lang="en-US" sz="900" dirty="0" smtClean="0">
                <a:latin typeface="Comic Sans MS" panose="030F0702030302020204" pitchFamily="66" charset="0"/>
              </a:rPr>
              <a:t> </a:t>
            </a:r>
          </a:p>
          <a:p>
            <a:r>
              <a:rPr lang="en-US" sz="900" dirty="0" smtClean="0">
                <a:latin typeface="Comic Sans MS" panose="030F0702030302020204" pitchFamily="66" charset="0"/>
              </a:rPr>
              <a:t>c. T CD8+ para</a:t>
            </a:r>
          </a:p>
          <a:p>
            <a:r>
              <a:rPr lang="en-US" sz="900" dirty="0" err="1">
                <a:latin typeface="Comic Sans MS" panose="030F0702030302020204" pitchFamily="66" charset="0"/>
              </a:rPr>
              <a:t>e</a:t>
            </a:r>
            <a:r>
              <a:rPr lang="en-US" sz="900" dirty="0" err="1" smtClean="0">
                <a:latin typeface="Comic Sans MS" panose="030F0702030302020204" pitchFamily="66" charset="0"/>
              </a:rPr>
              <a:t>ficacia</a:t>
            </a:r>
            <a:r>
              <a:rPr lang="en-US" sz="900" dirty="0" smtClean="0">
                <a:latin typeface="Comic Sans MS" panose="030F0702030302020204" pitchFamily="66" charset="0"/>
              </a:rPr>
              <a:t> </a:t>
            </a:r>
            <a:r>
              <a:rPr lang="en-US" sz="900" dirty="0" err="1" smtClean="0">
                <a:latin typeface="Comic Sans MS" panose="030F0702030302020204" pitchFamily="66" charset="0"/>
              </a:rPr>
              <a:t>antitumoral</a:t>
            </a:r>
            <a:r>
              <a:rPr lang="en-US" sz="900" dirty="0" smtClean="0">
                <a:latin typeface="Comic Sans MS" panose="030F0702030302020204" pitchFamily="66" charset="0"/>
              </a:rPr>
              <a:t> </a:t>
            </a:r>
          </a:p>
        </p:txBody>
      </p:sp>
      <p:sp>
        <p:nvSpPr>
          <p:cNvPr id="45" name="Rectángulo 44"/>
          <p:cNvSpPr/>
          <p:nvPr/>
        </p:nvSpPr>
        <p:spPr>
          <a:xfrm>
            <a:off x="3583025" y="4163305"/>
            <a:ext cx="573197" cy="1974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6" name="Rectángulo 45"/>
          <p:cNvSpPr/>
          <p:nvPr/>
        </p:nvSpPr>
        <p:spPr>
          <a:xfrm>
            <a:off x="3497065" y="4072472"/>
            <a:ext cx="659157" cy="369332"/>
          </a:xfrm>
          <a:prstGeom prst="rect">
            <a:avLst/>
          </a:prstGeom>
          <a:noFill/>
        </p:spPr>
        <p:txBody>
          <a:bodyPr wrap="square">
            <a:spAutoFit/>
          </a:bodyPr>
          <a:lstStyle/>
          <a:p>
            <a:r>
              <a:rPr lang="en-US" sz="900" b="1" dirty="0" err="1" smtClean="0">
                <a:latin typeface="Comic Sans MS" panose="030F0702030302020204" pitchFamily="66" charset="0"/>
              </a:rPr>
              <a:t>Muerte</a:t>
            </a:r>
            <a:r>
              <a:rPr lang="en-US" sz="900" b="1" dirty="0" smtClean="0">
                <a:latin typeface="Comic Sans MS" panose="030F0702030302020204" pitchFamily="66" charset="0"/>
              </a:rPr>
              <a:t> </a:t>
            </a:r>
          </a:p>
          <a:p>
            <a:r>
              <a:rPr lang="en-US" sz="900" b="1" dirty="0" smtClean="0">
                <a:latin typeface="Comic Sans MS" panose="030F0702030302020204" pitchFamily="66" charset="0"/>
              </a:rPr>
              <a:t>al tumor</a:t>
            </a:r>
          </a:p>
        </p:txBody>
      </p:sp>
      <p:sp>
        <p:nvSpPr>
          <p:cNvPr id="48" name="Elipse 47"/>
          <p:cNvSpPr/>
          <p:nvPr/>
        </p:nvSpPr>
        <p:spPr>
          <a:xfrm>
            <a:off x="5076056" y="4504668"/>
            <a:ext cx="595408" cy="2964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7" name="Rectángulo 46"/>
          <p:cNvSpPr/>
          <p:nvPr/>
        </p:nvSpPr>
        <p:spPr>
          <a:xfrm>
            <a:off x="4949025" y="4486976"/>
            <a:ext cx="849470" cy="369332"/>
          </a:xfrm>
          <a:prstGeom prst="rect">
            <a:avLst/>
          </a:prstGeom>
          <a:noFill/>
        </p:spPr>
        <p:txBody>
          <a:bodyPr wrap="square">
            <a:spAutoFit/>
          </a:bodyPr>
          <a:lstStyle/>
          <a:p>
            <a:pPr algn="ctr"/>
            <a:r>
              <a:rPr lang="en-US" sz="900" b="1" dirty="0" err="1" smtClean="0">
                <a:latin typeface="Comic Sans MS" panose="030F0702030302020204" pitchFamily="66" charset="0"/>
              </a:rPr>
              <a:t>Granzimas</a:t>
            </a:r>
            <a:r>
              <a:rPr lang="en-US" sz="900" b="1" dirty="0" smtClean="0">
                <a:latin typeface="Comic Sans MS" panose="030F0702030302020204" pitchFamily="66" charset="0"/>
              </a:rPr>
              <a:t> y </a:t>
            </a:r>
            <a:r>
              <a:rPr lang="en-US" sz="900" b="1" dirty="0" err="1" smtClean="0">
                <a:latin typeface="Comic Sans MS" panose="030F0702030302020204" pitchFamily="66" charset="0"/>
              </a:rPr>
              <a:t>perforin</a:t>
            </a:r>
            <a:endParaRPr lang="en-US" sz="900" b="1" dirty="0" smtClean="0">
              <a:latin typeface="Comic Sans MS" panose="030F0702030302020204" pitchFamily="66" charset="0"/>
            </a:endParaRPr>
          </a:p>
        </p:txBody>
      </p:sp>
    </p:spTree>
    <p:extLst>
      <p:ext uri="{BB962C8B-B14F-4D97-AF65-F5344CB8AC3E}">
        <p14:creationId xmlns:p14="http://schemas.microsoft.com/office/powerpoint/2010/main" val="35772865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11" name="Rectángulo 10"/>
          <p:cNvSpPr/>
          <p:nvPr/>
        </p:nvSpPr>
        <p:spPr>
          <a:xfrm>
            <a:off x="1547664" y="243789"/>
            <a:ext cx="6048672" cy="707886"/>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pPr algn="ctr"/>
            <a:r>
              <a:rPr lang="en-US" sz="2000" dirty="0">
                <a:latin typeface="Comic Sans MS" panose="030F0702030302020204" pitchFamily="66" charset="0"/>
              </a:rPr>
              <a:t>M</a:t>
            </a:r>
            <a:r>
              <a:rPr lang="en-US" sz="2000" dirty="0" smtClean="0">
                <a:latin typeface="Comic Sans MS" panose="030F0702030302020204" pitchFamily="66" charset="0"/>
              </a:rPr>
              <a:t>icrobiota </a:t>
            </a:r>
            <a:r>
              <a:rPr lang="en-US" sz="2000" dirty="0" err="1" smtClean="0">
                <a:latin typeface="Comic Sans MS" panose="030F0702030302020204" pitchFamily="66" charset="0"/>
              </a:rPr>
              <a:t>modula</a:t>
            </a:r>
            <a:r>
              <a:rPr lang="en-US" sz="2000" dirty="0" smtClean="0">
                <a:latin typeface="Comic Sans MS" panose="030F0702030302020204" pitchFamily="66" charset="0"/>
              </a:rPr>
              <a:t> </a:t>
            </a:r>
            <a:r>
              <a:rPr lang="en-US" sz="2000" dirty="0" err="1" smtClean="0">
                <a:latin typeface="Comic Sans MS" panose="030F0702030302020204" pitchFamily="66" charset="0"/>
              </a:rPr>
              <a:t>eficacia</a:t>
            </a:r>
            <a:r>
              <a:rPr lang="en-US" sz="2000" dirty="0" smtClean="0">
                <a:latin typeface="Comic Sans MS" panose="030F0702030302020204" pitchFamily="66" charset="0"/>
              </a:rPr>
              <a:t> de </a:t>
            </a:r>
            <a:r>
              <a:rPr lang="en-US" sz="2000" dirty="0" err="1" smtClean="0">
                <a:latin typeface="Comic Sans MS" panose="030F0702030302020204" pitchFamily="66" charset="0"/>
              </a:rPr>
              <a:t>Inmunoterapia</a:t>
            </a:r>
            <a:r>
              <a:rPr lang="en-US" sz="2000" dirty="0" smtClean="0">
                <a:latin typeface="Comic Sans MS" panose="030F0702030302020204" pitchFamily="66" charset="0"/>
              </a:rPr>
              <a:t> con </a:t>
            </a:r>
            <a:r>
              <a:rPr lang="en-US" sz="2000" dirty="0" err="1" smtClean="0">
                <a:latin typeface="Comic Sans MS" panose="030F0702030302020204" pitchFamily="66" charset="0"/>
              </a:rPr>
              <a:t>Inhibidores</a:t>
            </a:r>
            <a:r>
              <a:rPr lang="en-US" sz="2000" dirty="0" smtClean="0">
                <a:latin typeface="Comic Sans MS" panose="030F0702030302020204" pitchFamily="66" charset="0"/>
              </a:rPr>
              <a:t> de checkpoints</a:t>
            </a:r>
          </a:p>
        </p:txBody>
      </p:sp>
      <p:sp>
        <p:nvSpPr>
          <p:cNvPr id="4" name="Rectángulo 3"/>
          <p:cNvSpPr/>
          <p:nvPr/>
        </p:nvSpPr>
        <p:spPr>
          <a:xfrm>
            <a:off x="1547664" y="999324"/>
            <a:ext cx="5547466" cy="830997"/>
          </a:xfrm>
          <a:prstGeom prst="rect">
            <a:avLst/>
          </a:prstGeom>
          <a:effectLst>
            <a:outerShdw blurRad="50800" dist="38100" dir="2700000" algn="tl" rotWithShape="0">
              <a:prstClr val="black">
                <a:alpha val="40000"/>
              </a:prstClr>
            </a:outerShdw>
          </a:effectLst>
        </p:spPr>
        <p:txBody>
          <a:bodyPr wrap="square">
            <a:spAutoFit/>
          </a:bodyPr>
          <a:lstStyle/>
          <a:p>
            <a:r>
              <a:rPr lang="en-US" sz="1600" i="1" dirty="0" err="1" smtClean="0">
                <a:latin typeface="Comic Sans MS" panose="030F0702030302020204" pitchFamily="66" charset="0"/>
              </a:rPr>
              <a:t>Inhibidores</a:t>
            </a:r>
            <a:r>
              <a:rPr lang="en-US" sz="1600" i="1" dirty="0" smtClean="0">
                <a:latin typeface="Comic Sans MS" panose="030F0702030302020204" pitchFamily="66" charset="0"/>
              </a:rPr>
              <a:t> checkpoint </a:t>
            </a:r>
            <a:r>
              <a:rPr lang="en-US" sz="1600" dirty="0" smtClean="0">
                <a:latin typeface="Comic Sans MS" panose="030F0702030302020204" pitchFamily="66" charset="0"/>
              </a:rPr>
              <a:t>son un </a:t>
            </a:r>
            <a:r>
              <a:rPr lang="en-US" sz="1600" dirty="0" err="1" smtClean="0">
                <a:latin typeface="Comic Sans MS" panose="030F0702030302020204" pitchFamily="66" charset="0"/>
              </a:rPr>
              <a:t>tipo</a:t>
            </a:r>
            <a:r>
              <a:rPr lang="en-US" sz="1600" dirty="0" smtClean="0">
                <a:latin typeface="Comic Sans MS" panose="030F0702030302020204" pitchFamily="66" charset="0"/>
              </a:rPr>
              <a:t> de </a:t>
            </a:r>
            <a:r>
              <a:rPr lang="en-US" sz="1600" dirty="0" err="1" smtClean="0">
                <a:latin typeface="Comic Sans MS" panose="030F0702030302020204" pitchFamily="66" charset="0"/>
              </a:rPr>
              <a:t>inmunoterapia</a:t>
            </a:r>
            <a:r>
              <a:rPr lang="en-US" sz="1600" dirty="0" smtClean="0">
                <a:latin typeface="Comic Sans MS" panose="030F0702030302020204" pitchFamily="66" charset="0"/>
              </a:rPr>
              <a:t> en </a:t>
            </a:r>
            <a:r>
              <a:rPr lang="en-US" sz="1600" dirty="0" err="1" smtClean="0">
                <a:latin typeface="Comic Sans MS" panose="030F0702030302020204" pitchFamily="66" charset="0"/>
              </a:rPr>
              <a:t>investigación</a:t>
            </a:r>
            <a:r>
              <a:rPr lang="en-US" sz="1600" dirty="0" smtClean="0">
                <a:latin typeface="Comic Sans MS" panose="030F0702030302020204" pitchFamily="66" charset="0"/>
              </a:rPr>
              <a:t>. </a:t>
            </a:r>
            <a:r>
              <a:rPr lang="en-US" sz="1600" dirty="0" err="1" smtClean="0">
                <a:latin typeface="Comic Sans MS" panose="030F0702030302020204" pitchFamily="66" charset="0"/>
              </a:rPr>
              <a:t>Bloquean</a:t>
            </a:r>
            <a:r>
              <a:rPr lang="en-US" sz="1600" dirty="0" smtClean="0">
                <a:latin typeface="Comic Sans MS" panose="030F0702030302020204" pitchFamily="66" charset="0"/>
              </a:rPr>
              <a:t> </a:t>
            </a:r>
            <a:r>
              <a:rPr lang="en-US" sz="1600" dirty="0" err="1" smtClean="0">
                <a:latin typeface="Comic Sans MS" panose="030F0702030302020204" pitchFamily="66" charset="0"/>
              </a:rPr>
              <a:t>proteínas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paran</a:t>
            </a:r>
            <a:r>
              <a:rPr lang="en-US" sz="1600" dirty="0" smtClean="0">
                <a:latin typeface="Comic Sans MS" panose="030F0702030302020204" pitchFamily="66" charset="0"/>
              </a:rPr>
              <a:t> el S. </a:t>
            </a:r>
            <a:r>
              <a:rPr lang="en-US" sz="1600" dirty="0" err="1" smtClean="0">
                <a:latin typeface="Comic Sans MS" panose="030F0702030302020204" pitchFamily="66" charset="0"/>
              </a:rPr>
              <a:t>Inmune</a:t>
            </a:r>
            <a:r>
              <a:rPr lang="en-US" sz="1600" dirty="0" smtClean="0">
                <a:latin typeface="Comic Sans MS" panose="030F0702030302020204" pitchFamily="66" charset="0"/>
              </a:rPr>
              <a:t> de </a:t>
            </a:r>
            <a:r>
              <a:rPr lang="en-US" sz="1600" dirty="0" err="1" smtClean="0">
                <a:latin typeface="Comic Sans MS" panose="030F0702030302020204" pitchFamily="66" charset="0"/>
              </a:rPr>
              <a:t>atacar</a:t>
            </a:r>
            <a:r>
              <a:rPr lang="en-US" sz="1600" dirty="0" smtClean="0">
                <a:latin typeface="Comic Sans MS" panose="030F0702030302020204" pitchFamily="66" charset="0"/>
              </a:rPr>
              <a:t> a c. </a:t>
            </a:r>
            <a:r>
              <a:rPr lang="en-US" sz="1600" dirty="0" err="1" smtClean="0">
                <a:latin typeface="Comic Sans MS" panose="030F0702030302020204" pitchFamily="66" charset="0"/>
              </a:rPr>
              <a:t>cancerosas</a:t>
            </a:r>
            <a:r>
              <a:rPr lang="en-US" sz="1600" dirty="0" smtClean="0">
                <a:latin typeface="Comic Sans MS" panose="030F0702030302020204" pitchFamily="66" charset="0"/>
              </a:rPr>
              <a:t>.</a:t>
            </a:r>
            <a:endParaRPr lang="es-VE" sz="1600" dirty="0">
              <a:latin typeface="Comic Sans MS" panose="030F0702030302020204" pitchFamily="66" charset="0"/>
            </a:endParaRPr>
          </a:p>
        </p:txBody>
      </p:sp>
      <p:sp>
        <p:nvSpPr>
          <p:cNvPr id="5" name="Rectángulo 4"/>
          <p:cNvSpPr/>
          <p:nvPr/>
        </p:nvSpPr>
        <p:spPr>
          <a:xfrm>
            <a:off x="1219869" y="1855350"/>
            <a:ext cx="6338521" cy="4278094"/>
          </a:xfrm>
          <a:prstGeom prst="rect">
            <a:avLst/>
          </a:prstGeom>
          <a:solidFill>
            <a:schemeClr val="accent6">
              <a:lumMod val="40000"/>
              <a:lumOff val="60000"/>
            </a:schemeClr>
          </a:solidFill>
        </p:spPr>
        <p:txBody>
          <a:bodyPr wrap="square">
            <a:spAutoFit/>
          </a:bodyPr>
          <a:lstStyle/>
          <a:p>
            <a:r>
              <a:rPr lang="en-US" sz="1600" dirty="0" smtClean="0">
                <a:solidFill>
                  <a:srgbClr val="222222"/>
                </a:solidFill>
                <a:latin typeface="Comic Sans MS" panose="030F0702030302020204" pitchFamily="66" charset="0"/>
              </a:rPr>
              <a:t>La </a:t>
            </a:r>
            <a:r>
              <a:rPr lang="en-US" sz="1600" dirty="0" err="1" smtClean="0">
                <a:solidFill>
                  <a:srgbClr val="222222"/>
                </a:solidFill>
                <a:latin typeface="Comic Sans MS" panose="030F0702030302020204" pitchFamily="66" charset="0"/>
              </a:rPr>
              <a:t>terapia</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ataca</a:t>
            </a:r>
            <a:r>
              <a:rPr lang="en-US" sz="1600" dirty="0" smtClean="0">
                <a:solidFill>
                  <a:srgbClr val="222222"/>
                </a:solidFill>
                <a:latin typeface="Comic Sans MS" panose="030F0702030302020204" pitchFamily="66" charset="0"/>
              </a:rPr>
              <a:t> a </a:t>
            </a:r>
            <a:r>
              <a:rPr lang="en-US" sz="1600" dirty="0" err="1" smtClean="0">
                <a:solidFill>
                  <a:srgbClr val="222222"/>
                </a:solidFill>
                <a:latin typeface="Comic Sans MS" panose="030F0702030302020204" pitchFamily="66" charset="0"/>
              </a:rPr>
              <a:t>reguladores</a:t>
            </a:r>
            <a:r>
              <a:rPr lang="en-US" sz="1600" dirty="0" smtClean="0">
                <a:solidFill>
                  <a:srgbClr val="222222"/>
                </a:solidFill>
                <a:latin typeface="Comic Sans MS" panose="030F0702030302020204" pitchFamily="66" charset="0"/>
              </a:rPr>
              <a:t> claves del S. </a:t>
            </a:r>
            <a:r>
              <a:rPr lang="en-US" sz="1600" dirty="0" err="1" smtClean="0">
                <a:solidFill>
                  <a:srgbClr val="222222"/>
                </a:solidFill>
                <a:latin typeface="Comic Sans MS" panose="030F0702030302020204" pitchFamily="66" charset="0"/>
              </a:rPr>
              <a:t>Inmune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que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estimulan</a:t>
            </a:r>
            <a:r>
              <a:rPr lang="en-US" sz="1600" dirty="0" smtClean="0">
                <a:solidFill>
                  <a:srgbClr val="222222"/>
                </a:solidFill>
                <a:latin typeface="Comic Sans MS" panose="030F0702030302020204" pitchFamily="66" charset="0"/>
              </a:rPr>
              <a:t> o </a:t>
            </a:r>
            <a:r>
              <a:rPr lang="en-US" sz="1600" dirty="0" err="1" smtClean="0">
                <a:solidFill>
                  <a:srgbClr val="222222"/>
                </a:solidFill>
                <a:latin typeface="Comic Sans MS" panose="030F0702030302020204" pitchFamily="66" charset="0"/>
              </a:rPr>
              <a:t>inhiben</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sus</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acciones</a:t>
            </a:r>
            <a:r>
              <a:rPr lang="en-US" sz="1600" dirty="0" smtClean="0">
                <a:solidFill>
                  <a:srgbClr val="222222"/>
                </a:solidFill>
                <a:latin typeface="Comic Sans MS" panose="030F0702030302020204" pitchFamily="66" charset="0"/>
              </a:rPr>
              <a:t>, lo </a:t>
            </a:r>
            <a:r>
              <a:rPr lang="en-US" sz="1600" dirty="0" err="1" smtClean="0">
                <a:solidFill>
                  <a:srgbClr val="222222"/>
                </a:solidFill>
                <a:latin typeface="Comic Sans MS" panose="030F0702030302020204" pitchFamily="66" charset="0"/>
              </a:rPr>
              <a:t>que</a:t>
            </a:r>
            <a:r>
              <a:rPr lang="en-US" sz="1600" dirty="0" smtClean="0">
                <a:solidFill>
                  <a:srgbClr val="222222"/>
                </a:solidFill>
                <a:latin typeface="Comic Sans MS" panose="030F0702030302020204" pitchFamily="66" charset="0"/>
              </a:rPr>
              <a:t> los </a:t>
            </a:r>
            <a:r>
              <a:rPr lang="en-US" sz="1600" dirty="0" err="1" smtClean="0">
                <a:solidFill>
                  <a:srgbClr val="222222"/>
                </a:solidFill>
                <a:latin typeface="Comic Sans MS" panose="030F0702030302020204" pitchFamily="66" charset="0"/>
              </a:rPr>
              <a:t>tumores</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pueden</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usar</a:t>
            </a:r>
            <a:r>
              <a:rPr lang="en-US" sz="1600" dirty="0" smtClean="0">
                <a:solidFill>
                  <a:srgbClr val="222222"/>
                </a:solidFill>
                <a:latin typeface="Comic Sans MS" panose="030F0702030302020204" pitchFamily="66" charset="0"/>
              </a:rPr>
              <a:t> para </a:t>
            </a:r>
            <a:r>
              <a:rPr lang="en-US" sz="1600" dirty="0" err="1" smtClean="0">
                <a:solidFill>
                  <a:srgbClr val="222222"/>
                </a:solidFill>
                <a:latin typeface="Comic Sans MS" panose="030F0702030302020204" pitchFamily="66" charset="0"/>
              </a:rPr>
              <a:t>protegerse</a:t>
            </a:r>
            <a:r>
              <a:rPr lang="en-US" sz="1600" dirty="0" smtClean="0">
                <a:solidFill>
                  <a:srgbClr val="222222"/>
                </a:solidFill>
                <a:latin typeface="Comic Sans MS" panose="030F0702030302020204" pitchFamily="66" charset="0"/>
              </a:rPr>
              <a:t> de </a:t>
            </a:r>
            <a:r>
              <a:rPr lang="en-US" sz="1600" dirty="0" err="1" smtClean="0">
                <a:solidFill>
                  <a:srgbClr val="222222"/>
                </a:solidFill>
                <a:latin typeface="Comic Sans MS" panose="030F0702030302020204" pitchFamily="66" charset="0"/>
              </a:rPr>
              <a:t>ataques</a:t>
            </a:r>
            <a:r>
              <a:rPr lang="en-US" sz="1600" dirty="0" smtClean="0">
                <a:solidFill>
                  <a:srgbClr val="222222"/>
                </a:solidFill>
                <a:latin typeface="Comic Sans MS" panose="030F0702030302020204" pitchFamily="66" charset="0"/>
              </a:rPr>
              <a:t> del S. </a:t>
            </a:r>
            <a:r>
              <a:rPr lang="en-US" sz="1600" dirty="0" err="1">
                <a:solidFill>
                  <a:srgbClr val="222222"/>
                </a:solidFill>
                <a:latin typeface="Comic Sans MS" panose="030F0702030302020204" pitchFamily="66" charset="0"/>
              </a:rPr>
              <a:t>I</a:t>
            </a:r>
            <a:r>
              <a:rPr lang="en-US" sz="1600" dirty="0" err="1" smtClean="0">
                <a:solidFill>
                  <a:srgbClr val="222222"/>
                </a:solidFill>
                <a:latin typeface="Comic Sans MS" panose="030F0702030302020204" pitchFamily="66" charset="0"/>
              </a:rPr>
              <a:t>nmune</a:t>
            </a:r>
            <a:r>
              <a:rPr lang="en-US" sz="1600" dirty="0" smtClean="0">
                <a:solidFill>
                  <a:srgbClr val="222222"/>
                </a:solidFill>
                <a:latin typeface="Comic Sans MS" panose="030F0702030302020204" pitchFamily="66" charset="0"/>
              </a:rPr>
              <a:t>. </a:t>
            </a:r>
          </a:p>
          <a:p>
            <a:endParaRPr lang="en-US" sz="800" dirty="0">
              <a:solidFill>
                <a:srgbClr val="222222"/>
              </a:solidFill>
              <a:latin typeface="Comic Sans MS" panose="030F0702030302020204" pitchFamily="66" charset="0"/>
            </a:endParaRPr>
          </a:p>
          <a:p>
            <a:r>
              <a:rPr lang="en-US" sz="1600" dirty="0" err="1" smtClean="0">
                <a:solidFill>
                  <a:srgbClr val="222222"/>
                </a:solidFill>
                <a:latin typeface="Comic Sans MS" panose="030F0702030302020204" pitchFamily="66" charset="0"/>
              </a:rPr>
              <a:t>Actualmente</a:t>
            </a:r>
            <a:r>
              <a:rPr lang="en-US" sz="1600" dirty="0" smtClean="0">
                <a:solidFill>
                  <a:srgbClr val="222222"/>
                </a:solidFill>
                <a:latin typeface="Comic Sans MS" panose="030F0702030302020204" pitchFamily="66" charset="0"/>
              </a:rPr>
              <a:t> hay </a:t>
            </a:r>
            <a:r>
              <a:rPr lang="en-US" sz="1600" dirty="0" err="1" smtClean="0">
                <a:solidFill>
                  <a:srgbClr val="222222"/>
                </a:solidFill>
                <a:latin typeface="Comic Sans MS" panose="030F0702030302020204" pitchFamily="66" charset="0"/>
              </a:rPr>
              <a:t>inhibidores</a:t>
            </a:r>
            <a:r>
              <a:rPr lang="en-US" sz="1600" dirty="0" smtClean="0">
                <a:solidFill>
                  <a:srgbClr val="222222"/>
                </a:solidFill>
                <a:latin typeface="Comic Sans MS" panose="030F0702030302020204" pitchFamily="66" charset="0"/>
              </a:rPr>
              <a:t> de check point para </a:t>
            </a:r>
            <a:r>
              <a:rPr lang="en-US" sz="1600" dirty="0" err="1" smtClean="0">
                <a:solidFill>
                  <a:srgbClr val="222222"/>
                </a:solidFill>
                <a:latin typeface="Comic Sans MS" panose="030F0702030302020204" pitchFamily="66" charset="0"/>
              </a:rPr>
              <a:t>atacar</a:t>
            </a:r>
            <a:r>
              <a:rPr lang="en-US" sz="1600" dirty="0" smtClean="0">
                <a:solidFill>
                  <a:srgbClr val="222222"/>
                </a:solidFill>
                <a:latin typeface="Comic Sans MS" panose="030F0702030302020204" pitchFamily="66" charset="0"/>
              </a:rPr>
              <a:t> a </a:t>
            </a:r>
            <a:r>
              <a:rPr lang="en-US" sz="1600" dirty="0" err="1" smtClean="0">
                <a:solidFill>
                  <a:srgbClr val="222222"/>
                </a:solidFill>
                <a:latin typeface="Comic Sans MS" panose="030F0702030302020204" pitchFamily="66" charset="0"/>
              </a:rPr>
              <a:t>las</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moléculas</a:t>
            </a:r>
            <a:r>
              <a:rPr lang="en-US" sz="1600" dirty="0" smtClean="0">
                <a:solidFill>
                  <a:srgbClr val="222222"/>
                </a:solidFill>
                <a:latin typeface="Comic Sans MS" panose="030F0702030302020204" pitchFamily="66" charset="0"/>
              </a:rPr>
              <a:t> CTLA-4 y PD-L1. PD-L1 </a:t>
            </a:r>
            <a:r>
              <a:rPr lang="en-US" sz="1600" dirty="0" err="1" smtClean="0">
                <a:solidFill>
                  <a:srgbClr val="222222"/>
                </a:solidFill>
                <a:latin typeface="Comic Sans MS" panose="030F0702030302020204" pitchFamily="66" charset="0"/>
              </a:rPr>
              <a:t>enlaza</a:t>
            </a:r>
            <a:r>
              <a:rPr lang="en-US" sz="1600" dirty="0" smtClean="0">
                <a:solidFill>
                  <a:srgbClr val="222222"/>
                </a:solidFill>
                <a:latin typeface="Comic Sans MS" panose="030F0702030302020204" pitchFamily="66" charset="0"/>
              </a:rPr>
              <a:t> a PD-1 </a:t>
            </a:r>
            <a:r>
              <a:rPr lang="en-US" sz="1600" dirty="0" err="1" smtClean="0">
                <a:solidFill>
                  <a:srgbClr val="222222"/>
                </a:solidFill>
                <a:latin typeface="Comic Sans MS" panose="030F0702030302020204" pitchFamily="66" charset="0"/>
              </a:rPr>
              <a:t>sobre</a:t>
            </a:r>
            <a:r>
              <a:rPr lang="en-US" sz="1600" dirty="0" smtClean="0">
                <a:solidFill>
                  <a:srgbClr val="222222"/>
                </a:solidFill>
                <a:latin typeface="Comic Sans MS" panose="030F0702030302020204" pitchFamily="66" charset="0"/>
              </a:rPr>
              <a:t> la </a:t>
            </a:r>
            <a:r>
              <a:rPr lang="en-US" sz="1600" dirty="0" err="1" smtClean="0">
                <a:solidFill>
                  <a:srgbClr val="222222"/>
                </a:solidFill>
                <a:latin typeface="Comic Sans MS" panose="030F0702030302020204" pitchFamily="66" charset="0"/>
              </a:rPr>
              <a:t>superficie</a:t>
            </a:r>
            <a:r>
              <a:rPr lang="en-US" sz="1600" dirty="0" smtClean="0">
                <a:solidFill>
                  <a:srgbClr val="222222"/>
                </a:solidFill>
                <a:latin typeface="Comic Sans MS" panose="030F0702030302020204" pitchFamily="66" charset="0"/>
              </a:rPr>
              <a:t> de </a:t>
            </a:r>
            <a:r>
              <a:rPr lang="en-US" sz="1600" dirty="0" err="1" smtClean="0">
                <a:solidFill>
                  <a:srgbClr val="222222"/>
                </a:solidFill>
                <a:latin typeface="Comic Sans MS" panose="030F0702030302020204" pitchFamily="66" charset="0"/>
              </a:rPr>
              <a:t>una</a:t>
            </a:r>
            <a:r>
              <a:rPr lang="en-US" sz="1600" dirty="0" smtClean="0">
                <a:solidFill>
                  <a:srgbClr val="222222"/>
                </a:solidFill>
                <a:latin typeface="Comic Sans MS" panose="030F0702030302020204" pitchFamily="66" charset="0"/>
              </a:rPr>
              <a:t> c. </a:t>
            </a:r>
            <a:r>
              <a:rPr lang="en-US" sz="1600" dirty="0" err="1" smtClean="0">
                <a:solidFill>
                  <a:srgbClr val="222222"/>
                </a:solidFill>
                <a:latin typeface="Comic Sans MS" panose="030F0702030302020204" pitchFamily="66" charset="0"/>
              </a:rPr>
              <a:t>inmune</a:t>
            </a:r>
            <a:r>
              <a:rPr lang="en-US" sz="1600" dirty="0" smtClean="0">
                <a:solidFill>
                  <a:srgbClr val="222222"/>
                </a:solidFill>
                <a:latin typeface="Comic Sans MS" panose="030F0702030302020204" pitchFamily="66" charset="0"/>
              </a:rPr>
              <a:t>, lo </a:t>
            </a:r>
            <a:r>
              <a:rPr lang="en-US" sz="1600" dirty="0" err="1" smtClean="0">
                <a:solidFill>
                  <a:srgbClr val="222222"/>
                </a:solidFill>
                <a:latin typeface="Comic Sans MS" panose="030F0702030302020204" pitchFamily="66" charset="0"/>
              </a:rPr>
              <a:t>que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inhibe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su</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actividad</a:t>
            </a:r>
            <a:r>
              <a:rPr lang="en-US" sz="1600" dirty="0" smtClean="0">
                <a:solidFill>
                  <a:srgbClr val="222222"/>
                </a:solidFill>
                <a:latin typeface="Comic Sans MS" panose="030F0702030302020204" pitchFamily="66" charset="0"/>
              </a:rPr>
              <a:t>. PD-L1 </a:t>
            </a:r>
            <a:r>
              <a:rPr lang="en-US" sz="1600" dirty="0" err="1" smtClean="0">
                <a:solidFill>
                  <a:srgbClr val="222222"/>
                </a:solidFill>
                <a:latin typeface="Comic Sans MS" panose="030F0702030302020204" pitchFamily="66" charset="0"/>
              </a:rPr>
              <a:t>tiene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rol</a:t>
            </a:r>
            <a:r>
              <a:rPr lang="en-US" sz="1600" dirty="0" smtClean="0">
                <a:solidFill>
                  <a:srgbClr val="222222"/>
                </a:solidFill>
                <a:latin typeface="Comic Sans MS" panose="030F0702030302020204" pitchFamily="66" charset="0"/>
              </a:rPr>
              <a:t> clave </a:t>
            </a:r>
            <a:r>
              <a:rPr lang="en-US" sz="1600" dirty="0" err="1" smtClean="0">
                <a:solidFill>
                  <a:srgbClr val="222222"/>
                </a:solidFill>
                <a:latin typeface="Comic Sans MS" panose="030F0702030302020204" pitchFamily="66" charset="0"/>
              </a:rPr>
              <a:t>regulador</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sobre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actividades</a:t>
            </a:r>
            <a:r>
              <a:rPr lang="en-US" sz="1600" dirty="0" smtClean="0">
                <a:solidFill>
                  <a:srgbClr val="222222"/>
                </a:solidFill>
                <a:latin typeface="Comic Sans MS" panose="030F0702030302020204" pitchFamily="66" charset="0"/>
              </a:rPr>
              <a:t> de </a:t>
            </a:r>
            <a:r>
              <a:rPr lang="en-US" sz="1600" dirty="0" err="1" smtClean="0">
                <a:solidFill>
                  <a:srgbClr val="222222"/>
                </a:solidFill>
                <a:latin typeface="Comic Sans MS" panose="030F0702030302020204" pitchFamily="66" charset="0"/>
              </a:rPr>
              <a:t>célulasT</a:t>
            </a:r>
            <a:r>
              <a:rPr lang="en-US" sz="1600" dirty="0" smtClean="0">
                <a:solidFill>
                  <a:srgbClr val="222222"/>
                </a:solidFill>
                <a:latin typeface="Comic Sans MS" panose="030F0702030302020204" pitchFamily="66" charset="0"/>
              </a:rPr>
              <a:t>.</a:t>
            </a:r>
            <a:r>
              <a:rPr lang="en-US" sz="1600" dirty="0">
                <a:solidFill>
                  <a:srgbClr val="222222"/>
                </a:solidFill>
                <a:latin typeface="Comic Sans MS" panose="030F0702030302020204" pitchFamily="66" charset="0"/>
              </a:rPr>
              <a:t> </a:t>
            </a:r>
            <a:endParaRPr lang="en-US" sz="1600" dirty="0" smtClean="0">
              <a:solidFill>
                <a:srgbClr val="222222"/>
              </a:solidFill>
              <a:latin typeface="Comic Sans MS" panose="030F0702030302020204" pitchFamily="66" charset="0"/>
            </a:endParaRPr>
          </a:p>
          <a:p>
            <a:endParaRPr lang="en-US" sz="800" dirty="0" smtClean="0">
              <a:solidFill>
                <a:srgbClr val="222222"/>
              </a:solidFill>
              <a:latin typeface="Comic Sans MS" panose="030F0702030302020204" pitchFamily="66" charset="0"/>
            </a:endParaRPr>
          </a:p>
          <a:p>
            <a:r>
              <a:rPr lang="en-US" sz="1600" dirty="0" err="1" smtClean="0">
                <a:solidFill>
                  <a:srgbClr val="222222"/>
                </a:solidFill>
                <a:latin typeface="Comic Sans MS" panose="030F0702030302020204" pitchFamily="66" charset="0"/>
              </a:rPr>
              <a:t>Parece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que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aumento</a:t>
            </a:r>
            <a:r>
              <a:rPr lang="en-US" sz="1600" dirty="0" smtClean="0">
                <a:solidFill>
                  <a:srgbClr val="222222"/>
                </a:solidFill>
                <a:latin typeface="Comic Sans MS" panose="030F0702030302020204" pitchFamily="66" charset="0"/>
              </a:rPr>
              <a:t> de </a:t>
            </a:r>
            <a:r>
              <a:rPr lang="en-US" sz="1600" dirty="0" err="1" smtClean="0">
                <a:solidFill>
                  <a:srgbClr val="222222"/>
                </a:solidFill>
                <a:latin typeface="Comic Sans MS" panose="030F0702030302020204" pitchFamily="66" charset="0"/>
              </a:rPr>
              <a:t>regulación</a:t>
            </a:r>
            <a:r>
              <a:rPr lang="en-US" sz="1600" dirty="0" smtClean="0">
                <a:solidFill>
                  <a:srgbClr val="222222"/>
                </a:solidFill>
                <a:latin typeface="Comic Sans MS" panose="030F0702030302020204" pitchFamily="66" charset="0"/>
              </a:rPr>
              <a:t> de PD-L1 (</a:t>
            </a:r>
            <a:r>
              <a:rPr lang="en-US" sz="1600" dirty="0" err="1" smtClean="0">
                <a:solidFill>
                  <a:srgbClr val="222222"/>
                </a:solidFill>
                <a:latin typeface="Comic Sans MS" panose="030F0702030302020204" pitchFamily="66" charset="0"/>
              </a:rPr>
              <a:t>cáncer</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mediado</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sobre</a:t>
            </a:r>
            <a:r>
              <a:rPr lang="en-US" sz="1600" dirty="0" smtClean="0">
                <a:solidFill>
                  <a:srgbClr val="222222"/>
                </a:solidFill>
                <a:latin typeface="Comic Sans MS" panose="030F0702030302020204" pitchFamily="66" charset="0"/>
              </a:rPr>
              <a:t> la </a:t>
            </a:r>
            <a:r>
              <a:rPr lang="en-US" sz="1600" dirty="0" err="1" smtClean="0">
                <a:solidFill>
                  <a:srgbClr val="222222"/>
                </a:solidFill>
                <a:latin typeface="Comic Sans MS" panose="030F0702030302020204" pitchFamily="66" charset="0"/>
              </a:rPr>
              <a:t>superficie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celular</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puede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inhibir</a:t>
            </a:r>
            <a:r>
              <a:rPr lang="en-US" sz="1600" dirty="0" smtClean="0">
                <a:solidFill>
                  <a:srgbClr val="222222"/>
                </a:solidFill>
                <a:latin typeface="Comic Sans MS" panose="030F0702030302020204" pitchFamily="66" charset="0"/>
              </a:rPr>
              <a:t> c. T </a:t>
            </a:r>
            <a:r>
              <a:rPr lang="en-US" sz="1600" dirty="0" err="1" smtClean="0">
                <a:solidFill>
                  <a:srgbClr val="222222"/>
                </a:solidFill>
                <a:latin typeface="Comic Sans MS" panose="030F0702030302020204" pitchFamily="66" charset="0"/>
              </a:rPr>
              <a:t>que</a:t>
            </a:r>
            <a:r>
              <a:rPr lang="en-US" sz="1600" dirty="0" smtClean="0">
                <a:solidFill>
                  <a:srgbClr val="222222"/>
                </a:solidFill>
                <a:latin typeface="Comic Sans MS" panose="030F0702030302020204" pitchFamily="66" charset="0"/>
              </a:rPr>
              <a:t> de </a:t>
            </a:r>
            <a:r>
              <a:rPr lang="en-US" sz="1600" dirty="0" err="1" smtClean="0">
                <a:solidFill>
                  <a:srgbClr val="222222"/>
                </a:solidFill>
                <a:latin typeface="Comic Sans MS" panose="030F0702030302020204" pitchFamily="66" charset="0"/>
              </a:rPr>
              <a:t>otra</a:t>
            </a:r>
            <a:r>
              <a:rPr lang="en-US" sz="1600" dirty="0" smtClean="0">
                <a:solidFill>
                  <a:srgbClr val="222222"/>
                </a:solidFill>
                <a:latin typeface="Comic Sans MS" panose="030F0702030302020204" pitchFamily="66" charset="0"/>
              </a:rPr>
              <a:t> forma </a:t>
            </a:r>
            <a:r>
              <a:rPr lang="en-US" sz="1600" dirty="0" err="1" smtClean="0">
                <a:solidFill>
                  <a:srgbClr val="222222"/>
                </a:solidFill>
                <a:latin typeface="Comic Sans MS" panose="030F0702030302020204" pitchFamily="66" charset="0"/>
              </a:rPr>
              <a:t>atacarían</a:t>
            </a:r>
            <a:r>
              <a:rPr lang="en-US" sz="1600" dirty="0" smtClean="0">
                <a:solidFill>
                  <a:srgbClr val="222222"/>
                </a:solidFill>
                <a:latin typeface="Comic Sans MS" panose="030F0702030302020204" pitchFamily="66" charset="0"/>
              </a:rPr>
              <a:t>. </a:t>
            </a:r>
          </a:p>
          <a:p>
            <a:endParaRPr lang="en-US" sz="800" dirty="0" smtClean="0">
              <a:solidFill>
                <a:srgbClr val="222222"/>
              </a:solidFill>
              <a:latin typeface="Comic Sans MS" panose="030F0702030302020204" pitchFamily="66" charset="0"/>
            </a:endParaRPr>
          </a:p>
          <a:p>
            <a:r>
              <a:rPr lang="en-US" sz="1600" dirty="0" err="1" smtClean="0">
                <a:solidFill>
                  <a:srgbClr val="222222"/>
                </a:solidFill>
                <a:latin typeface="Comic Sans MS" panose="030F0702030302020204" pitchFamily="66" charset="0"/>
              </a:rPr>
              <a:t>Anticuerpos</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que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enlazan</a:t>
            </a:r>
            <a:r>
              <a:rPr lang="en-US" sz="1600" dirty="0" smtClean="0">
                <a:solidFill>
                  <a:srgbClr val="222222"/>
                </a:solidFill>
                <a:latin typeface="Comic Sans MS" panose="030F0702030302020204" pitchFamily="66" charset="0"/>
              </a:rPr>
              <a:t> a PD-L1 y </a:t>
            </a:r>
            <a:r>
              <a:rPr lang="en-US" sz="1600" dirty="0" err="1" smtClean="0">
                <a:solidFill>
                  <a:srgbClr val="222222"/>
                </a:solidFill>
                <a:latin typeface="Comic Sans MS" panose="030F0702030302020204" pitchFamily="66" charset="0"/>
              </a:rPr>
              <a:t>por</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tanto</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bloquean</a:t>
            </a:r>
            <a:r>
              <a:rPr lang="en-US" sz="1600" dirty="0" smtClean="0">
                <a:solidFill>
                  <a:srgbClr val="222222"/>
                </a:solidFill>
                <a:latin typeface="Comic Sans MS" panose="030F0702030302020204" pitchFamily="66" charset="0"/>
              </a:rPr>
              <a:t> la </a:t>
            </a:r>
            <a:r>
              <a:rPr lang="en-US" sz="800" dirty="0" err="1" smtClean="0">
                <a:solidFill>
                  <a:srgbClr val="222222"/>
                </a:solidFill>
                <a:latin typeface="Comic Sans MS" panose="030F0702030302020204" pitchFamily="66" charset="0"/>
              </a:rPr>
              <a:t>interacción</a:t>
            </a:r>
            <a:r>
              <a:rPr lang="en-US" sz="800" dirty="0" smtClean="0">
                <a:solidFill>
                  <a:srgbClr val="222222"/>
                </a:solidFill>
                <a:latin typeface="Comic Sans MS" panose="030F0702030302020204" pitchFamily="66" charset="0"/>
              </a:rPr>
              <a:t> </a:t>
            </a:r>
            <a:r>
              <a:rPr lang="en-US" sz="800" dirty="0" err="1" smtClean="0">
                <a:solidFill>
                  <a:srgbClr val="222222"/>
                </a:solidFill>
                <a:latin typeface="Comic Sans MS" panose="030F0702030302020204" pitchFamily="66" charset="0"/>
              </a:rPr>
              <a:t>pueden</a:t>
            </a:r>
            <a:r>
              <a:rPr lang="en-US" sz="800" dirty="0" smtClean="0">
                <a:solidFill>
                  <a:srgbClr val="222222"/>
                </a:solidFill>
                <a:latin typeface="Comic Sans MS" panose="030F0702030302020204" pitchFamily="66" charset="0"/>
              </a:rPr>
              <a:t> </a:t>
            </a:r>
            <a:r>
              <a:rPr lang="en-US" sz="800" dirty="0" err="1" smtClean="0">
                <a:solidFill>
                  <a:srgbClr val="222222"/>
                </a:solidFill>
                <a:latin typeface="Comic Sans MS" panose="030F0702030302020204" pitchFamily="66" charset="0"/>
              </a:rPr>
              <a:t>permitir</a:t>
            </a:r>
            <a:r>
              <a:rPr lang="en-US" sz="800" dirty="0" smtClean="0">
                <a:solidFill>
                  <a:srgbClr val="222222"/>
                </a:solidFill>
                <a:latin typeface="Comic Sans MS" panose="030F0702030302020204" pitchFamily="66" charset="0"/>
              </a:rPr>
              <a:t> </a:t>
            </a:r>
            <a:r>
              <a:rPr lang="en-US" sz="800" dirty="0" err="1" smtClean="0">
                <a:solidFill>
                  <a:srgbClr val="222222"/>
                </a:solidFill>
                <a:latin typeface="Comic Sans MS" panose="030F0702030302020204" pitchFamily="66" charset="0"/>
              </a:rPr>
              <a:t>que</a:t>
            </a:r>
            <a:r>
              <a:rPr lang="en-US" sz="800" dirty="0" smtClean="0">
                <a:solidFill>
                  <a:srgbClr val="222222"/>
                </a:solidFill>
                <a:latin typeface="Comic Sans MS" panose="030F0702030302020204" pitchFamily="66" charset="0"/>
              </a:rPr>
              <a:t> </a:t>
            </a:r>
            <a:r>
              <a:rPr lang="en-US" sz="800" dirty="0" err="1" smtClean="0">
                <a:solidFill>
                  <a:srgbClr val="222222"/>
                </a:solidFill>
                <a:latin typeface="Comic Sans MS" panose="030F0702030302020204" pitchFamily="66" charset="0"/>
              </a:rPr>
              <a:t>las</a:t>
            </a:r>
            <a:r>
              <a:rPr lang="en-US" sz="800" dirty="0" smtClean="0">
                <a:solidFill>
                  <a:srgbClr val="222222"/>
                </a:solidFill>
                <a:latin typeface="Comic Sans MS" panose="030F0702030302020204" pitchFamily="66" charset="0"/>
              </a:rPr>
              <a:t> c. T </a:t>
            </a:r>
            <a:r>
              <a:rPr lang="en-US" sz="800" dirty="0" err="1" smtClean="0">
                <a:solidFill>
                  <a:srgbClr val="222222"/>
                </a:solidFill>
                <a:latin typeface="Comic Sans MS" panose="030F0702030302020204" pitchFamily="66" charset="0"/>
              </a:rPr>
              <a:t>ataquen</a:t>
            </a:r>
            <a:r>
              <a:rPr lang="en-US" sz="800" dirty="0" smtClean="0">
                <a:solidFill>
                  <a:srgbClr val="222222"/>
                </a:solidFill>
                <a:latin typeface="Comic Sans MS" panose="030F0702030302020204" pitchFamily="66" charset="0"/>
              </a:rPr>
              <a:t> el tumor. </a:t>
            </a:r>
            <a:endParaRPr lang="en-US" sz="800" dirty="0">
              <a:solidFill>
                <a:srgbClr val="222222"/>
              </a:solidFill>
              <a:latin typeface="Comic Sans MS" panose="030F0702030302020204" pitchFamily="66" charset="0"/>
            </a:endParaRPr>
          </a:p>
          <a:p>
            <a:endParaRPr lang="en-US" sz="1600" dirty="0" smtClean="0">
              <a:solidFill>
                <a:srgbClr val="222222"/>
              </a:solidFill>
              <a:latin typeface="Comic Sans MS" panose="030F0702030302020204" pitchFamily="66" charset="0"/>
            </a:endParaRPr>
          </a:p>
          <a:p>
            <a:r>
              <a:rPr lang="en-US" sz="1600" dirty="0" smtClean="0">
                <a:solidFill>
                  <a:srgbClr val="222222"/>
                </a:solidFill>
                <a:latin typeface="Comic Sans MS" panose="030F0702030302020204" pitchFamily="66" charset="0"/>
              </a:rPr>
              <a:t>Los </a:t>
            </a:r>
            <a:r>
              <a:rPr lang="en-US" sz="1600" dirty="0" err="1" smtClean="0">
                <a:solidFill>
                  <a:srgbClr val="222222"/>
                </a:solidFill>
                <a:latin typeface="Comic Sans MS" panose="030F0702030302020204" pitchFamily="66" charset="0"/>
              </a:rPr>
              <a:t>descubrimientos</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que</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llevaron</a:t>
            </a:r>
            <a:r>
              <a:rPr lang="en-US" sz="1600" dirty="0" smtClean="0">
                <a:solidFill>
                  <a:srgbClr val="222222"/>
                </a:solidFill>
                <a:latin typeface="Comic Sans MS" panose="030F0702030302020204" pitchFamily="66" charset="0"/>
              </a:rPr>
              <a:t> a </a:t>
            </a:r>
            <a:r>
              <a:rPr lang="en-US" sz="1600" dirty="0" err="1" smtClean="0">
                <a:solidFill>
                  <a:srgbClr val="222222"/>
                </a:solidFill>
                <a:latin typeface="Comic Sans MS" panose="030F0702030302020204" pitchFamily="66" charset="0"/>
              </a:rPr>
              <a:t>desarrollar</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estos</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anticuerpos</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inhibidores</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dieron</a:t>
            </a:r>
            <a:r>
              <a:rPr lang="en-US" sz="1600" dirty="0" smtClean="0">
                <a:solidFill>
                  <a:srgbClr val="222222"/>
                </a:solidFill>
                <a:latin typeface="Comic Sans MS" panose="030F0702030302020204" pitchFamily="66" charset="0"/>
              </a:rPr>
              <a:t> el </a:t>
            </a:r>
            <a:r>
              <a:rPr lang="en-US" sz="1600" dirty="0" err="1" smtClean="0">
                <a:solidFill>
                  <a:srgbClr val="222222"/>
                </a:solidFill>
                <a:latin typeface="Comic Sans MS" panose="030F0702030302020204" pitchFamily="66" charset="0"/>
              </a:rPr>
              <a:t>Premio</a:t>
            </a:r>
            <a:r>
              <a:rPr lang="en-US" sz="1600" dirty="0" smtClean="0">
                <a:solidFill>
                  <a:srgbClr val="222222"/>
                </a:solidFill>
                <a:latin typeface="Comic Sans MS" panose="030F0702030302020204" pitchFamily="66" charset="0"/>
              </a:rPr>
              <a:t> Nobel de </a:t>
            </a:r>
            <a:r>
              <a:rPr lang="en-US" sz="1600" dirty="0" err="1" smtClean="0">
                <a:solidFill>
                  <a:srgbClr val="222222"/>
                </a:solidFill>
                <a:latin typeface="Comic Sans MS" panose="030F0702030302020204" pitchFamily="66" charset="0"/>
              </a:rPr>
              <a:t>Medicina</a:t>
            </a:r>
            <a:r>
              <a:rPr lang="en-US" sz="1600" dirty="0" smtClean="0">
                <a:solidFill>
                  <a:srgbClr val="222222"/>
                </a:solidFill>
                <a:latin typeface="Comic Sans MS" panose="030F0702030302020204" pitchFamily="66" charset="0"/>
              </a:rPr>
              <a:t> y </a:t>
            </a:r>
            <a:r>
              <a:rPr lang="en-US" sz="1600" dirty="0" err="1" smtClean="0">
                <a:solidFill>
                  <a:srgbClr val="222222"/>
                </a:solidFill>
                <a:latin typeface="Comic Sans MS" panose="030F0702030302020204" pitchFamily="66" charset="0"/>
              </a:rPr>
              <a:t>Fisiología</a:t>
            </a:r>
            <a:r>
              <a:rPr lang="en-US" sz="1600" dirty="0" smtClean="0">
                <a:solidFill>
                  <a:srgbClr val="222222"/>
                </a:solidFill>
                <a:latin typeface="Comic Sans MS" panose="030F0702030302020204" pitchFamily="66" charset="0"/>
              </a:rPr>
              <a:t> 2018 a</a:t>
            </a:r>
            <a:r>
              <a:rPr lang="en-US" sz="1600" dirty="0">
                <a:solidFill>
                  <a:srgbClr val="222222"/>
                </a:solidFill>
                <a:latin typeface="Comic Sans MS" panose="030F0702030302020204" pitchFamily="66" charset="0"/>
              </a:rPr>
              <a:t> </a:t>
            </a:r>
            <a:r>
              <a:rPr lang="en-US" sz="1600" dirty="0" smtClean="0">
                <a:solidFill>
                  <a:srgbClr val="222222"/>
                </a:solidFill>
                <a:latin typeface="Comic Sans MS" panose="030F0702030302020204" pitchFamily="66" charset="0"/>
              </a:rPr>
              <a:t> James P Allison y </a:t>
            </a:r>
            <a:r>
              <a:rPr lang="en-US" sz="1600" dirty="0" err="1" smtClean="0">
                <a:solidFill>
                  <a:srgbClr val="222222"/>
                </a:solidFill>
                <a:latin typeface="Comic Sans MS" panose="030F0702030302020204" pitchFamily="66" charset="0"/>
              </a:rPr>
              <a:t>Tasuku</a:t>
            </a:r>
            <a:r>
              <a:rPr lang="en-US" sz="1600" dirty="0" smtClean="0">
                <a:solidFill>
                  <a:srgbClr val="222222"/>
                </a:solidFill>
                <a:latin typeface="Comic Sans MS" panose="030F0702030302020204" pitchFamily="66" charset="0"/>
              </a:rPr>
              <a:t> </a:t>
            </a:r>
            <a:r>
              <a:rPr lang="en-US" sz="1600" dirty="0" err="1" smtClean="0">
                <a:solidFill>
                  <a:srgbClr val="222222"/>
                </a:solidFill>
                <a:latin typeface="Comic Sans MS" panose="030F0702030302020204" pitchFamily="66" charset="0"/>
              </a:rPr>
              <a:t>Honjo</a:t>
            </a:r>
            <a:r>
              <a:rPr lang="en-US" sz="1600" dirty="0" smtClean="0">
                <a:solidFill>
                  <a:srgbClr val="222222"/>
                </a:solidFill>
                <a:latin typeface="Comic Sans MS" panose="030F0702030302020204" pitchFamily="66" charset="0"/>
              </a:rPr>
              <a:t>. </a:t>
            </a:r>
            <a:endParaRPr lang="en-US" sz="1600" b="0" i="0" dirty="0">
              <a:solidFill>
                <a:srgbClr val="222222"/>
              </a:solidFill>
              <a:effectLst/>
              <a:latin typeface="Comic Sans MS" panose="030F0702030302020204" pitchFamily="66" charset="0"/>
            </a:endParaRPr>
          </a:p>
        </p:txBody>
      </p:sp>
      <p:sp>
        <p:nvSpPr>
          <p:cNvPr id="6" name="Rectángulo 5"/>
          <p:cNvSpPr/>
          <p:nvPr/>
        </p:nvSpPr>
        <p:spPr>
          <a:xfrm>
            <a:off x="3102113" y="6237312"/>
            <a:ext cx="2574032" cy="261610"/>
          </a:xfrm>
          <a:prstGeom prst="rect">
            <a:avLst/>
          </a:prstGeom>
        </p:spPr>
        <p:txBody>
          <a:bodyPr wrap="square">
            <a:spAutoFit/>
          </a:bodyPr>
          <a:lstStyle/>
          <a:p>
            <a:r>
              <a:rPr lang="es-VE" sz="1100" dirty="0"/>
              <a:t>https://</a:t>
            </a:r>
            <a:r>
              <a:rPr lang="es-VE" sz="1100" dirty="0" smtClean="0"/>
              <a:t>en.wikipedia.org/wpoint_inhibitor</a:t>
            </a:r>
            <a:endParaRPr lang="es-VE" sz="1100" dirty="0"/>
          </a:p>
        </p:txBody>
      </p:sp>
      <p:sp>
        <p:nvSpPr>
          <p:cNvPr id="12" name="5 CuadroTexto"/>
          <p:cNvSpPr txBox="1"/>
          <p:nvPr/>
        </p:nvSpPr>
        <p:spPr>
          <a:xfrm>
            <a:off x="6763203" y="649892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91112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11" name="Rectángulo 10"/>
          <p:cNvSpPr/>
          <p:nvPr/>
        </p:nvSpPr>
        <p:spPr>
          <a:xfrm>
            <a:off x="1146683" y="235004"/>
            <a:ext cx="7529773" cy="400110"/>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sz="2000" dirty="0">
                <a:latin typeface="Comic Sans MS" panose="030F0702030302020204" pitchFamily="66" charset="0"/>
              </a:rPr>
              <a:t>M</a:t>
            </a:r>
            <a:r>
              <a:rPr lang="en-US" sz="2000" dirty="0" smtClean="0">
                <a:latin typeface="Comic Sans MS" panose="030F0702030302020204" pitchFamily="66" charset="0"/>
              </a:rPr>
              <a:t>icrobiota </a:t>
            </a:r>
            <a:r>
              <a:rPr lang="en-US" sz="2000" dirty="0" err="1" smtClean="0">
                <a:latin typeface="Comic Sans MS" panose="030F0702030302020204" pitchFamily="66" charset="0"/>
              </a:rPr>
              <a:t>modula</a:t>
            </a:r>
            <a:r>
              <a:rPr lang="en-US" sz="2000" dirty="0" smtClean="0">
                <a:latin typeface="Comic Sans MS" panose="030F0702030302020204" pitchFamily="66" charset="0"/>
              </a:rPr>
              <a:t> </a:t>
            </a:r>
            <a:r>
              <a:rPr lang="en-US" sz="2000" dirty="0" err="1" smtClean="0">
                <a:latin typeface="Comic Sans MS" panose="030F0702030302020204" pitchFamily="66" charset="0"/>
              </a:rPr>
              <a:t>eficacia</a:t>
            </a:r>
            <a:r>
              <a:rPr lang="en-US" sz="2000" dirty="0" smtClean="0">
                <a:latin typeface="Comic Sans MS" panose="030F0702030302020204" pitchFamily="66" charset="0"/>
              </a:rPr>
              <a:t> de </a:t>
            </a:r>
            <a:r>
              <a:rPr lang="en-US" sz="2000" dirty="0" err="1" smtClean="0">
                <a:latin typeface="Comic Sans MS" panose="030F0702030302020204" pitchFamily="66" charset="0"/>
              </a:rPr>
              <a:t>terapia</a:t>
            </a:r>
            <a:r>
              <a:rPr lang="en-US" sz="2000" dirty="0" smtClean="0">
                <a:latin typeface="Comic Sans MS" panose="030F0702030302020204" pitchFamily="66" charset="0"/>
              </a:rPr>
              <a:t> immune de check point</a:t>
            </a:r>
          </a:p>
        </p:txBody>
      </p:sp>
      <p:sp>
        <p:nvSpPr>
          <p:cNvPr id="4" name="Rectángulo 3"/>
          <p:cNvSpPr/>
          <p:nvPr/>
        </p:nvSpPr>
        <p:spPr>
          <a:xfrm>
            <a:off x="1160238" y="724862"/>
            <a:ext cx="6966520" cy="5386090"/>
          </a:xfrm>
          <a:prstGeom prst="rect">
            <a:avLst/>
          </a:prstGeom>
        </p:spPr>
        <p:txBody>
          <a:bodyPr wrap="square">
            <a:spAutoFit/>
          </a:bodyPr>
          <a:lstStyle/>
          <a:p>
            <a:r>
              <a:rPr lang="en-US" sz="1600" dirty="0" smtClean="0">
                <a:latin typeface="Comic Sans MS" panose="030F0702030302020204" pitchFamily="66" charset="0"/>
              </a:rPr>
              <a:t>El microbioma </a:t>
            </a:r>
            <a:r>
              <a:rPr lang="en-US" sz="1600" dirty="0" err="1" smtClean="0">
                <a:latin typeface="Comic Sans MS" panose="030F0702030302020204" pitchFamily="66" charset="0"/>
              </a:rPr>
              <a:t>dirije</a:t>
            </a:r>
            <a:r>
              <a:rPr lang="en-US" sz="1600" dirty="0" smtClean="0">
                <a:latin typeface="Comic Sans MS" panose="030F0702030302020204" pitchFamily="66" charset="0"/>
              </a:rPr>
              <a:t> la </a:t>
            </a:r>
            <a:r>
              <a:rPr lang="en-US" sz="1600" dirty="0" err="1" smtClean="0">
                <a:latin typeface="Comic Sans MS" panose="030F0702030302020204" pitchFamily="66" charset="0"/>
              </a:rPr>
              <a:t>eficacia</a:t>
            </a:r>
            <a:r>
              <a:rPr lang="en-US" sz="1600" dirty="0" smtClean="0">
                <a:latin typeface="Comic Sans MS" panose="030F0702030302020204" pitchFamily="66" charset="0"/>
              </a:rPr>
              <a:t> de </a:t>
            </a:r>
            <a:r>
              <a:rPr lang="en-US" sz="1600" dirty="0" err="1" smtClean="0">
                <a:latin typeface="Comic Sans MS" panose="030F0702030302020204" pitchFamily="66" charset="0"/>
              </a:rPr>
              <a:t>terapia</a:t>
            </a:r>
            <a:r>
              <a:rPr lang="en-US" sz="1600" dirty="0" smtClean="0">
                <a:latin typeface="Comic Sans MS" panose="030F0702030302020204" pitchFamily="66" charset="0"/>
              </a:rPr>
              <a:t> </a:t>
            </a:r>
            <a:r>
              <a:rPr lang="en-US" sz="1600" dirty="0" err="1" smtClean="0">
                <a:latin typeface="Comic Sans MS" panose="030F0702030302020204" pitchFamily="66" charset="0"/>
              </a:rPr>
              <a:t>inmune</a:t>
            </a:r>
            <a:r>
              <a:rPr lang="en-US" sz="1600" dirty="0" smtClean="0">
                <a:latin typeface="Comic Sans MS" panose="030F0702030302020204" pitchFamily="66" charset="0"/>
              </a:rPr>
              <a:t> checkpoint. </a:t>
            </a:r>
            <a:r>
              <a:rPr lang="en-US" sz="1600" dirty="0" err="1" smtClean="0">
                <a:latin typeface="Comic Sans MS" panose="030F0702030302020204" pitchFamily="66" charset="0"/>
              </a:rPr>
              <a:t>Ambas</a:t>
            </a:r>
            <a:r>
              <a:rPr lang="en-US" sz="1600" dirty="0" smtClean="0">
                <a:latin typeface="Comic Sans MS" panose="030F0702030302020204" pitchFamily="66" charset="0"/>
              </a:rPr>
              <a:t> </a:t>
            </a:r>
            <a:r>
              <a:rPr lang="en-US" sz="1600" dirty="0" err="1" smtClean="0">
                <a:latin typeface="Comic Sans MS" panose="030F0702030302020204" pitchFamily="66" charset="0"/>
              </a:rPr>
              <a:t>terapias</a:t>
            </a:r>
            <a:r>
              <a:rPr lang="en-US" sz="1600" dirty="0" smtClean="0">
                <a:latin typeface="Comic Sans MS" panose="030F0702030302020204" pitchFamily="66" charset="0"/>
              </a:rPr>
              <a:t> </a:t>
            </a:r>
            <a:r>
              <a:rPr lang="en-US" sz="1600" b="1" dirty="0" smtClean="0">
                <a:latin typeface="Comic Sans MS" panose="030F0702030302020204" pitchFamily="66" charset="0"/>
              </a:rPr>
              <a:t>anti-CTLA-4</a:t>
            </a:r>
            <a:r>
              <a:rPr lang="en-US" sz="1600" dirty="0" smtClean="0">
                <a:latin typeface="Comic Sans MS" panose="030F0702030302020204" pitchFamily="66" charset="0"/>
              </a:rPr>
              <a:t> y  </a:t>
            </a:r>
            <a:r>
              <a:rPr lang="en-US" sz="1600" b="1" dirty="0">
                <a:latin typeface="Comic Sans MS" panose="030F0702030302020204" pitchFamily="66" charset="0"/>
              </a:rPr>
              <a:t>anti-PD-L1</a:t>
            </a:r>
            <a:r>
              <a:rPr lang="en-US" sz="1600" dirty="0">
                <a:latin typeface="Comic Sans MS" panose="030F0702030302020204" pitchFamily="66" charset="0"/>
              </a:rPr>
              <a:t> </a:t>
            </a:r>
            <a:r>
              <a:rPr lang="en-US" sz="1600" dirty="0" err="1" smtClean="0">
                <a:latin typeface="Comic Sans MS" panose="030F0702030302020204" pitchFamily="66" charset="0"/>
              </a:rPr>
              <a:t>recaen</a:t>
            </a:r>
            <a:r>
              <a:rPr lang="en-US" sz="1600" dirty="0" smtClean="0">
                <a:latin typeface="Comic Sans MS" panose="030F0702030302020204" pitchFamily="66" charset="0"/>
              </a:rPr>
              <a:t> </a:t>
            </a:r>
            <a:r>
              <a:rPr lang="en-US" sz="1600" dirty="0" err="1" smtClean="0">
                <a:latin typeface="Comic Sans MS" panose="030F0702030302020204" pitchFamily="66" charset="0"/>
              </a:rPr>
              <a:t>sobre</a:t>
            </a:r>
            <a:r>
              <a:rPr lang="en-US" sz="1600" dirty="0" smtClean="0">
                <a:latin typeface="Comic Sans MS" panose="030F0702030302020204" pitchFamily="66" charset="0"/>
              </a:rPr>
              <a:t> </a:t>
            </a:r>
            <a:r>
              <a:rPr lang="en-US" sz="1600" b="1" dirty="0" smtClean="0">
                <a:latin typeface="Comic Sans MS" panose="030F0702030302020204" pitchFamily="66" charset="0"/>
              </a:rPr>
              <a:t>microbiota intestinal </a:t>
            </a:r>
            <a:r>
              <a:rPr lang="en-US" sz="1600" dirty="0" smtClean="0">
                <a:latin typeface="Comic Sans MS" panose="030F0702030302020204" pitchFamily="66" charset="0"/>
              </a:rPr>
              <a:t>para </a:t>
            </a:r>
            <a:r>
              <a:rPr lang="en-US" sz="1600" b="1" dirty="0" err="1" smtClean="0">
                <a:latin typeface="Comic Sans MS" panose="030F0702030302020204" pitchFamily="66" charset="0"/>
              </a:rPr>
              <a:t>eficacia</a:t>
            </a:r>
            <a:r>
              <a:rPr lang="en-US" sz="1600" b="1" dirty="0" smtClean="0">
                <a:latin typeface="Comic Sans MS" panose="030F0702030302020204" pitchFamily="66" charset="0"/>
              </a:rPr>
              <a:t> de la </a:t>
            </a:r>
            <a:r>
              <a:rPr lang="en-US" sz="1600" b="1" dirty="0" err="1" smtClean="0">
                <a:latin typeface="Comic Sans MS" panose="030F0702030302020204" pitchFamily="66" charset="0"/>
              </a:rPr>
              <a:t>activación</a:t>
            </a:r>
            <a:r>
              <a:rPr lang="en-US" sz="1600" b="1" dirty="0" smtClean="0">
                <a:latin typeface="Comic Sans MS" panose="030F0702030302020204" pitchFamily="66" charset="0"/>
              </a:rPr>
              <a:t> </a:t>
            </a:r>
            <a:r>
              <a:rPr lang="en-US" sz="1600" b="1" dirty="0" err="1" smtClean="0">
                <a:latin typeface="Comic Sans MS" panose="030F0702030302020204" pitchFamily="66" charset="0"/>
              </a:rPr>
              <a:t>inmune</a:t>
            </a:r>
            <a:r>
              <a:rPr lang="en-US" sz="1600" dirty="0" smtClean="0">
                <a:latin typeface="Comic Sans MS" panose="030F0702030302020204" pitchFamily="66" charset="0"/>
              </a:rPr>
              <a:t>. </a:t>
            </a:r>
          </a:p>
          <a:p>
            <a:endParaRPr lang="en-US" sz="800" dirty="0" smtClean="0">
              <a:latin typeface="Comic Sans MS" panose="030F0702030302020204" pitchFamily="66" charset="0"/>
            </a:endParaRPr>
          </a:p>
          <a:p>
            <a:r>
              <a:rPr lang="en-US" sz="1600" b="1" dirty="0" err="1" smtClean="0">
                <a:latin typeface="Comic Sans MS" panose="030F0702030302020204" pitchFamily="66" charset="0"/>
              </a:rPr>
              <a:t>Terapia</a:t>
            </a:r>
            <a:r>
              <a:rPr lang="en-US" sz="1600" b="1" dirty="0" smtClean="0">
                <a:latin typeface="Comic Sans MS" panose="030F0702030302020204" pitchFamily="66" charset="0"/>
              </a:rPr>
              <a:t> anti-PD-L1 </a:t>
            </a:r>
            <a:r>
              <a:rPr lang="en-US" sz="1600" dirty="0" smtClean="0">
                <a:latin typeface="Comic Sans MS" panose="030F0702030302020204" pitchFamily="66" charset="0"/>
              </a:rPr>
              <a:t>ha </a:t>
            </a:r>
            <a:r>
              <a:rPr lang="en-US" sz="1600" dirty="0" err="1" smtClean="0">
                <a:latin typeface="Comic Sans MS" panose="030F0702030302020204" pitchFamily="66" charset="0"/>
              </a:rPr>
              <a:t>mostrado</a:t>
            </a:r>
            <a:r>
              <a:rPr lang="en-US" sz="1600" dirty="0" smtClean="0">
                <a:latin typeface="Comic Sans MS" panose="030F0702030302020204" pitchFamily="66" charset="0"/>
              </a:rPr>
              <a:t> </a:t>
            </a:r>
            <a:r>
              <a:rPr lang="en-US" sz="1600" dirty="0" err="1" smtClean="0">
                <a:latin typeface="Comic Sans MS" panose="030F0702030302020204" pitchFamily="66" charset="0"/>
              </a:rPr>
              <a:t>basarse</a:t>
            </a:r>
            <a:r>
              <a:rPr lang="en-US" sz="1600" dirty="0" smtClean="0">
                <a:latin typeface="Comic Sans MS" panose="030F0702030302020204" pitchFamily="66" charset="0"/>
              </a:rPr>
              <a:t> en </a:t>
            </a:r>
            <a:r>
              <a:rPr lang="en-US" sz="1600" b="1" dirty="0" err="1" smtClean="0">
                <a:latin typeface="Comic Sans MS" panose="030F0702030302020204" pitchFamily="66" charset="0"/>
              </a:rPr>
              <a:t>preexistencia</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suficiente</a:t>
            </a:r>
            <a:r>
              <a:rPr lang="en-US" sz="1600" b="1" dirty="0" smtClean="0">
                <a:latin typeface="Comic Sans MS" panose="030F0702030302020204" pitchFamily="66" charset="0"/>
              </a:rPr>
              <a:t> Bifidobacterium </a:t>
            </a:r>
            <a:r>
              <a:rPr lang="en-US" sz="1600" b="1" dirty="0" err="1" smtClean="0">
                <a:latin typeface="Comic Sans MS" panose="030F0702030302020204" pitchFamily="66" charset="0"/>
              </a:rPr>
              <a:t>especies</a:t>
            </a:r>
            <a:r>
              <a:rPr lang="en-US" sz="1600" dirty="0" smtClean="0">
                <a:latin typeface="Comic Sans MS" panose="030F0702030302020204" pitchFamily="66" charset="0"/>
              </a:rPr>
              <a:t>, lo </a:t>
            </a:r>
            <a:r>
              <a:rPr lang="en-US" sz="1600" dirty="0" err="1" smtClean="0">
                <a:latin typeface="Comic Sans MS" panose="030F0702030302020204" pitchFamily="66" charset="0"/>
              </a:rPr>
              <a:t>que</a:t>
            </a:r>
            <a:r>
              <a:rPr lang="en-US" sz="1600" dirty="0" smtClean="0">
                <a:latin typeface="Comic Sans MS" panose="030F0702030302020204" pitchFamily="66" charset="0"/>
              </a:rPr>
              <a:t> se </a:t>
            </a:r>
            <a:r>
              <a:rPr lang="en-US" sz="1600" dirty="0" err="1" smtClean="0">
                <a:latin typeface="Comic Sans MS" panose="030F0702030302020204" pitchFamily="66" charset="0"/>
              </a:rPr>
              <a:t>piensa</a:t>
            </a:r>
            <a:r>
              <a:rPr lang="en-US" sz="1600" dirty="0" smtClean="0">
                <a:latin typeface="Comic Sans MS" panose="030F0702030302020204" pitchFamily="66" charset="0"/>
              </a:rPr>
              <a:t> </a:t>
            </a:r>
            <a:r>
              <a:rPr lang="en-US" sz="1600" b="1" dirty="0" err="1" smtClean="0">
                <a:latin typeface="Comic Sans MS" panose="030F0702030302020204" pitchFamily="66" charset="0"/>
              </a:rPr>
              <a:t>aumentan</a:t>
            </a:r>
            <a:r>
              <a:rPr lang="en-US" sz="1600" b="1" dirty="0" smtClean="0">
                <a:latin typeface="Comic Sans MS" panose="030F0702030302020204" pitchFamily="66" charset="0"/>
              </a:rPr>
              <a:t> </a:t>
            </a:r>
            <a:r>
              <a:rPr lang="en-US" sz="1600" b="1" dirty="0" err="1" smtClean="0">
                <a:latin typeface="Comic Sans MS" panose="030F0702030302020204" pitchFamily="66" charset="0"/>
              </a:rPr>
              <a:t>respuestas</a:t>
            </a:r>
            <a:r>
              <a:rPr lang="en-US" sz="1600" dirty="0" smtClean="0">
                <a:latin typeface="Comic Sans MS" panose="030F0702030302020204" pitchFamily="66" charset="0"/>
              </a:rPr>
              <a:t> </a:t>
            </a:r>
            <a:r>
              <a:rPr lang="en-US" sz="1600" dirty="0" err="1" smtClean="0">
                <a:latin typeface="Comic Sans MS" panose="030F0702030302020204" pitchFamily="66" charset="0"/>
              </a:rPr>
              <a:t>vía</a:t>
            </a:r>
            <a:r>
              <a:rPr lang="en-US" sz="1600" dirty="0" smtClean="0">
                <a:latin typeface="Comic Sans MS" panose="030F0702030302020204" pitchFamily="66" charset="0"/>
              </a:rPr>
              <a:t> enlace PD-L1 </a:t>
            </a:r>
            <a:r>
              <a:rPr lang="en-US" sz="1600" dirty="0" err="1" smtClean="0">
                <a:latin typeface="Comic Sans MS" panose="030F0702030302020204" pitchFamily="66" charset="0"/>
              </a:rPr>
              <a:t>sobre</a:t>
            </a:r>
            <a:r>
              <a:rPr lang="en-US" sz="1600" dirty="0" smtClean="0">
                <a:latin typeface="Comic Sans MS" panose="030F0702030302020204" pitchFamily="66" charset="0"/>
              </a:rPr>
              <a:t> APCs</a:t>
            </a:r>
            <a:r>
              <a:rPr lang="en-US" sz="1600" dirty="0">
                <a:latin typeface="Comic Sans MS" panose="030F0702030302020204" pitchFamily="66" charset="0"/>
              </a:rPr>
              <a:t>, </a:t>
            </a:r>
            <a:r>
              <a:rPr lang="en-US" sz="1600" dirty="0" err="1" smtClean="0">
                <a:latin typeface="Comic Sans MS" panose="030F0702030302020204" pitchFamily="66" charset="0"/>
              </a:rPr>
              <a:t>como</a:t>
            </a:r>
            <a:r>
              <a:rPr lang="en-US" sz="1600" dirty="0" smtClean="0">
                <a:latin typeface="Comic Sans MS" panose="030F0702030302020204" pitchFamily="66" charset="0"/>
              </a:rPr>
              <a:t> </a:t>
            </a:r>
            <a:r>
              <a:rPr lang="en-US" sz="1600" dirty="0">
                <a:latin typeface="Comic Sans MS" panose="030F0702030302020204" pitchFamily="66" charset="0"/>
              </a:rPr>
              <a:t>DCs </a:t>
            </a:r>
            <a:r>
              <a:rPr lang="en-US" sz="1600" dirty="0" smtClean="0">
                <a:latin typeface="Comic Sans MS" panose="030F0702030302020204" pitchFamily="66" charset="0"/>
              </a:rPr>
              <a:t>y </a:t>
            </a:r>
            <a:r>
              <a:rPr lang="en-US" sz="1600" dirty="0" err="1" smtClean="0">
                <a:latin typeface="Comic Sans MS" panose="030F0702030302020204" pitchFamily="66" charset="0"/>
              </a:rPr>
              <a:t>macrófagos</a:t>
            </a:r>
            <a:r>
              <a:rPr lang="en-US" sz="1600" dirty="0">
                <a:latin typeface="Comic Sans MS" panose="030F0702030302020204" pitchFamily="66" charset="0"/>
              </a:rPr>
              <a:t>. </a:t>
            </a:r>
            <a:endParaRPr lang="en-US" sz="1600" dirty="0" smtClean="0">
              <a:latin typeface="Comic Sans MS" panose="030F0702030302020204" pitchFamily="66" charset="0"/>
            </a:endParaRPr>
          </a:p>
          <a:p>
            <a:endParaRPr lang="en-US" sz="800" dirty="0" smtClean="0">
              <a:latin typeface="Comic Sans MS" panose="030F0702030302020204" pitchFamily="66" charset="0"/>
            </a:endParaRPr>
          </a:p>
          <a:p>
            <a:r>
              <a:rPr lang="en-US" sz="1600" dirty="0" err="1" smtClean="0">
                <a:latin typeface="Comic Sans MS" panose="030F0702030302020204" pitchFamily="66" charset="0"/>
              </a:rPr>
              <a:t>Subsecuente</a:t>
            </a:r>
            <a:r>
              <a:rPr lang="en-US" sz="1600" dirty="0" smtClean="0">
                <a:latin typeface="Comic Sans MS" panose="030F0702030302020204" pitchFamily="66" charset="0"/>
              </a:rPr>
              <a:t> enlace </a:t>
            </a:r>
            <a:r>
              <a:rPr lang="en-US" sz="1600" dirty="0" err="1" smtClean="0">
                <a:latin typeface="Comic Sans MS" panose="030F0702030302020204" pitchFamily="66" charset="0"/>
              </a:rPr>
              <a:t>resulta</a:t>
            </a:r>
            <a:r>
              <a:rPr lang="en-US" sz="1600" dirty="0" smtClean="0">
                <a:latin typeface="Comic Sans MS" panose="030F0702030302020204" pitchFamily="66" charset="0"/>
              </a:rPr>
              <a:t> en la </a:t>
            </a:r>
            <a:r>
              <a:rPr lang="en-US" sz="1600" dirty="0" err="1" smtClean="0">
                <a:latin typeface="Comic Sans MS" panose="030F0702030302020204" pitchFamily="66" charset="0"/>
              </a:rPr>
              <a:t>prevención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señales</a:t>
            </a:r>
            <a:r>
              <a:rPr lang="en-US" sz="1600" dirty="0" smtClean="0">
                <a:latin typeface="Comic Sans MS" panose="030F0702030302020204" pitchFamily="66" charset="0"/>
              </a:rPr>
              <a:t> </a:t>
            </a:r>
            <a:r>
              <a:rPr lang="en-US" sz="1600" dirty="0" err="1" smtClean="0">
                <a:latin typeface="Comic Sans MS" panose="030F0702030302020204" pitchFamily="66" charset="0"/>
              </a:rPr>
              <a:t>supresivas</a:t>
            </a:r>
            <a:r>
              <a:rPr lang="en-US" sz="1600" dirty="0" smtClean="0">
                <a:latin typeface="Comic Sans MS" panose="030F0702030302020204" pitchFamily="66" charset="0"/>
              </a:rPr>
              <a:t> a c. 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expresan</a:t>
            </a:r>
            <a:r>
              <a:rPr lang="en-US" sz="1600" dirty="0" smtClean="0">
                <a:latin typeface="Comic Sans MS" panose="030F0702030302020204" pitchFamily="66" charset="0"/>
              </a:rPr>
              <a:t> PD-1. </a:t>
            </a:r>
          </a:p>
          <a:p>
            <a:endParaRPr lang="en-US" sz="800" dirty="0" smtClean="0">
              <a:latin typeface="Comic Sans MS" panose="030F0702030302020204" pitchFamily="66" charset="0"/>
            </a:endParaRPr>
          </a:p>
          <a:p>
            <a:r>
              <a:rPr lang="en-US" sz="1600" dirty="0" err="1" smtClean="0">
                <a:latin typeface="Comic Sans MS" panose="030F0702030302020204" pitchFamily="66" charset="0"/>
              </a:rPr>
              <a:t>Igualmente</a:t>
            </a:r>
            <a:r>
              <a:rPr lang="en-US" sz="1600" dirty="0" smtClean="0">
                <a:latin typeface="Comic Sans MS" panose="030F0702030302020204" pitchFamily="66" charset="0"/>
              </a:rPr>
              <a:t>, </a:t>
            </a:r>
            <a:r>
              <a:rPr lang="en-US" sz="1600" b="1" dirty="0">
                <a:latin typeface="Comic Sans MS" panose="030F0702030302020204" pitchFamily="66" charset="0"/>
              </a:rPr>
              <a:t>anti-CTLA-4</a:t>
            </a:r>
            <a:r>
              <a:rPr lang="en-US" sz="1600" dirty="0">
                <a:latin typeface="Comic Sans MS" panose="030F0702030302020204" pitchFamily="66" charset="0"/>
              </a:rPr>
              <a:t> </a:t>
            </a:r>
            <a:r>
              <a:rPr lang="en-US" sz="1600" dirty="0" err="1" smtClean="0">
                <a:latin typeface="Comic Sans MS" panose="030F0702030302020204" pitchFamily="66" charset="0"/>
              </a:rPr>
              <a:t>indirectamente</a:t>
            </a:r>
            <a:r>
              <a:rPr lang="en-US" sz="1600" dirty="0" smtClean="0">
                <a:latin typeface="Comic Sans MS" panose="030F0702030302020204" pitchFamily="66" charset="0"/>
              </a:rPr>
              <a:t> </a:t>
            </a:r>
            <a:r>
              <a:rPr lang="en-US" sz="1600" b="1" dirty="0" err="1" smtClean="0">
                <a:latin typeface="Comic Sans MS" panose="030F0702030302020204" pitchFamily="66" charset="0"/>
              </a:rPr>
              <a:t>altera</a:t>
            </a:r>
            <a:r>
              <a:rPr lang="en-US" sz="1600" b="1" dirty="0" smtClean="0">
                <a:latin typeface="Comic Sans MS" panose="030F0702030302020204" pitchFamily="66" charset="0"/>
              </a:rPr>
              <a:t> el microbiota </a:t>
            </a:r>
            <a:r>
              <a:rPr lang="en-US" sz="1600" dirty="0" smtClean="0">
                <a:latin typeface="Comic Sans MS" panose="030F0702030302020204" pitchFamily="66" charset="0"/>
              </a:rPr>
              <a:t>y </a:t>
            </a:r>
            <a:r>
              <a:rPr lang="en-US" sz="1600" b="1" dirty="0" err="1" smtClean="0">
                <a:latin typeface="Comic Sans MS" panose="030F0702030302020204" pitchFamily="66" charset="0"/>
              </a:rPr>
              <a:t>enriquece</a:t>
            </a:r>
            <a:r>
              <a:rPr lang="en-US" sz="1600" b="1" dirty="0" smtClean="0">
                <a:latin typeface="Comic Sans MS" panose="030F0702030302020204" pitchFamily="66" charset="0"/>
              </a:rPr>
              <a:t> </a:t>
            </a:r>
            <a:r>
              <a:rPr lang="en-US" sz="1600" b="1" dirty="0" err="1" smtClean="0">
                <a:latin typeface="Comic Sans MS" panose="030F0702030302020204" pitchFamily="66" charset="0"/>
              </a:rPr>
              <a:t>las</a:t>
            </a:r>
            <a:r>
              <a:rPr lang="en-US" sz="1600" b="1" dirty="0" smtClean="0">
                <a:latin typeface="Comic Sans MS" panose="030F0702030302020204" pitchFamily="66" charset="0"/>
              </a:rPr>
              <a:t> </a:t>
            </a:r>
            <a:r>
              <a:rPr lang="en-US" sz="1600" b="1" dirty="0" err="1" smtClean="0">
                <a:latin typeface="Comic Sans MS" panose="030F0702030302020204" pitchFamily="66" charset="0"/>
              </a:rPr>
              <a:t>especies</a:t>
            </a:r>
            <a:r>
              <a:rPr lang="en-US" sz="1600" b="1" dirty="0" smtClean="0">
                <a:latin typeface="Comic Sans MS" panose="030F0702030302020204" pitchFamily="66" charset="0"/>
              </a:rPr>
              <a:t> Bacteroides</a:t>
            </a:r>
            <a:r>
              <a:rPr lang="en-US" sz="1600" dirty="0" smtClean="0">
                <a:latin typeface="Comic Sans MS" panose="030F0702030302020204" pitchFamily="66" charset="0"/>
              </a:rPr>
              <a:t>, </a:t>
            </a:r>
            <a:r>
              <a:rPr lang="en-US" sz="1600" dirty="0" err="1" smtClean="0">
                <a:latin typeface="Comic Sans MS" panose="030F0702030302020204" pitchFamily="66" charset="0"/>
              </a:rPr>
              <a:t>posiblemente</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promover</a:t>
            </a:r>
            <a:r>
              <a:rPr lang="en-US" sz="1600" dirty="0" smtClean="0">
                <a:latin typeface="Comic Sans MS" panose="030F0702030302020204" pitchFamily="66" charset="0"/>
              </a:rPr>
              <a:t> </a:t>
            </a:r>
            <a:r>
              <a:rPr lang="en-US" sz="1600" dirty="0" err="1" smtClean="0">
                <a:latin typeface="Comic Sans MS" panose="030F0702030302020204" pitchFamily="66" charset="0"/>
              </a:rPr>
              <a:t>deterioro</a:t>
            </a:r>
            <a:r>
              <a:rPr lang="en-US" sz="1600" dirty="0" smtClean="0">
                <a:latin typeface="Comic Sans MS" panose="030F0702030302020204" pitchFamily="66" charset="0"/>
              </a:rPr>
              <a:t> de la </a:t>
            </a:r>
            <a:r>
              <a:rPr lang="en-US" sz="1600" dirty="0" err="1" smtClean="0">
                <a:latin typeface="Comic Sans MS" panose="030F0702030302020204" pitchFamily="66" charset="0"/>
              </a:rPr>
              <a:t>barrera</a:t>
            </a:r>
            <a:r>
              <a:rPr lang="en-US" sz="1600" dirty="0" smtClean="0">
                <a:latin typeface="Comic Sans MS" panose="030F0702030302020204" pitchFamily="66" charset="0"/>
              </a:rPr>
              <a:t> intestinal </a:t>
            </a:r>
            <a:r>
              <a:rPr lang="en-US" sz="1600" dirty="0" err="1" smtClean="0">
                <a:latin typeface="Comic Sans MS" panose="030F0702030302020204" pitchFamily="66" charset="0"/>
              </a:rPr>
              <a:t>vía</a:t>
            </a:r>
            <a:r>
              <a:rPr lang="en-US" sz="1600" dirty="0" smtClean="0">
                <a:latin typeface="Comic Sans MS" panose="030F0702030302020204" pitchFamily="66" charset="0"/>
              </a:rPr>
              <a:t> </a:t>
            </a:r>
            <a:r>
              <a:rPr lang="en-US" sz="1600" dirty="0" err="1" smtClean="0">
                <a:latin typeface="Comic Sans MS" panose="030F0702030302020204" pitchFamily="66" charset="0"/>
              </a:rPr>
              <a:t>activación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linfocitos</a:t>
            </a:r>
            <a:r>
              <a:rPr lang="en-US" sz="1600" dirty="0" smtClean="0">
                <a:latin typeface="Comic Sans MS" panose="030F0702030302020204" pitchFamily="66" charset="0"/>
              </a:rPr>
              <a:t> locales. </a:t>
            </a:r>
          </a:p>
          <a:p>
            <a:endParaRPr lang="en-US" sz="800" dirty="0" smtClean="0">
              <a:latin typeface="Comic Sans MS" panose="030F0702030302020204" pitchFamily="66" charset="0"/>
            </a:endParaRPr>
          </a:p>
          <a:p>
            <a:r>
              <a:rPr lang="en-US" sz="1600" dirty="0" err="1" smtClean="0">
                <a:latin typeface="Comic Sans MS" panose="030F0702030302020204" pitchFamily="66" charset="0"/>
              </a:rPr>
              <a:t>Estas</a:t>
            </a:r>
            <a:r>
              <a:rPr lang="en-US" sz="1600" dirty="0" smtClean="0">
                <a:latin typeface="Comic Sans MS" panose="030F0702030302020204" pitchFamily="66" charset="0"/>
              </a:rPr>
              <a:t> </a:t>
            </a:r>
            <a:r>
              <a:rPr lang="en-US" sz="1600" dirty="0" err="1" smtClean="0">
                <a:latin typeface="Comic Sans MS" panose="030F0702030302020204" pitchFamily="66" charset="0"/>
              </a:rPr>
              <a:t>bacterias</a:t>
            </a:r>
            <a:r>
              <a:rPr lang="en-US" sz="1600" dirty="0" smtClean="0">
                <a:latin typeface="Comic Sans MS" panose="030F0702030302020204" pitchFamily="66" charset="0"/>
              </a:rPr>
              <a:t> </a:t>
            </a:r>
            <a:r>
              <a:rPr lang="en-US" sz="1600" dirty="0" err="1" smtClean="0">
                <a:latin typeface="Comic Sans MS" panose="030F0702030302020204" pitchFamily="66" charset="0"/>
              </a:rPr>
              <a:t>luego</a:t>
            </a:r>
            <a:r>
              <a:rPr lang="en-US" sz="1600" dirty="0" smtClean="0">
                <a:latin typeface="Comic Sans MS" panose="030F0702030302020204" pitchFamily="66" charset="0"/>
              </a:rPr>
              <a:t> </a:t>
            </a:r>
            <a:r>
              <a:rPr lang="en-US" sz="1600" dirty="0" err="1" smtClean="0">
                <a:latin typeface="Comic Sans MS" panose="030F0702030302020204" pitchFamily="66" charset="0"/>
              </a:rPr>
              <a:t>promueven</a:t>
            </a:r>
            <a:r>
              <a:rPr lang="en-US" sz="1600" dirty="0" smtClean="0">
                <a:latin typeface="Comic Sans MS" panose="030F0702030302020204" pitchFamily="66" charset="0"/>
              </a:rPr>
              <a:t> la </a:t>
            </a:r>
            <a:r>
              <a:rPr lang="en-US" sz="1600" b="1" dirty="0" err="1" smtClean="0">
                <a:latin typeface="Comic Sans MS" panose="030F0702030302020204" pitchFamily="66" charset="0"/>
              </a:rPr>
              <a:t>activación</a:t>
            </a:r>
            <a:r>
              <a:rPr lang="en-US" sz="1600" b="1" dirty="0" smtClean="0">
                <a:latin typeface="Comic Sans MS" panose="030F0702030302020204" pitchFamily="66" charset="0"/>
              </a:rPr>
              <a:t> de c. </a:t>
            </a:r>
            <a:r>
              <a:rPr lang="en-US" sz="1600" b="1" dirty="0" err="1" smtClean="0">
                <a:latin typeface="Comic Sans MS" panose="030F0702030302020204" pitchFamily="66" charset="0"/>
              </a:rPr>
              <a:t>dendríticas</a:t>
            </a:r>
            <a:r>
              <a:rPr lang="en-US" sz="1600" dirty="0" smtClean="0">
                <a:latin typeface="Comic Sans MS" panose="030F0702030302020204" pitchFamily="66" charset="0"/>
              </a:rPr>
              <a:t>, </a:t>
            </a:r>
            <a:r>
              <a:rPr lang="en-US" sz="1600" dirty="0" err="1" smtClean="0">
                <a:latin typeface="Comic Sans MS" panose="030F0702030302020204" pitchFamily="66" charset="0"/>
              </a:rPr>
              <a:t>las</a:t>
            </a:r>
            <a:r>
              <a:rPr lang="en-US" sz="1600" dirty="0" smtClean="0">
                <a:latin typeface="Comic Sans MS" panose="030F0702030302020204" pitchFamily="66" charset="0"/>
              </a:rPr>
              <a:t> </a:t>
            </a:r>
            <a:r>
              <a:rPr lang="en-US" sz="1600" dirty="0" err="1" smtClean="0">
                <a:latin typeface="Comic Sans MS" panose="030F0702030302020204" pitchFamily="66" charset="0"/>
              </a:rPr>
              <a:t>cuales</a:t>
            </a:r>
            <a:r>
              <a:rPr lang="en-US" sz="1600" dirty="0" smtClean="0">
                <a:latin typeface="Comic Sans MS" panose="030F0702030302020204" pitchFamily="66" charset="0"/>
              </a:rPr>
              <a:t> </a:t>
            </a:r>
            <a:r>
              <a:rPr lang="en-US" sz="1600" b="1" dirty="0" err="1" smtClean="0">
                <a:latin typeface="Comic Sans MS" panose="030F0702030302020204" pitchFamily="66" charset="0"/>
              </a:rPr>
              <a:t>presentan</a:t>
            </a:r>
            <a:r>
              <a:rPr lang="en-US" sz="1600" b="1" dirty="0" smtClean="0">
                <a:latin typeface="Comic Sans MS" panose="030F0702030302020204" pitchFamily="66" charset="0"/>
              </a:rPr>
              <a:t> </a:t>
            </a:r>
            <a:r>
              <a:rPr lang="en-US" sz="1600" b="1" dirty="0" err="1" smtClean="0">
                <a:latin typeface="Comic Sans MS" panose="030F0702030302020204" pitchFamily="66" charset="0"/>
              </a:rPr>
              <a:t>antígenos</a:t>
            </a:r>
            <a:r>
              <a:rPr lang="en-US" sz="1600" b="1" dirty="0" smtClean="0">
                <a:latin typeface="Comic Sans MS" panose="030F0702030302020204" pitchFamily="66" charset="0"/>
              </a:rPr>
              <a:t> </a:t>
            </a:r>
            <a:r>
              <a:rPr lang="en-US" sz="1600" b="1" dirty="0" err="1" smtClean="0">
                <a:latin typeface="Comic Sans MS" panose="030F0702030302020204" pitchFamily="66" charset="0"/>
              </a:rPr>
              <a:t>tumorales</a:t>
            </a:r>
            <a:r>
              <a:rPr lang="en-US" sz="1600" b="1" dirty="0" smtClean="0">
                <a:latin typeface="Comic Sans MS" panose="030F0702030302020204" pitchFamily="66" charset="0"/>
              </a:rPr>
              <a:t> para </a:t>
            </a:r>
            <a:r>
              <a:rPr lang="en-US" sz="1600" b="1" dirty="0" err="1" smtClean="0">
                <a:latin typeface="Comic Sans MS" panose="030F0702030302020204" pitchFamily="66" charset="0"/>
              </a:rPr>
              <a:t>preparar</a:t>
            </a:r>
            <a:r>
              <a:rPr lang="en-US" sz="1600" b="1" dirty="0" smtClean="0">
                <a:latin typeface="Comic Sans MS" panose="030F0702030302020204" pitchFamily="66" charset="0"/>
              </a:rPr>
              <a:t> y </a:t>
            </a:r>
            <a:r>
              <a:rPr lang="en-US" sz="1600" b="1" dirty="0" err="1" smtClean="0">
                <a:latin typeface="Comic Sans MS" panose="030F0702030302020204" pitchFamily="66" charset="0"/>
              </a:rPr>
              <a:t>mantener</a:t>
            </a:r>
            <a:r>
              <a:rPr lang="en-US" sz="1600" b="1" dirty="0" smtClean="0">
                <a:latin typeface="Comic Sans MS" panose="030F0702030302020204" pitchFamily="66" charset="0"/>
              </a:rPr>
              <a:t> </a:t>
            </a:r>
            <a:r>
              <a:rPr lang="en-US" sz="1600" b="1" dirty="0" err="1" smtClean="0">
                <a:latin typeface="Comic Sans MS" panose="030F0702030302020204" pitchFamily="66" charset="0"/>
              </a:rPr>
              <a:t>respuestas</a:t>
            </a:r>
            <a:r>
              <a:rPr lang="en-US" sz="1600" b="1" dirty="0" smtClean="0">
                <a:latin typeface="Comic Sans MS" panose="030F0702030302020204" pitchFamily="66" charset="0"/>
              </a:rPr>
              <a:t> </a:t>
            </a:r>
            <a:r>
              <a:rPr lang="en-US" sz="1600" b="1" dirty="0" err="1" smtClean="0">
                <a:latin typeface="Comic Sans MS" panose="030F0702030302020204" pitchFamily="66" charset="0"/>
              </a:rPr>
              <a:t>antitumorales</a:t>
            </a:r>
            <a:r>
              <a:rPr lang="en-US" sz="1600" b="1" dirty="0" smtClean="0">
                <a:latin typeface="Comic Sans MS" panose="030F0702030302020204" pitchFamily="66" charset="0"/>
              </a:rPr>
              <a:t> de c. T.</a:t>
            </a:r>
            <a:endParaRPr lang="en-US" sz="1600" b="1" dirty="0">
              <a:latin typeface="Comic Sans MS" panose="030F0702030302020204" pitchFamily="66" charset="0"/>
            </a:endParaRPr>
          </a:p>
          <a:p>
            <a:endParaRPr lang="en-US" sz="800" dirty="0" smtClean="0">
              <a:latin typeface="Comic Sans MS" panose="030F0702030302020204" pitchFamily="66" charset="0"/>
            </a:endParaRPr>
          </a:p>
          <a:p>
            <a:r>
              <a:rPr lang="en-US" sz="1600" b="1" dirty="0" smtClean="0">
                <a:latin typeface="Comic Sans MS" panose="030F0702030302020204" pitchFamily="66" charset="0"/>
              </a:rPr>
              <a:t>Anti-CTLA-4</a:t>
            </a:r>
            <a:r>
              <a:rPr lang="en-US" sz="1600" dirty="0" smtClean="0">
                <a:latin typeface="Comic Sans MS" panose="030F0702030302020204" pitchFamily="66" charset="0"/>
              </a:rPr>
              <a:t> </a:t>
            </a:r>
            <a:r>
              <a:rPr lang="en-US" sz="1600" dirty="0" err="1" smtClean="0">
                <a:latin typeface="Comic Sans MS" panose="030F0702030302020204" pitchFamily="66" charset="0"/>
              </a:rPr>
              <a:t>sostiene</a:t>
            </a:r>
            <a:r>
              <a:rPr lang="en-US" sz="1600" dirty="0" smtClean="0">
                <a:latin typeface="Comic Sans MS" panose="030F0702030302020204" pitchFamily="66" charset="0"/>
              </a:rPr>
              <a:t> </a:t>
            </a:r>
            <a:r>
              <a:rPr lang="en-US" sz="1600" b="1" dirty="0" err="1" smtClean="0">
                <a:latin typeface="Comic Sans MS" panose="030F0702030302020204" pitchFamily="66" charset="0"/>
              </a:rPr>
              <a:t>funciones</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activación</a:t>
            </a:r>
            <a:r>
              <a:rPr lang="en-US" sz="1600" b="1" dirty="0" smtClean="0">
                <a:latin typeface="Comic Sans MS" panose="030F0702030302020204" pitchFamily="66" charset="0"/>
              </a:rPr>
              <a:t> </a:t>
            </a:r>
            <a:r>
              <a:rPr lang="en-US" sz="1600" b="1" dirty="0" err="1" smtClean="0">
                <a:latin typeface="Comic Sans MS" panose="030F0702030302020204" pitchFamily="66" charset="0"/>
              </a:rPr>
              <a:t>adicionales</a:t>
            </a:r>
            <a:endParaRPr lang="en-US" sz="1600" b="1" dirty="0">
              <a:latin typeface="Comic Sans MS" panose="030F0702030302020204" pitchFamily="66" charset="0"/>
            </a:endParaRPr>
          </a:p>
          <a:p>
            <a:r>
              <a:rPr lang="en-US" sz="1600" dirty="0" smtClean="0">
                <a:latin typeface="Comic Sans MS" panose="030F0702030302020204" pitchFamily="66" charset="0"/>
              </a:rPr>
              <a:t> (</a:t>
            </a:r>
            <a:r>
              <a:rPr lang="en-US" sz="1600" dirty="0" err="1">
                <a:latin typeface="Comic Sans MS" panose="030F0702030302020204" pitchFamily="66" charset="0"/>
              </a:rPr>
              <a:t>i</a:t>
            </a:r>
            <a:r>
              <a:rPr lang="en-US" sz="1600" dirty="0">
                <a:latin typeface="Comic Sans MS" panose="030F0702030302020204" pitchFamily="66" charset="0"/>
              </a:rPr>
              <a:t>) </a:t>
            </a:r>
            <a:r>
              <a:rPr lang="en-US" sz="1600" dirty="0" err="1">
                <a:latin typeface="Comic Sans MS" panose="030F0702030302020204" pitchFamily="66" charset="0"/>
              </a:rPr>
              <a:t>P</a:t>
            </a:r>
            <a:r>
              <a:rPr lang="en-US" sz="1600" dirty="0" err="1" smtClean="0">
                <a:latin typeface="Comic Sans MS" panose="030F0702030302020204" pitchFamily="66" charset="0"/>
              </a:rPr>
              <a:t>revenir</a:t>
            </a:r>
            <a:r>
              <a:rPr lang="en-US" sz="1600" dirty="0" smtClean="0">
                <a:latin typeface="Comic Sans MS" panose="030F0702030302020204" pitchFamily="66" charset="0"/>
              </a:rPr>
              <a:t> CTLA-4 de </a:t>
            </a:r>
            <a:r>
              <a:rPr lang="en-US" sz="1600" dirty="0" err="1" smtClean="0">
                <a:latin typeface="Comic Sans MS" panose="030F0702030302020204" pitchFamily="66" charset="0"/>
              </a:rPr>
              <a:t>bloquear</a:t>
            </a:r>
            <a:r>
              <a:rPr lang="en-US" sz="1600" dirty="0" smtClean="0">
                <a:latin typeface="Comic Sans MS" panose="030F0702030302020204" pitchFamily="66" charset="0"/>
              </a:rPr>
              <a:t> </a:t>
            </a:r>
            <a:r>
              <a:rPr lang="en-US" sz="1600" dirty="0" err="1" smtClean="0">
                <a:latin typeface="Comic Sans MS" panose="030F0702030302020204" pitchFamily="66" charset="0"/>
              </a:rPr>
              <a:t>activación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molécula</a:t>
            </a:r>
            <a:r>
              <a:rPr lang="en-US" sz="1600" dirty="0" smtClean="0">
                <a:latin typeface="Comic Sans MS" panose="030F0702030302020204" pitchFamily="66" charset="0"/>
              </a:rPr>
              <a:t> </a:t>
            </a:r>
            <a:r>
              <a:rPr lang="en-US" sz="1600" dirty="0" err="1" smtClean="0">
                <a:latin typeface="Comic Sans MS" panose="030F0702030302020204" pitchFamily="66" charset="0"/>
              </a:rPr>
              <a:t>coestimulatoria</a:t>
            </a:r>
            <a:r>
              <a:rPr lang="en-US" sz="1600" dirty="0" smtClean="0">
                <a:latin typeface="Comic Sans MS" panose="030F0702030302020204" pitchFamily="66" charset="0"/>
              </a:rPr>
              <a:t> CD28 </a:t>
            </a:r>
            <a:r>
              <a:rPr lang="en-US" sz="1600" dirty="0" err="1" smtClean="0">
                <a:latin typeface="Comic Sans MS" panose="030F0702030302020204" pitchFamily="66" charset="0"/>
              </a:rPr>
              <a:t>sobre</a:t>
            </a:r>
            <a:r>
              <a:rPr lang="en-US" sz="1600" dirty="0" smtClean="0">
                <a:latin typeface="Comic Sans MS" panose="030F0702030302020204" pitchFamily="66" charset="0"/>
              </a:rPr>
              <a:t> c. </a:t>
            </a:r>
            <a:r>
              <a:rPr lang="en-US" sz="1600" dirty="0">
                <a:latin typeface="Comic Sans MS" panose="030F0702030302020204" pitchFamily="66" charset="0"/>
              </a:rPr>
              <a:t>T </a:t>
            </a:r>
            <a:endParaRPr lang="en-US" sz="1600" dirty="0" smtClean="0">
              <a:latin typeface="Comic Sans MS" panose="030F0702030302020204" pitchFamily="66" charset="0"/>
            </a:endParaRPr>
          </a:p>
          <a:p>
            <a:r>
              <a:rPr lang="en-US" sz="1600" dirty="0" smtClean="0">
                <a:latin typeface="Comic Sans MS" panose="030F0702030302020204" pitchFamily="66" charset="0"/>
              </a:rPr>
              <a:t>(</a:t>
            </a:r>
            <a:r>
              <a:rPr lang="en-US" sz="1600" dirty="0">
                <a:latin typeface="Comic Sans MS" panose="030F0702030302020204" pitchFamily="66" charset="0"/>
              </a:rPr>
              <a:t>ii) </a:t>
            </a:r>
            <a:r>
              <a:rPr lang="en-US" sz="1600" dirty="0" err="1" smtClean="0">
                <a:latin typeface="Comic Sans MS" panose="030F0702030302020204" pitchFamily="66" charset="0"/>
              </a:rPr>
              <a:t>Bloquear</a:t>
            </a:r>
            <a:r>
              <a:rPr lang="en-US" sz="1600" dirty="0" smtClean="0">
                <a:latin typeface="Comic Sans MS" panose="030F0702030302020204" pitchFamily="66" charset="0"/>
              </a:rPr>
              <a:t> la </a:t>
            </a:r>
            <a:r>
              <a:rPr lang="en-US" sz="1600" dirty="0" err="1" smtClean="0">
                <a:latin typeface="Comic Sans MS" panose="030F0702030302020204" pitchFamily="66" charset="0"/>
              </a:rPr>
              <a:t>función</a:t>
            </a:r>
            <a:r>
              <a:rPr lang="en-US" sz="1600" dirty="0" smtClean="0">
                <a:latin typeface="Comic Sans MS" panose="030F0702030302020204" pitchFamily="66" charset="0"/>
              </a:rPr>
              <a:t> </a:t>
            </a:r>
            <a:r>
              <a:rPr lang="en-US" sz="1600" dirty="0" err="1" smtClean="0">
                <a:latin typeface="Comic Sans MS" panose="030F0702030302020204" pitchFamily="66" charset="0"/>
              </a:rPr>
              <a:t>inmunosupresora</a:t>
            </a:r>
            <a:r>
              <a:rPr lang="en-US" sz="1600" dirty="0" smtClean="0">
                <a:latin typeface="Comic Sans MS" panose="030F0702030302020204" pitchFamily="66" charset="0"/>
              </a:rPr>
              <a:t> c. </a:t>
            </a:r>
            <a:r>
              <a:rPr lang="en-US" sz="1600" dirty="0" err="1" smtClean="0">
                <a:latin typeface="Comic Sans MS" panose="030F0702030302020204" pitchFamily="66" charset="0"/>
              </a:rPr>
              <a:t>Tregs</a:t>
            </a:r>
            <a:r>
              <a:rPr lang="en-US" sz="1600" dirty="0">
                <a:latin typeface="Comic Sans MS" panose="030F0702030302020204" pitchFamily="66" charset="0"/>
              </a:rPr>
              <a:t>, </a:t>
            </a:r>
            <a:r>
              <a:rPr lang="en-US" sz="1600" dirty="0" err="1" smtClean="0">
                <a:latin typeface="Comic Sans MS" panose="030F0702030302020204" pitchFamily="66" charset="0"/>
              </a:rPr>
              <a:t>las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son </a:t>
            </a:r>
            <a:r>
              <a:rPr lang="en-US" sz="1600" dirty="0" err="1" smtClean="0">
                <a:latin typeface="Comic Sans MS" panose="030F0702030302020204" pitchFamily="66" charset="0"/>
              </a:rPr>
              <a:t>requeridas</a:t>
            </a:r>
            <a:r>
              <a:rPr lang="en-US" sz="1600" dirty="0" smtClean="0">
                <a:latin typeface="Comic Sans MS" panose="030F0702030302020204" pitchFamily="66" charset="0"/>
              </a:rPr>
              <a:t> para la </a:t>
            </a:r>
            <a:r>
              <a:rPr lang="en-US" sz="1600" dirty="0" err="1" smtClean="0">
                <a:latin typeface="Comic Sans MS" panose="030F0702030302020204" pitchFamily="66" charset="0"/>
              </a:rPr>
              <a:t>deactivación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respuestas</a:t>
            </a:r>
            <a:r>
              <a:rPr lang="en-US" sz="1600" dirty="0" smtClean="0">
                <a:latin typeface="Comic Sans MS" panose="030F0702030302020204" pitchFamily="66" charset="0"/>
              </a:rPr>
              <a:t> </a:t>
            </a:r>
            <a:r>
              <a:rPr lang="en-US" sz="1600" dirty="0" err="1" smtClean="0">
                <a:latin typeface="Comic Sans MS" panose="030F0702030302020204" pitchFamily="66" charset="0"/>
              </a:rPr>
              <a:t>inmunes</a:t>
            </a:r>
            <a:r>
              <a:rPr lang="en-US" sz="1600" dirty="0" smtClean="0">
                <a:latin typeface="Comic Sans MS" panose="030F0702030302020204" pitchFamily="66" charset="0"/>
              </a:rPr>
              <a:t> contra </a:t>
            </a:r>
            <a:r>
              <a:rPr lang="en-US" sz="1600" dirty="0" err="1" smtClean="0">
                <a:latin typeface="Comic Sans MS" panose="030F0702030302020204" pitchFamily="66" charset="0"/>
              </a:rPr>
              <a:t>tumores</a:t>
            </a:r>
            <a:r>
              <a:rPr lang="en-US" sz="1600" dirty="0" smtClean="0">
                <a:latin typeface="Comic Sans MS" panose="030F0702030302020204" pitchFamily="66" charset="0"/>
              </a:rPr>
              <a:t>. </a:t>
            </a:r>
            <a:endParaRPr lang="es-VE" sz="1600" dirty="0">
              <a:latin typeface="Comic Sans MS" panose="030F0702030302020204" pitchFamily="66" charset="0"/>
            </a:endParaRPr>
          </a:p>
        </p:txBody>
      </p:sp>
      <p:sp>
        <p:nvSpPr>
          <p:cNvPr id="7" name="Rectángulo 6"/>
          <p:cNvSpPr/>
          <p:nvPr/>
        </p:nvSpPr>
        <p:spPr>
          <a:xfrm>
            <a:off x="1691680" y="6183683"/>
            <a:ext cx="5296062" cy="400110"/>
          </a:xfrm>
          <a:prstGeom prst="rect">
            <a:avLst/>
          </a:prstGeom>
        </p:spPr>
        <p:txBody>
          <a:bodyPr wrap="square">
            <a:spAutoFit/>
          </a:bodyPr>
          <a:lstStyle/>
          <a:p>
            <a:pPr algn="ctr"/>
            <a:r>
              <a:rPr lang="en-US" sz="1000" dirty="0" smtClean="0">
                <a:latin typeface="Times New Roman" panose="02020603050405020304" pitchFamily="18" charset="0"/>
                <a:cs typeface="Times New Roman" panose="02020603050405020304" pitchFamily="18" charset="0"/>
              </a:rPr>
              <a:t>S. Thomas et al.</a:t>
            </a:r>
            <a:r>
              <a:rPr lang="en-US" sz="1000" dirty="0">
                <a:latin typeface="Times New Roman" panose="02020603050405020304" pitchFamily="18" charset="0"/>
                <a:cs typeface="Times New Roman" panose="02020603050405020304" pitchFamily="18" charset="0"/>
              </a:rPr>
              <a:t> </a:t>
            </a:r>
            <a:r>
              <a:rPr lang="en-US" sz="1000" i="1" dirty="0">
                <a:latin typeface="Times New Roman" panose="02020603050405020304" pitchFamily="18" charset="0"/>
                <a:cs typeface="Times New Roman" panose="02020603050405020304" pitchFamily="18" charset="0"/>
              </a:rPr>
              <a:t>The Host </a:t>
            </a:r>
            <a:r>
              <a:rPr lang="en-US" sz="1000" i="1" dirty="0" err="1">
                <a:latin typeface="Times New Roman" panose="02020603050405020304" pitchFamily="18" charset="0"/>
                <a:cs typeface="Times New Roman" panose="02020603050405020304" pitchFamily="18" charset="0"/>
              </a:rPr>
              <a:t>Microbiome</a:t>
            </a:r>
            <a:r>
              <a:rPr lang="en-US" sz="1000" i="1" dirty="0">
                <a:latin typeface="Times New Roman" panose="02020603050405020304" pitchFamily="18" charset="0"/>
                <a:cs typeface="Times New Roman" panose="02020603050405020304" pitchFamily="18" charset="0"/>
              </a:rPr>
              <a:t> Regulates and </a:t>
            </a:r>
            <a:r>
              <a:rPr lang="en-US" sz="1000" i="1" dirty="0" smtClean="0">
                <a:latin typeface="Times New Roman" panose="02020603050405020304" pitchFamily="18" charset="0"/>
                <a:cs typeface="Times New Roman" panose="02020603050405020304" pitchFamily="18" charset="0"/>
              </a:rPr>
              <a:t>Maintains Human </a:t>
            </a:r>
            <a:r>
              <a:rPr lang="en-US" sz="1000" i="1" dirty="0">
                <a:latin typeface="Times New Roman" panose="02020603050405020304" pitchFamily="18" charset="0"/>
                <a:cs typeface="Times New Roman" panose="02020603050405020304" pitchFamily="18" charset="0"/>
              </a:rPr>
              <a:t>Health: A Primer and Perspective </a:t>
            </a:r>
            <a:r>
              <a:rPr lang="en-US" sz="1000" i="1" dirty="0" smtClean="0">
                <a:latin typeface="Times New Roman" panose="02020603050405020304" pitchFamily="18" charset="0"/>
                <a:cs typeface="Times New Roman" panose="02020603050405020304" pitchFamily="18" charset="0"/>
              </a:rPr>
              <a:t>for Non-Microbiologists</a:t>
            </a:r>
            <a:r>
              <a:rPr lang="en-US" sz="1000" dirty="0" smtClean="0">
                <a:latin typeface="Times New Roman" panose="02020603050405020304" pitchFamily="18" charset="0"/>
                <a:cs typeface="Times New Roman" panose="02020603050405020304" pitchFamily="18" charset="0"/>
              </a:rPr>
              <a:t>. Cancer Res. </a:t>
            </a:r>
            <a:r>
              <a:rPr lang="en-US" sz="1000" dirty="0">
                <a:latin typeface="Times New Roman" panose="02020603050405020304" pitchFamily="18" charset="0"/>
                <a:cs typeface="Times New Roman" panose="02020603050405020304" pitchFamily="18" charset="0"/>
              </a:rPr>
              <a:t>2017 DOI: </a:t>
            </a:r>
            <a:r>
              <a:rPr lang="en-US" sz="1000" dirty="0" smtClean="0">
                <a:latin typeface="Times New Roman" panose="02020603050405020304" pitchFamily="18" charset="0"/>
                <a:cs typeface="Times New Roman" panose="02020603050405020304" pitchFamily="18" charset="0"/>
              </a:rPr>
              <a:t>10.1158/0008-5472.CAN-16-2929</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1745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156176" y="6453336"/>
            <a:ext cx="2856423"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9" name="5 CuadroTexto"/>
          <p:cNvSpPr txBox="1"/>
          <p:nvPr/>
        </p:nvSpPr>
        <p:spPr>
          <a:xfrm>
            <a:off x="2133600" y="889844"/>
            <a:ext cx="5873724" cy="4955203"/>
          </a:xfrm>
          <a:prstGeom prst="rect">
            <a:avLst/>
          </a:prstGeom>
          <a:noFill/>
          <a:ln>
            <a:solidFill>
              <a:schemeClr val="accent6">
                <a:lumMod val="50000"/>
              </a:schemeClr>
            </a:solidFill>
          </a:ln>
        </p:spPr>
        <p:txBody>
          <a:bodyPr wrap="none" rtlCol="0">
            <a:spAutoFit/>
          </a:bodyPr>
          <a:ls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3399FF"/>
              </a:buClr>
              <a:buSzPct val="130000"/>
            </a:pPr>
            <a:r>
              <a:rPr lang="es-VE" sz="3200" dirty="0" smtClean="0">
                <a:solidFill>
                  <a:prstClr val="white"/>
                </a:solidFill>
                <a:effectLst>
                  <a:outerShdw blurRad="38100" dist="38100" dir="2700000" algn="tl">
                    <a:srgbClr val="000000">
                      <a:alpha val="43137"/>
                    </a:srgbClr>
                  </a:outerShdw>
                </a:effectLst>
                <a:latin typeface="Comic Sans MS" pitchFamily="66" charset="0"/>
              </a:rPr>
              <a:t>Prevención y Terapéutica</a:t>
            </a:r>
          </a:p>
          <a:p>
            <a:pPr>
              <a:buClr>
                <a:srgbClr val="3399FF"/>
              </a:buClr>
              <a:buSzPct val="130000"/>
            </a:pPr>
            <a:r>
              <a:rPr lang="es-VE" sz="2800" dirty="0" smtClean="0">
                <a:solidFill>
                  <a:schemeClr val="accent6">
                    <a:lumMod val="75000"/>
                  </a:schemeClr>
                </a:solidFill>
                <a:effectLst>
                  <a:outerShdw blurRad="38100" dist="38100" dir="2700000" algn="tl">
                    <a:srgbClr val="000000">
                      <a:alpha val="43137"/>
                    </a:srgbClr>
                  </a:outerShdw>
                </a:effectLst>
                <a:latin typeface="Comic Sans MS" pitchFamily="66" charset="0"/>
              </a:rPr>
              <a:t>A. General</a:t>
            </a:r>
            <a:r>
              <a:rPr lang="es-VE" sz="2800" dirty="0" smtClean="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es </a:t>
            </a:r>
            <a:r>
              <a:rPr lang="es-VE" sz="3600" dirty="0">
                <a:solidFill>
                  <a:prstClr val="black"/>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tratamientos</a:t>
            </a:r>
          </a:p>
          <a:p>
            <a:pPr>
              <a:buClr>
                <a:srgbClr val="0047D6"/>
              </a:buClr>
              <a:buSzPct val="200000"/>
            </a:pPr>
            <a:r>
              <a:rPr lang="es-VE" dirty="0">
                <a:solidFill>
                  <a:prstClr val="white"/>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A1. </a:t>
            </a:r>
            <a:r>
              <a:rPr lang="es-VE" dirty="0" smtClean="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Prebióticos</a:t>
            </a:r>
            <a:r>
              <a:rPr lang="es-VE" dirty="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dirty="0" smtClean="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Probióticos</a:t>
            </a:r>
            <a:r>
              <a:rPr lang="es-VE" dirty="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endParaRPr lang="es-VE" dirty="0" smtClean="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endParaRPr>
          </a:p>
          <a:p>
            <a:pPr>
              <a:buClr>
                <a:srgbClr val="0047D6"/>
              </a:buClr>
              <a:buSzPct val="200000"/>
            </a:pPr>
            <a:r>
              <a:rPr lang="es-VE" dirty="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dirty="0" smtClean="0">
                <a:solidFill>
                  <a:schemeClr val="accent6">
                    <a:lumMod val="40000"/>
                    <a:lumOff val="6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Simbióticos</a:t>
            </a:r>
          </a:p>
          <a:p>
            <a:pPr>
              <a:buClr>
                <a:srgbClr val="0047D6"/>
              </a:buClr>
              <a:buSzPct val="200000"/>
            </a:pPr>
            <a:endParaRPr lang="es-VE" dirty="0" smtClean="0">
              <a:solidFill>
                <a:srgbClr val="F79646">
                  <a:lumMod val="20000"/>
                  <a:lumOff val="80000"/>
                </a:srgb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endParaRPr>
          </a:p>
          <a:p>
            <a:pPr>
              <a:buClr>
                <a:srgbClr val="0047D6"/>
              </a:buClr>
              <a:buSzPct val="200000"/>
            </a:pPr>
            <a:endParaRPr lang="es-VE" dirty="0" smtClean="0">
              <a:solidFill>
                <a:srgbClr val="F79646">
                  <a:lumMod val="20000"/>
                  <a:lumOff val="80000"/>
                </a:srgb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endParaRPr>
          </a:p>
          <a:p>
            <a:pPr>
              <a:buClr>
                <a:srgbClr val="0047D6"/>
              </a:buClr>
              <a:buSzPct val="200000"/>
            </a:pPr>
            <a:r>
              <a:rPr lang="es-VE" sz="2400" dirty="0" smtClean="0">
                <a:solidFill>
                  <a:srgbClr val="F79646">
                    <a:lumMod val="75000"/>
                  </a:srgb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A2. </a:t>
            </a:r>
            <a:r>
              <a:rPr lang="es-VE" sz="2400" dirty="0" err="1" smtClean="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Postbióticos</a:t>
            </a:r>
            <a:r>
              <a:rPr lang="es-VE" sz="2400" dirty="0" smtClean="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Transplante fecal.</a:t>
            </a:r>
          </a:p>
          <a:p>
            <a:pPr>
              <a:buClr>
                <a:srgbClr val="0047D6"/>
              </a:buClr>
              <a:buSzPct val="200000"/>
            </a:pPr>
            <a:r>
              <a:rPr lang="es-VE" sz="2400"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s-VE" sz="2400" dirty="0" smtClean="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Terapéutica racional</a:t>
            </a:r>
            <a:endParaRPr lang="es-VE" sz="2400"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endParaRPr>
          </a:p>
          <a:p>
            <a:pPr marL="514350" indent="-514350">
              <a:buClr>
                <a:srgbClr val="3399FF"/>
              </a:buClr>
              <a:buSzPct val="130000"/>
              <a:buFontTx/>
              <a:buAutoNum type="alphaUcPeriod"/>
            </a:pPr>
            <a:endParaRPr lang="es-VE" sz="2000" dirty="0" smtClean="0">
              <a:solidFill>
                <a:prstClr val="white"/>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200" dirty="0" smtClean="0">
                <a:solidFill>
                  <a:prstClr val="white"/>
                </a:solidFill>
                <a:effectLst>
                  <a:outerShdw blurRad="38100" dist="38100" dir="2700000" algn="tl">
                    <a:srgbClr val="000000">
                      <a:alpha val="43137"/>
                    </a:srgbClr>
                  </a:outerShdw>
                </a:effectLst>
                <a:latin typeface="Comic Sans MS" pitchFamily="66" charset="0"/>
              </a:rPr>
              <a:t>B. </a:t>
            </a:r>
            <a:r>
              <a:rPr lang="es-VE" sz="2200" dirty="0" smtClean="0">
                <a:solidFill>
                  <a:schemeClr val="accent6">
                    <a:lumMod val="60000"/>
                    <a:lumOff val="40000"/>
                  </a:schemeClr>
                </a:solidFill>
                <a:effectLst>
                  <a:outerShdw blurRad="38100" dist="38100" dir="2700000" algn="tl">
                    <a:srgbClr val="000000">
                      <a:alpha val="43137"/>
                    </a:srgbClr>
                  </a:outerShdw>
                </a:effectLst>
                <a:latin typeface="Comic Sans MS" pitchFamily="66" charset="0"/>
              </a:rPr>
              <a:t>Efectos de microbiota sobre </a:t>
            </a:r>
          </a:p>
          <a:p>
            <a:pPr>
              <a:buClr>
                <a:srgbClr val="3399FF"/>
              </a:buClr>
              <a:buSzPct val="130000"/>
            </a:pPr>
            <a:r>
              <a:rPr lang="es-VE" sz="2200" dirty="0">
                <a:solidFill>
                  <a:schemeClr val="accent6">
                    <a:lumMod val="60000"/>
                    <a:lumOff val="40000"/>
                  </a:schemeClr>
                </a:solidFill>
                <a:effectLst>
                  <a:outerShdw blurRad="38100" dist="38100" dir="2700000" algn="tl">
                    <a:srgbClr val="000000">
                      <a:alpha val="43137"/>
                    </a:srgbClr>
                  </a:outerShdw>
                </a:effectLst>
                <a:latin typeface="Comic Sans MS" pitchFamily="66" charset="0"/>
              </a:rPr>
              <a:t> </a:t>
            </a:r>
            <a:r>
              <a:rPr lang="es-VE" sz="2200" dirty="0" smtClean="0">
                <a:solidFill>
                  <a:schemeClr val="accent6">
                    <a:lumMod val="60000"/>
                    <a:lumOff val="40000"/>
                  </a:schemeClr>
                </a:solidFill>
                <a:effectLst>
                  <a:outerShdw blurRad="38100" dist="38100" dir="2700000" algn="tl">
                    <a:srgbClr val="000000">
                      <a:alpha val="43137"/>
                    </a:srgbClr>
                  </a:outerShdw>
                </a:effectLst>
                <a:latin typeface="Comic Sans MS" pitchFamily="66" charset="0"/>
              </a:rPr>
              <a:t>   agentes terapéuticos</a:t>
            </a:r>
          </a:p>
          <a:p>
            <a:pPr>
              <a:buClr>
                <a:srgbClr val="3399FF"/>
              </a:buClr>
              <a:buSzPct val="130000"/>
            </a:pPr>
            <a:r>
              <a:rPr lang="es-VE" sz="2400" dirty="0">
                <a:solidFill>
                  <a:schemeClr val="accent6">
                    <a:lumMod val="60000"/>
                    <a:lumOff val="40000"/>
                  </a:schemeClr>
                </a:solidFill>
                <a:effectLst>
                  <a:outerShdw blurRad="38100" dist="38100" dir="2700000" algn="tl">
                    <a:srgbClr val="000000">
                      <a:alpha val="43137"/>
                    </a:srgbClr>
                  </a:outerShdw>
                </a:effectLst>
                <a:latin typeface="Comic Sans MS" pitchFamily="66" charset="0"/>
              </a:rPr>
              <a:t> </a:t>
            </a:r>
            <a:r>
              <a:rPr lang="es-VE" sz="2400" dirty="0" smtClean="0">
                <a:solidFill>
                  <a:schemeClr val="accent6">
                    <a:lumMod val="60000"/>
                    <a:lumOff val="40000"/>
                  </a:schemeClr>
                </a:solidFill>
                <a:effectLst>
                  <a:outerShdw blurRad="38100" dist="38100" dir="2700000" algn="tl">
                    <a:srgbClr val="000000">
                      <a:alpha val="43137"/>
                    </a:srgbClr>
                  </a:outerShdw>
                </a:effectLst>
                <a:latin typeface="Comic Sans MS" pitchFamily="66" charset="0"/>
              </a:rPr>
              <a:t>   </a:t>
            </a:r>
            <a:r>
              <a:rPr lang="es-VE" dirty="0" smtClean="0">
                <a:solidFill>
                  <a:schemeClr val="accent6">
                    <a:lumMod val="40000"/>
                    <a:lumOff val="60000"/>
                  </a:schemeClr>
                </a:solidFill>
                <a:effectLst>
                  <a:outerShdw blurRad="38100" dist="38100" dir="2700000" algn="tl">
                    <a:srgbClr val="000000">
                      <a:alpha val="43137"/>
                    </a:srgbClr>
                  </a:outerShdw>
                </a:effectLst>
                <a:latin typeface="Comic Sans MS" pitchFamily="66" charset="0"/>
              </a:rPr>
              <a:t>Quimioterapia, Inmunoterapia</a:t>
            </a:r>
          </a:p>
          <a:p>
            <a:pPr>
              <a:buClr>
                <a:srgbClr val="3399FF"/>
              </a:buClr>
              <a:buSzPct val="130000"/>
            </a:pPr>
            <a:endParaRPr lang="es-VE" sz="2000" dirty="0">
              <a:solidFill>
                <a:srgbClr val="F79646">
                  <a:lumMod val="75000"/>
                </a:srgbClr>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000" dirty="0" smtClean="0">
                <a:solidFill>
                  <a:prstClr val="white"/>
                </a:solidFill>
                <a:effectLst>
                  <a:outerShdw blurRad="38100" dist="38100" dir="2700000" algn="tl">
                    <a:srgbClr val="000000">
                      <a:alpha val="43137"/>
                    </a:srgbClr>
                  </a:outerShdw>
                </a:effectLst>
                <a:latin typeface="Comic Sans MS" pitchFamily="66" charset="0"/>
              </a:rPr>
              <a:t>C. </a:t>
            </a:r>
            <a:r>
              <a:rPr lang="es-VE" sz="2000" dirty="0" smtClean="0">
                <a:solidFill>
                  <a:schemeClr val="accent6">
                    <a:lumMod val="60000"/>
                    <a:lumOff val="40000"/>
                  </a:schemeClr>
                </a:solidFill>
                <a:effectLst>
                  <a:outerShdw blurRad="38100" dist="38100" dir="2700000" algn="tl">
                    <a:srgbClr val="000000">
                      <a:alpha val="43137"/>
                    </a:srgbClr>
                  </a:outerShdw>
                </a:effectLst>
                <a:latin typeface="Comic Sans MS" pitchFamily="66" charset="0"/>
              </a:rPr>
              <a:t>Terapias </a:t>
            </a:r>
            <a:r>
              <a:rPr lang="es-VE" sz="2000" dirty="0" smtClean="0">
                <a:solidFill>
                  <a:schemeClr val="accent6">
                    <a:lumMod val="60000"/>
                    <a:lumOff val="40000"/>
                  </a:schemeClr>
                </a:solidFill>
                <a:effectLst>
                  <a:outerShdw blurRad="38100" dist="38100" dir="2700000" algn="tl">
                    <a:srgbClr val="000000">
                      <a:alpha val="43137"/>
                    </a:srgbClr>
                  </a:outerShdw>
                </a:effectLst>
                <a:latin typeface="Comic Sans MS" pitchFamily="66" charset="0"/>
              </a:rPr>
              <a:t>novedosas en </a:t>
            </a:r>
            <a:r>
              <a:rPr lang="es-VE" sz="2000" dirty="0" smtClean="0">
                <a:solidFill>
                  <a:schemeClr val="accent6">
                    <a:lumMod val="60000"/>
                    <a:lumOff val="40000"/>
                  </a:schemeClr>
                </a:solidFill>
                <a:effectLst>
                  <a:outerShdw blurRad="38100" dist="38100" dir="2700000" algn="tl">
                    <a:srgbClr val="000000">
                      <a:alpha val="43137"/>
                    </a:srgbClr>
                  </a:outerShdw>
                </a:effectLst>
                <a:latin typeface="Comic Sans MS" pitchFamily="66" charset="0"/>
              </a:rPr>
              <a:t>algunas enfermedades</a:t>
            </a:r>
          </a:p>
        </p:txBody>
      </p:sp>
      <p:sp>
        <p:nvSpPr>
          <p:cNvPr id="10" name="6 CuadroTexto"/>
          <p:cNvSpPr txBox="1"/>
          <p:nvPr/>
        </p:nvSpPr>
        <p:spPr>
          <a:xfrm>
            <a:off x="1251243" y="889844"/>
            <a:ext cx="771365" cy="523220"/>
          </a:xfrm>
          <a:prstGeom prst="rect">
            <a:avLst/>
          </a:prstGeom>
          <a:solidFill>
            <a:srgbClr val="0047D6"/>
          </a:solidFill>
        </p:spPr>
        <p:txBody>
          <a:bodyPr wrap="none" rtlCol="0">
            <a:spAutoFit/>
          </a:bodyPr>
          <a:ls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VE" sz="2800" dirty="0" smtClean="0">
                <a:solidFill>
                  <a:prstClr val="white"/>
                </a:solidFill>
                <a:latin typeface="Comic Sans MS" pitchFamily="66" charset="0"/>
              </a:rPr>
              <a:t>III</a:t>
            </a:r>
            <a:endParaRPr lang="es-VE" sz="2800" dirty="0">
              <a:solidFill>
                <a:prstClr val="white"/>
              </a:solidFill>
              <a:latin typeface="Comic Sans MS" pitchFamily="66" charset="0"/>
            </a:endParaRPr>
          </a:p>
        </p:txBody>
      </p:sp>
      <p:sp>
        <p:nvSpPr>
          <p:cNvPr id="11" name="CuadroTexto 1"/>
          <p:cNvSpPr txBox="1"/>
          <p:nvPr/>
        </p:nvSpPr>
        <p:spPr>
          <a:xfrm>
            <a:off x="5859755" y="2402012"/>
            <a:ext cx="1584176" cy="584775"/>
          </a:xfrm>
          <a:prstGeom prst="rect">
            <a:avLst/>
          </a:prstGeom>
          <a:noFill/>
        </p:spPr>
        <p:txBody>
          <a:bodyPr wrap="square" rtlCol="0">
            <a:spAutoFit/>
          </a:bodyPr>
          <a:ls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VE" sz="3200" dirty="0" smtClean="0">
                <a:solidFill>
                  <a:schemeClr val="bg1"/>
                </a:solidFill>
                <a:latin typeface="Comic Sans MS" panose="030F0702030302020204" pitchFamily="66" charset="0"/>
              </a:rPr>
              <a:t>Sigue…</a:t>
            </a:r>
            <a:endParaRPr lang="es-VE" sz="3200"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303248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57297" y="1175121"/>
            <a:ext cx="3009122" cy="1323439"/>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rtlCol="0">
            <a:spAutoFit/>
          </a:bodyPr>
          <a:lstStyle/>
          <a:p>
            <a:pPr algn="ctr"/>
            <a:r>
              <a:rPr lang="es-VE" sz="2000" dirty="0" smtClean="0">
                <a:latin typeface="Comic Sans MS" panose="030F0702030302020204" pitchFamily="66" charset="0"/>
              </a:rPr>
              <a:t>Efectos de Microbiota en respuestas </a:t>
            </a:r>
          </a:p>
          <a:p>
            <a:pPr algn="ctr"/>
            <a:r>
              <a:rPr lang="es-VE" sz="2000" dirty="0" smtClean="0">
                <a:latin typeface="Comic Sans MS" panose="030F0702030302020204" pitchFamily="66" charset="0"/>
              </a:rPr>
              <a:t>del hospedero a agentes terapéuticos</a:t>
            </a:r>
            <a:endParaRPr lang="es-VE" sz="2000" dirty="0">
              <a:latin typeface="Comic Sans MS" panose="030F0702030302020204" pitchFamily="66" charset="0"/>
            </a:endParaRPr>
          </a:p>
        </p:txBody>
      </p:sp>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pic>
        <p:nvPicPr>
          <p:cNvPr id="2" name="Imagen 1"/>
          <p:cNvPicPr>
            <a:picLocks noChangeAspect="1"/>
          </p:cNvPicPr>
          <p:nvPr/>
        </p:nvPicPr>
        <p:blipFill>
          <a:blip r:embed="rId2"/>
          <a:stretch>
            <a:fillRect/>
          </a:stretch>
        </p:blipFill>
        <p:spPr>
          <a:xfrm>
            <a:off x="3582940" y="399324"/>
            <a:ext cx="5283003" cy="5333932"/>
          </a:xfrm>
          <a:prstGeom prst="rect">
            <a:avLst/>
          </a:prstGeom>
        </p:spPr>
      </p:pic>
      <p:sp>
        <p:nvSpPr>
          <p:cNvPr id="10" name="Rectángulo 9"/>
          <p:cNvSpPr/>
          <p:nvPr/>
        </p:nvSpPr>
        <p:spPr>
          <a:xfrm>
            <a:off x="1744674" y="6176058"/>
            <a:ext cx="7121269" cy="461665"/>
          </a:xfrm>
          <a:prstGeom prst="rect">
            <a:avLst/>
          </a:prstGeom>
        </p:spPr>
        <p:txBody>
          <a:bodyPr wrap="square">
            <a:spAutoFit/>
          </a:bodyPr>
          <a:lstStyle/>
          <a:p>
            <a:pPr algn="ctr"/>
            <a:r>
              <a:rPr lang="es-VE" sz="1200" dirty="0">
                <a:latin typeface="Times New Roman" panose="02020603050405020304" pitchFamily="18" charset="0"/>
                <a:cs typeface="Times New Roman" panose="02020603050405020304" pitchFamily="18" charset="0"/>
              </a:rPr>
              <a:t>C. </a:t>
            </a:r>
            <a:r>
              <a:rPr lang="es-VE" sz="1200" dirty="0" err="1">
                <a:latin typeface="Times New Roman" panose="02020603050405020304" pitchFamily="18" charset="0"/>
                <a:cs typeface="Times New Roman" panose="02020603050405020304" pitchFamily="18" charset="0"/>
              </a:rPr>
              <a:t>Panebianco</a:t>
            </a:r>
            <a:r>
              <a:rPr lang="es-VE" sz="1200" dirty="0">
                <a:latin typeface="Times New Roman" panose="02020603050405020304" pitchFamily="18" charset="0"/>
                <a:cs typeface="Times New Roman" panose="02020603050405020304" pitchFamily="18" charset="0"/>
              </a:rPr>
              <a:t>, A. </a:t>
            </a:r>
            <a:r>
              <a:rPr lang="es-VE" sz="1200" dirty="0" err="1">
                <a:latin typeface="Times New Roman" panose="02020603050405020304" pitchFamily="18" charset="0"/>
                <a:cs typeface="Times New Roman" panose="02020603050405020304" pitchFamily="18" charset="0"/>
              </a:rPr>
              <a:t>Andriulli</a:t>
            </a:r>
            <a:r>
              <a:rPr lang="es-VE" sz="1200" dirty="0">
                <a:latin typeface="Times New Roman" panose="02020603050405020304" pitchFamily="18" charset="0"/>
                <a:cs typeface="Times New Roman" panose="02020603050405020304" pitchFamily="18" charset="0"/>
              </a:rPr>
              <a:t>, V. </a:t>
            </a:r>
            <a:r>
              <a:rPr lang="es-VE" sz="1200" dirty="0" err="1" smtClean="0">
                <a:latin typeface="Times New Roman" panose="02020603050405020304" pitchFamily="18" charset="0"/>
                <a:cs typeface="Times New Roman" panose="02020603050405020304" pitchFamily="18" charset="0"/>
              </a:rPr>
              <a:t>Pazienza</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Pharmacomicrobiomics</a:t>
            </a:r>
            <a:r>
              <a:rPr lang="es-VE" sz="1200" i="1" dirty="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exploiting</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the</a:t>
            </a:r>
            <a:r>
              <a:rPr lang="es-VE" sz="1200" i="1" dirty="0" smtClean="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drug</a:t>
            </a:r>
            <a:r>
              <a:rPr lang="es-VE" sz="1200" i="1" dirty="0">
                <a:latin typeface="Times New Roman" panose="02020603050405020304" pitchFamily="18" charset="0"/>
                <a:cs typeface="Times New Roman" panose="02020603050405020304" pitchFamily="18" charset="0"/>
              </a:rPr>
              <a:t>-microbiota </a:t>
            </a:r>
            <a:r>
              <a:rPr lang="es-VE" sz="1200" i="1" dirty="0" err="1">
                <a:latin typeface="Times New Roman" panose="02020603050405020304" pitchFamily="18" charset="0"/>
                <a:cs typeface="Times New Roman" panose="02020603050405020304" pitchFamily="18" charset="0"/>
              </a:rPr>
              <a:t>interactions</a:t>
            </a:r>
            <a:r>
              <a:rPr lang="es-VE" sz="1200" i="1" dirty="0">
                <a:latin typeface="Times New Roman" panose="02020603050405020304" pitchFamily="18" charset="0"/>
                <a:cs typeface="Times New Roman" panose="02020603050405020304" pitchFamily="18" charset="0"/>
              </a:rPr>
              <a:t> in</a:t>
            </a:r>
          </a:p>
          <a:p>
            <a:pPr algn="ctr"/>
            <a:r>
              <a:rPr lang="es-VE" sz="1200" i="1" dirty="0" err="1">
                <a:latin typeface="Times New Roman" panose="02020603050405020304" pitchFamily="18" charset="0"/>
                <a:cs typeface="Times New Roman" panose="02020603050405020304" pitchFamily="18" charset="0"/>
              </a:rPr>
              <a:t>anticancer</a:t>
            </a:r>
            <a:r>
              <a:rPr lang="es-VE" sz="1200" i="1" dirty="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therapies</a:t>
            </a:r>
            <a:r>
              <a:rPr lang="es-VE" sz="1200" i="1" dirty="0" smtClean="0">
                <a:latin typeface="Times New Roman" panose="02020603050405020304" pitchFamily="18" charset="0"/>
                <a:cs typeface="Times New Roman" panose="02020603050405020304" pitchFamily="18" charset="0"/>
              </a:rPr>
              <a:t>.</a:t>
            </a:r>
            <a:r>
              <a:rPr lang="es-VE" sz="1200" dirty="0" smtClean="0">
                <a:latin typeface="Times New Roman" panose="02020603050405020304" pitchFamily="18" charset="0"/>
                <a:cs typeface="Times New Roman" panose="02020603050405020304" pitchFamily="18" charset="0"/>
              </a:rPr>
              <a:t> </a:t>
            </a:r>
            <a:r>
              <a:rPr lang="it-IT" sz="1200" dirty="0" smtClean="0">
                <a:latin typeface="Times New Roman" panose="02020603050405020304" pitchFamily="18" charset="0"/>
                <a:cs typeface="Times New Roman" panose="02020603050405020304" pitchFamily="18" charset="0"/>
              </a:rPr>
              <a:t>Microbiome 2018; 6:92 https</a:t>
            </a:r>
            <a:r>
              <a:rPr lang="it-IT" sz="1200" dirty="0">
                <a:latin typeface="Times New Roman" panose="02020603050405020304" pitchFamily="18" charset="0"/>
                <a:cs typeface="Times New Roman" panose="02020603050405020304" pitchFamily="18" charset="0"/>
              </a:rPr>
              <a:t>://doi.org/10.1186/s40168-018-0483-7</a:t>
            </a:r>
            <a:endParaRPr lang="es-VE" sz="1200" dirty="0">
              <a:latin typeface="Times New Roman" panose="02020603050405020304" pitchFamily="18" charset="0"/>
              <a:cs typeface="Times New Roman" panose="02020603050405020304" pitchFamily="18" charset="0"/>
            </a:endParaRPr>
          </a:p>
        </p:txBody>
      </p:sp>
      <p:sp>
        <p:nvSpPr>
          <p:cNvPr id="11" name="Rectángulo 10"/>
          <p:cNvSpPr/>
          <p:nvPr/>
        </p:nvSpPr>
        <p:spPr>
          <a:xfrm>
            <a:off x="257297" y="2633145"/>
            <a:ext cx="3054377" cy="1015663"/>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sz="2000" dirty="0">
                <a:latin typeface="Comic Sans MS" panose="030F0702030302020204" pitchFamily="66" charset="0"/>
              </a:rPr>
              <a:t>M</a:t>
            </a:r>
            <a:r>
              <a:rPr lang="en-US" sz="2000" dirty="0" smtClean="0">
                <a:latin typeface="Comic Sans MS" panose="030F0702030302020204" pitchFamily="66" charset="0"/>
              </a:rPr>
              <a:t>icrobiota </a:t>
            </a:r>
            <a:r>
              <a:rPr lang="en-US" sz="2000" dirty="0" err="1" smtClean="0">
                <a:latin typeface="Comic Sans MS" panose="030F0702030302020204" pitchFamily="66" charset="0"/>
              </a:rPr>
              <a:t>modula</a:t>
            </a:r>
            <a:r>
              <a:rPr lang="en-US" sz="2000" dirty="0" smtClean="0">
                <a:latin typeface="Comic Sans MS" panose="030F0702030302020204" pitchFamily="66" charset="0"/>
              </a:rPr>
              <a:t> </a:t>
            </a:r>
            <a:r>
              <a:rPr lang="en-US" sz="2000" dirty="0" err="1" smtClean="0">
                <a:latin typeface="Comic Sans MS" panose="030F0702030302020204" pitchFamily="66" charset="0"/>
              </a:rPr>
              <a:t>eficacia</a:t>
            </a:r>
            <a:r>
              <a:rPr lang="en-US" sz="2000" dirty="0" smtClean="0">
                <a:latin typeface="Comic Sans MS" panose="030F0702030302020204" pitchFamily="66" charset="0"/>
              </a:rPr>
              <a:t> y </a:t>
            </a:r>
            <a:r>
              <a:rPr lang="en-US" sz="2000" dirty="0" err="1" smtClean="0">
                <a:latin typeface="Comic Sans MS" panose="030F0702030302020204" pitchFamily="66" charset="0"/>
              </a:rPr>
              <a:t>toxicidad</a:t>
            </a:r>
            <a:r>
              <a:rPr lang="en-US" sz="2000" dirty="0" smtClean="0">
                <a:latin typeface="Comic Sans MS" panose="030F0702030302020204" pitchFamily="66" charset="0"/>
              </a:rPr>
              <a:t> de INMUNOTERAPIA</a:t>
            </a:r>
          </a:p>
        </p:txBody>
      </p:sp>
      <p:sp>
        <p:nvSpPr>
          <p:cNvPr id="12" name="Rectángulo 11"/>
          <p:cNvSpPr/>
          <p:nvPr/>
        </p:nvSpPr>
        <p:spPr>
          <a:xfrm>
            <a:off x="4772195" y="383704"/>
            <a:ext cx="2954655" cy="529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4772197" y="399324"/>
            <a:ext cx="2954655" cy="400110"/>
          </a:xfrm>
          <a:prstGeom prst="rect">
            <a:avLst/>
          </a:prstGeom>
        </p:spPr>
        <p:txBody>
          <a:bodyPr wrap="none">
            <a:spAutoFit/>
          </a:bodyPr>
          <a:lstStyle/>
          <a:p>
            <a:r>
              <a:rPr lang="en-US" sz="2000" dirty="0" err="1" smtClean="0">
                <a:solidFill>
                  <a:schemeClr val="bg1"/>
                </a:solidFill>
                <a:latin typeface="Comic Sans MS" panose="030F0702030302020204" pitchFamily="66" charset="0"/>
              </a:rPr>
              <a:t>Eficacia</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Inmunoterapia</a:t>
            </a:r>
            <a:endParaRPr lang="en-US" sz="2000" dirty="0">
              <a:solidFill>
                <a:schemeClr val="bg1"/>
              </a:solidFill>
              <a:latin typeface="Comic Sans MS" panose="030F0702030302020204" pitchFamily="66" charset="0"/>
            </a:endParaRPr>
          </a:p>
        </p:txBody>
      </p:sp>
      <p:sp>
        <p:nvSpPr>
          <p:cNvPr id="14" name="Rectángulo 13"/>
          <p:cNvSpPr/>
          <p:nvPr/>
        </p:nvSpPr>
        <p:spPr>
          <a:xfrm>
            <a:off x="4772196" y="5205022"/>
            <a:ext cx="2954655" cy="543854"/>
          </a:xfrm>
          <a:prstGeom prst="rect">
            <a:avLst/>
          </a:prstGeom>
          <a:solidFill>
            <a:srgbClr val="00D2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4642918" y="5255919"/>
            <a:ext cx="3163045" cy="400110"/>
          </a:xfrm>
          <a:prstGeom prst="rect">
            <a:avLst/>
          </a:prstGeom>
        </p:spPr>
        <p:txBody>
          <a:bodyPr wrap="none">
            <a:spAutoFit/>
          </a:bodyPr>
          <a:lstStyle/>
          <a:p>
            <a:r>
              <a:rPr lang="en-US" sz="2000" dirty="0" err="1" smtClean="0">
                <a:latin typeface="Comic Sans MS" panose="030F0702030302020204" pitchFamily="66" charset="0"/>
              </a:rPr>
              <a:t>Toxicidad</a:t>
            </a:r>
            <a:r>
              <a:rPr lang="en-US" sz="2000" dirty="0" smtClean="0">
                <a:latin typeface="Comic Sans MS" panose="030F0702030302020204" pitchFamily="66" charset="0"/>
              </a:rPr>
              <a:t> </a:t>
            </a:r>
            <a:r>
              <a:rPr lang="en-US" sz="2000" dirty="0" err="1" smtClean="0">
                <a:latin typeface="Comic Sans MS" panose="030F0702030302020204" pitchFamily="66" charset="0"/>
              </a:rPr>
              <a:t>Inmunoterapia</a:t>
            </a:r>
            <a:endParaRPr lang="en-US" sz="2000" dirty="0">
              <a:latin typeface="Comic Sans MS" panose="030F0702030302020204" pitchFamily="66" charset="0"/>
            </a:endParaRPr>
          </a:p>
        </p:txBody>
      </p:sp>
    </p:spTree>
    <p:extLst>
      <p:ext uri="{BB962C8B-B14F-4D97-AF65-F5344CB8AC3E}">
        <p14:creationId xmlns:p14="http://schemas.microsoft.com/office/powerpoint/2010/main" val="41851648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237791" y="234807"/>
            <a:ext cx="4663456" cy="707886"/>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000" dirty="0" smtClean="0">
                <a:latin typeface="Comic Sans MS" panose="030F0702030302020204" pitchFamily="66" charset="0"/>
              </a:rPr>
              <a:t>Efectos de microbiota en respuestas </a:t>
            </a:r>
          </a:p>
          <a:p>
            <a:pPr algn="ctr"/>
            <a:r>
              <a:rPr lang="es-VE" sz="2000" dirty="0" smtClean="0">
                <a:latin typeface="Comic Sans MS" panose="030F0702030302020204" pitchFamily="66" charset="0"/>
              </a:rPr>
              <a:t>del hospedero a agentes terapéuticos</a:t>
            </a:r>
            <a:endParaRPr lang="es-VE" sz="2000" dirty="0">
              <a:latin typeface="Comic Sans MS" panose="030F0702030302020204" pitchFamily="66" charset="0"/>
            </a:endParaRPr>
          </a:p>
        </p:txBody>
      </p:sp>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2" name="Rectángulo 1"/>
          <p:cNvSpPr/>
          <p:nvPr/>
        </p:nvSpPr>
        <p:spPr>
          <a:xfrm>
            <a:off x="1037910" y="1046417"/>
            <a:ext cx="6986302" cy="5093702"/>
          </a:xfrm>
          <a:prstGeom prst="rect">
            <a:avLst/>
          </a:prstGeom>
          <a:solidFill>
            <a:srgbClr val="FEF2E8"/>
          </a:solidFill>
        </p:spPr>
        <p:txBody>
          <a:bodyPr wrap="square">
            <a:spAutoFit/>
          </a:bodyPr>
          <a:lstStyle/>
          <a:p>
            <a:r>
              <a:rPr lang="en-US" sz="1600" dirty="0" err="1" smtClean="0">
                <a:solidFill>
                  <a:srgbClr val="131413"/>
                </a:solidFill>
                <a:latin typeface="Comic Sans MS" panose="030F0702030302020204" pitchFamily="66" charset="0"/>
              </a:rPr>
              <a:t>Cáncer</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es</a:t>
            </a:r>
            <a:r>
              <a:rPr lang="en-US" sz="1600" dirty="0" smtClean="0">
                <a:solidFill>
                  <a:srgbClr val="131413"/>
                </a:solidFill>
                <a:latin typeface="Comic Sans MS" panose="030F0702030302020204" pitchFamily="66" charset="0"/>
              </a:rPr>
              <a:t> un </a:t>
            </a:r>
            <a:r>
              <a:rPr lang="en-US" sz="1600" dirty="0" err="1" smtClean="0">
                <a:solidFill>
                  <a:srgbClr val="131413"/>
                </a:solidFill>
                <a:latin typeface="Comic Sans MS" panose="030F0702030302020204" pitchFamily="66" charset="0"/>
              </a:rPr>
              <a:t>problema</a:t>
            </a:r>
            <a:r>
              <a:rPr lang="en-US" sz="1600" dirty="0" smtClean="0">
                <a:solidFill>
                  <a:srgbClr val="131413"/>
                </a:solidFill>
                <a:latin typeface="Comic Sans MS" panose="030F0702030302020204" pitchFamily="66" charset="0"/>
              </a:rPr>
              <a:t> grave de </a:t>
            </a:r>
            <a:r>
              <a:rPr lang="en-US" sz="1600" dirty="0" err="1" smtClean="0">
                <a:solidFill>
                  <a:srgbClr val="131413"/>
                </a:solidFill>
                <a:latin typeface="Comic Sans MS" panose="030F0702030302020204" pitchFamily="66" charset="0"/>
              </a:rPr>
              <a:t>salud</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pública</a:t>
            </a:r>
            <a:r>
              <a:rPr lang="en-US" sz="1600" dirty="0" smtClean="0">
                <a:solidFill>
                  <a:srgbClr val="131413"/>
                </a:solidFill>
                <a:latin typeface="Comic Sans MS" panose="030F0702030302020204" pitchFamily="66" charset="0"/>
              </a:rPr>
              <a:t> y a </a:t>
            </a:r>
            <a:r>
              <a:rPr lang="en-US" sz="1600" dirty="0" err="1" smtClean="0">
                <a:solidFill>
                  <a:srgbClr val="131413"/>
                </a:solidFill>
                <a:latin typeface="Comic Sans MS" panose="030F0702030302020204" pitchFamily="66" charset="0"/>
              </a:rPr>
              <a:t>pesar</a:t>
            </a:r>
            <a:r>
              <a:rPr lang="en-US" sz="1600" dirty="0" smtClean="0">
                <a:solidFill>
                  <a:srgbClr val="131413"/>
                </a:solidFill>
                <a:latin typeface="Comic Sans MS" panose="030F0702030302020204" pitchFamily="66" charset="0"/>
              </a:rPr>
              <a:t> de </a:t>
            </a:r>
            <a:r>
              <a:rPr lang="en-US" sz="1600" dirty="0" err="1" smtClean="0">
                <a:solidFill>
                  <a:srgbClr val="131413"/>
                </a:solidFill>
                <a:latin typeface="Comic Sans MS" panose="030F0702030302020204" pitchFamily="66" charset="0"/>
              </a:rPr>
              <a:t>continuos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avances</a:t>
            </a:r>
            <a:r>
              <a:rPr lang="en-US" sz="1600" dirty="0" smtClean="0">
                <a:solidFill>
                  <a:srgbClr val="131413"/>
                </a:solidFill>
                <a:latin typeface="Comic Sans MS" panose="030F0702030302020204" pitchFamily="66" charset="0"/>
              </a:rPr>
              <a:t> en </a:t>
            </a:r>
            <a:r>
              <a:rPr lang="en-US" sz="1600" dirty="0" err="1" smtClean="0">
                <a:solidFill>
                  <a:srgbClr val="131413"/>
                </a:solidFill>
                <a:latin typeface="Comic Sans MS" panose="030F0702030302020204" pitchFamily="66" charset="0"/>
              </a:rPr>
              <a:t>terapéutica</a:t>
            </a:r>
            <a:r>
              <a:rPr lang="en-US" sz="1600" dirty="0" smtClean="0">
                <a:solidFill>
                  <a:srgbClr val="131413"/>
                </a:solidFill>
                <a:latin typeface="Comic Sans MS" panose="030F0702030302020204" pitchFamily="66" charset="0"/>
              </a:rPr>
              <a:t>, la </a:t>
            </a:r>
            <a:r>
              <a:rPr lang="en-US" sz="1600" dirty="0" err="1" smtClean="0">
                <a:solidFill>
                  <a:srgbClr val="131413"/>
                </a:solidFill>
                <a:latin typeface="Comic Sans MS" panose="030F0702030302020204" pitchFamily="66" charset="0"/>
              </a:rPr>
              <a:t>resistancia</a:t>
            </a:r>
            <a:r>
              <a:rPr lang="en-US" sz="1600" dirty="0" smtClean="0">
                <a:solidFill>
                  <a:srgbClr val="131413"/>
                </a:solidFill>
                <a:latin typeface="Comic Sans MS" panose="030F0702030302020204" pitchFamily="66" charset="0"/>
              </a:rPr>
              <a:t> a </a:t>
            </a:r>
            <a:r>
              <a:rPr lang="en-US" sz="1600" dirty="0" err="1" smtClean="0">
                <a:solidFill>
                  <a:srgbClr val="131413"/>
                </a:solidFill>
                <a:latin typeface="Comic Sans MS" panose="030F0702030302020204" pitchFamily="66" charset="0"/>
              </a:rPr>
              <a:t>drogas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estándar</a:t>
            </a:r>
            <a:r>
              <a:rPr lang="en-US" sz="1600" dirty="0" smtClean="0">
                <a:solidFill>
                  <a:srgbClr val="131413"/>
                </a:solidFill>
                <a:latin typeface="Comic Sans MS" panose="030F0702030302020204" pitchFamily="66" charset="0"/>
              </a:rPr>
              <a:t> y </a:t>
            </a:r>
            <a:r>
              <a:rPr lang="en-US" sz="1600" dirty="0" err="1" smtClean="0">
                <a:solidFill>
                  <a:srgbClr val="131413"/>
                </a:solidFill>
                <a:latin typeface="Comic Sans MS" panose="030F0702030302020204" pitchFamily="66" charset="0"/>
              </a:rPr>
              <a:t>efectos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adversos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todavía</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representan</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una</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importante</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causa</a:t>
            </a:r>
            <a:r>
              <a:rPr lang="en-US" sz="1600" dirty="0" smtClean="0">
                <a:solidFill>
                  <a:srgbClr val="131413"/>
                </a:solidFill>
                <a:latin typeface="Comic Sans MS" panose="030F0702030302020204" pitchFamily="66" charset="0"/>
              </a:rPr>
              <a:t> de </a:t>
            </a:r>
            <a:r>
              <a:rPr lang="en-US" sz="1600" dirty="0" err="1" smtClean="0">
                <a:solidFill>
                  <a:srgbClr val="131413"/>
                </a:solidFill>
                <a:latin typeface="Comic Sans MS" panose="030F0702030302020204" pitchFamily="66" charset="0"/>
              </a:rPr>
              <a:t>falla</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terapéutica</a:t>
            </a:r>
            <a:r>
              <a:rPr lang="en-US" sz="1600" dirty="0" smtClean="0">
                <a:solidFill>
                  <a:srgbClr val="131413"/>
                </a:solidFill>
                <a:latin typeface="Comic Sans MS" panose="030F0702030302020204" pitchFamily="66" charset="0"/>
              </a:rPr>
              <a:t>. </a:t>
            </a:r>
          </a:p>
          <a:p>
            <a:endParaRPr lang="en-US" sz="900" dirty="0">
              <a:solidFill>
                <a:srgbClr val="131413"/>
              </a:solidFill>
              <a:latin typeface="Comic Sans MS" panose="030F0702030302020204" pitchFamily="66" charset="0"/>
            </a:endParaRPr>
          </a:p>
          <a:p>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Bacterias</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intestinales</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a:t>
            </a:r>
            <a:r>
              <a:rPr lang="en-US" sz="1600" dirty="0" err="1" smtClean="0">
                <a:solidFill>
                  <a:srgbClr val="131413"/>
                </a:solidFill>
                <a:latin typeface="Comic Sans MS" panose="030F0702030302020204" pitchFamily="66" charset="0"/>
              </a:rPr>
              <a:t>pueden</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afectar</a:t>
            </a:r>
            <a:r>
              <a:rPr lang="en-US" sz="1600" dirty="0" smtClean="0">
                <a:solidFill>
                  <a:srgbClr val="131413"/>
                </a:solidFill>
                <a:latin typeface="Comic Sans MS" panose="030F0702030302020204" pitchFamily="66" charset="0"/>
              </a:rPr>
              <a:t> la </a:t>
            </a:r>
            <a:r>
              <a:rPr lang="en-US" sz="1600" dirty="0" err="1" smtClean="0">
                <a:solidFill>
                  <a:srgbClr val="131413"/>
                </a:solidFill>
                <a:latin typeface="Comic Sans MS" panose="030F0702030302020204" pitchFamily="66" charset="0"/>
              </a:rPr>
              <a:t>respuesta</a:t>
            </a:r>
            <a:r>
              <a:rPr lang="en-US" sz="1600" dirty="0" smtClean="0">
                <a:solidFill>
                  <a:srgbClr val="131413"/>
                </a:solidFill>
                <a:latin typeface="Comic Sans MS" panose="030F0702030302020204" pitchFamily="66" charset="0"/>
              </a:rPr>
              <a:t> a </a:t>
            </a:r>
            <a:r>
              <a:rPr lang="en-US" sz="1600" dirty="0" err="1" smtClean="0">
                <a:solidFill>
                  <a:srgbClr val="131413"/>
                </a:solidFill>
                <a:latin typeface="Comic Sans MS" panose="030F0702030302020204" pitchFamily="66" charset="0"/>
              </a:rPr>
              <a:t>quimio</a:t>
            </a:r>
            <a:r>
              <a:rPr lang="en-US" sz="1600" dirty="0" smtClean="0">
                <a:solidFill>
                  <a:srgbClr val="131413"/>
                </a:solidFill>
                <a:latin typeface="Comic Sans MS" panose="030F0702030302020204" pitchFamily="66" charset="0"/>
              </a:rPr>
              <a:t> e </a:t>
            </a:r>
            <a:r>
              <a:rPr lang="en-US" sz="1600" dirty="0" err="1" smtClean="0">
                <a:solidFill>
                  <a:srgbClr val="131413"/>
                </a:solidFill>
                <a:latin typeface="Comic Sans MS" panose="030F0702030302020204" pitchFamily="66" charset="0"/>
              </a:rPr>
              <a:t>inmunoterápicos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por</a:t>
            </a:r>
            <a:r>
              <a:rPr lang="en-US" sz="1600" dirty="0" smtClean="0">
                <a:solidFill>
                  <a:srgbClr val="131413"/>
                </a:solidFill>
                <a:latin typeface="Comic Sans MS" panose="030F0702030302020204" pitchFamily="66" charset="0"/>
              </a:rPr>
              <a:t> </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modular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eficacia</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o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toxicidad</a:t>
            </a:r>
            <a:r>
              <a:rPr lang="en-US" sz="1600" dirty="0" smtClean="0">
                <a:solidFill>
                  <a:srgbClr val="131413"/>
                </a:solidFill>
                <a:latin typeface="Comic Sans MS" panose="030F0702030302020204" pitchFamily="66" charset="0"/>
              </a:rPr>
              <a:t>. </a:t>
            </a:r>
            <a:r>
              <a:rPr lang="en-US" sz="1600" dirty="0" err="1">
                <a:solidFill>
                  <a:srgbClr val="131413"/>
                </a:solidFill>
                <a:latin typeface="Comic Sans MS" panose="030F0702030302020204" pitchFamily="66" charset="0"/>
              </a:rPr>
              <a:t>B</a:t>
            </a:r>
            <a:r>
              <a:rPr lang="en-US" sz="1600" dirty="0" err="1" smtClean="0">
                <a:solidFill>
                  <a:srgbClr val="131413"/>
                </a:solidFill>
                <a:latin typeface="Comic Sans MS" panose="030F0702030302020204" pitchFamily="66" charset="0"/>
              </a:rPr>
              <a:t>acterias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intratumorales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han</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mostrado</a:t>
            </a:r>
            <a:r>
              <a:rPr lang="en-US" sz="1600" dirty="0" smtClean="0">
                <a:solidFill>
                  <a:srgbClr val="131413"/>
                </a:solidFill>
                <a:latin typeface="Comic Sans MS" panose="030F0702030302020204" pitchFamily="66" charset="0"/>
              </a:rPr>
              <a:t> modular </a:t>
            </a:r>
            <a:r>
              <a:rPr lang="en-US" sz="1600" dirty="0" err="1" smtClean="0">
                <a:solidFill>
                  <a:srgbClr val="131413"/>
                </a:solidFill>
                <a:latin typeface="Comic Sans MS" panose="030F0702030302020204" pitchFamily="66" charset="0"/>
              </a:rPr>
              <a:t>respuesta</a:t>
            </a:r>
            <a:r>
              <a:rPr lang="en-US" sz="1600" dirty="0" smtClean="0">
                <a:solidFill>
                  <a:srgbClr val="131413"/>
                </a:solidFill>
                <a:latin typeface="Comic Sans MS" panose="030F0702030302020204" pitchFamily="66" charset="0"/>
              </a:rPr>
              <a:t> a </a:t>
            </a:r>
            <a:r>
              <a:rPr lang="en-US" sz="1600" dirty="0" err="1" smtClean="0">
                <a:solidFill>
                  <a:srgbClr val="131413"/>
                </a:solidFill>
                <a:latin typeface="Comic Sans MS" panose="030F0702030302020204" pitchFamily="66" charset="0"/>
              </a:rPr>
              <a:t>quimioterapia</a:t>
            </a:r>
            <a:r>
              <a:rPr lang="en-US" sz="1600" dirty="0" smtClean="0">
                <a:solidFill>
                  <a:srgbClr val="131413"/>
                </a:solidFill>
                <a:latin typeface="Comic Sans MS" panose="030F0702030302020204" pitchFamily="66" charset="0"/>
              </a:rPr>
              <a:t>. </a:t>
            </a:r>
          </a:p>
          <a:p>
            <a:endParaRPr lang="en-US" sz="900" dirty="0">
              <a:solidFill>
                <a:srgbClr val="131413"/>
              </a:solidFill>
              <a:latin typeface="Comic Sans MS" panose="030F0702030302020204" pitchFamily="66" charset="0"/>
            </a:endParaRPr>
          </a:p>
          <a:p>
            <a:endParaRPr lang="en-US" sz="900" dirty="0" smtClean="0">
              <a:solidFill>
                <a:srgbClr val="131413"/>
              </a:solidFill>
              <a:latin typeface="Comic Sans MS" panose="030F0702030302020204" pitchFamily="66" charset="0"/>
            </a:endParaRPr>
          </a:p>
          <a:p>
            <a:r>
              <a:rPr lang="en-US" sz="1600" dirty="0" err="1" smtClean="0">
                <a:solidFill>
                  <a:srgbClr val="131413"/>
                </a:solidFill>
                <a:latin typeface="Comic Sans MS" panose="030F0702030302020204" pitchFamily="66" charset="0"/>
              </a:rPr>
              <a:t>Tratamientos</a:t>
            </a:r>
            <a:r>
              <a:rPr lang="en-US" sz="1600" dirty="0" smtClean="0">
                <a:solidFill>
                  <a:srgbClr val="131413"/>
                </a:solidFill>
                <a:latin typeface="Comic Sans MS" panose="030F0702030302020204" pitchFamily="66" charset="0"/>
              </a:rPr>
              <a:t>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anticancerosos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significativamente</a:t>
            </a:r>
            <a:r>
              <a:rPr lang="en-US" sz="1600" dirty="0" smtClean="0">
                <a:solidFill>
                  <a:srgbClr val="131413"/>
                </a:solidFill>
                <a:latin typeface="Comic Sans MS" panose="030F0702030302020204" pitchFamily="66" charset="0"/>
              </a:rPr>
              <a:t>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afectan</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la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composición</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del microbiota</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alterando</a:t>
            </a:r>
            <a:r>
              <a:rPr lang="en-US" sz="1600" dirty="0" smtClean="0">
                <a:solidFill>
                  <a:srgbClr val="131413"/>
                </a:solidFill>
                <a:latin typeface="Comic Sans MS" panose="030F0702030302020204" pitchFamily="66" charset="0"/>
              </a:rPr>
              <a:t> la homeostasis y </a:t>
            </a:r>
            <a:r>
              <a:rPr lang="en-US" sz="1600" dirty="0" err="1" smtClean="0">
                <a:solidFill>
                  <a:srgbClr val="131413"/>
                </a:solidFill>
                <a:latin typeface="Comic Sans MS" panose="030F0702030302020204" pitchFamily="66" charset="0"/>
              </a:rPr>
              <a:t>exacervando</a:t>
            </a:r>
            <a:r>
              <a:rPr lang="en-US" sz="1600" dirty="0" smtClean="0">
                <a:solidFill>
                  <a:srgbClr val="131413"/>
                </a:solidFill>
                <a:latin typeface="Comic Sans MS" panose="030F0702030302020204" pitchFamily="66" charset="0"/>
              </a:rPr>
              <a:t> el </a:t>
            </a:r>
            <a:r>
              <a:rPr lang="en-US" sz="1600" dirty="0" err="1" smtClean="0">
                <a:solidFill>
                  <a:srgbClr val="131413"/>
                </a:solidFill>
                <a:latin typeface="Comic Sans MS" panose="030F0702030302020204" pitchFamily="66" charset="0"/>
              </a:rPr>
              <a:t>malestar</a:t>
            </a:r>
            <a:r>
              <a:rPr lang="en-US" sz="1600" dirty="0" smtClean="0">
                <a:solidFill>
                  <a:srgbClr val="131413"/>
                </a:solidFill>
                <a:latin typeface="Comic Sans MS" panose="030F0702030302020204" pitchFamily="66" charset="0"/>
              </a:rPr>
              <a:t> del </a:t>
            </a:r>
            <a:r>
              <a:rPr lang="en-US" sz="1600" dirty="0" err="1" smtClean="0">
                <a:solidFill>
                  <a:srgbClr val="131413"/>
                </a:solidFill>
                <a:latin typeface="Comic Sans MS" panose="030F0702030302020204" pitchFamily="66" charset="0"/>
              </a:rPr>
              <a:t>paciente</a:t>
            </a:r>
            <a:r>
              <a:rPr lang="en-US" sz="1600" dirty="0" smtClean="0">
                <a:solidFill>
                  <a:srgbClr val="131413"/>
                </a:solidFill>
                <a:latin typeface="Comic Sans MS" panose="030F0702030302020204" pitchFamily="66" charset="0"/>
              </a:rPr>
              <a:t>. </a:t>
            </a:r>
          </a:p>
          <a:p>
            <a:endParaRPr lang="en-US" sz="800" dirty="0" smtClean="0">
              <a:solidFill>
                <a:srgbClr val="131413"/>
              </a:solidFill>
              <a:latin typeface="Comic Sans MS" panose="030F0702030302020204" pitchFamily="66" charset="0"/>
            </a:endParaRPr>
          </a:p>
          <a:p>
            <a:endParaRPr lang="en-US" sz="900" dirty="0" smtClean="0">
              <a:solidFill>
                <a:srgbClr val="131413"/>
              </a:solidFill>
              <a:latin typeface="Comic Sans MS" panose="030F0702030302020204" pitchFamily="66" charset="0"/>
            </a:endParaRPr>
          </a:p>
          <a:p>
            <a:r>
              <a:rPr lang="en-US" sz="1600" dirty="0" smtClean="0">
                <a:solidFill>
                  <a:srgbClr val="131413"/>
                </a:solidFill>
                <a:latin typeface="Comic Sans MS" panose="030F0702030302020204" pitchFamily="66" charset="0"/>
              </a:rPr>
              <a:t>Se  </a:t>
            </a:r>
            <a:r>
              <a:rPr lang="en-US" sz="1600" dirty="0" err="1" smtClean="0">
                <a:solidFill>
                  <a:srgbClr val="131413"/>
                </a:solidFill>
                <a:latin typeface="Comic Sans MS" panose="030F0702030302020204" pitchFamily="66" charset="0"/>
              </a:rPr>
              <a:t>revisa</a:t>
            </a:r>
            <a:r>
              <a:rPr lang="en-US" sz="1600" dirty="0" smtClean="0">
                <a:solidFill>
                  <a:srgbClr val="131413"/>
                </a:solidFill>
                <a:latin typeface="Comic Sans MS" panose="030F0702030302020204" pitchFamily="66" charset="0"/>
              </a:rPr>
              <a:t> el </a:t>
            </a:r>
            <a:r>
              <a:rPr lang="en-US" sz="1600" dirty="0" err="1" smtClean="0">
                <a:solidFill>
                  <a:srgbClr val="131413"/>
                </a:solidFill>
                <a:latin typeface="Comic Sans MS" panose="030F0702030302020204" pitchFamily="66" charset="0"/>
              </a:rPr>
              <a:t>rol</a:t>
            </a:r>
            <a:r>
              <a:rPr lang="en-US" sz="1600" dirty="0" smtClean="0">
                <a:solidFill>
                  <a:srgbClr val="131413"/>
                </a:solidFill>
                <a:latin typeface="Comic Sans MS" panose="030F0702030302020204" pitchFamily="66" charset="0"/>
              </a:rPr>
              <a:t> del microbiota en </a:t>
            </a:r>
            <a:r>
              <a:rPr lang="en-US" sz="1600" dirty="0" err="1" smtClean="0">
                <a:solidFill>
                  <a:srgbClr val="131413"/>
                </a:solidFill>
                <a:latin typeface="Comic Sans MS" panose="030F0702030302020204" pitchFamily="66" charset="0"/>
              </a:rPr>
              <a:t>mediar</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eficacia</a:t>
            </a:r>
            <a:r>
              <a:rPr lang="en-US" sz="1600" dirty="0" smtClean="0">
                <a:solidFill>
                  <a:srgbClr val="131413"/>
                </a:solidFill>
                <a:latin typeface="Comic Sans MS" panose="030F0702030302020204" pitchFamily="66" charset="0"/>
              </a:rPr>
              <a:t> y </a:t>
            </a:r>
            <a:r>
              <a:rPr lang="en-US" sz="1600" dirty="0" err="1" smtClean="0">
                <a:solidFill>
                  <a:srgbClr val="131413"/>
                </a:solidFill>
                <a:latin typeface="Comic Sans MS" panose="030F0702030302020204" pitchFamily="66" charset="0"/>
              </a:rPr>
              <a:t>toxicidad</a:t>
            </a:r>
            <a:r>
              <a:rPr lang="en-US" sz="1600" dirty="0" smtClean="0">
                <a:solidFill>
                  <a:srgbClr val="131413"/>
                </a:solidFill>
                <a:latin typeface="Comic Sans MS" panose="030F0702030302020204" pitchFamily="66" charset="0"/>
              </a:rPr>
              <a:t> de </a:t>
            </a:r>
            <a:r>
              <a:rPr lang="en-US" sz="1600" dirty="0" err="1" smtClean="0">
                <a:solidFill>
                  <a:srgbClr val="131413"/>
                </a:solidFill>
                <a:latin typeface="Comic Sans MS" panose="030F0702030302020204" pitchFamily="66" charset="0"/>
              </a:rPr>
              <a:t>quimio</a:t>
            </a:r>
            <a:r>
              <a:rPr lang="en-US" sz="1600" dirty="0" smtClean="0">
                <a:solidFill>
                  <a:srgbClr val="131413"/>
                </a:solidFill>
                <a:latin typeface="Comic Sans MS" panose="030F0702030302020204" pitchFamily="66" charset="0"/>
              </a:rPr>
              <a:t> e </a:t>
            </a:r>
            <a:r>
              <a:rPr lang="en-US" sz="1600" dirty="0" err="1" smtClean="0">
                <a:solidFill>
                  <a:srgbClr val="131413"/>
                </a:solidFill>
                <a:latin typeface="Comic Sans MS" panose="030F0702030302020204" pitchFamily="66" charset="0"/>
              </a:rPr>
              <a:t>inmunoterapia</a:t>
            </a:r>
            <a:r>
              <a:rPr lang="en-US" sz="1600" dirty="0" smtClean="0">
                <a:solidFill>
                  <a:srgbClr val="131413"/>
                </a:solidFill>
                <a:latin typeface="Comic Sans MS" panose="030F0702030302020204" pitchFamily="66" charset="0"/>
              </a:rPr>
              <a:t> y la </a:t>
            </a:r>
            <a:r>
              <a:rPr lang="en-US" sz="1600" dirty="0" err="1" smtClean="0">
                <a:solidFill>
                  <a:srgbClr val="131413"/>
                </a:solidFill>
                <a:latin typeface="Comic Sans MS" panose="030F0702030302020204" pitchFamily="66" charset="0"/>
              </a:rPr>
              <a:t>habilidad</a:t>
            </a:r>
            <a:r>
              <a:rPr lang="en-US" sz="1600" dirty="0" smtClean="0">
                <a:solidFill>
                  <a:srgbClr val="131413"/>
                </a:solidFill>
                <a:latin typeface="Comic Sans MS" panose="030F0702030302020204" pitchFamily="66" charset="0"/>
              </a:rPr>
              <a:t> de </a:t>
            </a:r>
            <a:r>
              <a:rPr lang="en-US" sz="1600" dirty="0" err="1" smtClean="0">
                <a:solidFill>
                  <a:srgbClr val="131413"/>
                </a:solidFill>
                <a:latin typeface="Comic Sans MS" panose="030F0702030302020204" pitchFamily="66" charset="0"/>
              </a:rPr>
              <a:t>esas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terapias</a:t>
            </a:r>
            <a:r>
              <a:rPr lang="en-US" sz="1600" dirty="0" smtClean="0">
                <a:solidFill>
                  <a:srgbClr val="131413"/>
                </a:solidFill>
                <a:latin typeface="Comic Sans MS" panose="030F0702030302020204" pitchFamily="66" charset="0"/>
              </a:rPr>
              <a:t> de </a:t>
            </a:r>
            <a:r>
              <a:rPr lang="en-US" sz="1600" dirty="0" err="1" smtClean="0">
                <a:solidFill>
                  <a:srgbClr val="131413"/>
                </a:solidFill>
                <a:latin typeface="Comic Sans MS" panose="030F0702030302020204" pitchFamily="66" charset="0"/>
              </a:rPr>
              <a:t>disparar</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condición</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disbiótica</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que</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contribuye</a:t>
            </a:r>
            <a:r>
              <a:rPr lang="en-US" sz="1600" dirty="0" smtClean="0">
                <a:solidFill>
                  <a:srgbClr val="131413"/>
                </a:solidFill>
                <a:latin typeface="Comic Sans MS" panose="030F0702030302020204" pitchFamily="66" charset="0"/>
              </a:rPr>
              <a:t> a la </a:t>
            </a:r>
            <a:r>
              <a:rPr lang="en-US" sz="1600" dirty="0" err="1" smtClean="0">
                <a:solidFill>
                  <a:srgbClr val="131413"/>
                </a:solidFill>
                <a:latin typeface="Comic Sans MS" panose="030F0702030302020204" pitchFamily="66" charset="0"/>
              </a:rPr>
              <a:t>severidad</a:t>
            </a:r>
            <a:r>
              <a:rPr lang="en-US" sz="1600" dirty="0" smtClean="0">
                <a:solidFill>
                  <a:srgbClr val="131413"/>
                </a:solidFill>
                <a:latin typeface="Comic Sans MS" panose="030F0702030302020204" pitchFamily="66" charset="0"/>
              </a:rPr>
              <a:t> de los </a:t>
            </a:r>
            <a:r>
              <a:rPr lang="en-US" sz="1600" dirty="0" err="1" smtClean="0">
                <a:solidFill>
                  <a:srgbClr val="131413"/>
                </a:solidFill>
                <a:latin typeface="Comic Sans MS" panose="030F0702030302020204" pitchFamily="66" charset="0"/>
              </a:rPr>
              <a:t>efectos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colaterales</a:t>
            </a:r>
            <a:r>
              <a:rPr lang="en-US" sz="1600" dirty="0" smtClean="0">
                <a:solidFill>
                  <a:srgbClr val="131413"/>
                </a:solidFill>
                <a:latin typeface="Comic Sans MS" panose="030F0702030302020204" pitchFamily="66" charset="0"/>
              </a:rPr>
              <a:t>.</a:t>
            </a:r>
          </a:p>
          <a:p>
            <a:endParaRPr lang="en-US" sz="900" dirty="0" smtClean="0">
              <a:solidFill>
                <a:srgbClr val="131413"/>
              </a:solidFill>
              <a:effectLst>
                <a:outerShdw blurRad="38100" dist="38100" dir="2700000" algn="tl">
                  <a:srgbClr val="000000">
                    <a:alpha val="43137"/>
                  </a:srgbClr>
                </a:outerShdw>
              </a:effectLst>
              <a:latin typeface="Comic Sans MS" panose="030F0702030302020204" pitchFamily="66" charset="0"/>
            </a:endParaRPr>
          </a:p>
          <a:p>
            <a:r>
              <a:rPr lang="en-US" sz="1600" dirty="0" err="1">
                <a:solidFill>
                  <a:srgbClr val="131413"/>
                </a:solidFill>
                <a:effectLst>
                  <a:outerShdw blurRad="38100" dist="38100" dir="2700000" algn="tl">
                    <a:srgbClr val="000000">
                      <a:alpha val="43137"/>
                    </a:srgbClr>
                  </a:outerShdw>
                </a:effectLst>
                <a:latin typeface="Comic Sans MS" panose="030F0702030302020204" pitchFamily="66" charset="0"/>
              </a:rPr>
              <a:t>U</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so</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de probióticos, prebióticos,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simbióticos</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postbióticos</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y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antibióticos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como</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estrategias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emergentes</a:t>
            </a:r>
            <a:r>
              <a:rPr lang="en-US" sz="1600" dirty="0" smtClean="0">
                <a:solidFill>
                  <a:srgbClr val="131413"/>
                </a:solidFill>
                <a:latin typeface="Comic Sans MS" panose="030F0702030302020204" pitchFamily="66" charset="0"/>
              </a:rPr>
              <a:t> </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para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manipular</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el microbiota  </a:t>
            </a:r>
            <a:r>
              <a:rPr lang="en-US" sz="1600" dirty="0" smtClean="0">
                <a:solidFill>
                  <a:srgbClr val="131413"/>
                </a:solidFill>
                <a:latin typeface="Comic Sans MS" panose="030F0702030302020204" pitchFamily="66" charset="0"/>
              </a:rPr>
              <a:t>a fin de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mejorar</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resultado</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a:t>
            </a:r>
            <a:r>
              <a:rPr lang="en-US" sz="1600" dirty="0" err="1" smtClean="0">
                <a:solidFill>
                  <a:srgbClr val="131413"/>
                </a:solidFill>
                <a:effectLst>
                  <a:outerShdw blurRad="38100" dist="38100" dir="2700000" algn="tl">
                    <a:srgbClr val="000000">
                      <a:alpha val="43137"/>
                    </a:srgbClr>
                  </a:outerShdw>
                </a:effectLst>
                <a:latin typeface="Comic Sans MS" panose="030F0702030302020204" pitchFamily="66" charset="0"/>
              </a:rPr>
              <a:t>terapéutico</a:t>
            </a:r>
            <a:r>
              <a:rPr lang="en-US" sz="1600" dirty="0" smtClean="0">
                <a:solidFill>
                  <a:srgbClr val="131413"/>
                </a:solidFill>
                <a:effectLst>
                  <a:outerShdw blurRad="38100" dist="38100" dir="2700000" algn="tl">
                    <a:srgbClr val="000000">
                      <a:alpha val="43137"/>
                    </a:srgbClr>
                  </a:outerShdw>
                </a:effectLst>
                <a:latin typeface="Comic Sans MS" panose="030F0702030302020204" pitchFamily="66" charset="0"/>
              </a:rPr>
              <a:t> </a:t>
            </a:r>
            <a:r>
              <a:rPr lang="en-US" sz="1600" dirty="0" smtClean="0">
                <a:solidFill>
                  <a:srgbClr val="131413"/>
                </a:solidFill>
                <a:latin typeface="Comic Sans MS" panose="030F0702030302020204" pitchFamily="66" charset="0"/>
              </a:rPr>
              <a:t>o al </a:t>
            </a:r>
            <a:r>
              <a:rPr lang="en-US" sz="1600" dirty="0" err="1" smtClean="0">
                <a:solidFill>
                  <a:srgbClr val="131413"/>
                </a:solidFill>
                <a:latin typeface="Comic Sans MS" panose="030F0702030302020204" pitchFamily="66" charset="0"/>
              </a:rPr>
              <a:t>menos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asegurar</a:t>
            </a:r>
            <a:r>
              <a:rPr lang="en-US" sz="1600" dirty="0" smtClean="0">
                <a:solidFill>
                  <a:srgbClr val="131413"/>
                </a:solidFill>
                <a:latin typeface="Comic Sans MS" panose="030F0702030302020204" pitchFamily="66" charset="0"/>
              </a:rPr>
              <a:t> a </a:t>
            </a:r>
            <a:r>
              <a:rPr lang="en-US" sz="1600" dirty="0" err="1" smtClean="0">
                <a:solidFill>
                  <a:srgbClr val="131413"/>
                </a:solidFill>
                <a:latin typeface="Comic Sans MS" panose="030F0702030302020204" pitchFamily="66" charset="0"/>
              </a:rPr>
              <a:t>pacientes</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una</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mejor</a:t>
            </a:r>
            <a:r>
              <a:rPr lang="en-US" sz="1600" dirty="0" smtClean="0">
                <a:solidFill>
                  <a:srgbClr val="131413"/>
                </a:solidFill>
                <a:latin typeface="Comic Sans MS" panose="030F0702030302020204" pitchFamily="66" charset="0"/>
              </a:rPr>
              <a:t> </a:t>
            </a:r>
            <a:r>
              <a:rPr lang="en-US" sz="1600" dirty="0" err="1" smtClean="0">
                <a:solidFill>
                  <a:srgbClr val="131413"/>
                </a:solidFill>
                <a:latin typeface="Comic Sans MS" panose="030F0702030302020204" pitchFamily="66" charset="0"/>
              </a:rPr>
              <a:t>calidad</a:t>
            </a:r>
            <a:r>
              <a:rPr lang="en-US" sz="1600" dirty="0" smtClean="0">
                <a:solidFill>
                  <a:srgbClr val="131413"/>
                </a:solidFill>
                <a:latin typeface="Comic Sans MS" panose="030F0702030302020204" pitchFamily="66" charset="0"/>
              </a:rPr>
              <a:t> de </a:t>
            </a:r>
            <a:r>
              <a:rPr lang="en-US" sz="1600" dirty="0" err="1" smtClean="0">
                <a:solidFill>
                  <a:srgbClr val="131413"/>
                </a:solidFill>
                <a:latin typeface="Comic Sans MS" panose="030F0702030302020204" pitchFamily="66" charset="0"/>
              </a:rPr>
              <a:t>vida</a:t>
            </a:r>
            <a:r>
              <a:rPr lang="en-US" sz="1600" dirty="0" smtClean="0">
                <a:solidFill>
                  <a:srgbClr val="131413"/>
                </a:solidFill>
                <a:latin typeface="Comic Sans MS" panose="030F0702030302020204" pitchFamily="66" charset="0"/>
              </a:rPr>
              <a:t> </a:t>
            </a:r>
            <a:r>
              <a:rPr lang="es-VE" sz="1600" dirty="0" smtClean="0">
                <a:solidFill>
                  <a:srgbClr val="131413"/>
                </a:solidFill>
                <a:latin typeface="Comic Sans MS" panose="030F0702030302020204" pitchFamily="66" charset="0"/>
              </a:rPr>
              <a:t>durante los tratamientos anticancerosos.</a:t>
            </a:r>
            <a:endParaRPr lang="es-VE" sz="1600" dirty="0">
              <a:latin typeface="Comic Sans MS" panose="030F0702030302020204" pitchFamily="66" charset="0"/>
            </a:endParaRPr>
          </a:p>
        </p:txBody>
      </p:sp>
      <p:sp>
        <p:nvSpPr>
          <p:cNvPr id="10" name="Rectángulo 9"/>
          <p:cNvSpPr/>
          <p:nvPr/>
        </p:nvSpPr>
        <p:spPr>
          <a:xfrm>
            <a:off x="1836008" y="6143879"/>
            <a:ext cx="5471983" cy="553998"/>
          </a:xfrm>
          <a:prstGeom prst="rect">
            <a:avLst/>
          </a:prstGeom>
        </p:spPr>
        <p:txBody>
          <a:bodyPr wrap="square">
            <a:spAutoFit/>
          </a:bodyPr>
          <a:lstStyle/>
          <a:p>
            <a:pPr algn="ctr"/>
            <a:r>
              <a:rPr lang="es-VE" sz="1000" dirty="0">
                <a:latin typeface="Times New Roman" panose="02020603050405020304" pitchFamily="18" charset="0"/>
                <a:cs typeface="Times New Roman" panose="02020603050405020304" pitchFamily="18" charset="0"/>
              </a:rPr>
              <a:t>C. </a:t>
            </a:r>
            <a:r>
              <a:rPr lang="es-VE" sz="1000" dirty="0" err="1">
                <a:latin typeface="Times New Roman" panose="02020603050405020304" pitchFamily="18" charset="0"/>
                <a:cs typeface="Times New Roman" panose="02020603050405020304" pitchFamily="18" charset="0"/>
              </a:rPr>
              <a:t>Panebianco</a:t>
            </a:r>
            <a:r>
              <a:rPr lang="es-VE" sz="1000" dirty="0">
                <a:latin typeface="Times New Roman" panose="02020603050405020304" pitchFamily="18" charset="0"/>
                <a:cs typeface="Times New Roman" panose="02020603050405020304" pitchFamily="18" charset="0"/>
              </a:rPr>
              <a:t>, A. </a:t>
            </a:r>
            <a:r>
              <a:rPr lang="es-VE" sz="1000" dirty="0" err="1">
                <a:latin typeface="Times New Roman" panose="02020603050405020304" pitchFamily="18" charset="0"/>
                <a:cs typeface="Times New Roman" panose="02020603050405020304" pitchFamily="18" charset="0"/>
              </a:rPr>
              <a:t>Andriulli</a:t>
            </a:r>
            <a:r>
              <a:rPr lang="es-VE" sz="1000" dirty="0">
                <a:latin typeface="Times New Roman" panose="02020603050405020304" pitchFamily="18" charset="0"/>
                <a:cs typeface="Times New Roman" panose="02020603050405020304" pitchFamily="18" charset="0"/>
              </a:rPr>
              <a:t>, V. </a:t>
            </a:r>
            <a:r>
              <a:rPr lang="es-VE" sz="1000" dirty="0" err="1" smtClean="0">
                <a:latin typeface="Times New Roman" panose="02020603050405020304" pitchFamily="18" charset="0"/>
                <a:cs typeface="Times New Roman" panose="02020603050405020304" pitchFamily="18" charset="0"/>
              </a:rPr>
              <a:t>Pazienza</a:t>
            </a:r>
            <a:r>
              <a:rPr lang="es-VE" sz="1000" dirty="0" smtClean="0">
                <a:latin typeface="Times New Roman" panose="02020603050405020304" pitchFamily="18" charset="0"/>
                <a:cs typeface="Times New Roman" panose="02020603050405020304" pitchFamily="18" charset="0"/>
              </a:rPr>
              <a:t>. </a:t>
            </a:r>
            <a:r>
              <a:rPr lang="es-VE" sz="1000" i="1" dirty="0" err="1" smtClean="0">
                <a:latin typeface="Times New Roman" panose="02020603050405020304" pitchFamily="18" charset="0"/>
                <a:cs typeface="Times New Roman" panose="02020603050405020304" pitchFamily="18" charset="0"/>
              </a:rPr>
              <a:t>Pharmacomicrobiomics</a:t>
            </a:r>
            <a:r>
              <a:rPr lang="es-VE" sz="1000" i="1" dirty="0">
                <a:latin typeface="Times New Roman" panose="02020603050405020304" pitchFamily="18" charset="0"/>
                <a:cs typeface="Times New Roman" panose="02020603050405020304" pitchFamily="18" charset="0"/>
              </a:rPr>
              <a:t>: </a:t>
            </a:r>
            <a:r>
              <a:rPr lang="es-VE" sz="1000" i="1" dirty="0" err="1" smtClean="0">
                <a:latin typeface="Times New Roman" panose="02020603050405020304" pitchFamily="18" charset="0"/>
                <a:cs typeface="Times New Roman" panose="02020603050405020304" pitchFamily="18" charset="0"/>
              </a:rPr>
              <a:t>exploiting</a:t>
            </a:r>
            <a:r>
              <a:rPr lang="es-VE" sz="1000" i="1" dirty="0" smtClean="0">
                <a:latin typeface="Times New Roman" panose="02020603050405020304" pitchFamily="18" charset="0"/>
                <a:cs typeface="Times New Roman" panose="02020603050405020304" pitchFamily="18" charset="0"/>
              </a:rPr>
              <a:t> </a:t>
            </a:r>
            <a:r>
              <a:rPr lang="es-VE" sz="1000" i="1" dirty="0" err="1" smtClean="0">
                <a:latin typeface="Times New Roman" panose="02020603050405020304" pitchFamily="18" charset="0"/>
                <a:cs typeface="Times New Roman" panose="02020603050405020304" pitchFamily="18" charset="0"/>
              </a:rPr>
              <a:t>the</a:t>
            </a:r>
            <a:r>
              <a:rPr lang="es-VE" sz="1000" i="1" dirty="0" smtClean="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drug</a:t>
            </a:r>
            <a:r>
              <a:rPr lang="es-VE" sz="1000" i="1" dirty="0">
                <a:latin typeface="Times New Roman" panose="02020603050405020304" pitchFamily="18" charset="0"/>
                <a:cs typeface="Times New Roman" panose="02020603050405020304" pitchFamily="18" charset="0"/>
              </a:rPr>
              <a:t>-microbiota </a:t>
            </a:r>
            <a:r>
              <a:rPr lang="es-VE" sz="1000" i="1" dirty="0" err="1">
                <a:latin typeface="Times New Roman" panose="02020603050405020304" pitchFamily="18" charset="0"/>
                <a:cs typeface="Times New Roman" panose="02020603050405020304" pitchFamily="18" charset="0"/>
              </a:rPr>
              <a:t>interactions</a:t>
            </a:r>
            <a:r>
              <a:rPr lang="es-VE" sz="1000" i="1" dirty="0">
                <a:latin typeface="Times New Roman" panose="02020603050405020304" pitchFamily="18" charset="0"/>
                <a:cs typeface="Times New Roman" panose="02020603050405020304" pitchFamily="18" charset="0"/>
              </a:rPr>
              <a:t> </a:t>
            </a:r>
            <a:r>
              <a:rPr lang="es-VE" sz="1000" i="1" dirty="0" smtClean="0">
                <a:latin typeface="Times New Roman" panose="02020603050405020304" pitchFamily="18" charset="0"/>
                <a:cs typeface="Times New Roman" panose="02020603050405020304" pitchFamily="18" charset="0"/>
              </a:rPr>
              <a:t>in </a:t>
            </a:r>
            <a:r>
              <a:rPr lang="es-VE" sz="1000" i="1" dirty="0" err="1" smtClean="0">
                <a:latin typeface="Times New Roman" panose="02020603050405020304" pitchFamily="18" charset="0"/>
                <a:cs typeface="Times New Roman" panose="02020603050405020304" pitchFamily="18" charset="0"/>
              </a:rPr>
              <a:t>anticancer</a:t>
            </a:r>
            <a:r>
              <a:rPr lang="es-VE" sz="1000" i="1" dirty="0" smtClean="0">
                <a:latin typeface="Times New Roman" panose="02020603050405020304" pitchFamily="18" charset="0"/>
                <a:cs typeface="Times New Roman" panose="02020603050405020304" pitchFamily="18" charset="0"/>
              </a:rPr>
              <a:t> </a:t>
            </a:r>
            <a:r>
              <a:rPr lang="es-VE" sz="1000" i="1" dirty="0" err="1" smtClean="0">
                <a:latin typeface="Times New Roman" panose="02020603050405020304" pitchFamily="18" charset="0"/>
                <a:cs typeface="Times New Roman" panose="02020603050405020304" pitchFamily="18" charset="0"/>
              </a:rPr>
              <a:t>therapies</a:t>
            </a:r>
            <a:r>
              <a:rPr lang="es-VE" sz="1000" i="1" dirty="0" smtClean="0">
                <a:latin typeface="Times New Roman" panose="02020603050405020304" pitchFamily="18" charset="0"/>
                <a:cs typeface="Times New Roman" panose="02020603050405020304" pitchFamily="18" charset="0"/>
              </a:rPr>
              <a:t>.</a:t>
            </a:r>
            <a:r>
              <a:rPr lang="es-VE" sz="1000" dirty="0" smtClean="0">
                <a:latin typeface="Times New Roman" panose="02020603050405020304" pitchFamily="18" charset="0"/>
                <a:cs typeface="Times New Roman" panose="02020603050405020304" pitchFamily="18" charset="0"/>
              </a:rPr>
              <a:t> </a:t>
            </a:r>
            <a:r>
              <a:rPr lang="it-IT" sz="1000" dirty="0" smtClean="0">
                <a:latin typeface="Times New Roman" panose="02020603050405020304" pitchFamily="18" charset="0"/>
                <a:cs typeface="Times New Roman" panose="02020603050405020304" pitchFamily="18" charset="0"/>
              </a:rPr>
              <a:t>Microbiome 2018; 6:92 https</a:t>
            </a:r>
            <a:r>
              <a:rPr lang="it-IT" sz="1000" dirty="0">
                <a:latin typeface="Times New Roman" panose="02020603050405020304" pitchFamily="18" charset="0"/>
                <a:cs typeface="Times New Roman" panose="02020603050405020304" pitchFamily="18" charset="0"/>
              </a:rPr>
              <a:t>://doi.org/10.1186/s40168-018-0483-7</a:t>
            </a:r>
            <a:endParaRPr lang="es-VE"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6390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pic>
        <p:nvPicPr>
          <p:cNvPr id="2" name="Imagen 1"/>
          <p:cNvPicPr>
            <a:picLocks noChangeAspect="1"/>
          </p:cNvPicPr>
          <p:nvPr/>
        </p:nvPicPr>
        <p:blipFill>
          <a:blip r:embed="rId2"/>
          <a:stretch>
            <a:fillRect/>
          </a:stretch>
        </p:blipFill>
        <p:spPr>
          <a:xfrm>
            <a:off x="3293870" y="319361"/>
            <a:ext cx="5688632" cy="5447085"/>
          </a:xfrm>
          <a:prstGeom prst="rect">
            <a:avLst/>
          </a:prstGeom>
        </p:spPr>
      </p:pic>
      <p:sp>
        <p:nvSpPr>
          <p:cNvPr id="11" name="Rectángulo 10"/>
          <p:cNvSpPr/>
          <p:nvPr/>
        </p:nvSpPr>
        <p:spPr>
          <a:xfrm>
            <a:off x="1744674" y="6176058"/>
            <a:ext cx="7121269" cy="461665"/>
          </a:xfrm>
          <a:prstGeom prst="rect">
            <a:avLst/>
          </a:prstGeom>
        </p:spPr>
        <p:txBody>
          <a:bodyPr wrap="square">
            <a:spAutoFit/>
          </a:bodyPr>
          <a:lstStyle/>
          <a:p>
            <a:pPr algn="ctr"/>
            <a:r>
              <a:rPr lang="es-VE" sz="1200" dirty="0">
                <a:latin typeface="Times New Roman" panose="02020603050405020304" pitchFamily="18" charset="0"/>
                <a:cs typeface="Times New Roman" panose="02020603050405020304" pitchFamily="18" charset="0"/>
              </a:rPr>
              <a:t>C. </a:t>
            </a:r>
            <a:r>
              <a:rPr lang="es-VE" sz="1200" dirty="0" err="1">
                <a:latin typeface="Times New Roman" panose="02020603050405020304" pitchFamily="18" charset="0"/>
                <a:cs typeface="Times New Roman" panose="02020603050405020304" pitchFamily="18" charset="0"/>
              </a:rPr>
              <a:t>Panebianco</a:t>
            </a:r>
            <a:r>
              <a:rPr lang="es-VE" sz="1200" dirty="0">
                <a:latin typeface="Times New Roman" panose="02020603050405020304" pitchFamily="18" charset="0"/>
                <a:cs typeface="Times New Roman" panose="02020603050405020304" pitchFamily="18" charset="0"/>
              </a:rPr>
              <a:t>, A. </a:t>
            </a:r>
            <a:r>
              <a:rPr lang="es-VE" sz="1200" dirty="0" err="1">
                <a:latin typeface="Times New Roman" panose="02020603050405020304" pitchFamily="18" charset="0"/>
                <a:cs typeface="Times New Roman" panose="02020603050405020304" pitchFamily="18" charset="0"/>
              </a:rPr>
              <a:t>Andriulli</a:t>
            </a:r>
            <a:r>
              <a:rPr lang="es-VE" sz="1200" dirty="0">
                <a:latin typeface="Times New Roman" panose="02020603050405020304" pitchFamily="18" charset="0"/>
                <a:cs typeface="Times New Roman" panose="02020603050405020304" pitchFamily="18" charset="0"/>
              </a:rPr>
              <a:t>, V. </a:t>
            </a:r>
            <a:r>
              <a:rPr lang="es-VE" sz="1200" dirty="0" err="1" smtClean="0">
                <a:latin typeface="Times New Roman" panose="02020603050405020304" pitchFamily="18" charset="0"/>
                <a:cs typeface="Times New Roman" panose="02020603050405020304" pitchFamily="18" charset="0"/>
              </a:rPr>
              <a:t>Pazienza</a:t>
            </a:r>
            <a:r>
              <a:rPr lang="es-VE" sz="1200"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Pharmacomicrobiomics</a:t>
            </a:r>
            <a:r>
              <a:rPr lang="es-VE" sz="1200" i="1" dirty="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exploiting</a:t>
            </a:r>
            <a:r>
              <a:rPr lang="es-VE" sz="1200" i="1" dirty="0" smtClean="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the</a:t>
            </a:r>
            <a:r>
              <a:rPr lang="es-VE" sz="1200" i="1" dirty="0" smtClean="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drug</a:t>
            </a:r>
            <a:r>
              <a:rPr lang="es-VE" sz="1200" i="1" dirty="0">
                <a:latin typeface="Times New Roman" panose="02020603050405020304" pitchFamily="18" charset="0"/>
                <a:cs typeface="Times New Roman" panose="02020603050405020304" pitchFamily="18" charset="0"/>
              </a:rPr>
              <a:t>-microbiota </a:t>
            </a:r>
            <a:r>
              <a:rPr lang="es-VE" sz="1200" i="1" dirty="0" err="1">
                <a:latin typeface="Times New Roman" panose="02020603050405020304" pitchFamily="18" charset="0"/>
                <a:cs typeface="Times New Roman" panose="02020603050405020304" pitchFamily="18" charset="0"/>
              </a:rPr>
              <a:t>interactions</a:t>
            </a:r>
            <a:r>
              <a:rPr lang="es-VE" sz="1200" i="1" dirty="0">
                <a:latin typeface="Times New Roman" panose="02020603050405020304" pitchFamily="18" charset="0"/>
                <a:cs typeface="Times New Roman" panose="02020603050405020304" pitchFamily="18" charset="0"/>
              </a:rPr>
              <a:t> in</a:t>
            </a:r>
          </a:p>
          <a:p>
            <a:pPr algn="ctr"/>
            <a:r>
              <a:rPr lang="es-VE" sz="1200" i="1" dirty="0" err="1">
                <a:latin typeface="Times New Roman" panose="02020603050405020304" pitchFamily="18" charset="0"/>
                <a:cs typeface="Times New Roman" panose="02020603050405020304" pitchFamily="18" charset="0"/>
              </a:rPr>
              <a:t>anticancer</a:t>
            </a:r>
            <a:r>
              <a:rPr lang="es-VE" sz="1200" i="1" dirty="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therapies</a:t>
            </a:r>
            <a:r>
              <a:rPr lang="es-VE" sz="1200" i="1" dirty="0" smtClean="0">
                <a:latin typeface="Times New Roman" panose="02020603050405020304" pitchFamily="18" charset="0"/>
                <a:cs typeface="Times New Roman" panose="02020603050405020304" pitchFamily="18" charset="0"/>
              </a:rPr>
              <a:t>.</a:t>
            </a:r>
            <a:r>
              <a:rPr lang="es-VE" sz="1200" dirty="0" smtClean="0">
                <a:latin typeface="Times New Roman" panose="02020603050405020304" pitchFamily="18" charset="0"/>
                <a:cs typeface="Times New Roman" panose="02020603050405020304" pitchFamily="18" charset="0"/>
              </a:rPr>
              <a:t> </a:t>
            </a:r>
            <a:r>
              <a:rPr lang="it-IT" sz="1200" dirty="0" smtClean="0">
                <a:latin typeface="Times New Roman" panose="02020603050405020304" pitchFamily="18" charset="0"/>
                <a:cs typeface="Times New Roman" panose="02020603050405020304" pitchFamily="18" charset="0"/>
              </a:rPr>
              <a:t>Microbiome 2018; 6:92 https</a:t>
            </a:r>
            <a:r>
              <a:rPr lang="it-IT" sz="1200" dirty="0">
                <a:latin typeface="Times New Roman" panose="02020603050405020304" pitchFamily="18" charset="0"/>
                <a:cs typeface="Times New Roman" panose="02020603050405020304" pitchFamily="18" charset="0"/>
              </a:rPr>
              <a:t>://doi.org/10.1186/s40168-018-0483-7</a:t>
            </a:r>
            <a:endParaRPr lang="es-VE" sz="1200" dirty="0">
              <a:latin typeface="Times New Roman" panose="02020603050405020304" pitchFamily="18" charset="0"/>
              <a:cs typeface="Times New Roman" panose="02020603050405020304" pitchFamily="18" charset="0"/>
            </a:endParaRPr>
          </a:p>
        </p:txBody>
      </p:sp>
      <p:sp>
        <p:nvSpPr>
          <p:cNvPr id="12" name="Rectángulo 11"/>
          <p:cNvSpPr/>
          <p:nvPr/>
        </p:nvSpPr>
        <p:spPr>
          <a:xfrm>
            <a:off x="301671" y="3052617"/>
            <a:ext cx="3054377" cy="1323439"/>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sz="2000" dirty="0" err="1">
                <a:latin typeface="Comic Sans MS" panose="030F0702030302020204" pitchFamily="66" charset="0"/>
              </a:rPr>
              <a:t>Estrategias</a:t>
            </a:r>
            <a:r>
              <a:rPr lang="en-US" sz="2000" dirty="0" smtClean="0">
                <a:latin typeface="Comic Sans MS" panose="030F0702030302020204" pitchFamily="66" charset="0"/>
              </a:rPr>
              <a:t> “</a:t>
            </a:r>
            <a:r>
              <a:rPr lang="en-US" sz="2000" dirty="0" err="1">
                <a:latin typeface="Comic Sans MS" panose="030F0702030302020204" pitchFamily="66" charset="0"/>
              </a:rPr>
              <a:t>B</a:t>
            </a:r>
            <a:r>
              <a:rPr lang="en-US" sz="2000" dirty="0" err="1" smtClean="0">
                <a:latin typeface="Comic Sans MS" panose="030F0702030302020204" pitchFamily="66" charset="0"/>
              </a:rPr>
              <a:t>ióticas</a:t>
            </a:r>
            <a:r>
              <a:rPr lang="en-US" sz="2000" dirty="0" smtClean="0">
                <a:latin typeface="Comic Sans MS" panose="030F0702030302020204" pitchFamily="66" charset="0"/>
              </a:rPr>
              <a:t>” para modular microbiota y el </a:t>
            </a:r>
            <a:r>
              <a:rPr lang="en-US" sz="2000" dirty="0" err="1" smtClean="0">
                <a:latin typeface="Comic Sans MS" panose="030F0702030302020204" pitchFamily="66" charset="0"/>
              </a:rPr>
              <a:t>resultado</a:t>
            </a:r>
            <a:r>
              <a:rPr lang="en-US" sz="2000" dirty="0" smtClean="0">
                <a:latin typeface="Comic Sans MS" panose="030F0702030302020204" pitchFamily="66" charset="0"/>
              </a:rPr>
              <a:t> de </a:t>
            </a:r>
            <a:r>
              <a:rPr lang="en-US" sz="2000" dirty="0" err="1" smtClean="0">
                <a:latin typeface="Comic Sans MS" panose="030F0702030302020204" pitchFamily="66" charset="0"/>
              </a:rPr>
              <a:t>terapias</a:t>
            </a:r>
            <a:r>
              <a:rPr lang="en-US" sz="2000" dirty="0" smtClean="0">
                <a:latin typeface="Comic Sans MS" panose="030F0702030302020204" pitchFamily="66" charset="0"/>
              </a:rPr>
              <a:t> </a:t>
            </a:r>
            <a:r>
              <a:rPr lang="en-US" sz="2000" dirty="0" err="1" smtClean="0">
                <a:latin typeface="Comic Sans MS" panose="030F0702030302020204" pitchFamily="66" charset="0"/>
              </a:rPr>
              <a:t>anticáncer</a:t>
            </a:r>
            <a:endParaRPr lang="en-US" sz="2000" dirty="0" smtClean="0">
              <a:latin typeface="Comic Sans MS" panose="030F0702030302020204" pitchFamily="66" charset="0"/>
            </a:endParaRPr>
          </a:p>
        </p:txBody>
      </p:sp>
      <p:sp>
        <p:nvSpPr>
          <p:cNvPr id="5" name="Rectángulo 4"/>
          <p:cNvSpPr/>
          <p:nvPr/>
        </p:nvSpPr>
        <p:spPr>
          <a:xfrm rot="1679238">
            <a:off x="4301900" y="5337221"/>
            <a:ext cx="1152128" cy="290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 name="Rectángulo 2"/>
          <p:cNvSpPr/>
          <p:nvPr/>
        </p:nvSpPr>
        <p:spPr>
          <a:xfrm rot="1660957">
            <a:off x="4244536" y="5333063"/>
            <a:ext cx="1495922" cy="369332"/>
          </a:xfrm>
          <a:prstGeom prst="rect">
            <a:avLst/>
          </a:prstGeom>
        </p:spPr>
        <p:txBody>
          <a:bodyPr wrap="none">
            <a:spAutoFit/>
          </a:bodyPr>
          <a:lstStyle/>
          <a:p>
            <a:r>
              <a:rPr lang="en-US" b="1" dirty="0" err="1" smtClean="0">
                <a:solidFill>
                  <a:schemeClr val="tx2">
                    <a:lumMod val="75000"/>
                  </a:schemeClr>
                </a:solidFill>
                <a:latin typeface="Comic Sans MS" panose="030F0702030302020204" pitchFamily="66" charset="0"/>
              </a:rPr>
              <a:t>Postbióticos</a:t>
            </a:r>
            <a:endParaRPr lang="es-VE" b="1" dirty="0">
              <a:solidFill>
                <a:schemeClr val="tx2">
                  <a:lumMod val="75000"/>
                </a:schemeClr>
              </a:solidFill>
            </a:endParaRPr>
          </a:p>
        </p:txBody>
      </p:sp>
      <p:sp>
        <p:nvSpPr>
          <p:cNvPr id="7" name="Rectángulo 6"/>
          <p:cNvSpPr/>
          <p:nvPr/>
        </p:nvSpPr>
        <p:spPr>
          <a:xfrm rot="20471828">
            <a:off x="6633874" y="5421522"/>
            <a:ext cx="1080120" cy="3859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rot="20594588">
            <a:off x="6269194" y="5442733"/>
            <a:ext cx="1436612" cy="369332"/>
          </a:xfrm>
          <a:prstGeom prst="rect">
            <a:avLst/>
          </a:prstGeom>
        </p:spPr>
        <p:txBody>
          <a:bodyPr wrap="none">
            <a:spAutoFit/>
          </a:bodyPr>
          <a:lstStyle/>
          <a:p>
            <a:r>
              <a:rPr lang="en-US" b="1" dirty="0" err="1" smtClean="0">
                <a:solidFill>
                  <a:schemeClr val="tx2">
                    <a:lumMod val="75000"/>
                  </a:schemeClr>
                </a:solidFill>
                <a:latin typeface="Comic Sans MS" panose="030F0702030302020204" pitchFamily="66" charset="0"/>
              </a:rPr>
              <a:t>Simbióticos</a:t>
            </a:r>
            <a:endParaRPr lang="es-VE" b="1" dirty="0">
              <a:solidFill>
                <a:schemeClr val="tx2">
                  <a:lumMod val="75000"/>
                </a:schemeClr>
              </a:solidFill>
            </a:endParaRPr>
          </a:p>
        </p:txBody>
      </p:sp>
      <p:sp>
        <p:nvSpPr>
          <p:cNvPr id="10" name="Rectángulo 9"/>
          <p:cNvSpPr/>
          <p:nvPr/>
        </p:nvSpPr>
        <p:spPr>
          <a:xfrm rot="298627">
            <a:off x="3178098" y="2243428"/>
            <a:ext cx="424980" cy="10848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 name="CuadroTexto 3"/>
          <p:cNvSpPr txBox="1"/>
          <p:nvPr/>
        </p:nvSpPr>
        <p:spPr>
          <a:xfrm>
            <a:off x="238187" y="1218664"/>
            <a:ext cx="2893653" cy="1323439"/>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rtlCol="0">
            <a:spAutoFit/>
          </a:bodyPr>
          <a:lstStyle/>
          <a:p>
            <a:pPr algn="ctr"/>
            <a:r>
              <a:rPr lang="es-VE" sz="2000" dirty="0" smtClean="0">
                <a:latin typeface="Comic Sans MS" panose="030F0702030302020204" pitchFamily="66" charset="0"/>
              </a:rPr>
              <a:t>Efectos de Microbiota en respuestas </a:t>
            </a:r>
          </a:p>
          <a:p>
            <a:pPr algn="ctr"/>
            <a:r>
              <a:rPr lang="es-VE" sz="2000" dirty="0" smtClean="0">
                <a:latin typeface="Comic Sans MS" panose="030F0702030302020204" pitchFamily="66" charset="0"/>
              </a:rPr>
              <a:t>del hospedero a agentes terapéuticos</a:t>
            </a:r>
            <a:endParaRPr lang="es-VE" sz="2000" dirty="0">
              <a:latin typeface="Comic Sans MS" panose="030F0702030302020204" pitchFamily="66" charset="0"/>
            </a:endParaRPr>
          </a:p>
        </p:txBody>
      </p:sp>
      <p:sp>
        <p:nvSpPr>
          <p:cNvPr id="14" name="Rectángulo 13"/>
          <p:cNvSpPr/>
          <p:nvPr/>
        </p:nvSpPr>
        <p:spPr>
          <a:xfrm rot="17222402">
            <a:off x="2879183" y="2050103"/>
            <a:ext cx="1396536" cy="369332"/>
          </a:xfrm>
          <a:prstGeom prst="rect">
            <a:avLst/>
          </a:prstGeom>
          <a:solidFill>
            <a:schemeClr val="bg1"/>
          </a:solidFill>
        </p:spPr>
        <p:txBody>
          <a:bodyPr wrap="none">
            <a:spAutoFit/>
          </a:bodyPr>
          <a:lstStyle/>
          <a:p>
            <a:r>
              <a:rPr lang="en-US" b="1" dirty="0" smtClean="0">
                <a:solidFill>
                  <a:schemeClr val="tx2">
                    <a:lumMod val="75000"/>
                  </a:schemeClr>
                </a:solidFill>
                <a:latin typeface="Comic Sans MS" panose="030F0702030302020204" pitchFamily="66" charset="0"/>
              </a:rPr>
              <a:t>Prebióticos</a:t>
            </a:r>
            <a:endParaRPr lang="es-VE" b="1" dirty="0">
              <a:solidFill>
                <a:schemeClr val="tx2">
                  <a:lumMod val="75000"/>
                </a:schemeClr>
              </a:solidFill>
            </a:endParaRPr>
          </a:p>
        </p:txBody>
      </p:sp>
      <p:sp>
        <p:nvSpPr>
          <p:cNvPr id="15" name="Rectángulo 14"/>
          <p:cNvSpPr/>
          <p:nvPr/>
        </p:nvSpPr>
        <p:spPr>
          <a:xfrm>
            <a:off x="5454909" y="260648"/>
            <a:ext cx="1145586" cy="247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Rectángulo 15"/>
          <p:cNvSpPr/>
          <p:nvPr/>
        </p:nvSpPr>
        <p:spPr>
          <a:xfrm>
            <a:off x="5305308" y="173922"/>
            <a:ext cx="1388522" cy="369332"/>
          </a:xfrm>
          <a:prstGeom prst="rect">
            <a:avLst/>
          </a:prstGeom>
        </p:spPr>
        <p:txBody>
          <a:bodyPr wrap="none">
            <a:spAutoFit/>
          </a:bodyPr>
          <a:lstStyle/>
          <a:p>
            <a:r>
              <a:rPr lang="en-US" b="1" dirty="0" smtClean="0">
                <a:solidFill>
                  <a:schemeClr val="tx2">
                    <a:lumMod val="75000"/>
                  </a:schemeClr>
                </a:solidFill>
                <a:latin typeface="Comic Sans MS" panose="030F0702030302020204" pitchFamily="66" charset="0"/>
              </a:rPr>
              <a:t>Probióticos</a:t>
            </a:r>
            <a:endParaRPr lang="es-VE" b="1" dirty="0">
              <a:solidFill>
                <a:schemeClr val="tx2">
                  <a:lumMod val="75000"/>
                </a:schemeClr>
              </a:solidFill>
            </a:endParaRPr>
          </a:p>
        </p:txBody>
      </p:sp>
      <p:sp>
        <p:nvSpPr>
          <p:cNvPr id="17" name="Rectángulo 16"/>
          <p:cNvSpPr/>
          <p:nvPr/>
        </p:nvSpPr>
        <p:spPr>
          <a:xfrm>
            <a:off x="8676456" y="2153381"/>
            <a:ext cx="333497" cy="12756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rot="4261506">
            <a:off x="8041637" y="2122074"/>
            <a:ext cx="1494320" cy="369332"/>
          </a:xfrm>
          <a:prstGeom prst="rect">
            <a:avLst/>
          </a:prstGeom>
        </p:spPr>
        <p:txBody>
          <a:bodyPr wrap="none">
            <a:spAutoFit/>
          </a:bodyPr>
          <a:lstStyle/>
          <a:p>
            <a:r>
              <a:rPr lang="en-US" b="1" dirty="0" err="1" smtClean="0">
                <a:solidFill>
                  <a:schemeClr val="tx2">
                    <a:lumMod val="75000"/>
                  </a:schemeClr>
                </a:solidFill>
                <a:latin typeface="Comic Sans MS" panose="030F0702030302020204" pitchFamily="66" charset="0"/>
              </a:rPr>
              <a:t>Antibióticos</a:t>
            </a:r>
            <a:endParaRPr lang="es-VE" b="1" dirty="0">
              <a:solidFill>
                <a:schemeClr val="tx2">
                  <a:lumMod val="75000"/>
                </a:schemeClr>
              </a:solidFill>
            </a:endParaRPr>
          </a:p>
        </p:txBody>
      </p:sp>
    </p:spTree>
    <p:extLst>
      <p:ext uri="{BB962C8B-B14F-4D97-AF65-F5344CB8AC3E}">
        <p14:creationId xmlns:p14="http://schemas.microsoft.com/office/powerpoint/2010/main" val="4282138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4" grpId="0" animBg="1"/>
      <p:bldP spid="16" grpId="0"/>
      <p:bldP spid="1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6771235" y="6583787"/>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6" name="Rectángulo 5"/>
          <p:cNvSpPr/>
          <p:nvPr/>
        </p:nvSpPr>
        <p:spPr>
          <a:xfrm>
            <a:off x="1096516" y="1040536"/>
            <a:ext cx="6950968" cy="4834144"/>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pPr>
              <a:lnSpc>
                <a:spcPct val="107000"/>
              </a:lnSpc>
              <a:spcAft>
                <a:spcPts val="0"/>
              </a:spcAft>
            </a:pPr>
            <a:endParaRPr lang="en-US" sz="900" dirty="0" smtClean="0">
              <a:latin typeface="Comic Sans MS" panose="030F0702030302020204" pitchFamily="66" charset="0"/>
              <a:ea typeface="Calibri" panose="020F0502020204030204" pitchFamily="34" charset="0"/>
              <a:cs typeface="Times New Roman" panose="02020603050405020304" pitchFamily="18" charset="0"/>
            </a:endParaRPr>
          </a:p>
          <a:p>
            <a:pPr marL="285750" indent="-285750">
              <a:lnSpc>
                <a:spcPct val="107000"/>
              </a:lnSpc>
              <a:spcAft>
                <a:spcPts val="0"/>
              </a:spcAft>
              <a:buFont typeface="Arial" panose="020B0604020202020204" pitchFamily="34" charset="0"/>
              <a:buChar char="•"/>
            </a:pP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Metformina</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es</a:t>
            </a:r>
            <a:r>
              <a:rPr lang="en-US" dirty="0" smtClean="0">
                <a:latin typeface="Comic Sans MS" panose="030F0702030302020204" pitchFamily="66" charset="0"/>
                <a:ea typeface="Calibri" panose="020F0502020204030204" pitchFamily="34" charset="0"/>
                <a:cs typeface="Times New Roman" panose="02020603050405020304" pitchFamily="18" charset="0"/>
              </a:rPr>
              <a:t> un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medicamento</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usado</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a:latin typeface="Comic Sans MS" panose="030F0702030302020204" pitchFamily="66" charset="0"/>
                <a:ea typeface="Calibri" panose="020F0502020204030204" pitchFamily="34" charset="0"/>
                <a:cs typeface="Times New Roman" panose="02020603050405020304" pitchFamily="18" charset="0"/>
              </a:rPr>
              <a:t>desde</a:t>
            </a:r>
            <a:r>
              <a:rPr lang="en-US" dirty="0">
                <a:latin typeface="Comic Sans MS" panose="030F0702030302020204" pitchFamily="66" charset="0"/>
                <a:ea typeface="Calibri" panose="020F0502020204030204" pitchFamily="34" charset="0"/>
                <a:cs typeface="Times New Roman" panose="02020603050405020304" pitchFamily="18" charset="0"/>
              </a:rPr>
              <a:t> </a:t>
            </a:r>
            <a:r>
              <a:rPr lang="en-US" dirty="0" err="1">
                <a:latin typeface="Comic Sans MS" panose="030F0702030302020204" pitchFamily="66" charset="0"/>
                <a:ea typeface="Calibri" panose="020F0502020204030204" pitchFamily="34" charset="0"/>
                <a:cs typeface="Times New Roman" panose="02020603050405020304" pitchFamily="18" charset="0"/>
              </a:rPr>
              <a:t>años</a:t>
            </a:r>
            <a:r>
              <a:rPr lang="en-US" dirty="0">
                <a:latin typeface="Comic Sans MS" panose="030F0702030302020204" pitchFamily="66" charset="0"/>
                <a:ea typeface="Calibri" panose="020F0502020204030204" pitchFamily="34" charset="0"/>
                <a:cs typeface="Times New Roman" panose="02020603050405020304" pitchFamily="18" charset="0"/>
              </a:rPr>
              <a:t> </a:t>
            </a:r>
            <a:r>
              <a:rPr lang="en-US" dirty="0" smtClean="0">
                <a:latin typeface="Comic Sans MS" panose="030F0702030302020204" pitchFamily="66" charset="0"/>
                <a:ea typeface="Calibri" panose="020F0502020204030204" pitchFamily="34" charset="0"/>
                <a:cs typeface="Times New Roman" panose="02020603050405020304" pitchFamily="18" charset="0"/>
              </a:rPr>
              <a:t>50 en el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tratamiento</a:t>
            </a:r>
            <a:r>
              <a:rPr lang="en-US" dirty="0" smtClean="0">
                <a:latin typeface="Comic Sans MS" panose="030F0702030302020204" pitchFamily="66" charset="0"/>
                <a:ea typeface="Calibri" panose="020F0502020204030204" pitchFamily="34" charset="0"/>
                <a:cs typeface="Times New Roman" panose="02020603050405020304" pitchFamily="18" charset="0"/>
              </a:rPr>
              <a:t> de diabetes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tipo</a:t>
            </a:r>
            <a:r>
              <a:rPr lang="en-US" dirty="0" smtClean="0">
                <a:latin typeface="Comic Sans MS" panose="030F0702030302020204" pitchFamily="66" charset="0"/>
                <a:ea typeface="Calibri" panose="020F0502020204030204" pitchFamily="34" charset="0"/>
                <a:cs typeface="Times New Roman" panose="02020603050405020304" pitchFamily="18" charset="0"/>
              </a:rPr>
              <a:t> II, se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han</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propuestos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varios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mecanismos</a:t>
            </a:r>
            <a:r>
              <a:rPr lang="en-US" dirty="0" smtClean="0">
                <a:latin typeface="Comic Sans MS" panose="030F0702030302020204" pitchFamily="66" charset="0"/>
                <a:ea typeface="Calibri" panose="020F0502020204030204" pitchFamily="34" charset="0"/>
                <a:cs typeface="Times New Roman" panose="02020603050405020304" pitchFamily="18" charset="0"/>
              </a:rPr>
              <a:t> para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explicar</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sus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efectos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hipoglicemiantes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p>
          <a:p>
            <a:pPr>
              <a:lnSpc>
                <a:spcPct val="107000"/>
              </a:lnSpc>
              <a:spcAft>
                <a:spcPts val="0"/>
              </a:spcAft>
            </a:pPr>
            <a:endParaRPr lang="en-US" sz="900" dirty="0">
              <a:latin typeface="Comic Sans MS" panose="030F0702030302020204" pitchFamily="66" charset="0"/>
              <a:ea typeface="Calibri" panose="020F0502020204030204" pitchFamily="34" charset="0"/>
              <a:cs typeface="Times New Roman" panose="02020603050405020304" pitchFamily="18" charset="0"/>
            </a:endParaRPr>
          </a:p>
          <a:p>
            <a:pPr marL="285750" indent="-285750">
              <a:lnSpc>
                <a:spcPct val="107000"/>
              </a:lnSpc>
              <a:spcAft>
                <a:spcPts val="0"/>
              </a:spcAft>
              <a:buFont typeface="Arial" panose="020B0604020202020204" pitchFamily="34" charset="0"/>
              <a:buChar char="•"/>
            </a:pPr>
            <a:r>
              <a:rPr lang="en-US" dirty="0" err="1" smtClean="0">
                <a:latin typeface="Comic Sans MS" panose="030F0702030302020204" pitchFamily="66" charset="0"/>
                <a:ea typeface="Calibri" panose="020F0502020204030204" pitchFamily="34" charset="0"/>
                <a:cs typeface="Times New Roman" panose="02020603050405020304" pitchFamily="18" charset="0"/>
              </a:rPr>
              <a:t>Según</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artículo</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reciente</a:t>
            </a:r>
            <a:r>
              <a:rPr lang="en-US" dirty="0" smtClean="0">
                <a:latin typeface="Comic Sans MS" panose="030F0702030302020204" pitchFamily="66" charset="0"/>
                <a:ea typeface="Calibri" panose="020F0502020204030204" pitchFamily="34" charset="0"/>
                <a:cs typeface="Times New Roman" panose="02020603050405020304" pitchFamily="18" charset="0"/>
              </a:rPr>
              <a:t> la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metformina</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tiene</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fuerte</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efecto</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sobre</a:t>
            </a:r>
            <a:r>
              <a:rPr lang="en-US" dirty="0" smtClean="0">
                <a:latin typeface="Comic Sans MS" panose="030F0702030302020204" pitchFamily="66" charset="0"/>
                <a:ea typeface="Calibri" panose="020F0502020204030204" pitchFamily="34" charset="0"/>
                <a:cs typeface="Times New Roman" panose="02020603050405020304" pitchFamily="18" charset="0"/>
              </a:rPr>
              <a:t> el </a:t>
            </a:r>
            <a:r>
              <a:rPr lang="en-US" b="1" dirty="0" smtClean="0">
                <a:latin typeface="Comic Sans MS" panose="030F0702030302020204" pitchFamily="66" charset="0"/>
                <a:ea typeface="Calibri" panose="020F0502020204030204" pitchFamily="34" charset="0"/>
                <a:cs typeface="Times New Roman" panose="02020603050405020304" pitchFamily="18" charset="0"/>
              </a:rPr>
              <a:t>microbioma</a:t>
            </a:r>
            <a:r>
              <a:rPr lang="en-US" dirty="0" smtClean="0">
                <a:latin typeface="Comic Sans MS" panose="030F0702030302020204" pitchFamily="66" charset="0"/>
                <a:ea typeface="Calibri" panose="020F0502020204030204" pitchFamily="34" charset="0"/>
                <a:cs typeface="Times New Roman" panose="02020603050405020304" pitchFamily="18" charset="0"/>
              </a:rPr>
              <a:t>. En </a:t>
            </a:r>
            <a:r>
              <a:rPr lang="en-US" b="1" dirty="0" err="1">
                <a:latin typeface="Comic Sans MS" panose="030F0702030302020204" pitchFamily="66" charset="0"/>
                <a:ea typeface="Calibri" panose="020F0502020204030204" pitchFamily="34" charset="0"/>
                <a:cs typeface="Times New Roman" panose="02020603050405020304" pitchFamily="18" charset="0"/>
              </a:rPr>
              <a:t>r</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atones</a:t>
            </a:r>
            <a:r>
              <a:rPr lang="en-US" b="1" dirty="0" smtClean="0">
                <a:latin typeface="Comic Sans MS" panose="030F0702030302020204" pitchFamily="66" charset="0"/>
                <a:ea typeface="Calibri" panose="020F0502020204030204" pitchFamily="34" charset="0"/>
                <a:cs typeface="Times New Roman" panose="02020603050405020304" pitchFamily="18" charset="0"/>
              </a:rPr>
              <a:t> GF</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tratados</a:t>
            </a:r>
            <a:r>
              <a:rPr lang="en-US" dirty="0" smtClean="0">
                <a:latin typeface="Comic Sans MS" panose="030F0702030302020204" pitchFamily="66" charset="0"/>
                <a:ea typeface="Calibri" panose="020F0502020204030204" pitchFamily="34" charset="0"/>
                <a:cs typeface="Times New Roman" panose="02020603050405020304" pitchFamily="18" charset="0"/>
              </a:rPr>
              <a:t> con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heces</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de humanos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que</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recibían</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metformina</a:t>
            </a:r>
            <a:r>
              <a:rPr lang="en-US" dirty="0" smtClean="0">
                <a:latin typeface="Comic Sans MS" panose="030F0702030302020204" pitchFamily="66" charset="0"/>
                <a:ea typeface="Calibri" panose="020F0502020204030204" pitchFamily="34" charset="0"/>
                <a:cs typeface="Times New Roman" panose="02020603050405020304" pitchFamily="18" charset="0"/>
              </a:rPr>
              <a:t>, los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resultados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sugieren</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que</a:t>
            </a:r>
            <a:r>
              <a:rPr lang="en-US" dirty="0" smtClean="0">
                <a:latin typeface="Comic Sans MS" panose="030F0702030302020204" pitchFamily="66" charset="0"/>
                <a:ea typeface="Calibri" panose="020F0502020204030204" pitchFamily="34" charset="0"/>
                <a:cs typeface="Times New Roman" panose="02020603050405020304" pitchFamily="18" charset="0"/>
              </a:rPr>
              <a:t> los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efectos</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sensibilizantes</a:t>
            </a:r>
            <a:r>
              <a:rPr lang="en-US" dirty="0"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 la </a:t>
            </a:r>
            <a:r>
              <a:rPr lang="en-US" dirty="0" err="1" smtClean="0">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in</a:t>
            </a:r>
            <a:r>
              <a:rPr lang="en-US" dirty="0" err="1" smtClean="0">
                <a:latin typeface="Comic Sans MS" panose="030F0702030302020204" pitchFamily="66" charset="0"/>
                <a:ea typeface="Calibri" panose="020F0502020204030204" pitchFamily="34" charset="0"/>
                <a:cs typeface="Times New Roman" panose="02020603050405020304" pitchFamily="18" charset="0"/>
              </a:rPr>
              <a:t>sulina</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puede</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resultar</a:t>
            </a:r>
            <a:r>
              <a:rPr lang="en-US" dirty="0" smtClean="0">
                <a:latin typeface="Comic Sans MS" panose="030F0702030302020204" pitchFamily="66" charset="0"/>
                <a:ea typeface="Calibri" panose="020F0502020204030204" pitchFamily="34" charset="0"/>
                <a:cs typeface="Times New Roman" panose="02020603050405020304" pitchFamily="18" charset="0"/>
              </a:rPr>
              <a:t> de un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cambio</a:t>
            </a:r>
            <a:r>
              <a:rPr lang="en-US" b="1" dirty="0" smtClean="0">
                <a:latin typeface="Comic Sans MS" panose="030F0702030302020204" pitchFamily="66" charset="0"/>
                <a:ea typeface="Calibri" panose="020F0502020204030204" pitchFamily="34" charset="0"/>
                <a:cs typeface="Times New Roman" panose="02020603050405020304" pitchFamily="18" charset="0"/>
              </a:rPr>
              <a:t>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metabólico</a:t>
            </a:r>
            <a:r>
              <a:rPr lang="en-US" b="1" dirty="0" smtClean="0">
                <a:latin typeface="Comic Sans MS" panose="030F0702030302020204" pitchFamily="66" charset="0"/>
                <a:ea typeface="Calibri" panose="020F0502020204030204" pitchFamily="34" charset="0"/>
                <a:cs typeface="Times New Roman" panose="02020603050405020304" pitchFamily="18" charset="0"/>
              </a:rPr>
              <a:t> del microbioma intestinal,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más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que</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efecto</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directo</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sobre</a:t>
            </a:r>
            <a:r>
              <a:rPr lang="en-US" dirty="0" smtClean="0">
                <a:latin typeface="Comic Sans MS" panose="030F0702030302020204" pitchFamily="66" charset="0"/>
                <a:ea typeface="Calibri" panose="020F0502020204030204" pitchFamily="34" charset="0"/>
                <a:cs typeface="Times New Roman" panose="02020603050405020304" pitchFamily="18" charset="0"/>
              </a:rPr>
              <a:t> los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tejidos</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p>
          <a:p>
            <a:pPr>
              <a:lnSpc>
                <a:spcPct val="107000"/>
              </a:lnSpc>
              <a:spcAft>
                <a:spcPts val="0"/>
              </a:spcAft>
            </a:pPr>
            <a:endParaRPr lang="en-US" sz="900" dirty="0">
              <a:latin typeface="Comic Sans MS" panose="030F0702030302020204" pitchFamily="66" charset="0"/>
              <a:ea typeface="Calibri" panose="020F0502020204030204" pitchFamily="34" charset="0"/>
              <a:cs typeface="Times New Roman" panose="02020603050405020304" pitchFamily="18" charset="0"/>
            </a:endParaRPr>
          </a:p>
          <a:p>
            <a:pPr marL="285750" indent="-285750">
              <a:lnSpc>
                <a:spcPct val="107000"/>
              </a:lnSpc>
              <a:spcAft>
                <a:spcPts val="0"/>
              </a:spcAft>
              <a:buFont typeface="Arial" panose="020B0604020202020204" pitchFamily="34" charset="0"/>
              <a:buChar char="•"/>
            </a:pPr>
            <a:r>
              <a:rPr lang="en-US" dirty="0" err="1" smtClean="0">
                <a:latin typeface="Comic Sans MS" panose="030F0702030302020204" pitchFamily="66" charset="0"/>
                <a:ea typeface="Calibri" panose="020F0502020204030204" pitchFamily="34" charset="0"/>
                <a:cs typeface="Times New Roman" panose="02020603050405020304" pitchFamily="18" charset="0"/>
              </a:rPr>
              <a:t>Evidencia</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adicional</a:t>
            </a:r>
            <a:r>
              <a:rPr lang="en-US" dirty="0" smtClean="0">
                <a:latin typeface="Comic Sans MS" panose="030F0702030302020204" pitchFamily="66" charset="0"/>
                <a:ea typeface="Calibri" panose="020F0502020204030204" pitchFamily="34" charset="0"/>
                <a:cs typeface="Times New Roman" panose="02020603050405020304" pitchFamily="18" charset="0"/>
              </a:rPr>
              <a:t> para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este</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mecanismo</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es</a:t>
            </a:r>
            <a:r>
              <a:rPr lang="en-US" dirty="0" smtClean="0">
                <a:latin typeface="Comic Sans MS" panose="030F0702030302020204" pitchFamily="66" charset="0"/>
                <a:ea typeface="Calibri" panose="020F0502020204030204" pitchFamily="34" charset="0"/>
                <a:cs typeface="Times New Roman" panose="02020603050405020304" pitchFamily="18" charset="0"/>
              </a:rPr>
              <a:t> el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hecho</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que</a:t>
            </a:r>
            <a:r>
              <a:rPr lang="en-US" dirty="0" smtClean="0">
                <a:latin typeface="Comic Sans MS" panose="030F0702030302020204" pitchFamily="66" charset="0"/>
                <a:ea typeface="Calibri" panose="020F0502020204030204" pitchFamily="34" charset="0"/>
                <a:cs typeface="Times New Roman" panose="02020603050405020304" pitchFamily="18" charset="0"/>
              </a:rPr>
              <a:t> los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efectos</a:t>
            </a:r>
            <a:r>
              <a:rPr lang="en-US" b="1" dirty="0" smtClean="0">
                <a:latin typeface="Comic Sans MS" panose="030F0702030302020204" pitchFamily="66" charset="0"/>
                <a:ea typeface="Calibri" panose="020F0502020204030204" pitchFamily="34" charset="0"/>
                <a:cs typeface="Times New Roman" panose="02020603050405020304" pitchFamily="18" charset="0"/>
              </a:rPr>
              <a:t>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colaterales</a:t>
            </a:r>
            <a:r>
              <a:rPr lang="en-US" b="1" dirty="0" smtClean="0">
                <a:latin typeface="Comic Sans MS" panose="030F0702030302020204" pitchFamily="66" charset="0"/>
                <a:ea typeface="Calibri" panose="020F0502020204030204" pitchFamily="34" charset="0"/>
                <a:cs typeface="Times New Roman" panose="02020603050405020304" pitchFamily="18" charset="0"/>
              </a:rPr>
              <a:t>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más</a:t>
            </a:r>
            <a:r>
              <a:rPr lang="en-US" b="1" dirty="0" smtClean="0">
                <a:latin typeface="Comic Sans MS" panose="030F0702030302020204" pitchFamily="66" charset="0"/>
                <a:ea typeface="Calibri" panose="020F0502020204030204" pitchFamily="34" charset="0"/>
                <a:cs typeface="Times New Roman" panose="02020603050405020304" pitchFamily="18" charset="0"/>
              </a:rPr>
              <a:t>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comunes</a:t>
            </a:r>
            <a:r>
              <a:rPr lang="en-US" b="1"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smtClean="0">
                <a:latin typeface="Comic Sans MS" panose="030F0702030302020204" pitchFamily="66" charset="0"/>
                <a:ea typeface="Calibri" panose="020F0502020204030204" pitchFamily="34" charset="0"/>
                <a:cs typeface="Times New Roman" panose="02020603050405020304" pitchFamily="18" charset="0"/>
              </a:rPr>
              <a:t>de la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droga</a:t>
            </a:r>
            <a:r>
              <a:rPr lang="en-US" dirty="0" smtClean="0">
                <a:latin typeface="Comic Sans MS" panose="030F0702030302020204" pitchFamily="66" charset="0"/>
                <a:ea typeface="Calibri" panose="020F0502020204030204" pitchFamily="34" charset="0"/>
                <a:cs typeface="Times New Roman" panose="02020603050405020304" pitchFamily="18" charset="0"/>
              </a:rPr>
              <a:t> son </a:t>
            </a:r>
            <a:r>
              <a:rPr lang="en-US" b="1" dirty="0" err="1" smtClean="0">
                <a:latin typeface="Comic Sans MS" panose="030F0702030302020204" pitchFamily="66" charset="0"/>
                <a:ea typeface="Calibri" panose="020F0502020204030204" pitchFamily="34" charset="0"/>
                <a:cs typeface="Times New Roman" panose="02020603050405020304" pitchFamily="18" charset="0"/>
              </a:rPr>
              <a:t>gastrointestinales</a:t>
            </a:r>
            <a:r>
              <a:rPr lang="en-US" dirty="0" smtClean="0">
                <a:latin typeface="Comic Sans MS" panose="030F0702030302020204" pitchFamily="66" charset="0"/>
                <a:ea typeface="Calibri" panose="020F0502020204030204" pitchFamily="34" charset="0"/>
                <a:cs typeface="Times New Roman" panose="02020603050405020304" pitchFamily="18" charset="0"/>
              </a:rPr>
              <a:t> (nausea,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vómito</a:t>
            </a:r>
            <a:r>
              <a:rPr lang="en-US" dirty="0" smtClean="0">
                <a:latin typeface="Comic Sans MS" panose="030F0702030302020204" pitchFamily="66" charset="0"/>
                <a:ea typeface="Calibri" panose="020F0502020204030204" pitchFamily="34" charset="0"/>
                <a:cs typeface="Times New Roman" panose="02020603050405020304" pitchFamily="18" charset="0"/>
              </a:rPr>
              <a:t> y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diarrea</a:t>
            </a:r>
            <a:r>
              <a:rPr lang="en-US" dirty="0" smtClean="0">
                <a:latin typeface="Comic Sans MS" panose="030F0702030302020204" pitchFamily="66" charset="0"/>
                <a:ea typeface="Calibri" panose="020F0502020204030204" pitchFamily="34" charset="0"/>
                <a:cs typeface="Times New Roman" panose="02020603050405020304" pitchFamily="18" charset="0"/>
              </a:rPr>
              <a:t>) y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que</a:t>
            </a:r>
            <a:r>
              <a:rPr lang="en-US" dirty="0" smtClean="0">
                <a:latin typeface="Comic Sans MS" panose="030F0702030302020204" pitchFamily="66" charset="0"/>
                <a:ea typeface="Calibri" panose="020F0502020204030204" pitchFamily="34" charset="0"/>
                <a:cs typeface="Times New Roman" panose="02020603050405020304" pitchFamily="18" charset="0"/>
              </a:rPr>
              <a:t> la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metformina</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administrada</a:t>
            </a:r>
            <a:r>
              <a:rPr lang="en-US" dirty="0" smtClean="0">
                <a:latin typeface="Comic Sans MS" panose="030F0702030302020204" pitchFamily="66" charset="0"/>
                <a:ea typeface="Calibri" panose="020F0502020204030204" pitchFamily="34" charset="0"/>
                <a:cs typeface="Times New Roman" panose="02020603050405020304" pitchFamily="18" charset="0"/>
              </a:rPr>
              <a:t> en la vena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porta</a:t>
            </a:r>
            <a:r>
              <a:rPr lang="en-US" dirty="0" smtClean="0">
                <a:latin typeface="Comic Sans MS" panose="030F0702030302020204" pitchFamily="66" charset="0"/>
                <a:ea typeface="Calibri" panose="020F0502020204030204" pitchFamily="34" charset="0"/>
                <a:cs typeface="Times New Roman" panose="02020603050405020304" pitchFamily="18" charset="0"/>
              </a:rPr>
              <a:t> no cambia la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producción</a:t>
            </a:r>
            <a:r>
              <a:rPr lang="en-US" dirty="0" smtClean="0">
                <a:latin typeface="Comic Sans MS" panose="030F0702030302020204" pitchFamily="66" charset="0"/>
                <a:ea typeface="Calibri" panose="020F0502020204030204" pitchFamily="34" charset="0"/>
                <a:cs typeface="Times New Roman" panose="02020603050405020304" pitchFamily="18" charset="0"/>
              </a:rPr>
              <a:t>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hepática</a:t>
            </a:r>
            <a:r>
              <a:rPr lang="en-US" dirty="0" smtClean="0">
                <a:latin typeface="Comic Sans MS" panose="030F0702030302020204" pitchFamily="66" charset="0"/>
                <a:ea typeface="Calibri" panose="020F0502020204030204" pitchFamily="34" charset="0"/>
                <a:cs typeface="Times New Roman" panose="02020603050405020304" pitchFamily="18" charset="0"/>
              </a:rPr>
              <a:t> de </a:t>
            </a:r>
            <a:r>
              <a:rPr lang="en-US" dirty="0" err="1" smtClean="0">
                <a:latin typeface="Comic Sans MS" panose="030F0702030302020204" pitchFamily="66" charset="0"/>
                <a:ea typeface="Calibri" panose="020F0502020204030204" pitchFamily="34" charset="0"/>
                <a:cs typeface="Times New Roman" panose="02020603050405020304" pitchFamily="18" charset="0"/>
              </a:rPr>
              <a:t>glucosa</a:t>
            </a:r>
            <a:r>
              <a:rPr lang="en-US" dirty="0" smtClean="0">
                <a:latin typeface="Comic Sans MS" panose="030F0702030302020204" pitchFamily="66" charset="0"/>
                <a:ea typeface="Calibri" panose="020F0502020204030204" pitchFamily="34" charset="0"/>
                <a:cs typeface="Times New Roman" panose="02020603050405020304" pitchFamily="18" charset="0"/>
              </a:rPr>
              <a:t>.</a:t>
            </a:r>
            <a:endParaRPr lang="en-US" sz="900" dirty="0">
              <a:latin typeface="Comic Sans MS" panose="030F0702030302020204" pitchFamily="66" charset="0"/>
              <a:ea typeface="Calibri" panose="020F0502020204030204" pitchFamily="34" charset="0"/>
              <a:cs typeface="Times New Roman" panose="02020603050405020304" pitchFamily="18" charset="0"/>
            </a:endParaRPr>
          </a:p>
          <a:p>
            <a:pPr>
              <a:lnSpc>
                <a:spcPct val="107000"/>
              </a:lnSpc>
              <a:spcAft>
                <a:spcPts val="0"/>
              </a:spcAft>
            </a:pPr>
            <a:endParaRPr lang="en-US" sz="800" dirty="0" smtClean="0">
              <a:latin typeface="Comic Sans MS" panose="030F0702030302020204" pitchFamily="66" charset="0"/>
              <a:ea typeface="Calibri" panose="020F0502020204030204" pitchFamily="34" charset="0"/>
              <a:cs typeface="Times New Roman" panose="02020603050405020304" pitchFamily="18" charset="0"/>
            </a:endParaRPr>
          </a:p>
        </p:txBody>
      </p:sp>
      <p:sp>
        <p:nvSpPr>
          <p:cNvPr id="7" name="CuadroTexto 6"/>
          <p:cNvSpPr txBox="1"/>
          <p:nvPr/>
        </p:nvSpPr>
        <p:spPr>
          <a:xfrm>
            <a:off x="1879596" y="378394"/>
            <a:ext cx="5384807" cy="461665"/>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Mecanismo de acción de </a:t>
            </a:r>
            <a:r>
              <a:rPr lang="es-VE" sz="2400" dirty="0" err="1" smtClean="0">
                <a:latin typeface="Comic Sans MS" panose="030F0702030302020204" pitchFamily="66" charset="0"/>
              </a:rPr>
              <a:t>Metformina</a:t>
            </a:r>
            <a:endParaRPr lang="es-VE" sz="2400" dirty="0">
              <a:latin typeface="Comic Sans MS" panose="030F0702030302020204" pitchFamily="66"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1335622"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endParaRPr lang="es-VE" sz="1600" dirty="0">
              <a:latin typeface="Comic Sans MS" panose="030F0702030302020204" pitchFamily="66" charset="0"/>
            </a:endParaRPr>
          </a:p>
        </p:txBody>
      </p:sp>
      <p:sp>
        <p:nvSpPr>
          <p:cNvPr id="2" name="Rectángulo 1"/>
          <p:cNvSpPr/>
          <p:nvPr/>
        </p:nvSpPr>
        <p:spPr>
          <a:xfrm>
            <a:off x="733064" y="5985449"/>
            <a:ext cx="7677869" cy="487569"/>
          </a:xfrm>
          <a:prstGeom prst="rect">
            <a:avLst/>
          </a:prstGeom>
        </p:spPr>
        <p:txBody>
          <a:bodyPr wrap="square">
            <a:spAutoFit/>
          </a:bodyPr>
          <a:lstStyle/>
          <a:p>
            <a:pPr>
              <a:lnSpc>
                <a:spcPct val="107000"/>
              </a:lnSpc>
              <a:spcAft>
                <a:spcPts val="0"/>
              </a:spcAft>
            </a:pPr>
            <a:r>
              <a:rPr lang="en-US" sz="1200" dirty="0">
                <a:latin typeface="Times New Roman" panose="02020603050405020304" pitchFamily="18" charset="0"/>
                <a:ea typeface="Calibri" panose="020F0502020204030204" pitchFamily="34" charset="0"/>
                <a:cs typeface="Times New Roman" panose="02020603050405020304" pitchFamily="18" charset="0"/>
              </a:rPr>
              <a:t>H. Wu, E. </a:t>
            </a:r>
            <a:r>
              <a:rPr lang="en-US" sz="1200" dirty="0" err="1">
                <a:latin typeface="Times New Roman" panose="02020603050405020304" pitchFamily="18" charset="0"/>
                <a:ea typeface="Calibri" panose="020F0502020204030204" pitchFamily="34" charset="0"/>
                <a:cs typeface="Times New Roman" panose="02020603050405020304" pitchFamily="18" charset="0"/>
              </a:rPr>
              <a:t>Esteve</a:t>
            </a:r>
            <a:r>
              <a:rPr lang="en-US" sz="1200" dirty="0">
                <a:latin typeface="Times New Roman" panose="02020603050405020304" pitchFamily="18" charset="0"/>
                <a:ea typeface="Calibri" panose="020F0502020204030204" pitchFamily="34" charset="0"/>
                <a:cs typeface="Times New Roman" panose="02020603050405020304" pitchFamily="18" charset="0"/>
              </a:rPr>
              <a:t>, V. </a:t>
            </a:r>
            <a:r>
              <a:rPr lang="en-US" sz="1200" dirty="0" err="1">
                <a:latin typeface="Times New Roman" panose="02020603050405020304" pitchFamily="18" charset="0"/>
                <a:ea typeface="Calibri" panose="020F0502020204030204" pitchFamily="34" charset="0"/>
                <a:cs typeface="Times New Roman" panose="02020603050405020304" pitchFamily="18" charset="0"/>
              </a:rPr>
              <a:t>Tremaroli</a:t>
            </a:r>
            <a:r>
              <a:rPr lang="en-US" sz="1200" dirty="0">
                <a:latin typeface="Times New Roman" panose="02020603050405020304" pitchFamily="18" charset="0"/>
                <a:ea typeface="Calibri" panose="020F0502020204030204" pitchFamily="34" charset="0"/>
                <a:cs typeface="Times New Roman" panose="02020603050405020304" pitchFamily="18" charset="0"/>
              </a:rPr>
              <a:t>, MT. Khan, </a:t>
            </a:r>
            <a:r>
              <a:rPr lang="en-US" sz="1200" dirty="0" err="1">
                <a:latin typeface="Times New Roman" panose="02020603050405020304" pitchFamily="18" charset="0"/>
                <a:ea typeface="Calibri" panose="020F0502020204030204" pitchFamily="34" charset="0"/>
                <a:cs typeface="Times New Roman" panose="02020603050405020304" pitchFamily="18" charset="0"/>
              </a:rPr>
              <a:t>R.Caesar</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a:latin typeface="Times New Roman" panose="02020603050405020304" pitchFamily="18" charset="0"/>
                <a:ea typeface="Calibri" panose="020F0502020204030204" pitchFamily="34" charset="0"/>
                <a:cs typeface="Times New Roman" panose="02020603050405020304" pitchFamily="18" charset="0"/>
              </a:rPr>
              <a:t>L.Manneras</a:t>
            </a:r>
            <a:r>
              <a:rPr lang="en-US" sz="1200" dirty="0">
                <a:latin typeface="Times New Roman" panose="02020603050405020304" pitchFamily="18" charset="0"/>
                <a:ea typeface="Calibri" panose="020F0502020204030204" pitchFamily="34" charset="0"/>
                <a:cs typeface="Times New Roman" panose="02020603050405020304" pitchFamily="18" charset="0"/>
              </a:rPr>
              <a:t>-Holm, et al. </a:t>
            </a:r>
            <a:r>
              <a:rPr lang="en-US" sz="1200" i="1" dirty="0">
                <a:latin typeface="Times New Roman" panose="02020603050405020304" pitchFamily="18" charset="0"/>
                <a:ea typeface="Calibri" panose="020F0502020204030204" pitchFamily="34" charset="0"/>
                <a:cs typeface="Times New Roman" panose="02020603050405020304" pitchFamily="18" charset="0"/>
              </a:rPr>
              <a:t>Metformin alters the gut </a:t>
            </a:r>
            <a:r>
              <a:rPr lang="en-US" sz="1200" i="1" dirty="0" err="1">
                <a:latin typeface="Times New Roman" panose="02020603050405020304" pitchFamily="18" charset="0"/>
                <a:ea typeface="Calibri" panose="020F0502020204030204" pitchFamily="34" charset="0"/>
                <a:cs typeface="Times New Roman" panose="02020603050405020304" pitchFamily="18" charset="0"/>
              </a:rPr>
              <a:t>microbiome</a:t>
            </a:r>
            <a:r>
              <a:rPr lang="en-US" sz="1200" i="1" dirty="0">
                <a:latin typeface="Times New Roman" panose="02020603050405020304" pitchFamily="18" charset="0"/>
                <a:ea typeface="Calibri" panose="020F0502020204030204" pitchFamily="34" charset="0"/>
                <a:cs typeface="Times New Roman" panose="02020603050405020304" pitchFamily="18" charset="0"/>
              </a:rPr>
              <a:t> of individuals with treatment-naive type 2 diabetes, contributing to the therapeutic effects of the drug</a:t>
            </a:r>
            <a:r>
              <a:rPr lang="en-US" sz="1200" dirty="0">
                <a:latin typeface="Times New Roman" panose="02020603050405020304" pitchFamily="18" charset="0"/>
                <a:ea typeface="Calibri" panose="020F0502020204030204" pitchFamily="34" charset="0"/>
                <a:cs typeface="Times New Roman" panose="02020603050405020304" pitchFamily="18" charset="0"/>
              </a:rPr>
              <a:t>. Nat Med. </a:t>
            </a:r>
            <a:r>
              <a:rPr lang="en-US" sz="1200" b="1" dirty="0">
                <a:latin typeface="Times New Roman" panose="02020603050405020304" pitchFamily="18" charset="0"/>
                <a:ea typeface="Calibri" panose="020F0502020204030204" pitchFamily="34" charset="0"/>
                <a:cs typeface="Times New Roman" panose="02020603050405020304" pitchFamily="18" charset="0"/>
              </a:rPr>
              <a:t>2017</a:t>
            </a:r>
            <a:r>
              <a:rPr lang="en-US" sz="1200" dirty="0">
                <a:latin typeface="Times New Roman" panose="02020603050405020304" pitchFamily="18"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6165206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6771235" y="6583787"/>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6" name="Rectángulo 5"/>
          <p:cNvSpPr/>
          <p:nvPr/>
        </p:nvSpPr>
        <p:spPr>
          <a:xfrm>
            <a:off x="879853" y="871259"/>
            <a:ext cx="6950968" cy="5098255"/>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pPr>
              <a:lnSpc>
                <a:spcPct val="107000"/>
              </a:lnSpc>
              <a:spcAft>
                <a:spcPts val="0"/>
              </a:spcAft>
            </a:pPr>
            <a:endParaRPr lang="en-US" sz="1600" dirty="0" smtClean="0">
              <a:latin typeface="Comic Sans MS" panose="030F0702030302020204" pitchFamily="66" charset="0"/>
              <a:ea typeface="Calibri" panose="020F0502020204030204" pitchFamily="34" charset="0"/>
              <a:cs typeface="Times New Roman" panose="02020603050405020304" pitchFamily="18" charset="0"/>
            </a:endParaRPr>
          </a:p>
          <a:p>
            <a:pPr>
              <a:lnSpc>
                <a:spcPct val="107000"/>
              </a:lnSpc>
              <a:spcAft>
                <a:spcPts val="0"/>
              </a:spcAft>
            </a:pPr>
            <a:r>
              <a:rPr lang="en-US" sz="1600" dirty="0">
                <a:latin typeface="Comic Sans MS" panose="030F0702030302020204" pitchFamily="66" charset="0"/>
              </a:rPr>
              <a:t>Metformin </a:t>
            </a:r>
            <a:r>
              <a:rPr lang="en-US" sz="1600" dirty="0" err="1" smtClean="0">
                <a:latin typeface="Comic Sans MS" panose="030F0702030302020204" pitchFamily="66" charset="0"/>
              </a:rPr>
              <a:t>es</a:t>
            </a:r>
            <a:r>
              <a:rPr lang="en-US" sz="1600" dirty="0" smtClean="0">
                <a:latin typeface="Comic Sans MS" panose="030F0702030302020204" pitchFamily="66" charset="0"/>
              </a:rPr>
              <a:t> </a:t>
            </a:r>
            <a:r>
              <a:rPr lang="en-US" sz="1600" dirty="0" err="1" smtClean="0">
                <a:latin typeface="Comic Sans MS" panose="030F0702030302020204" pitchFamily="66" charset="0"/>
              </a:rPr>
              <a:t>ampliamente</a:t>
            </a:r>
            <a:r>
              <a:rPr lang="en-US" sz="1600" dirty="0" smtClean="0">
                <a:latin typeface="Comic Sans MS" panose="030F0702030302020204" pitchFamily="66" charset="0"/>
              </a:rPr>
              <a:t> </a:t>
            </a:r>
            <a:r>
              <a:rPr lang="en-US" sz="1600" dirty="0" err="1" smtClean="0">
                <a:latin typeface="Comic Sans MS" panose="030F0702030302020204" pitchFamily="66" charset="0"/>
              </a:rPr>
              <a:t>usada</a:t>
            </a:r>
            <a:r>
              <a:rPr lang="en-US" sz="1600" dirty="0" smtClean="0">
                <a:latin typeface="Comic Sans MS" panose="030F0702030302020204" pitchFamily="66" charset="0"/>
              </a:rPr>
              <a:t> en </a:t>
            </a:r>
            <a:r>
              <a:rPr lang="en-US" sz="1600" dirty="0" err="1" smtClean="0">
                <a:latin typeface="Comic Sans MS" panose="030F0702030302020204" pitchFamily="66" charset="0"/>
              </a:rPr>
              <a:t>tratamiento</a:t>
            </a:r>
            <a:r>
              <a:rPr lang="en-US" sz="1600" dirty="0" smtClean="0">
                <a:latin typeface="Comic Sans MS" panose="030F0702030302020204" pitchFamily="66" charset="0"/>
              </a:rPr>
              <a:t> Diabetes </a:t>
            </a:r>
            <a:r>
              <a:rPr lang="en-US" sz="1600" dirty="0" err="1" smtClean="0">
                <a:latin typeface="Comic Sans MS" panose="030F0702030302020204" pitchFamily="66" charset="0"/>
              </a:rPr>
              <a:t>tipo</a:t>
            </a:r>
            <a:r>
              <a:rPr lang="en-US" sz="1600" dirty="0" smtClean="0">
                <a:latin typeface="Comic Sans MS" panose="030F0702030302020204" pitchFamily="66" charset="0"/>
              </a:rPr>
              <a:t> II </a:t>
            </a:r>
            <a:r>
              <a:rPr lang="en-US" sz="1600" dirty="0">
                <a:latin typeface="Comic Sans MS" panose="030F0702030302020204" pitchFamily="66" charset="0"/>
              </a:rPr>
              <a:t>(T2D), </a:t>
            </a:r>
            <a:r>
              <a:rPr lang="en-US" sz="1600" dirty="0" err="1" smtClean="0">
                <a:latin typeface="Comic Sans MS" panose="030F0702030302020204" pitchFamily="66" charset="0"/>
              </a:rPr>
              <a:t>pero</a:t>
            </a:r>
            <a:r>
              <a:rPr lang="en-US" sz="1600" dirty="0" smtClean="0">
                <a:latin typeface="Comic Sans MS" panose="030F0702030302020204" pitchFamily="66" charset="0"/>
              </a:rPr>
              <a:t> </a:t>
            </a:r>
            <a:r>
              <a:rPr lang="en-US" sz="1600" dirty="0" err="1" smtClean="0">
                <a:latin typeface="Comic Sans MS" panose="030F0702030302020204" pitchFamily="66" charset="0"/>
              </a:rPr>
              <a:t>su</a:t>
            </a:r>
            <a:r>
              <a:rPr lang="en-US" sz="1600" dirty="0" smtClean="0">
                <a:latin typeface="Comic Sans MS" panose="030F0702030302020204" pitchFamily="66" charset="0"/>
              </a:rPr>
              <a:t> </a:t>
            </a:r>
            <a:r>
              <a:rPr lang="en-US" sz="1600" dirty="0" err="1" smtClean="0">
                <a:latin typeface="Comic Sans MS" panose="030F0702030302020204" pitchFamily="66" charset="0"/>
              </a:rPr>
              <a:t>mec</a:t>
            </a:r>
            <a:r>
              <a:rPr lang="en-US" sz="1600" dirty="0" smtClean="0">
                <a:latin typeface="Comic Sans MS" panose="030F0702030302020204" pitchFamily="66" charset="0"/>
              </a:rPr>
              <a:t>. </a:t>
            </a:r>
            <a:r>
              <a:rPr lang="en-US" sz="1600" dirty="0" err="1" smtClean="0">
                <a:latin typeface="Comic Sans MS" panose="030F0702030302020204" pitchFamily="66" charset="0"/>
              </a:rPr>
              <a:t>Acción</a:t>
            </a:r>
            <a:r>
              <a:rPr lang="en-US" sz="1600" dirty="0" smtClean="0">
                <a:latin typeface="Comic Sans MS" panose="030F0702030302020204" pitchFamily="66" charset="0"/>
              </a:rPr>
              <a:t> no se </a:t>
            </a:r>
            <a:r>
              <a:rPr lang="en-US" sz="1600" dirty="0" err="1" smtClean="0">
                <a:latin typeface="Comic Sans MS" panose="030F0702030302020204" pitchFamily="66" charset="0"/>
              </a:rPr>
              <a:t>conoce</a:t>
            </a:r>
            <a:r>
              <a:rPr lang="en-US" sz="1600" dirty="0" smtClean="0">
                <a:latin typeface="Comic Sans MS" panose="030F0702030302020204" pitchFamily="66" charset="0"/>
              </a:rPr>
              <a:t> </a:t>
            </a:r>
            <a:r>
              <a:rPr lang="en-US" sz="1600" dirty="0" err="1" smtClean="0">
                <a:latin typeface="Comic Sans MS" panose="030F0702030302020204" pitchFamily="66" charset="0"/>
              </a:rPr>
              <a:t>bien</a:t>
            </a:r>
            <a:r>
              <a:rPr lang="en-US" sz="1600" dirty="0" smtClean="0">
                <a:latin typeface="Comic Sans MS" panose="030F0702030302020204" pitchFamily="66" charset="0"/>
              </a:rPr>
              <a:t>. </a:t>
            </a:r>
            <a:r>
              <a:rPr lang="en-US" sz="1600" dirty="0" err="1" smtClean="0">
                <a:latin typeface="Comic Sans MS" panose="030F0702030302020204" pitchFamily="66" charset="0"/>
              </a:rPr>
              <a:t>Evidencias</a:t>
            </a:r>
            <a:r>
              <a:rPr lang="en-US" sz="1600" dirty="0" smtClean="0">
                <a:latin typeface="Comic Sans MS" panose="030F0702030302020204" pitchFamily="66" charset="0"/>
              </a:rPr>
              <a:t> </a:t>
            </a:r>
            <a:r>
              <a:rPr lang="en-US" sz="1600" dirty="0" err="1" smtClean="0">
                <a:latin typeface="Comic Sans MS" panose="030F0702030302020204" pitchFamily="66" charset="0"/>
              </a:rPr>
              <a:t>reciente</a:t>
            </a:r>
            <a:r>
              <a:rPr lang="en-US" sz="1600" dirty="0" smtClean="0">
                <a:latin typeface="Comic Sans MS" panose="030F0702030302020204" pitchFamily="66" charset="0"/>
              </a:rPr>
              <a:t> </a:t>
            </a:r>
            <a:r>
              <a:rPr lang="en-US" sz="1600" dirty="0" err="1" smtClean="0">
                <a:latin typeface="Comic Sans MS" panose="030F0702030302020204" pitchFamily="66" charset="0"/>
              </a:rPr>
              <a:t>simplican</a:t>
            </a:r>
            <a:r>
              <a:rPr lang="en-US" sz="1600" dirty="0" smtClean="0">
                <a:latin typeface="Comic Sans MS" panose="030F0702030302020204" pitchFamily="66" charset="0"/>
              </a:rPr>
              <a:t> al microbiota intestinal </a:t>
            </a:r>
            <a:r>
              <a:rPr lang="en-US" sz="1600" dirty="0" err="1" smtClean="0">
                <a:latin typeface="Comic Sans MS" panose="030F0702030302020204" pitchFamily="66" charset="0"/>
              </a:rPr>
              <a:t>como</a:t>
            </a:r>
            <a:r>
              <a:rPr lang="en-US" sz="1600" dirty="0" smtClean="0">
                <a:latin typeface="Comic Sans MS" panose="030F0702030302020204" pitchFamily="66" charset="0"/>
              </a:rPr>
              <a:t> </a:t>
            </a:r>
            <a:r>
              <a:rPr lang="en-US" sz="1600" dirty="0" err="1" smtClean="0">
                <a:latin typeface="Comic Sans MS" panose="030F0702030302020204" pitchFamily="66" charset="0"/>
              </a:rPr>
              <a:t>sitio</a:t>
            </a:r>
            <a:r>
              <a:rPr lang="en-US" sz="1600" dirty="0" smtClean="0">
                <a:latin typeface="Comic Sans MS" panose="030F0702030302020204" pitchFamily="66" charset="0"/>
              </a:rPr>
              <a:t> de </a:t>
            </a:r>
            <a:r>
              <a:rPr lang="en-US" sz="1600" dirty="0" err="1" smtClean="0">
                <a:latin typeface="Comic Sans MS" panose="030F0702030302020204" pitchFamily="66" charset="0"/>
              </a:rPr>
              <a:t>acción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metformina</a:t>
            </a:r>
            <a:r>
              <a:rPr lang="en-US" sz="1600" dirty="0" smtClean="0">
                <a:latin typeface="Comic Sans MS" panose="030F0702030302020204" pitchFamily="66" charset="0"/>
              </a:rPr>
              <a:t>. En </a:t>
            </a:r>
            <a:r>
              <a:rPr lang="en-US" sz="1600" dirty="0" err="1" smtClean="0">
                <a:latin typeface="Comic Sans MS" panose="030F0702030302020204" pitchFamily="66" charset="0"/>
              </a:rPr>
              <a:t>estudio</a:t>
            </a:r>
            <a:r>
              <a:rPr lang="en-US" sz="1600" dirty="0" smtClean="0">
                <a:latin typeface="Comic Sans MS" panose="030F0702030302020204" pitchFamily="66" charset="0"/>
              </a:rPr>
              <a:t> </a:t>
            </a:r>
            <a:r>
              <a:rPr lang="en-US" sz="1600" dirty="0" err="1" smtClean="0">
                <a:latin typeface="Comic Sans MS" panose="030F0702030302020204" pitchFamily="66" charset="0"/>
              </a:rPr>
              <a:t>doble</a:t>
            </a:r>
            <a:r>
              <a:rPr lang="en-US" sz="1600" dirty="0" smtClean="0">
                <a:latin typeface="Comic Sans MS" panose="030F0702030302020204" pitchFamily="66" charset="0"/>
              </a:rPr>
              <a:t> </a:t>
            </a:r>
            <a:r>
              <a:rPr lang="en-US" sz="1600" dirty="0" err="1" smtClean="0">
                <a:latin typeface="Comic Sans MS" panose="030F0702030302020204" pitchFamily="66" charset="0"/>
              </a:rPr>
              <a:t>ciegoIn</a:t>
            </a:r>
            <a:r>
              <a:rPr lang="en-US" sz="1600" dirty="0" smtClean="0">
                <a:latin typeface="Comic Sans MS" panose="030F0702030302020204" pitchFamily="66" charset="0"/>
              </a:rPr>
              <a:t> </a:t>
            </a:r>
            <a:r>
              <a:rPr lang="en-US" sz="1600" dirty="0">
                <a:latin typeface="Comic Sans MS" panose="030F0702030302020204" pitchFamily="66" charset="0"/>
              </a:rPr>
              <a:t>a double-blind study, </a:t>
            </a:r>
            <a:r>
              <a:rPr lang="en-US" sz="1600" dirty="0" smtClean="0">
                <a:latin typeface="Comic Sans MS" panose="030F0702030302020204" pitchFamily="66" charset="0"/>
              </a:rPr>
              <a:t>se randomize </a:t>
            </a:r>
            <a:r>
              <a:rPr lang="en-US" sz="1600" dirty="0" err="1" smtClean="0">
                <a:latin typeface="Comic Sans MS" panose="030F0702030302020204" pitchFamily="66" charset="0"/>
              </a:rPr>
              <a:t>individuos</a:t>
            </a:r>
            <a:r>
              <a:rPr lang="en-US" sz="1600" dirty="0" smtClean="0">
                <a:latin typeface="Comic Sans MS" panose="030F0702030302020204" pitchFamily="66" charset="0"/>
              </a:rPr>
              <a:t> sin </a:t>
            </a:r>
            <a:r>
              <a:rPr lang="en-US" sz="1600" dirty="0" err="1" smtClean="0">
                <a:latin typeface="Comic Sans MS" panose="030F0702030302020204" pitchFamily="66" charset="0"/>
              </a:rPr>
              <a:t>tratamiento</a:t>
            </a:r>
            <a:r>
              <a:rPr lang="en-US" sz="1600" dirty="0" smtClean="0">
                <a:latin typeface="Comic Sans MS" panose="030F0702030302020204" pitchFamily="66" charset="0"/>
              </a:rPr>
              <a:t> y con placebo </a:t>
            </a:r>
            <a:r>
              <a:rPr lang="en-US" sz="1600" dirty="0" err="1" smtClean="0">
                <a:latin typeface="Comic Sans MS" panose="030F0702030302020204" pitchFamily="66" charset="0"/>
              </a:rPr>
              <a:t>vs</a:t>
            </a:r>
            <a:r>
              <a:rPr lang="en-US" sz="1600" dirty="0" smtClean="0">
                <a:latin typeface="Comic Sans MS" panose="030F0702030302020204" pitchFamily="66" charset="0"/>
              </a:rPr>
              <a:t> </a:t>
            </a:r>
            <a:r>
              <a:rPr lang="en-US" sz="1600" dirty="0" err="1" smtClean="0">
                <a:latin typeface="Comic Sans MS" panose="030F0702030302020204" pitchFamily="66" charset="0"/>
              </a:rPr>
              <a:t>metformina</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4 </a:t>
            </a:r>
            <a:r>
              <a:rPr lang="en-US" sz="1600" dirty="0" err="1" smtClean="0">
                <a:latin typeface="Comic Sans MS" panose="030F0702030302020204" pitchFamily="66" charset="0"/>
              </a:rPr>
              <a:t>meses</a:t>
            </a:r>
            <a:r>
              <a:rPr lang="en-US" sz="1600" dirty="0" smtClean="0">
                <a:latin typeface="Comic Sans MS" panose="030F0702030302020204" pitchFamily="66" charset="0"/>
              </a:rPr>
              <a:t> y se </a:t>
            </a:r>
            <a:r>
              <a:rPr lang="en-US" sz="1600" dirty="0" err="1" smtClean="0">
                <a:latin typeface="Comic Sans MS" panose="030F0702030302020204" pitchFamily="66" charset="0"/>
              </a:rPr>
              <a:t>mostró</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tuvo</a:t>
            </a:r>
            <a:r>
              <a:rPr lang="en-US" sz="1600" dirty="0" smtClean="0">
                <a:latin typeface="Comic Sans MS" panose="030F0702030302020204" pitchFamily="66" charset="0"/>
              </a:rPr>
              <a:t> </a:t>
            </a:r>
            <a:r>
              <a:rPr lang="en-US" sz="1600" dirty="0" err="1" smtClean="0">
                <a:latin typeface="Comic Sans MS" panose="030F0702030302020204" pitchFamily="66" charset="0"/>
              </a:rPr>
              <a:t>fuerte</a:t>
            </a:r>
            <a:r>
              <a:rPr lang="en-US" sz="1600" dirty="0" smtClean="0">
                <a:latin typeface="Comic Sans MS" panose="030F0702030302020204" pitchFamily="66" charset="0"/>
              </a:rPr>
              <a:t> </a:t>
            </a:r>
            <a:r>
              <a:rPr lang="en-US" sz="1600" dirty="0" err="1" smtClean="0">
                <a:latin typeface="Comic Sans MS" panose="030F0702030302020204" pitchFamily="66" charset="0"/>
              </a:rPr>
              <a:t>efecto</a:t>
            </a:r>
            <a:r>
              <a:rPr lang="en-US" sz="1600" dirty="0" smtClean="0">
                <a:latin typeface="Comic Sans MS" panose="030F0702030302020204" pitchFamily="66" charset="0"/>
              </a:rPr>
              <a:t> </a:t>
            </a:r>
            <a:r>
              <a:rPr lang="en-US" sz="1600" dirty="0" err="1" smtClean="0">
                <a:latin typeface="Comic Sans MS" panose="030F0702030302020204" pitchFamily="66" charset="0"/>
              </a:rPr>
              <a:t>sobre</a:t>
            </a:r>
            <a:r>
              <a:rPr lang="en-US" sz="1600" dirty="0" smtClean="0">
                <a:latin typeface="Comic Sans MS" panose="030F0702030302020204" pitchFamily="66" charset="0"/>
              </a:rPr>
              <a:t> el </a:t>
            </a:r>
            <a:r>
              <a:rPr lang="en-US" sz="1600" dirty="0" err="1" smtClean="0">
                <a:latin typeface="Comic Sans MS" panose="030F0702030302020204" pitchFamily="66" charset="0"/>
              </a:rPr>
              <a:t>mcirobioma</a:t>
            </a:r>
            <a:r>
              <a:rPr lang="en-US" sz="1600" dirty="0" smtClean="0">
                <a:latin typeface="Comic Sans MS" panose="030F0702030302020204" pitchFamily="66" charset="0"/>
              </a:rPr>
              <a:t>. </a:t>
            </a:r>
            <a:r>
              <a:rPr lang="en-US" sz="1600" dirty="0" err="1" smtClean="0">
                <a:latin typeface="Comic Sans MS" panose="030F0702030302020204" pitchFamily="66" charset="0"/>
              </a:rPr>
              <a:t>Estos</a:t>
            </a:r>
            <a:r>
              <a:rPr lang="en-US" sz="1600" dirty="0" smtClean="0">
                <a:latin typeface="Comic Sans MS" panose="030F0702030302020204" pitchFamily="66" charset="0"/>
              </a:rPr>
              <a:t> </a:t>
            </a:r>
            <a:r>
              <a:rPr lang="en-US" sz="1600" dirty="0" err="1" smtClean="0">
                <a:latin typeface="Comic Sans MS" panose="030F0702030302020204" pitchFamily="66" charset="0"/>
              </a:rPr>
              <a:t>resultados</a:t>
            </a:r>
            <a:r>
              <a:rPr lang="en-US" sz="1600" dirty="0" smtClean="0">
                <a:latin typeface="Comic Sans MS" panose="030F0702030302020204" pitchFamily="66" charset="0"/>
              </a:rPr>
              <a:t> </a:t>
            </a:r>
            <a:r>
              <a:rPr lang="en-US" sz="1600" dirty="0" err="1" smtClean="0">
                <a:latin typeface="Comic Sans MS" panose="030F0702030302020204" pitchFamily="66" charset="0"/>
              </a:rPr>
              <a:t>fueron</a:t>
            </a:r>
            <a:r>
              <a:rPr lang="en-US" sz="1600" dirty="0" smtClean="0">
                <a:latin typeface="Comic Sans MS" panose="030F0702030302020204" pitchFamily="66" charset="0"/>
              </a:rPr>
              <a:t> </a:t>
            </a:r>
            <a:r>
              <a:rPr lang="en-US" sz="1600" dirty="0" err="1" smtClean="0">
                <a:latin typeface="Comic Sans MS" panose="030F0702030302020204" pitchFamily="66" charset="0"/>
              </a:rPr>
              <a:t>verificados</a:t>
            </a:r>
            <a:r>
              <a:rPr lang="en-US" sz="1600" dirty="0" smtClean="0">
                <a:latin typeface="Comic Sans MS" panose="030F0702030302020204" pitchFamily="66" charset="0"/>
              </a:rPr>
              <a:t> en </a:t>
            </a:r>
            <a:r>
              <a:rPr lang="en-US" sz="1600" dirty="0" err="1" smtClean="0">
                <a:latin typeface="Comic Sans MS" panose="030F0702030302020204" pitchFamily="66" charset="0"/>
              </a:rPr>
              <a:t>subgrupo</a:t>
            </a:r>
            <a:r>
              <a:rPr lang="en-US" sz="1600" dirty="0" smtClean="0">
                <a:latin typeface="Comic Sans MS" panose="030F0702030302020204" pitchFamily="66" charset="0"/>
              </a:rPr>
              <a:t> </a:t>
            </a:r>
            <a:r>
              <a:rPr lang="en-US" sz="1600" dirty="0" err="1" smtClean="0">
                <a:latin typeface="Comic Sans MS" panose="030F0702030302020204" pitchFamily="66" charset="0"/>
              </a:rPr>
              <a:t>qie</a:t>
            </a:r>
            <a:r>
              <a:rPr lang="en-US" sz="1600" dirty="0" smtClean="0">
                <a:latin typeface="Comic Sans MS" panose="030F0702030302020204" pitchFamily="66" charset="0"/>
              </a:rPr>
              <a:t> </a:t>
            </a:r>
            <a:r>
              <a:rPr lang="en-US" sz="1600" dirty="0" err="1" smtClean="0">
                <a:latin typeface="Comic Sans MS" panose="030F0702030302020204" pitchFamily="66" charset="0"/>
              </a:rPr>
              <a:t>cambio</a:t>
            </a:r>
            <a:r>
              <a:rPr lang="en-US" sz="1600" dirty="0" smtClean="0">
                <a:latin typeface="Comic Sans MS" panose="030F0702030302020204" pitchFamily="66" charset="0"/>
              </a:rPr>
              <a:t> a </a:t>
            </a:r>
            <a:r>
              <a:rPr lang="en-US" sz="1600" dirty="0" err="1" smtClean="0">
                <a:latin typeface="Comic Sans MS" panose="030F0702030302020204" pitchFamily="66" charset="0"/>
              </a:rPr>
              <a:t>metformina</a:t>
            </a:r>
            <a:r>
              <a:rPr lang="en-US" sz="1600" dirty="0" smtClean="0">
                <a:latin typeface="Comic Sans MS" panose="030F0702030302020204" pitchFamily="66" charset="0"/>
              </a:rPr>
              <a:t> 6 </a:t>
            </a:r>
            <a:r>
              <a:rPr lang="en-US" sz="1600" dirty="0" err="1" smtClean="0">
                <a:latin typeface="Comic Sans MS" panose="030F0702030302020204" pitchFamily="66" charset="0"/>
              </a:rPr>
              <a:t>meses</a:t>
            </a:r>
            <a:r>
              <a:rPr lang="en-US" sz="1600" dirty="0" smtClean="0">
                <a:latin typeface="Comic Sans MS" panose="030F0702030302020204" pitchFamily="66" charset="0"/>
              </a:rPr>
              <a:t> </a:t>
            </a:r>
            <a:r>
              <a:rPr lang="en-US" sz="1600" dirty="0" err="1" smtClean="0">
                <a:latin typeface="Comic Sans MS" panose="030F0702030302020204" pitchFamily="66" charset="0"/>
              </a:rPr>
              <a:t>luego</a:t>
            </a:r>
            <a:r>
              <a:rPr lang="en-US" sz="1600" dirty="0" smtClean="0">
                <a:latin typeface="Comic Sans MS" panose="030F0702030302020204" pitchFamily="66" charset="0"/>
              </a:rPr>
              <a:t> del </a:t>
            </a:r>
            <a:r>
              <a:rPr lang="en-US" sz="1600" dirty="0" err="1" smtClean="0">
                <a:latin typeface="Comic Sans MS" panose="030F0702030302020204" pitchFamily="66" charset="0"/>
              </a:rPr>
              <a:t>comienzo</a:t>
            </a:r>
            <a:r>
              <a:rPr lang="en-US" sz="1600" dirty="0" smtClean="0">
                <a:latin typeface="Comic Sans MS" panose="030F0702030302020204" pitchFamily="66" charset="0"/>
              </a:rPr>
              <a:t> del </a:t>
            </a:r>
            <a:r>
              <a:rPr lang="en-US" sz="1600" dirty="0" err="1" smtClean="0">
                <a:latin typeface="Comic Sans MS" panose="030F0702030302020204" pitchFamily="66" charset="0"/>
              </a:rPr>
              <a:t>ensayo</a:t>
            </a:r>
            <a:r>
              <a:rPr lang="en-US" sz="1600" dirty="0" smtClean="0">
                <a:latin typeface="Comic Sans MS" panose="030F0702030302020204" pitchFamily="66" charset="0"/>
              </a:rPr>
              <a:t> </a:t>
            </a:r>
            <a:r>
              <a:rPr lang="en-US" sz="1600" dirty="0" err="1" smtClean="0">
                <a:latin typeface="Comic Sans MS" panose="030F0702030302020204" pitchFamily="66" charset="0"/>
              </a:rPr>
              <a:t>clínico</a:t>
            </a:r>
            <a:r>
              <a:rPr lang="en-US" sz="1600" dirty="0" smtClean="0">
                <a:latin typeface="Comic Sans MS" panose="030F0702030302020204" pitchFamily="66" charset="0"/>
              </a:rPr>
              <a:t>. </a:t>
            </a:r>
            <a:r>
              <a:rPr lang="en-US" sz="1600" dirty="0" err="1" smtClean="0">
                <a:latin typeface="Comic Sans MS" panose="030F0702030302020204" pitchFamily="66" charset="0"/>
              </a:rPr>
              <a:t>Transferencia</a:t>
            </a:r>
            <a:r>
              <a:rPr lang="en-US" sz="1600" dirty="0" smtClean="0">
                <a:latin typeface="Comic Sans MS" panose="030F0702030302020204" pitchFamily="66" charset="0"/>
              </a:rPr>
              <a:t> de </a:t>
            </a:r>
            <a:r>
              <a:rPr lang="en-US" sz="1600" dirty="0" err="1" smtClean="0">
                <a:latin typeface="Comic Sans MS" panose="030F0702030302020204" pitchFamily="66" charset="0"/>
              </a:rPr>
              <a:t>muestras</a:t>
            </a:r>
            <a:r>
              <a:rPr lang="en-US" sz="1600" dirty="0" smtClean="0">
                <a:latin typeface="Comic Sans MS" panose="030F0702030302020204" pitchFamily="66" charset="0"/>
              </a:rPr>
              <a:t> </a:t>
            </a:r>
            <a:r>
              <a:rPr lang="en-US" sz="1600" dirty="0" err="1" smtClean="0">
                <a:latin typeface="Comic Sans MS" panose="030F0702030302020204" pitchFamily="66" charset="0"/>
              </a:rPr>
              <a:t>fecales</a:t>
            </a:r>
            <a:r>
              <a:rPr lang="en-US" sz="1600" dirty="0" smtClean="0">
                <a:latin typeface="Comic Sans MS" panose="030F0702030302020204" pitchFamily="66" charset="0"/>
              </a:rPr>
              <a:t> (</a:t>
            </a:r>
            <a:r>
              <a:rPr lang="en-US" sz="1600" dirty="0" err="1" smtClean="0">
                <a:latin typeface="Comic Sans MS" panose="030F0702030302020204" pitchFamily="66" charset="0"/>
              </a:rPr>
              <a:t>obtenidas</a:t>
            </a:r>
            <a:r>
              <a:rPr lang="en-US" sz="1600" dirty="0" smtClean="0">
                <a:latin typeface="Comic Sans MS" panose="030F0702030302020204" pitchFamily="66" charset="0"/>
              </a:rPr>
              <a:t> antes y </a:t>
            </a:r>
            <a:r>
              <a:rPr lang="en-US" sz="1600" dirty="0" err="1" smtClean="0">
                <a:latin typeface="Comic Sans MS" panose="030F0702030302020204" pitchFamily="66" charset="0"/>
              </a:rPr>
              <a:t>después</a:t>
            </a:r>
            <a:r>
              <a:rPr lang="en-US" sz="1600" dirty="0" smtClean="0">
                <a:latin typeface="Comic Sans MS" panose="030F0702030302020204" pitchFamily="66" charset="0"/>
              </a:rPr>
              <a:t> de 4 </a:t>
            </a:r>
            <a:r>
              <a:rPr lang="en-US" sz="1600" dirty="0" err="1" smtClean="0">
                <a:latin typeface="Comic Sans MS" panose="030F0702030302020204" pitchFamily="66" charset="0"/>
              </a:rPr>
              <a:t>meses</a:t>
            </a:r>
            <a:r>
              <a:rPr lang="en-US" sz="1600" dirty="0" smtClean="0">
                <a:latin typeface="Comic Sans MS" panose="030F0702030302020204" pitchFamily="66" charset="0"/>
              </a:rPr>
              <a:t> de </a:t>
            </a:r>
            <a:r>
              <a:rPr lang="en-US" sz="1600" dirty="0" err="1" smtClean="0">
                <a:latin typeface="Comic Sans MS" panose="030F0702030302020204" pitchFamily="66" charset="0"/>
              </a:rPr>
              <a:t>trat</a:t>
            </a:r>
            <a:r>
              <a:rPr lang="en-US" sz="1600" dirty="0" smtClean="0">
                <a:latin typeface="Comic Sans MS" panose="030F0702030302020204" pitchFamily="66" charset="0"/>
              </a:rPr>
              <a:t>.) de </a:t>
            </a:r>
            <a:r>
              <a:rPr lang="en-US" sz="1600" dirty="0" err="1" smtClean="0">
                <a:latin typeface="Comic Sans MS" panose="030F0702030302020204" pitchFamily="66" charset="0"/>
              </a:rPr>
              <a:t>donantes</a:t>
            </a:r>
            <a:r>
              <a:rPr lang="en-US" sz="1600" dirty="0" smtClean="0">
                <a:latin typeface="Comic Sans MS" panose="030F0702030302020204" pitchFamily="66" charset="0"/>
              </a:rPr>
              <a:t> </a:t>
            </a:r>
            <a:r>
              <a:rPr lang="en-US" sz="1600" dirty="0" err="1" smtClean="0">
                <a:latin typeface="Comic Sans MS" panose="030F0702030302020204" pitchFamily="66" charset="0"/>
              </a:rPr>
              <a:t>tratados</a:t>
            </a:r>
            <a:r>
              <a:rPr lang="en-US" sz="1600" dirty="0" smtClean="0">
                <a:latin typeface="Comic Sans MS" panose="030F0702030302020204" pitchFamily="66" charset="0"/>
              </a:rPr>
              <a:t> con </a:t>
            </a:r>
            <a:r>
              <a:rPr lang="en-US" sz="1600" dirty="0" err="1" smtClean="0">
                <a:latin typeface="Comic Sans MS" panose="030F0702030302020204" pitchFamily="66" charset="0"/>
              </a:rPr>
              <a:t>metformina</a:t>
            </a:r>
            <a:r>
              <a:rPr lang="en-US" sz="1600" dirty="0" smtClean="0">
                <a:latin typeface="Comic Sans MS" panose="030F0702030302020204" pitchFamily="66" charset="0"/>
              </a:rPr>
              <a:t> a </a:t>
            </a:r>
            <a:r>
              <a:rPr lang="en-US" sz="1600" dirty="0" err="1" smtClean="0">
                <a:latin typeface="Comic Sans MS" panose="030F0702030302020204" pitchFamily="66" charset="0"/>
              </a:rPr>
              <a:t>ratones</a:t>
            </a:r>
            <a:r>
              <a:rPr lang="en-US" sz="1600" dirty="0" smtClean="0">
                <a:latin typeface="Comic Sans MS" panose="030F0702030302020204" pitchFamily="66" charset="0"/>
              </a:rPr>
              <a:t> GF </a:t>
            </a:r>
            <a:r>
              <a:rPr lang="en-US" sz="1600" dirty="0" err="1" smtClean="0">
                <a:latin typeface="Comic Sans MS" panose="030F0702030302020204" pitchFamily="66" charset="0"/>
              </a:rPr>
              <a:t>mostraron</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la </a:t>
            </a:r>
            <a:r>
              <a:rPr lang="en-US" sz="1600" dirty="0" err="1" smtClean="0">
                <a:latin typeface="Comic Sans MS" panose="030F0702030302020204" pitchFamily="66" charset="0"/>
              </a:rPr>
              <a:t>tolerancia</a:t>
            </a:r>
            <a:r>
              <a:rPr lang="en-US" sz="1600" dirty="0" smtClean="0">
                <a:latin typeface="Comic Sans MS" panose="030F0702030302020204" pitchFamily="66" charset="0"/>
              </a:rPr>
              <a:t> a la </a:t>
            </a:r>
            <a:r>
              <a:rPr lang="en-US" sz="1600" dirty="0" err="1" smtClean="0">
                <a:latin typeface="Comic Sans MS" panose="030F0702030302020204" pitchFamily="66" charset="0"/>
              </a:rPr>
              <a:t>glucosa</a:t>
            </a:r>
            <a:r>
              <a:rPr lang="en-US" sz="1600" dirty="0" smtClean="0">
                <a:latin typeface="Comic Sans MS" panose="030F0702030302020204" pitchFamily="66" charset="0"/>
              </a:rPr>
              <a:t> </a:t>
            </a:r>
            <a:r>
              <a:rPr lang="en-US" sz="1600" dirty="0" err="1" smtClean="0">
                <a:latin typeface="Comic Sans MS" panose="030F0702030302020204" pitchFamily="66" charset="0"/>
              </a:rPr>
              <a:t>mejoró</a:t>
            </a:r>
            <a:r>
              <a:rPr lang="en-US" sz="1600" dirty="0" smtClean="0">
                <a:latin typeface="Comic Sans MS" panose="030F0702030302020204" pitchFamily="66" charset="0"/>
              </a:rPr>
              <a:t> en </a:t>
            </a:r>
            <a:r>
              <a:rPr lang="en-US" sz="1600" dirty="0" err="1" smtClean="0">
                <a:latin typeface="Comic Sans MS" panose="030F0702030302020204" pitchFamily="66" charset="0"/>
              </a:rPr>
              <a:t>ratones</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recibieron</a:t>
            </a:r>
            <a:r>
              <a:rPr lang="en-US" sz="1600" dirty="0" smtClean="0">
                <a:latin typeface="Comic Sans MS" panose="030F0702030302020204" pitchFamily="66" charset="0"/>
              </a:rPr>
              <a:t> microbiota </a:t>
            </a:r>
            <a:r>
              <a:rPr lang="en-US" sz="1600" dirty="0" err="1" smtClean="0">
                <a:latin typeface="Comic Sans MS" panose="030F0702030302020204" pitchFamily="66" charset="0"/>
              </a:rPr>
              <a:t>alterado</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metformina</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investigar</a:t>
            </a:r>
            <a:r>
              <a:rPr lang="en-US" sz="1600" dirty="0" smtClean="0">
                <a:latin typeface="Comic Sans MS" panose="030F0702030302020204" pitchFamily="66" charset="0"/>
              </a:rPr>
              <a:t> </a:t>
            </a:r>
            <a:r>
              <a:rPr lang="en-US" sz="1600" dirty="0" err="1" smtClean="0">
                <a:latin typeface="Comic Sans MS" panose="030F0702030302020204" pitchFamily="66" charset="0"/>
              </a:rPr>
              <a:t>directamente</a:t>
            </a:r>
            <a:r>
              <a:rPr lang="en-US" sz="1600" dirty="0" smtClean="0">
                <a:latin typeface="Comic Sans MS" panose="030F0702030302020204" pitchFamily="66" charset="0"/>
              </a:rPr>
              <a:t> </a:t>
            </a:r>
            <a:r>
              <a:rPr lang="en-US" sz="1600" dirty="0" err="1" smtClean="0">
                <a:latin typeface="Comic Sans MS" panose="030F0702030302020204" pitchFamily="66" charset="0"/>
              </a:rPr>
              <a:t>interacciones</a:t>
            </a:r>
            <a:r>
              <a:rPr lang="en-US" sz="1600" dirty="0" smtClean="0">
                <a:latin typeface="Comic Sans MS" panose="030F0702030302020204" pitchFamily="66" charset="0"/>
              </a:rPr>
              <a:t> </a:t>
            </a:r>
            <a:r>
              <a:rPr lang="en-US" sz="1600" dirty="0" err="1" smtClean="0">
                <a:latin typeface="Comic Sans MS" panose="030F0702030302020204" pitchFamily="66" charset="0"/>
              </a:rPr>
              <a:t>metformina</a:t>
            </a:r>
            <a:r>
              <a:rPr lang="en-US" sz="1600" dirty="0" smtClean="0">
                <a:latin typeface="Comic Sans MS" panose="030F0702030302020204" pitchFamily="66" charset="0"/>
              </a:rPr>
              <a:t>-microbiota en </a:t>
            </a:r>
            <a:r>
              <a:rPr lang="en-US" sz="1600" dirty="0" err="1" smtClean="0">
                <a:latin typeface="Comic Sans MS" panose="030F0702030302020204" pitchFamily="66" charset="0"/>
              </a:rPr>
              <a:t>simulador</a:t>
            </a:r>
            <a:r>
              <a:rPr lang="en-US" sz="1600" dirty="0" smtClean="0">
                <a:latin typeface="Comic Sans MS" panose="030F0702030302020204" pitchFamily="66" charset="0"/>
              </a:rPr>
              <a:t> intestinal, se </a:t>
            </a:r>
            <a:r>
              <a:rPr lang="en-US" sz="1600" dirty="0" err="1" smtClean="0">
                <a:latin typeface="Comic Sans MS" panose="030F0702030302020204" pitchFamily="66" charset="0"/>
              </a:rPr>
              <a:t>mostró</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metformina</a:t>
            </a:r>
            <a:r>
              <a:rPr lang="en-US" sz="1600" dirty="0" smtClean="0">
                <a:latin typeface="Comic Sans MS" panose="030F0702030302020204" pitchFamily="66" charset="0"/>
              </a:rPr>
              <a:t> </a:t>
            </a:r>
            <a:r>
              <a:rPr lang="en-US" sz="1600" dirty="0" err="1" smtClean="0">
                <a:latin typeface="Comic Sans MS" panose="030F0702030302020204" pitchFamily="66" charset="0"/>
              </a:rPr>
              <a:t>afecta</a:t>
            </a:r>
            <a:r>
              <a:rPr lang="en-US" sz="1600" dirty="0" smtClean="0">
                <a:latin typeface="Comic Sans MS" panose="030F0702030302020204" pitchFamily="66" charset="0"/>
              </a:rPr>
              <a:t> </a:t>
            </a:r>
            <a:r>
              <a:rPr lang="en-US" sz="1600" dirty="0" err="1" smtClean="0">
                <a:latin typeface="Comic Sans MS" panose="030F0702030302020204" pitchFamily="66" charset="0"/>
              </a:rPr>
              <a:t>vías</a:t>
            </a:r>
            <a:r>
              <a:rPr lang="en-US" sz="1600" dirty="0" smtClean="0">
                <a:latin typeface="Comic Sans MS" panose="030F0702030302020204" pitchFamily="66" charset="0"/>
              </a:rPr>
              <a:t> con </a:t>
            </a:r>
            <a:r>
              <a:rPr lang="en-US" sz="1600" dirty="0" err="1" smtClean="0">
                <a:latin typeface="Comic Sans MS" panose="030F0702030302020204" pitchFamily="66" charset="0"/>
              </a:rPr>
              <a:t>funciones</a:t>
            </a:r>
            <a:r>
              <a:rPr lang="en-US" sz="1600" dirty="0" smtClean="0">
                <a:latin typeface="Comic Sans MS" panose="030F0702030302020204" pitchFamily="66" charset="0"/>
              </a:rPr>
              <a:t> </a:t>
            </a:r>
            <a:r>
              <a:rPr lang="en-US" sz="1600" dirty="0" err="1" smtClean="0">
                <a:latin typeface="Comic Sans MS" panose="030F0702030302020204" pitchFamily="66" charset="0"/>
              </a:rPr>
              <a:t>biológicas</a:t>
            </a:r>
            <a:r>
              <a:rPr lang="en-US" sz="1600" dirty="0" smtClean="0">
                <a:latin typeface="Comic Sans MS" panose="030F0702030302020204" pitchFamily="66" charset="0"/>
              </a:rPr>
              <a:t> </a:t>
            </a:r>
            <a:r>
              <a:rPr lang="en-US" sz="1600" dirty="0" err="1" smtClean="0">
                <a:latin typeface="Comic Sans MS" panose="030F0702030302020204" pitchFamily="66" charset="0"/>
              </a:rPr>
              <a:t>comunes</a:t>
            </a:r>
            <a:r>
              <a:rPr lang="en-US" sz="1600" dirty="0" smtClean="0">
                <a:latin typeface="Comic Sans MS" panose="030F0702030302020204" pitchFamily="66" charset="0"/>
              </a:rPr>
              <a:t> en </a:t>
            </a:r>
            <a:r>
              <a:rPr lang="en-US" sz="1600" dirty="0" err="1" smtClean="0">
                <a:latin typeface="Comic Sans MS" panose="030F0702030302020204" pitchFamily="66" charset="0"/>
              </a:rPr>
              <a:t>especies</a:t>
            </a:r>
            <a:r>
              <a:rPr lang="en-US" sz="1600" dirty="0" smtClean="0">
                <a:latin typeface="Comic Sans MS" panose="030F0702030302020204" pitchFamily="66" charset="0"/>
              </a:rPr>
              <a:t> de dos phyla </a:t>
            </a:r>
            <a:r>
              <a:rPr lang="en-US" sz="1600" dirty="0" err="1" smtClean="0">
                <a:latin typeface="Comic Sans MS" panose="030F0702030302020204" pitchFamily="66" charset="0"/>
              </a:rPr>
              <a:t>diferentes</a:t>
            </a:r>
            <a:r>
              <a:rPr lang="en-US" sz="1600" dirty="0" smtClean="0">
                <a:latin typeface="Comic Sans MS" panose="030F0702030302020204" pitchFamily="66" charset="0"/>
              </a:rPr>
              <a:t>, y </a:t>
            </a:r>
            <a:r>
              <a:rPr lang="en-US" sz="1600" dirty="0" err="1" smtClean="0">
                <a:latin typeface="Comic Sans MS" panose="030F0702030302020204" pitchFamily="66" charset="0"/>
              </a:rPr>
              <a:t>muchos</a:t>
            </a:r>
            <a:r>
              <a:rPr lang="en-US" sz="1600" dirty="0" smtClean="0">
                <a:latin typeface="Comic Sans MS" panose="030F0702030302020204" pitchFamily="66" charset="0"/>
              </a:rPr>
              <a:t> de los genes </a:t>
            </a:r>
            <a:r>
              <a:rPr lang="en-US" sz="1600" dirty="0" err="1" smtClean="0">
                <a:latin typeface="Comic Sans MS" panose="030F0702030302020204" pitchFamily="66" charset="0"/>
              </a:rPr>
              <a:t>regulados</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metformina</a:t>
            </a:r>
            <a:r>
              <a:rPr lang="en-US" sz="1600" dirty="0" smtClean="0">
                <a:latin typeface="Comic Sans MS" panose="030F0702030302020204" pitchFamily="66" charset="0"/>
              </a:rPr>
              <a:t> en </a:t>
            </a:r>
            <a:r>
              <a:rPr lang="en-US" sz="1600" dirty="0" err="1" smtClean="0">
                <a:latin typeface="Comic Sans MS" panose="030F0702030302020204" pitchFamily="66" charset="0"/>
              </a:rPr>
              <a:t>esas</a:t>
            </a:r>
            <a:r>
              <a:rPr lang="en-US" sz="1600" dirty="0" smtClean="0">
                <a:latin typeface="Comic Sans MS" panose="030F0702030302020204" pitchFamily="66" charset="0"/>
              </a:rPr>
              <a:t> </a:t>
            </a:r>
            <a:r>
              <a:rPr lang="en-US" sz="1600" dirty="0" err="1" smtClean="0">
                <a:latin typeface="Comic Sans MS" panose="030F0702030302020204" pitchFamily="66" charset="0"/>
              </a:rPr>
              <a:t>especies</a:t>
            </a:r>
            <a:r>
              <a:rPr lang="en-US" sz="1600" dirty="0" smtClean="0">
                <a:latin typeface="Comic Sans MS" panose="030F0702030302020204" pitchFamily="66" charset="0"/>
              </a:rPr>
              <a:t> </a:t>
            </a:r>
            <a:r>
              <a:rPr lang="en-US" sz="1600" dirty="0" err="1" smtClean="0">
                <a:latin typeface="Comic Sans MS" panose="030F0702030302020204" pitchFamily="66" charset="0"/>
              </a:rPr>
              <a:t>codificaron</a:t>
            </a:r>
            <a:r>
              <a:rPr lang="en-US" sz="1600" dirty="0" smtClean="0">
                <a:latin typeface="Comic Sans MS" panose="030F0702030302020204" pitchFamily="66" charset="0"/>
              </a:rPr>
              <a:t> para </a:t>
            </a:r>
            <a:r>
              <a:rPr lang="en-US" sz="1600" dirty="0" err="1" smtClean="0">
                <a:latin typeface="Comic Sans MS" panose="030F0702030302020204" pitchFamily="66" charset="0"/>
              </a:rPr>
              <a:t>metaloproteinas</a:t>
            </a:r>
            <a:r>
              <a:rPr lang="en-US" sz="1600" dirty="0" smtClean="0">
                <a:latin typeface="Comic Sans MS" panose="030F0702030302020204" pitchFamily="66" charset="0"/>
              </a:rPr>
              <a:t> y </a:t>
            </a:r>
            <a:r>
              <a:rPr lang="en-US" sz="1600" dirty="0" err="1" smtClean="0">
                <a:latin typeface="Comic Sans MS" panose="030F0702030302020204" pitchFamily="66" charset="0"/>
              </a:rPr>
              <a:t>trasnportadores</a:t>
            </a:r>
            <a:r>
              <a:rPr lang="en-US" sz="1600" dirty="0" smtClean="0">
                <a:latin typeface="Comic Sans MS" panose="030F0702030302020204" pitchFamily="66" charset="0"/>
              </a:rPr>
              <a:t> de </a:t>
            </a:r>
            <a:r>
              <a:rPr lang="en-US" sz="1600" dirty="0" err="1" smtClean="0">
                <a:latin typeface="Comic Sans MS" panose="030F0702030302020204" pitchFamily="66" charset="0"/>
              </a:rPr>
              <a:t>metales</a:t>
            </a:r>
            <a:r>
              <a:rPr lang="en-US" sz="1600" dirty="0" smtClean="0">
                <a:latin typeface="Comic Sans MS" panose="030F0702030302020204" pitchFamily="66" charset="0"/>
              </a:rPr>
              <a:t>. </a:t>
            </a:r>
          </a:p>
          <a:p>
            <a:pPr>
              <a:lnSpc>
                <a:spcPct val="107000"/>
              </a:lnSpc>
              <a:spcAft>
                <a:spcPts val="0"/>
              </a:spcAft>
            </a:pPr>
            <a:r>
              <a:rPr lang="en-US" sz="1600" dirty="0" err="1" smtClean="0">
                <a:latin typeface="Comic Sans MS" panose="030F0702030302020204" pitchFamily="66" charset="0"/>
              </a:rPr>
              <a:t>Estos</a:t>
            </a:r>
            <a:r>
              <a:rPr lang="en-US" sz="1600" dirty="0" smtClean="0">
                <a:latin typeface="Comic Sans MS" panose="030F0702030302020204" pitchFamily="66" charset="0"/>
              </a:rPr>
              <a:t> </a:t>
            </a:r>
            <a:r>
              <a:rPr lang="en-US" sz="1600" dirty="0" err="1" smtClean="0">
                <a:latin typeface="Comic Sans MS" panose="030F0702030302020204" pitchFamily="66" charset="0"/>
              </a:rPr>
              <a:t>hallazgos</a:t>
            </a:r>
            <a:r>
              <a:rPr lang="en-US" sz="1600" dirty="0" smtClean="0">
                <a:latin typeface="Comic Sans MS" panose="030F0702030302020204" pitchFamily="66" charset="0"/>
              </a:rPr>
              <a:t> </a:t>
            </a:r>
            <a:r>
              <a:rPr lang="en-US" sz="1600" dirty="0" err="1" smtClean="0">
                <a:latin typeface="Comic Sans MS" panose="030F0702030302020204" pitchFamily="66" charset="0"/>
              </a:rPr>
              <a:t>dan</a:t>
            </a:r>
            <a:r>
              <a:rPr lang="en-US" sz="1600" dirty="0" smtClean="0">
                <a:latin typeface="Comic Sans MS" panose="030F0702030302020204" pitchFamily="66" charset="0"/>
              </a:rPr>
              <a:t> </a:t>
            </a:r>
            <a:r>
              <a:rPr lang="en-US" sz="1600" dirty="0" err="1" smtClean="0">
                <a:latin typeface="Comic Sans MS" panose="030F0702030302020204" pitchFamily="66" charset="0"/>
              </a:rPr>
              <a:t>apoyo</a:t>
            </a:r>
            <a:r>
              <a:rPr lang="en-US" sz="1600" dirty="0" smtClean="0">
                <a:latin typeface="Comic Sans MS" panose="030F0702030302020204" pitchFamily="66" charset="0"/>
              </a:rPr>
              <a:t> a la </a:t>
            </a:r>
            <a:r>
              <a:rPr lang="en-US" sz="1600" dirty="0" err="1" smtClean="0">
                <a:latin typeface="Comic Sans MS" panose="030F0702030302020204" pitchFamily="66" charset="0"/>
              </a:rPr>
              <a:t>noción</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microbiota intestinal </a:t>
            </a:r>
            <a:r>
              <a:rPr lang="en-US" sz="1600" dirty="0" err="1" smtClean="0">
                <a:latin typeface="Comic Sans MS" panose="030F0702030302020204" pitchFamily="66" charset="0"/>
              </a:rPr>
              <a:t>alterado</a:t>
            </a:r>
            <a:r>
              <a:rPr lang="en-US" sz="1600" dirty="0" smtClean="0">
                <a:latin typeface="Comic Sans MS" panose="030F0702030302020204" pitchFamily="66" charset="0"/>
              </a:rPr>
              <a:t> media </a:t>
            </a:r>
            <a:r>
              <a:rPr lang="en-US" sz="1600" dirty="0" err="1" smtClean="0">
                <a:latin typeface="Comic Sans MS" panose="030F0702030302020204" pitchFamily="66" charset="0"/>
              </a:rPr>
              <a:t>algunos</a:t>
            </a:r>
            <a:r>
              <a:rPr lang="en-US" sz="1600" dirty="0" smtClean="0">
                <a:latin typeface="Comic Sans MS" panose="030F0702030302020204" pitchFamily="66" charset="0"/>
              </a:rPr>
              <a:t> de los </a:t>
            </a:r>
            <a:r>
              <a:rPr lang="en-US" sz="1600" dirty="0" err="1" smtClean="0">
                <a:latin typeface="Comic Sans MS" panose="030F0702030302020204" pitchFamily="66" charset="0"/>
              </a:rPr>
              <a:t>efectos</a:t>
            </a:r>
            <a:r>
              <a:rPr lang="en-US" sz="1600" dirty="0" smtClean="0">
                <a:latin typeface="Comic Sans MS" panose="030F0702030302020204" pitchFamily="66" charset="0"/>
              </a:rPr>
              <a:t> </a:t>
            </a:r>
            <a:r>
              <a:rPr lang="en-US" sz="1600" dirty="0" err="1" smtClean="0">
                <a:latin typeface="Comic Sans MS" panose="030F0702030302020204" pitchFamily="66" charset="0"/>
              </a:rPr>
              <a:t>antidiabéticos</a:t>
            </a:r>
            <a:r>
              <a:rPr lang="en-US" sz="1600" dirty="0" smtClean="0">
                <a:latin typeface="Comic Sans MS" panose="030F0702030302020204" pitchFamily="66" charset="0"/>
              </a:rPr>
              <a:t> de </a:t>
            </a:r>
            <a:r>
              <a:rPr lang="en-US" sz="1600" dirty="0" err="1" smtClean="0">
                <a:latin typeface="Comic Sans MS" panose="030F0702030302020204" pitchFamily="66" charset="0"/>
              </a:rPr>
              <a:t>metformina</a:t>
            </a:r>
            <a:r>
              <a:rPr lang="en-US" sz="1600" dirty="0" smtClean="0">
                <a:latin typeface="Comic Sans MS" panose="030F0702030302020204" pitchFamily="66" charset="0"/>
              </a:rPr>
              <a:t>. </a:t>
            </a:r>
            <a:endParaRPr lang="en-US" sz="1600" dirty="0" smtClean="0">
              <a:latin typeface="Comic Sans MS" panose="030F0702030302020204" pitchFamily="66" charset="0"/>
              <a:ea typeface="Calibri" panose="020F0502020204030204" pitchFamily="34" charset="0"/>
              <a:cs typeface="Times New Roman" panose="02020603050405020304" pitchFamily="18" charset="0"/>
            </a:endParaRPr>
          </a:p>
        </p:txBody>
      </p:sp>
      <p:sp>
        <p:nvSpPr>
          <p:cNvPr id="7" name="CuadroTexto 6"/>
          <p:cNvSpPr txBox="1"/>
          <p:nvPr/>
        </p:nvSpPr>
        <p:spPr>
          <a:xfrm>
            <a:off x="1879596" y="378394"/>
            <a:ext cx="5384807" cy="461665"/>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Mecanismo de acción de </a:t>
            </a:r>
            <a:r>
              <a:rPr lang="es-VE" sz="2400" dirty="0" err="1" smtClean="0">
                <a:latin typeface="Comic Sans MS" panose="030F0702030302020204" pitchFamily="66" charset="0"/>
              </a:rPr>
              <a:t>Metformina</a:t>
            </a:r>
            <a:endParaRPr lang="es-VE" sz="2400" dirty="0">
              <a:latin typeface="Comic Sans MS" panose="030F0702030302020204" pitchFamily="66"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1335622"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endParaRPr lang="es-VE" sz="1600" dirty="0">
              <a:latin typeface="Comic Sans MS" panose="030F0702030302020204" pitchFamily="66" charset="0"/>
            </a:endParaRPr>
          </a:p>
        </p:txBody>
      </p:sp>
      <p:sp>
        <p:nvSpPr>
          <p:cNvPr id="2" name="Rectángulo 1"/>
          <p:cNvSpPr/>
          <p:nvPr/>
        </p:nvSpPr>
        <p:spPr>
          <a:xfrm>
            <a:off x="624975" y="5983164"/>
            <a:ext cx="7677869" cy="487569"/>
          </a:xfrm>
          <a:prstGeom prst="rect">
            <a:avLst/>
          </a:prstGeom>
        </p:spPr>
        <p:txBody>
          <a:bodyPr wrap="square">
            <a:spAutoFit/>
          </a:bodyPr>
          <a:lstStyle/>
          <a:p>
            <a:pPr>
              <a:lnSpc>
                <a:spcPct val="107000"/>
              </a:lnSpc>
              <a:spcAft>
                <a:spcPts val="0"/>
              </a:spcAft>
            </a:pPr>
            <a:r>
              <a:rPr lang="en-US" sz="1200" dirty="0">
                <a:latin typeface="Times New Roman" panose="02020603050405020304" pitchFamily="18" charset="0"/>
                <a:ea typeface="Calibri" panose="020F0502020204030204" pitchFamily="34" charset="0"/>
                <a:cs typeface="Times New Roman" panose="02020603050405020304" pitchFamily="18" charset="0"/>
              </a:rPr>
              <a:t>H. Wu, E. </a:t>
            </a:r>
            <a:r>
              <a:rPr lang="en-US" sz="1200" dirty="0" err="1">
                <a:latin typeface="Times New Roman" panose="02020603050405020304" pitchFamily="18" charset="0"/>
                <a:ea typeface="Calibri" panose="020F0502020204030204" pitchFamily="34" charset="0"/>
                <a:cs typeface="Times New Roman" panose="02020603050405020304" pitchFamily="18" charset="0"/>
              </a:rPr>
              <a:t>Esteve</a:t>
            </a:r>
            <a:r>
              <a:rPr lang="en-US" sz="1200" dirty="0">
                <a:latin typeface="Times New Roman" panose="02020603050405020304" pitchFamily="18" charset="0"/>
                <a:ea typeface="Calibri" panose="020F0502020204030204" pitchFamily="34" charset="0"/>
                <a:cs typeface="Times New Roman" panose="02020603050405020304" pitchFamily="18" charset="0"/>
              </a:rPr>
              <a:t>, V. </a:t>
            </a:r>
            <a:r>
              <a:rPr lang="en-US" sz="1200" dirty="0" err="1">
                <a:latin typeface="Times New Roman" panose="02020603050405020304" pitchFamily="18" charset="0"/>
                <a:ea typeface="Calibri" panose="020F0502020204030204" pitchFamily="34" charset="0"/>
                <a:cs typeface="Times New Roman" panose="02020603050405020304" pitchFamily="18" charset="0"/>
              </a:rPr>
              <a:t>Tremaroli</a:t>
            </a:r>
            <a:r>
              <a:rPr lang="en-US" sz="1200" dirty="0">
                <a:latin typeface="Times New Roman" panose="02020603050405020304" pitchFamily="18" charset="0"/>
                <a:ea typeface="Calibri" panose="020F0502020204030204" pitchFamily="34" charset="0"/>
                <a:cs typeface="Times New Roman" panose="02020603050405020304" pitchFamily="18" charset="0"/>
              </a:rPr>
              <a:t>, MT. Khan, </a:t>
            </a:r>
            <a:r>
              <a:rPr lang="en-US" sz="1200" dirty="0" err="1">
                <a:latin typeface="Times New Roman" panose="02020603050405020304" pitchFamily="18" charset="0"/>
                <a:ea typeface="Calibri" panose="020F0502020204030204" pitchFamily="34" charset="0"/>
                <a:cs typeface="Times New Roman" panose="02020603050405020304" pitchFamily="18" charset="0"/>
              </a:rPr>
              <a:t>R.Caesar</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dirty="0" err="1">
                <a:latin typeface="Times New Roman" panose="02020603050405020304" pitchFamily="18" charset="0"/>
                <a:ea typeface="Calibri" panose="020F0502020204030204" pitchFamily="34" charset="0"/>
                <a:cs typeface="Times New Roman" panose="02020603050405020304" pitchFamily="18" charset="0"/>
              </a:rPr>
              <a:t>L.Manneras</a:t>
            </a:r>
            <a:r>
              <a:rPr lang="en-US" sz="1200" dirty="0">
                <a:latin typeface="Times New Roman" panose="02020603050405020304" pitchFamily="18" charset="0"/>
                <a:ea typeface="Calibri" panose="020F0502020204030204" pitchFamily="34" charset="0"/>
                <a:cs typeface="Times New Roman" panose="02020603050405020304" pitchFamily="18" charset="0"/>
              </a:rPr>
              <a:t>-Holm, et al. </a:t>
            </a:r>
            <a:r>
              <a:rPr lang="en-US" sz="1200" i="1" dirty="0">
                <a:latin typeface="Times New Roman" panose="02020603050405020304" pitchFamily="18" charset="0"/>
                <a:ea typeface="Calibri" panose="020F0502020204030204" pitchFamily="34" charset="0"/>
                <a:cs typeface="Times New Roman" panose="02020603050405020304" pitchFamily="18" charset="0"/>
              </a:rPr>
              <a:t>Metformin alters the gut </a:t>
            </a:r>
            <a:r>
              <a:rPr lang="en-US" sz="1200" i="1" dirty="0" err="1">
                <a:latin typeface="Times New Roman" panose="02020603050405020304" pitchFamily="18" charset="0"/>
                <a:ea typeface="Calibri" panose="020F0502020204030204" pitchFamily="34" charset="0"/>
                <a:cs typeface="Times New Roman" panose="02020603050405020304" pitchFamily="18" charset="0"/>
              </a:rPr>
              <a:t>microbiome</a:t>
            </a:r>
            <a:r>
              <a:rPr lang="en-US" sz="1200" i="1" dirty="0">
                <a:latin typeface="Times New Roman" panose="02020603050405020304" pitchFamily="18" charset="0"/>
                <a:ea typeface="Calibri" panose="020F0502020204030204" pitchFamily="34" charset="0"/>
                <a:cs typeface="Times New Roman" panose="02020603050405020304" pitchFamily="18" charset="0"/>
              </a:rPr>
              <a:t> of individuals with treatment-naive type 2 diabetes, contributing to the therapeutic effects of the drug</a:t>
            </a:r>
            <a:r>
              <a:rPr lang="en-US" sz="1200" dirty="0">
                <a:latin typeface="Times New Roman" panose="02020603050405020304" pitchFamily="18" charset="0"/>
                <a:ea typeface="Calibri" panose="020F0502020204030204" pitchFamily="34" charset="0"/>
                <a:cs typeface="Times New Roman" panose="02020603050405020304" pitchFamily="18" charset="0"/>
              </a:rPr>
              <a:t>. Nat Med. </a:t>
            </a:r>
            <a:r>
              <a:rPr lang="en-US" sz="1200" b="1" dirty="0">
                <a:latin typeface="Times New Roman" panose="02020603050405020304" pitchFamily="18" charset="0"/>
                <a:ea typeface="Calibri" panose="020F0502020204030204" pitchFamily="34" charset="0"/>
                <a:cs typeface="Times New Roman" panose="02020603050405020304" pitchFamily="18" charset="0"/>
              </a:rPr>
              <a:t>2017</a:t>
            </a:r>
            <a:r>
              <a:rPr lang="en-US" sz="1200" dirty="0">
                <a:latin typeface="Times New Roman" panose="02020603050405020304" pitchFamily="18"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88287598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6771235" y="6583787"/>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CuadroTexto 6"/>
          <p:cNvSpPr txBox="1"/>
          <p:nvPr/>
        </p:nvSpPr>
        <p:spPr>
          <a:xfrm>
            <a:off x="1951034" y="185760"/>
            <a:ext cx="5384807" cy="461665"/>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Mecanismo de acción de </a:t>
            </a:r>
            <a:r>
              <a:rPr lang="es-VE" sz="2400" dirty="0" err="1" smtClean="0">
                <a:latin typeface="Comic Sans MS" panose="030F0702030302020204" pitchFamily="66" charset="0"/>
              </a:rPr>
              <a:t>Metformina</a:t>
            </a:r>
            <a:endParaRPr lang="es-VE" sz="2400" dirty="0">
              <a:latin typeface="Comic Sans MS" panose="030F0702030302020204" pitchFamily="66"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605309"/>
            <a:ext cx="6572201" cy="5727462"/>
          </a:xfrm>
          <a:prstGeom prst="rect">
            <a:avLst/>
          </a:prstGeom>
        </p:spPr>
      </p:pic>
      <p:sp>
        <p:nvSpPr>
          <p:cNvPr id="2" name="Rectángulo 1"/>
          <p:cNvSpPr/>
          <p:nvPr/>
        </p:nvSpPr>
        <p:spPr>
          <a:xfrm>
            <a:off x="0" y="6604084"/>
            <a:ext cx="6559809" cy="253916"/>
          </a:xfrm>
          <a:prstGeom prst="rect">
            <a:avLst/>
          </a:prstGeom>
        </p:spPr>
        <p:txBody>
          <a:bodyPr wrap="none">
            <a:spAutoFit/>
          </a:bodyPr>
          <a:lstStyle/>
          <a:p>
            <a:r>
              <a:rPr lang="en-US" sz="1050" dirty="0" smtClean="0">
                <a:latin typeface="Times New Roman" panose="02020603050405020304" pitchFamily="18" charset="0"/>
                <a:cs typeface="Times New Roman" panose="02020603050405020304" pitchFamily="18" charset="0"/>
              </a:rPr>
              <a:t>G. Rena, D</a:t>
            </a:r>
            <a:r>
              <a:rPr lang="en-US" sz="1050" dirty="0">
                <a:latin typeface="Times New Roman" panose="02020603050405020304" pitchFamily="18" charset="0"/>
                <a:cs typeface="Times New Roman" panose="02020603050405020304" pitchFamily="18" charset="0"/>
              </a:rPr>
              <a:t>. Grahame </a:t>
            </a:r>
            <a:r>
              <a:rPr lang="en-US" sz="1050" dirty="0" err="1" smtClean="0">
                <a:latin typeface="Times New Roman" panose="02020603050405020304" pitchFamily="18" charset="0"/>
                <a:cs typeface="Times New Roman" panose="02020603050405020304" pitchFamily="18" charset="0"/>
              </a:rPr>
              <a:t>Hardie</a:t>
            </a:r>
            <a:r>
              <a:rPr lang="en-US" sz="1050" dirty="0" smtClean="0">
                <a:latin typeface="Times New Roman" panose="02020603050405020304" pitchFamily="18" charset="0"/>
                <a:cs typeface="Times New Roman" panose="02020603050405020304" pitchFamily="18" charset="0"/>
              </a:rPr>
              <a:t>, ER</a:t>
            </a:r>
            <a:r>
              <a:rPr lang="en-US" sz="1050" dirty="0">
                <a:latin typeface="Times New Roman" panose="02020603050405020304" pitchFamily="18" charset="0"/>
                <a:cs typeface="Times New Roman" panose="02020603050405020304" pitchFamily="18" charset="0"/>
              </a:rPr>
              <a:t>. </a:t>
            </a:r>
            <a:r>
              <a:rPr lang="en-US" sz="1050" dirty="0" err="1" smtClean="0">
                <a:latin typeface="Times New Roman" panose="02020603050405020304" pitchFamily="18" charset="0"/>
                <a:cs typeface="Times New Roman" panose="02020603050405020304" pitchFamily="18" charset="0"/>
              </a:rPr>
              <a:t>Pearson</a:t>
            </a:r>
            <a:r>
              <a:rPr lang="en-US" sz="1050" i="1" dirty="0" err="1" smtClean="0">
                <a:latin typeface="Times New Roman" panose="02020603050405020304" pitchFamily="18" charset="0"/>
                <a:cs typeface="Times New Roman" panose="02020603050405020304" pitchFamily="18" charset="0"/>
              </a:rPr>
              <a:t>.The</a:t>
            </a:r>
            <a:r>
              <a:rPr lang="en-US" sz="1050" i="1" dirty="0" smtClean="0">
                <a:latin typeface="Times New Roman" panose="02020603050405020304" pitchFamily="18" charset="0"/>
                <a:cs typeface="Times New Roman" panose="02020603050405020304" pitchFamily="18" charset="0"/>
              </a:rPr>
              <a:t> </a:t>
            </a:r>
            <a:r>
              <a:rPr lang="en-US" sz="1050" i="1" dirty="0">
                <a:latin typeface="Times New Roman" panose="02020603050405020304" pitchFamily="18" charset="0"/>
                <a:cs typeface="Times New Roman" panose="02020603050405020304" pitchFamily="18" charset="0"/>
              </a:rPr>
              <a:t>mechanisms of action of </a:t>
            </a:r>
            <a:r>
              <a:rPr lang="en-US" sz="1050" i="1" dirty="0" smtClean="0">
                <a:latin typeface="Times New Roman" panose="02020603050405020304" pitchFamily="18" charset="0"/>
                <a:cs typeface="Times New Roman" panose="02020603050405020304" pitchFamily="18" charset="0"/>
              </a:rPr>
              <a:t>metformin.</a:t>
            </a:r>
            <a:r>
              <a:rPr lang="es-VE" sz="1050" dirty="0">
                <a:solidFill>
                  <a:srgbClr val="131413"/>
                </a:solidFill>
                <a:latin typeface="Times New Roman" panose="02020603050405020304" pitchFamily="18" charset="0"/>
                <a:cs typeface="Times New Roman" panose="02020603050405020304" pitchFamily="18" charset="0"/>
              </a:rPr>
              <a:t> </a:t>
            </a:r>
            <a:r>
              <a:rPr lang="es-VE" sz="1050" dirty="0" err="1" smtClean="0">
                <a:solidFill>
                  <a:srgbClr val="131413"/>
                </a:solidFill>
                <a:latin typeface="Times New Roman" panose="02020603050405020304" pitchFamily="18" charset="0"/>
                <a:cs typeface="Times New Roman" panose="02020603050405020304" pitchFamily="18" charset="0"/>
              </a:rPr>
              <a:t>Diabetologia</a:t>
            </a:r>
            <a:r>
              <a:rPr lang="es-VE" sz="1050" dirty="0" smtClean="0">
                <a:solidFill>
                  <a:srgbClr val="131413"/>
                </a:solidFill>
                <a:latin typeface="Times New Roman" panose="02020603050405020304" pitchFamily="18" charset="0"/>
                <a:cs typeface="Times New Roman" panose="02020603050405020304" pitchFamily="18" charset="0"/>
              </a:rPr>
              <a:t> </a:t>
            </a:r>
            <a:r>
              <a:rPr lang="es-VE" sz="1050" b="1" dirty="0" smtClean="0">
                <a:solidFill>
                  <a:srgbClr val="131413"/>
                </a:solidFill>
                <a:latin typeface="Times New Roman" panose="02020603050405020304" pitchFamily="18" charset="0"/>
                <a:cs typeface="Times New Roman" panose="02020603050405020304" pitchFamily="18" charset="0"/>
              </a:rPr>
              <a:t>2017; </a:t>
            </a:r>
            <a:r>
              <a:rPr lang="es-VE" sz="1050" dirty="0" smtClean="0">
                <a:solidFill>
                  <a:srgbClr val="131413"/>
                </a:solidFill>
                <a:latin typeface="Times New Roman" panose="02020603050405020304" pitchFamily="18" charset="0"/>
                <a:cs typeface="Times New Roman" panose="02020603050405020304" pitchFamily="18" charset="0"/>
              </a:rPr>
              <a:t>60:1577–1585</a:t>
            </a:r>
            <a:endParaRPr lang="es-VE" sz="1050" dirty="0">
              <a:latin typeface="Times New Roman" panose="02020603050405020304" pitchFamily="18" charset="0"/>
              <a:cs typeface="Times New Roman" panose="02020603050405020304" pitchFamily="18" charset="0"/>
            </a:endParaRPr>
          </a:p>
        </p:txBody>
      </p:sp>
      <p:sp>
        <p:nvSpPr>
          <p:cNvPr id="6" name="Rectángulo 5"/>
          <p:cNvSpPr/>
          <p:nvPr/>
        </p:nvSpPr>
        <p:spPr>
          <a:xfrm>
            <a:off x="5652120" y="1916832"/>
            <a:ext cx="1119115" cy="28803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 name="Rectángulo 2"/>
          <p:cNvSpPr/>
          <p:nvPr/>
        </p:nvSpPr>
        <p:spPr>
          <a:xfrm>
            <a:off x="5650200" y="1916832"/>
            <a:ext cx="1276671" cy="307777"/>
          </a:xfrm>
          <a:prstGeom prst="rect">
            <a:avLst/>
          </a:prstGeom>
        </p:spPr>
        <p:txBody>
          <a:bodyPr wrap="square">
            <a:spAutoFit/>
          </a:bodyPr>
          <a:lstStyle/>
          <a:p>
            <a:r>
              <a:rPr lang="es-VE" sz="1400" b="1" dirty="0" smtClean="0">
                <a:solidFill>
                  <a:srgbClr val="131413"/>
                </a:solidFill>
                <a:latin typeface="Comic Sans MS" panose="030F0702030302020204" pitchFamily="66" charset="0"/>
              </a:rPr>
              <a:t>Inflamación</a:t>
            </a:r>
            <a:endParaRPr lang="es-VE" sz="1400" b="1" dirty="0">
              <a:latin typeface="Comic Sans MS" panose="030F0702030302020204" pitchFamily="66" charset="0"/>
            </a:endParaRPr>
          </a:p>
        </p:txBody>
      </p:sp>
      <p:sp>
        <p:nvSpPr>
          <p:cNvPr id="10" name="Rectángulo 9"/>
          <p:cNvSpPr/>
          <p:nvPr/>
        </p:nvSpPr>
        <p:spPr>
          <a:xfrm>
            <a:off x="5170164" y="4221088"/>
            <a:ext cx="1390389" cy="29355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Rectángulo 10"/>
          <p:cNvSpPr/>
          <p:nvPr/>
        </p:nvSpPr>
        <p:spPr>
          <a:xfrm>
            <a:off x="6792655" y="4221088"/>
            <a:ext cx="1390389" cy="29355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5063785" y="4206867"/>
            <a:ext cx="1622492" cy="307777"/>
          </a:xfrm>
          <a:prstGeom prst="rect">
            <a:avLst/>
          </a:prstGeom>
        </p:spPr>
        <p:txBody>
          <a:bodyPr wrap="square">
            <a:spAutoFit/>
          </a:bodyPr>
          <a:lstStyle/>
          <a:p>
            <a:r>
              <a:rPr lang="es-VE" sz="1400" b="1" dirty="0" smtClean="0">
                <a:solidFill>
                  <a:srgbClr val="131413"/>
                </a:solidFill>
                <a:latin typeface="Comic Sans MS" panose="030F0702030302020204" pitchFamily="66" charset="0"/>
              </a:rPr>
              <a:t>Gluconeogénesis</a:t>
            </a:r>
            <a:endParaRPr lang="es-VE" sz="1400" b="1" dirty="0">
              <a:latin typeface="Comic Sans MS" panose="030F0702030302020204" pitchFamily="66" charset="0"/>
            </a:endParaRPr>
          </a:p>
        </p:txBody>
      </p:sp>
      <p:sp>
        <p:nvSpPr>
          <p:cNvPr id="13" name="Rectángulo 12"/>
          <p:cNvSpPr/>
          <p:nvPr/>
        </p:nvSpPr>
        <p:spPr>
          <a:xfrm>
            <a:off x="5063785" y="6017944"/>
            <a:ext cx="1390389" cy="29355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6882168" y="4202308"/>
            <a:ext cx="1276671" cy="307777"/>
          </a:xfrm>
          <a:prstGeom prst="rect">
            <a:avLst/>
          </a:prstGeom>
        </p:spPr>
        <p:txBody>
          <a:bodyPr wrap="square">
            <a:spAutoFit/>
          </a:bodyPr>
          <a:lstStyle/>
          <a:p>
            <a:r>
              <a:rPr lang="es-VE" sz="1400" b="1" dirty="0" err="1" smtClean="0">
                <a:solidFill>
                  <a:srgbClr val="131413"/>
                </a:solidFill>
                <a:latin typeface="Comic Sans MS" panose="030F0702030302020204" pitchFamily="66" charset="0"/>
              </a:rPr>
              <a:t>Lipogénesis</a:t>
            </a:r>
            <a:endParaRPr lang="es-VE" sz="1400" b="1" dirty="0">
              <a:latin typeface="Comic Sans MS" panose="030F0702030302020204" pitchFamily="66" charset="0"/>
            </a:endParaRPr>
          </a:p>
        </p:txBody>
      </p:sp>
      <p:sp>
        <p:nvSpPr>
          <p:cNvPr id="16" name="Rectángulo 15"/>
          <p:cNvSpPr/>
          <p:nvPr/>
        </p:nvSpPr>
        <p:spPr>
          <a:xfrm>
            <a:off x="4956369" y="5975344"/>
            <a:ext cx="1759567" cy="307777"/>
          </a:xfrm>
          <a:prstGeom prst="rect">
            <a:avLst/>
          </a:prstGeom>
        </p:spPr>
        <p:txBody>
          <a:bodyPr wrap="square">
            <a:spAutoFit/>
          </a:bodyPr>
          <a:lstStyle/>
          <a:p>
            <a:r>
              <a:rPr lang="es-VE" sz="1400" b="1" dirty="0" err="1" smtClean="0">
                <a:solidFill>
                  <a:srgbClr val="131413"/>
                </a:solidFill>
                <a:latin typeface="Comic Sans MS" panose="030F0702030302020204" pitchFamily="66" charset="0"/>
              </a:rPr>
              <a:t>Utilizac</a:t>
            </a:r>
            <a:r>
              <a:rPr lang="es-VE" sz="1400" b="1" dirty="0" smtClean="0">
                <a:solidFill>
                  <a:srgbClr val="131413"/>
                </a:solidFill>
                <a:latin typeface="Comic Sans MS" panose="030F0702030302020204" pitchFamily="66" charset="0"/>
              </a:rPr>
              <a:t>. glucosa</a:t>
            </a:r>
            <a:endParaRPr lang="es-VE" sz="1400" b="1" dirty="0">
              <a:latin typeface="Comic Sans MS" panose="030F0702030302020204" pitchFamily="66" charset="0"/>
            </a:endParaRPr>
          </a:p>
        </p:txBody>
      </p:sp>
      <p:cxnSp>
        <p:nvCxnSpPr>
          <p:cNvPr id="18" name="Conector recto de flecha 17"/>
          <p:cNvCxnSpPr/>
          <p:nvPr/>
        </p:nvCxnSpPr>
        <p:spPr>
          <a:xfrm flipV="1">
            <a:off x="5580112" y="1916832"/>
            <a:ext cx="0" cy="28803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p:nvPr/>
        </p:nvCxnSpPr>
        <p:spPr>
          <a:xfrm flipV="1">
            <a:off x="4956369" y="5985216"/>
            <a:ext cx="0" cy="28803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a:off x="5063785" y="4221088"/>
            <a:ext cx="0" cy="30066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a:off x="6732240" y="4221088"/>
            <a:ext cx="0" cy="30066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Rectángulo 22"/>
          <p:cNvSpPr/>
          <p:nvPr/>
        </p:nvSpPr>
        <p:spPr>
          <a:xfrm>
            <a:off x="4928720" y="671164"/>
            <a:ext cx="879783" cy="2238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Rectángulo 23"/>
          <p:cNvSpPr/>
          <p:nvPr/>
        </p:nvSpPr>
        <p:spPr>
          <a:xfrm>
            <a:off x="4879196" y="2378057"/>
            <a:ext cx="879783" cy="2238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Rectángulo 24"/>
          <p:cNvSpPr/>
          <p:nvPr/>
        </p:nvSpPr>
        <p:spPr>
          <a:xfrm>
            <a:off x="4928719" y="4710359"/>
            <a:ext cx="879783" cy="2238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Rectángulo 25"/>
          <p:cNvSpPr/>
          <p:nvPr/>
        </p:nvSpPr>
        <p:spPr>
          <a:xfrm>
            <a:off x="4812556" y="629192"/>
            <a:ext cx="1152716" cy="307777"/>
          </a:xfrm>
          <a:prstGeom prst="rect">
            <a:avLst/>
          </a:prstGeom>
        </p:spPr>
        <p:txBody>
          <a:bodyPr wrap="square">
            <a:spAutoFit/>
          </a:bodyPr>
          <a:lstStyle/>
          <a:p>
            <a:r>
              <a:rPr lang="es-VE" sz="1400" b="1" dirty="0" smtClean="0">
                <a:solidFill>
                  <a:srgbClr val="131413"/>
                </a:solidFill>
                <a:latin typeface="Comic Sans MS" panose="030F0702030302020204" pitchFamily="66" charset="0"/>
              </a:rPr>
              <a:t>Circulación</a:t>
            </a:r>
            <a:endParaRPr lang="es-VE" sz="1400" b="1" dirty="0">
              <a:latin typeface="Comic Sans MS" panose="030F0702030302020204" pitchFamily="66" charset="0"/>
            </a:endParaRPr>
          </a:p>
        </p:txBody>
      </p:sp>
      <p:sp>
        <p:nvSpPr>
          <p:cNvPr id="27" name="Rectángulo 26"/>
          <p:cNvSpPr/>
          <p:nvPr/>
        </p:nvSpPr>
        <p:spPr>
          <a:xfrm>
            <a:off x="4879196" y="2368178"/>
            <a:ext cx="823275" cy="307777"/>
          </a:xfrm>
          <a:prstGeom prst="rect">
            <a:avLst/>
          </a:prstGeom>
        </p:spPr>
        <p:txBody>
          <a:bodyPr wrap="square">
            <a:spAutoFit/>
          </a:bodyPr>
          <a:lstStyle/>
          <a:p>
            <a:r>
              <a:rPr lang="es-VE" sz="1400" b="1" dirty="0" smtClean="0">
                <a:solidFill>
                  <a:srgbClr val="131413"/>
                </a:solidFill>
                <a:latin typeface="Comic Sans MS" panose="030F0702030302020204" pitchFamily="66" charset="0"/>
              </a:rPr>
              <a:t>Hígado</a:t>
            </a:r>
            <a:endParaRPr lang="es-VE" sz="1400" b="1" dirty="0">
              <a:latin typeface="Comic Sans MS" panose="030F0702030302020204" pitchFamily="66" charset="0"/>
            </a:endParaRPr>
          </a:p>
        </p:txBody>
      </p:sp>
      <p:sp>
        <p:nvSpPr>
          <p:cNvPr id="28" name="Rectángulo 27"/>
          <p:cNvSpPr/>
          <p:nvPr/>
        </p:nvSpPr>
        <p:spPr>
          <a:xfrm>
            <a:off x="4812556" y="4650611"/>
            <a:ext cx="1276671" cy="307777"/>
          </a:xfrm>
          <a:prstGeom prst="rect">
            <a:avLst/>
          </a:prstGeom>
        </p:spPr>
        <p:txBody>
          <a:bodyPr wrap="square">
            <a:spAutoFit/>
          </a:bodyPr>
          <a:lstStyle/>
          <a:p>
            <a:r>
              <a:rPr lang="es-VE" sz="1400" b="1" dirty="0" smtClean="0">
                <a:solidFill>
                  <a:srgbClr val="131413"/>
                </a:solidFill>
                <a:latin typeface="Comic Sans MS" panose="030F0702030302020204" pitchFamily="66" charset="0"/>
              </a:rPr>
              <a:t>Tracto GI</a:t>
            </a:r>
            <a:endParaRPr lang="es-VE" sz="1400" b="1" dirty="0">
              <a:latin typeface="Comic Sans MS" panose="030F0702030302020204" pitchFamily="66" charset="0"/>
            </a:endParaRPr>
          </a:p>
        </p:txBody>
      </p:sp>
      <p:sp>
        <p:nvSpPr>
          <p:cNvPr id="29" name="Rectángulo 28"/>
          <p:cNvSpPr/>
          <p:nvPr/>
        </p:nvSpPr>
        <p:spPr>
          <a:xfrm>
            <a:off x="119700" y="5640937"/>
            <a:ext cx="3107522" cy="461665"/>
          </a:xfrm>
          <a:prstGeom prst="rect">
            <a:avLst/>
          </a:prstGeom>
          <a:effectLst>
            <a:outerShdw blurRad="50800" dist="38100" dir="2700000" algn="tl" rotWithShape="0">
              <a:prstClr val="black">
                <a:alpha val="40000"/>
              </a:prstClr>
            </a:outerShdw>
          </a:effectLst>
        </p:spPr>
        <p:txBody>
          <a:bodyPr wrap="square">
            <a:spAutoFit/>
          </a:bodyPr>
          <a:lstStyle/>
          <a:p>
            <a:r>
              <a:rPr lang="en-US" sz="1200" dirty="0" smtClean="0">
                <a:solidFill>
                  <a:srgbClr val="131413"/>
                </a:solidFill>
                <a:latin typeface="Comic Sans MS" panose="030F0702030302020204" pitchFamily="66" charset="0"/>
              </a:rPr>
              <a:t>HGP: </a:t>
            </a:r>
            <a:r>
              <a:rPr lang="en-US" sz="1200" dirty="0" err="1" smtClean="0">
                <a:solidFill>
                  <a:srgbClr val="131413"/>
                </a:solidFill>
                <a:latin typeface="Comic Sans MS" panose="030F0702030302020204" pitchFamily="66" charset="0"/>
              </a:rPr>
              <a:t>producción</a:t>
            </a:r>
            <a:r>
              <a:rPr lang="en-US" sz="1200" dirty="0" smtClean="0">
                <a:solidFill>
                  <a:srgbClr val="131413"/>
                </a:solidFill>
                <a:latin typeface="Comic Sans MS" panose="030F0702030302020204" pitchFamily="66" charset="0"/>
              </a:rPr>
              <a:t> </a:t>
            </a:r>
            <a:r>
              <a:rPr lang="en-US" sz="1200" dirty="0" err="1" smtClean="0">
                <a:solidFill>
                  <a:srgbClr val="131413"/>
                </a:solidFill>
                <a:latin typeface="Comic Sans MS" panose="030F0702030302020204" pitchFamily="66" charset="0"/>
              </a:rPr>
              <a:t>hepática</a:t>
            </a:r>
            <a:r>
              <a:rPr lang="en-US" sz="1200" dirty="0" smtClean="0">
                <a:solidFill>
                  <a:srgbClr val="131413"/>
                </a:solidFill>
                <a:latin typeface="Comic Sans MS" panose="030F0702030302020204" pitchFamily="66" charset="0"/>
              </a:rPr>
              <a:t> de </a:t>
            </a:r>
            <a:r>
              <a:rPr lang="en-US" sz="1200" dirty="0" err="1" smtClean="0">
                <a:solidFill>
                  <a:srgbClr val="131413"/>
                </a:solidFill>
                <a:latin typeface="Comic Sans MS" panose="030F0702030302020204" pitchFamily="66" charset="0"/>
              </a:rPr>
              <a:t>glucosa</a:t>
            </a:r>
            <a:endParaRPr lang="en-US" sz="1200" dirty="0">
              <a:solidFill>
                <a:srgbClr val="131413"/>
              </a:solidFill>
              <a:latin typeface="Comic Sans MS" panose="030F0702030302020204" pitchFamily="66" charset="0"/>
            </a:endParaRPr>
          </a:p>
          <a:p>
            <a:r>
              <a:rPr lang="es-VE" sz="1200" dirty="0" err="1" smtClean="0">
                <a:solidFill>
                  <a:srgbClr val="131413"/>
                </a:solidFill>
                <a:latin typeface="Comic Sans MS" panose="030F0702030302020204" pitchFamily="66" charset="0"/>
              </a:rPr>
              <a:t>mTOR</a:t>
            </a:r>
            <a:r>
              <a:rPr lang="es-VE" sz="1200" dirty="0" smtClean="0">
                <a:solidFill>
                  <a:srgbClr val="131413"/>
                </a:solidFill>
                <a:latin typeface="Comic Sans MS" panose="030F0702030302020204" pitchFamily="66" charset="0"/>
              </a:rPr>
              <a:t>: </a:t>
            </a:r>
            <a:r>
              <a:rPr lang="es-VE" sz="1200" dirty="0" err="1">
                <a:solidFill>
                  <a:srgbClr val="131413"/>
                </a:solidFill>
                <a:latin typeface="Comic Sans MS" panose="030F0702030302020204" pitchFamily="66" charset="0"/>
              </a:rPr>
              <a:t>mammalian</a:t>
            </a:r>
            <a:r>
              <a:rPr lang="es-VE" sz="1200" dirty="0">
                <a:solidFill>
                  <a:srgbClr val="131413"/>
                </a:solidFill>
                <a:latin typeface="Comic Sans MS" panose="030F0702030302020204" pitchFamily="66" charset="0"/>
              </a:rPr>
              <a:t> target of </a:t>
            </a:r>
            <a:r>
              <a:rPr lang="es-VE" sz="1200" dirty="0" err="1">
                <a:solidFill>
                  <a:srgbClr val="131413"/>
                </a:solidFill>
                <a:latin typeface="Comic Sans MS" panose="030F0702030302020204" pitchFamily="66" charset="0"/>
              </a:rPr>
              <a:t>rapamycin</a:t>
            </a:r>
            <a:endParaRPr lang="es-VE" sz="1200" dirty="0">
              <a:latin typeface="Comic Sans MS" panose="030F0702030302020204" pitchFamily="66" charset="0"/>
            </a:endParaRPr>
          </a:p>
        </p:txBody>
      </p:sp>
    </p:spTree>
    <p:extLst>
      <p:ext uri="{BB962C8B-B14F-4D97-AF65-F5344CB8AC3E}">
        <p14:creationId xmlns:p14="http://schemas.microsoft.com/office/powerpoint/2010/main" val="22502590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6771235" y="6583787"/>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CuadroTexto 6"/>
          <p:cNvSpPr txBox="1"/>
          <p:nvPr/>
        </p:nvSpPr>
        <p:spPr>
          <a:xfrm>
            <a:off x="1951034" y="185760"/>
            <a:ext cx="5384807" cy="461665"/>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Mecanismo de acción de </a:t>
            </a:r>
            <a:r>
              <a:rPr lang="es-VE" sz="2400" dirty="0" err="1" smtClean="0">
                <a:latin typeface="Comic Sans MS" panose="030F0702030302020204" pitchFamily="66" charset="0"/>
              </a:rPr>
              <a:t>Metformina</a:t>
            </a:r>
            <a:endParaRPr lang="es-VE" sz="2400" dirty="0">
              <a:latin typeface="Comic Sans MS" panose="030F0702030302020204" pitchFamily="66"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1335622"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endParaRPr lang="es-VE" sz="1600" dirty="0">
              <a:latin typeface="Comic Sans MS" panose="030F0702030302020204" pitchFamily="66" charset="0"/>
            </a:endParaRPr>
          </a:p>
        </p:txBody>
      </p:sp>
      <p:sp>
        <p:nvSpPr>
          <p:cNvPr id="2" name="Rectángulo 1"/>
          <p:cNvSpPr/>
          <p:nvPr/>
        </p:nvSpPr>
        <p:spPr>
          <a:xfrm>
            <a:off x="872211" y="5867388"/>
            <a:ext cx="7542449" cy="276999"/>
          </a:xfrm>
          <a:prstGeom prst="rect">
            <a:avLst/>
          </a:prstGeom>
        </p:spPr>
        <p:txBody>
          <a:bodyPr wrap="none">
            <a:spAutoFit/>
          </a:bodyPr>
          <a:lstStyle/>
          <a:p>
            <a:r>
              <a:rPr lang="en-US" sz="1200" dirty="0" smtClean="0">
                <a:latin typeface="Times New Roman" panose="02020603050405020304" pitchFamily="18" charset="0"/>
                <a:cs typeface="Times New Roman" panose="02020603050405020304" pitchFamily="18" charset="0"/>
              </a:rPr>
              <a:t>G. Rena, D</a:t>
            </a:r>
            <a:r>
              <a:rPr lang="en-US" sz="1200" dirty="0">
                <a:latin typeface="Times New Roman" panose="02020603050405020304" pitchFamily="18" charset="0"/>
                <a:cs typeface="Times New Roman" panose="02020603050405020304" pitchFamily="18" charset="0"/>
              </a:rPr>
              <a:t>. Grahame </a:t>
            </a:r>
            <a:r>
              <a:rPr lang="en-US" sz="1200" dirty="0" err="1" smtClean="0">
                <a:latin typeface="Times New Roman" panose="02020603050405020304" pitchFamily="18" charset="0"/>
                <a:cs typeface="Times New Roman" panose="02020603050405020304" pitchFamily="18" charset="0"/>
              </a:rPr>
              <a:t>Hardie</a:t>
            </a:r>
            <a:r>
              <a:rPr lang="en-US" sz="1200" dirty="0" smtClean="0">
                <a:latin typeface="Times New Roman" panose="02020603050405020304" pitchFamily="18" charset="0"/>
                <a:cs typeface="Times New Roman" panose="02020603050405020304" pitchFamily="18" charset="0"/>
              </a:rPr>
              <a:t>, ER</a:t>
            </a:r>
            <a:r>
              <a:rPr lang="en-US" sz="1200" dirty="0">
                <a:latin typeface="Times New Roman" panose="02020603050405020304" pitchFamily="18" charset="0"/>
                <a:cs typeface="Times New Roman" panose="02020603050405020304" pitchFamily="18" charset="0"/>
              </a:rPr>
              <a:t>. </a:t>
            </a:r>
            <a:r>
              <a:rPr lang="en-US" sz="1200" dirty="0" err="1" smtClean="0">
                <a:latin typeface="Times New Roman" panose="02020603050405020304" pitchFamily="18" charset="0"/>
                <a:cs typeface="Times New Roman" panose="02020603050405020304" pitchFamily="18" charset="0"/>
              </a:rPr>
              <a:t>Pearson</a:t>
            </a:r>
            <a:r>
              <a:rPr lang="en-US" sz="1200" i="1" dirty="0" err="1" smtClean="0">
                <a:latin typeface="Times New Roman" panose="02020603050405020304" pitchFamily="18" charset="0"/>
                <a:cs typeface="Times New Roman" panose="02020603050405020304" pitchFamily="18" charset="0"/>
              </a:rPr>
              <a:t>.The</a:t>
            </a:r>
            <a:r>
              <a:rPr lang="en-US" sz="1200" i="1" dirty="0" smtClean="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mechanisms of action of </a:t>
            </a:r>
            <a:r>
              <a:rPr lang="en-US" sz="1200" i="1" dirty="0" smtClean="0">
                <a:latin typeface="Times New Roman" panose="02020603050405020304" pitchFamily="18" charset="0"/>
                <a:cs typeface="Times New Roman" panose="02020603050405020304" pitchFamily="18" charset="0"/>
              </a:rPr>
              <a:t>metformin.</a:t>
            </a:r>
            <a:r>
              <a:rPr lang="es-VE" sz="1200" dirty="0">
                <a:solidFill>
                  <a:srgbClr val="131413"/>
                </a:solidFill>
                <a:latin typeface="Times New Roman" panose="02020603050405020304" pitchFamily="18" charset="0"/>
                <a:cs typeface="Times New Roman" panose="02020603050405020304" pitchFamily="18" charset="0"/>
              </a:rPr>
              <a:t> </a:t>
            </a:r>
            <a:r>
              <a:rPr lang="es-VE" sz="1200" dirty="0" err="1" smtClean="0">
                <a:solidFill>
                  <a:srgbClr val="131413"/>
                </a:solidFill>
                <a:latin typeface="Times New Roman" panose="02020603050405020304" pitchFamily="18" charset="0"/>
                <a:cs typeface="Times New Roman" panose="02020603050405020304" pitchFamily="18" charset="0"/>
              </a:rPr>
              <a:t>Diabetologia</a:t>
            </a:r>
            <a:r>
              <a:rPr lang="es-VE" sz="1200" dirty="0" smtClean="0">
                <a:solidFill>
                  <a:srgbClr val="131413"/>
                </a:solidFill>
                <a:latin typeface="Times New Roman" panose="02020603050405020304" pitchFamily="18" charset="0"/>
                <a:cs typeface="Times New Roman" panose="02020603050405020304" pitchFamily="18" charset="0"/>
              </a:rPr>
              <a:t> </a:t>
            </a:r>
            <a:r>
              <a:rPr lang="es-VE" sz="1200" dirty="0">
                <a:solidFill>
                  <a:srgbClr val="131413"/>
                </a:solidFill>
                <a:latin typeface="Times New Roman" panose="02020603050405020304" pitchFamily="18" charset="0"/>
                <a:cs typeface="Times New Roman" panose="02020603050405020304" pitchFamily="18" charset="0"/>
              </a:rPr>
              <a:t>(2017) 60:1577–1585</a:t>
            </a:r>
            <a:endParaRPr lang="es-VE" sz="1200" dirty="0">
              <a:latin typeface="Times New Roman" panose="02020603050405020304" pitchFamily="18" charset="0"/>
              <a:cs typeface="Times New Roman" panose="02020603050405020304" pitchFamily="18" charset="0"/>
            </a:endParaRPr>
          </a:p>
        </p:txBody>
      </p:sp>
      <p:sp>
        <p:nvSpPr>
          <p:cNvPr id="3" name="Rectángulo 2"/>
          <p:cNvSpPr/>
          <p:nvPr/>
        </p:nvSpPr>
        <p:spPr>
          <a:xfrm>
            <a:off x="1037909" y="1734670"/>
            <a:ext cx="7100421" cy="3970318"/>
          </a:xfrm>
          <a:prstGeom prst="rect">
            <a:avLst/>
          </a:prstGeom>
          <a:solidFill>
            <a:schemeClr val="accent6">
              <a:lumMod val="20000"/>
              <a:lumOff val="80000"/>
            </a:schemeClr>
          </a:solidFill>
        </p:spPr>
        <p:txBody>
          <a:bodyPr wrap="square">
            <a:spAutoFit/>
          </a:bodyPr>
          <a:lstStyle/>
          <a:p>
            <a:r>
              <a:rPr lang="en-US" b="1" dirty="0" smtClean="0">
                <a:solidFill>
                  <a:srgbClr val="131413"/>
                </a:solidFill>
                <a:latin typeface="Comic Sans MS" panose="030F0702030302020204" pitchFamily="66" charset="0"/>
              </a:rPr>
              <a:t>En </a:t>
            </a:r>
            <a:r>
              <a:rPr lang="en-US" b="1" dirty="0" err="1" smtClean="0">
                <a:solidFill>
                  <a:srgbClr val="131413"/>
                </a:solidFill>
                <a:latin typeface="Comic Sans MS" panose="030F0702030302020204" pitchFamily="66" charset="0"/>
              </a:rPr>
              <a:t>sangre</a:t>
            </a:r>
            <a:r>
              <a:rPr lang="en-US" dirty="0" smtClean="0">
                <a:solidFill>
                  <a:srgbClr val="131413"/>
                </a:solidFill>
                <a:latin typeface="Comic Sans MS" panose="030F0702030302020204" pitchFamily="66" charset="0"/>
              </a:rPr>
              <a:t>, </a:t>
            </a:r>
            <a:r>
              <a:rPr lang="en-US" dirty="0">
                <a:solidFill>
                  <a:srgbClr val="131413"/>
                </a:solidFill>
                <a:latin typeface="Comic Sans MS" panose="030F0702030302020204" pitchFamily="66" charset="0"/>
              </a:rPr>
              <a:t>NLR </a:t>
            </a:r>
            <a:r>
              <a:rPr lang="en-US" dirty="0" err="1" smtClean="0">
                <a:solidFill>
                  <a:srgbClr val="131413"/>
                </a:solidFill>
                <a:latin typeface="Comic Sans MS" panose="030F0702030302020204" pitchFamily="66" charset="0"/>
              </a:rPr>
              <a:t>está</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suprimido</a:t>
            </a:r>
            <a:r>
              <a:rPr lang="en-US" dirty="0" smtClean="0">
                <a:solidFill>
                  <a:srgbClr val="131413"/>
                </a:solidFill>
                <a:latin typeface="Comic Sans MS" panose="030F0702030302020204" pitchFamily="66" charset="0"/>
              </a:rPr>
              <a:t> en humanos con diabetes </a:t>
            </a:r>
            <a:r>
              <a:rPr lang="en-US" dirty="0" err="1" smtClean="0">
                <a:solidFill>
                  <a:srgbClr val="131413"/>
                </a:solidFill>
                <a:latin typeface="Comic Sans MS" panose="030F0702030302020204" pitchFamily="66" charset="0"/>
              </a:rPr>
              <a:t>tipo</a:t>
            </a:r>
            <a:r>
              <a:rPr lang="en-US" dirty="0" smtClean="0">
                <a:solidFill>
                  <a:srgbClr val="131413"/>
                </a:solidFill>
                <a:latin typeface="Comic Sans MS" panose="030F0702030302020204" pitchFamily="66" charset="0"/>
              </a:rPr>
              <a:t> 2</a:t>
            </a:r>
            <a:endParaRPr lang="en-US" dirty="0">
              <a:solidFill>
                <a:srgbClr val="131413"/>
              </a:solidFill>
              <a:latin typeface="Comic Sans MS" panose="030F0702030302020204" pitchFamily="66" charset="0"/>
            </a:endParaRPr>
          </a:p>
          <a:p>
            <a:r>
              <a:rPr lang="en-US" dirty="0" smtClean="0">
                <a:solidFill>
                  <a:srgbClr val="131413"/>
                </a:solidFill>
                <a:latin typeface="Comic Sans MS" panose="030F0702030302020204" pitchFamily="66" charset="0"/>
              </a:rPr>
              <a:t>CK, </a:t>
            </a:r>
            <a:r>
              <a:rPr lang="en-US" dirty="0" err="1" smtClean="0">
                <a:solidFill>
                  <a:srgbClr val="131413"/>
                </a:solidFill>
                <a:latin typeface="Comic Sans MS" panose="030F0702030302020204" pitchFamily="66" charset="0"/>
              </a:rPr>
              <a:t>incluyendo</a:t>
            </a:r>
            <a:r>
              <a:rPr lang="en-US" dirty="0" smtClean="0">
                <a:solidFill>
                  <a:srgbClr val="131413"/>
                </a:solidFill>
                <a:latin typeface="Comic Sans MS" panose="030F0702030302020204" pitchFamily="66" charset="0"/>
              </a:rPr>
              <a:t> quimokinas C-C </a:t>
            </a:r>
            <a:r>
              <a:rPr lang="en-US" dirty="0">
                <a:solidFill>
                  <a:srgbClr val="131413"/>
                </a:solidFill>
                <a:latin typeface="Comic Sans MS" panose="030F0702030302020204" pitchFamily="66" charset="0"/>
              </a:rPr>
              <a:t>motif </a:t>
            </a:r>
            <a:r>
              <a:rPr lang="en-US" dirty="0" smtClean="0">
                <a:solidFill>
                  <a:srgbClr val="131413"/>
                </a:solidFill>
                <a:latin typeface="Comic Sans MS" panose="030F0702030302020204" pitchFamily="66" charset="0"/>
              </a:rPr>
              <a:t>11 </a:t>
            </a:r>
            <a:r>
              <a:rPr lang="en-US" dirty="0">
                <a:solidFill>
                  <a:srgbClr val="131413"/>
                </a:solidFill>
                <a:latin typeface="Comic Sans MS" panose="030F0702030302020204" pitchFamily="66" charset="0"/>
              </a:rPr>
              <a:t>(</a:t>
            </a:r>
            <a:r>
              <a:rPr lang="en-US" dirty="0" smtClean="0">
                <a:solidFill>
                  <a:srgbClr val="131413"/>
                </a:solidFill>
                <a:latin typeface="Comic Sans MS" panose="030F0702030302020204" pitchFamily="66" charset="0"/>
              </a:rPr>
              <a:t>CCL11), </a:t>
            </a:r>
            <a:r>
              <a:rPr lang="en-US" dirty="0" err="1" smtClean="0">
                <a:solidFill>
                  <a:srgbClr val="131413"/>
                </a:solidFill>
                <a:latin typeface="Comic Sans MS" panose="030F0702030302020204" pitchFamily="66" charset="0"/>
              </a:rPr>
              <a:t>también</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están</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suprimidas</a:t>
            </a:r>
            <a:r>
              <a:rPr lang="en-US" dirty="0" smtClean="0">
                <a:solidFill>
                  <a:srgbClr val="131413"/>
                </a:solidFill>
                <a:latin typeface="Comic Sans MS" panose="030F0702030302020204" pitchFamily="66" charset="0"/>
              </a:rPr>
              <a:t> con </a:t>
            </a:r>
            <a:r>
              <a:rPr lang="en-US" dirty="0" err="1" smtClean="0">
                <a:solidFill>
                  <a:srgbClr val="131413"/>
                </a:solidFill>
                <a:latin typeface="Comic Sans MS" panose="030F0702030302020204" pitchFamily="66" charset="0"/>
              </a:rPr>
              <a:t>metformina</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Sobre</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monocitos</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afecta</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diferenciación</a:t>
            </a:r>
            <a:r>
              <a:rPr lang="en-US" dirty="0" smtClean="0">
                <a:solidFill>
                  <a:srgbClr val="131413"/>
                </a:solidFill>
                <a:latin typeface="Comic Sans MS" panose="030F0702030302020204" pitchFamily="66" charset="0"/>
              </a:rPr>
              <a:t> en </a:t>
            </a:r>
            <a:r>
              <a:rPr lang="en-US" dirty="0" err="1" smtClean="0">
                <a:solidFill>
                  <a:srgbClr val="131413"/>
                </a:solidFill>
                <a:latin typeface="Comic Sans MS" panose="030F0702030302020204" pitchFamily="66" charset="0"/>
              </a:rPr>
              <a:t>macrófagos</a:t>
            </a:r>
            <a:r>
              <a:rPr lang="en-US" dirty="0" smtClean="0">
                <a:solidFill>
                  <a:srgbClr val="131413"/>
                </a:solidFill>
                <a:latin typeface="Comic Sans MS" panose="030F0702030302020204" pitchFamily="66" charset="0"/>
              </a:rPr>
              <a:t> y </a:t>
            </a:r>
            <a:r>
              <a:rPr lang="en-US" b="1" dirty="0" err="1" smtClean="0">
                <a:solidFill>
                  <a:srgbClr val="131413"/>
                </a:solidFill>
                <a:latin typeface="Comic Sans MS" panose="030F0702030302020204" pitchFamily="66" charset="0"/>
              </a:rPr>
              <a:t>secreción</a:t>
            </a:r>
            <a:r>
              <a:rPr lang="en-US" b="1" dirty="0" smtClean="0">
                <a:solidFill>
                  <a:srgbClr val="131413"/>
                </a:solidFill>
                <a:latin typeface="Comic Sans MS" panose="030F0702030302020204" pitchFamily="66" charset="0"/>
              </a:rPr>
              <a:t> de CK proinflamatorias. </a:t>
            </a:r>
          </a:p>
          <a:p>
            <a:r>
              <a:rPr lang="en-US" b="1" dirty="0" smtClean="0">
                <a:solidFill>
                  <a:srgbClr val="131413"/>
                </a:solidFill>
                <a:latin typeface="Comic Sans MS" panose="030F0702030302020204" pitchFamily="66" charset="0"/>
              </a:rPr>
              <a:t>En </a:t>
            </a:r>
            <a:r>
              <a:rPr lang="en-US" b="1" dirty="0" err="1" smtClean="0">
                <a:solidFill>
                  <a:srgbClr val="131413"/>
                </a:solidFill>
                <a:latin typeface="Comic Sans MS" panose="030F0702030302020204" pitchFamily="66" charset="0"/>
              </a:rPr>
              <a:t>intestino</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metabolismo</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intestino</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secreción</a:t>
            </a:r>
            <a:r>
              <a:rPr lang="en-US" dirty="0" smtClean="0">
                <a:solidFill>
                  <a:srgbClr val="131413"/>
                </a:solidFill>
                <a:latin typeface="Comic Sans MS" panose="030F0702030302020204" pitchFamily="66" charset="0"/>
              </a:rPr>
              <a:t> de </a:t>
            </a:r>
            <a:r>
              <a:rPr lang="en-US" dirty="0" err="1" smtClean="0">
                <a:solidFill>
                  <a:srgbClr val="131413"/>
                </a:solidFill>
                <a:latin typeface="Comic Sans MS" panose="030F0702030302020204" pitchFamily="66" charset="0"/>
              </a:rPr>
              <a:t>incretina</a:t>
            </a:r>
            <a:r>
              <a:rPr lang="en-US" dirty="0" smtClean="0">
                <a:solidFill>
                  <a:srgbClr val="131413"/>
                </a:solidFill>
                <a:latin typeface="Comic Sans MS" panose="030F0702030302020204" pitchFamily="66" charset="0"/>
              </a:rPr>
              <a:t> GLP-1</a:t>
            </a:r>
            <a:endParaRPr lang="en-US" dirty="0">
              <a:solidFill>
                <a:srgbClr val="131413"/>
              </a:solidFill>
              <a:latin typeface="Comic Sans MS" panose="030F0702030302020204" pitchFamily="66" charset="0"/>
            </a:endParaRPr>
          </a:p>
          <a:p>
            <a:r>
              <a:rPr lang="en-US" dirty="0" smtClean="0">
                <a:solidFill>
                  <a:srgbClr val="131413"/>
                </a:solidFill>
                <a:latin typeface="Comic Sans MS" panose="030F0702030302020204" pitchFamily="66" charset="0"/>
              </a:rPr>
              <a:t>y microbioma son </a:t>
            </a:r>
            <a:r>
              <a:rPr lang="en-US" dirty="0" err="1" smtClean="0">
                <a:solidFill>
                  <a:srgbClr val="131413"/>
                </a:solidFill>
                <a:latin typeface="Comic Sans MS" panose="030F0702030302020204" pitchFamily="66" charset="0"/>
              </a:rPr>
              <a:t>modificados</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por</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uso</a:t>
            </a:r>
            <a:r>
              <a:rPr lang="en-US" dirty="0" smtClean="0">
                <a:solidFill>
                  <a:srgbClr val="131413"/>
                </a:solidFill>
                <a:latin typeface="Comic Sans MS" panose="030F0702030302020204" pitchFamily="66" charset="0"/>
              </a:rPr>
              <a:t> de </a:t>
            </a:r>
            <a:r>
              <a:rPr lang="en-US" dirty="0" err="1" smtClean="0">
                <a:solidFill>
                  <a:srgbClr val="131413"/>
                </a:solidFill>
                <a:latin typeface="Comic Sans MS" panose="030F0702030302020204" pitchFamily="66" charset="0"/>
              </a:rPr>
              <a:t>metformina</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Además</a:t>
            </a:r>
            <a:r>
              <a:rPr lang="en-US" dirty="0" smtClean="0">
                <a:solidFill>
                  <a:srgbClr val="131413"/>
                </a:solidFill>
                <a:latin typeface="Comic Sans MS" panose="030F0702030302020204" pitchFamily="66" charset="0"/>
              </a:rPr>
              <a:t> hay </a:t>
            </a:r>
            <a:r>
              <a:rPr lang="en-US" dirty="0" err="1" smtClean="0">
                <a:solidFill>
                  <a:srgbClr val="131413"/>
                </a:solidFill>
                <a:latin typeface="Comic Sans MS" panose="030F0702030302020204" pitchFamily="66" charset="0"/>
              </a:rPr>
              <a:t>evidencia</a:t>
            </a:r>
            <a:r>
              <a:rPr lang="en-US" dirty="0" smtClean="0">
                <a:solidFill>
                  <a:srgbClr val="131413"/>
                </a:solidFill>
                <a:latin typeface="Comic Sans MS" panose="030F0702030302020204" pitchFamily="66" charset="0"/>
              </a:rPr>
              <a:t> de </a:t>
            </a:r>
            <a:r>
              <a:rPr lang="en-US" dirty="0" err="1" smtClean="0">
                <a:solidFill>
                  <a:srgbClr val="131413"/>
                </a:solidFill>
                <a:latin typeface="Comic Sans MS" panose="030F0702030302020204" pitchFamily="66" charset="0"/>
              </a:rPr>
              <a:t>mecanismo</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mediado</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por</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intestino</a:t>
            </a:r>
            <a:r>
              <a:rPr lang="en-US" dirty="0" smtClean="0">
                <a:solidFill>
                  <a:srgbClr val="131413"/>
                </a:solidFill>
                <a:latin typeface="Comic Sans MS" panose="030F0702030302020204" pitchFamily="66" charset="0"/>
              </a:rPr>
              <a:t>  para la </a:t>
            </a:r>
            <a:r>
              <a:rPr lang="en-US" dirty="0" err="1" smtClean="0">
                <a:solidFill>
                  <a:srgbClr val="131413"/>
                </a:solidFill>
                <a:latin typeface="Comic Sans MS" panose="030F0702030302020204" pitchFamily="66" charset="0"/>
              </a:rPr>
              <a:t>acción</a:t>
            </a:r>
            <a:r>
              <a:rPr lang="en-US" dirty="0" smtClean="0">
                <a:solidFill>
                  <a:srgbClr val="131413"/>
                </a:solidFill>
                <a:latin typeface="Comic Sans MS" panose="030F0702030302020204" pitchFamily="66" charset="0"/>
              </a:rPr>
              <a:t> de </a:t>
            </a:r>
            <a:r>
              <a:rPr lang="en-US" dirty="0" err="1" smtClean="0">
                <a:solidFill>
                  <a:srgbClr val="131413"/>
                </a:solidFill>
                <a:latin typeface="Comic Sans MS" panose="030F0702030302020204" pitchFamily="66" charset="0"/>
              </a:rPr>
              <a:t>metformina</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vía</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comunicación</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cruzada</a:t>
            </a:r>
            <a:r>
              <a:rPr lang="en-US" dirty="0" smtClean="0">
                <a:solidFill>
                  <a:srgbClr val="131413"/>
                </a:solidFill>
                <a:latin typeface="Comic Sans MS" panose="030F0702030302020204" pitchFamily="66" charset="0"/>
              </a:rPr>
              <a:t> </a:t>
            </a:r>
            <a:r>
              <a:rPr lang="en-US" b="1" dirty="0" err="1" smtClean="0">
                <a:solidFill>
                  <a:srgbClr val="131413"/>
                </a:solidFill>
                <a:latin typeface="Comic Sans MS" panose="030F0702030302020204" pitchFamily="66" charset="0"/>
              </a:rPr>
              <a:t>intestino-cerebro-hígado</a:t>
            </a:r>
            <a:r>
              <a:rPr lang="en-US" dirty="0" smtClean="0">
                <a:solidFill>
                  <a:srgbClr val="131413"/>
                </a:solidFill>
                <a:latin typeface="Comic Sans MS" panose="030F0702030302020204" pitchFamily="66" charset="0"/>
              </a:rPr>
              <a:t>, lo </a:t>
            </a:r>
            <a:r>
              <a:rPr lang="en-US" dirty="0" err="1" smtClean="0">
                <a:solidFill>
                  <a:srgbClr val="131413"/>
                </a:solidFill>
                <a:latin typeface="Comic Sans MS" panose="030F0702030302020204" pitchFamily="66" charset="0"/>
              </a:rPr>
              <a:t>que</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indirectamente</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regula</a:t>
            </a:r>
            <a:r>
              <a:rPr lang="en-US" dirty="0" smtClean="0">
                <a:solidFill>
                  <a:srgbClr val="131413"/>
                </a:solidFill>
                <a:latin typeface="Comic Sans MS" panose="030F0702030302020204" pitchFamily="66" charset="0"/>
              </a:rPr>
              <a:t> la </a:t>
            </a:r>
            <a:r>
              <a:rPr lang="en-US" dirty="0" err="1" smtClean="0">
                <a:solidFill>
                  <a:srgbClr val="131413"/>
                </a:solidFill>
                <a:latin typeface="Comic Sans MS" panose="030F0702030302020204" pitchFamily="66" charset="0"/>
              </a:rPr>
              <a:t>salida</a:t>
            </a:r>
            <a:r>
              <a:rPr lang="en-US" dirty="0" smtClean="0">
                <a:solidFill>
                  <a:srgbClr val="131413"/>
                </a:solidFill>
                <a:latin typeface="Comic Sans MS" panose="030F0702030302020204" pitchFamily="66" charset="0"/>
              </a:rPr>
              <a:t> de </a:t>
            </a:r>
            <a:r>
              <a:rPr lang="en-US" dirty="0" err="1" smtClean="0">
                <a:solidFill>
                  <a:srgbClr val="131413"/>
                </a:solidFill>
                <a:latin typeface="Comic Sans MS" panose="030F0702030302020204" pitchFamily="66" charset="0"/>
              </a:rPr>
              <a:t>glucosa</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hepática</a:t>
            </a:r>
            <a:r>
              <a:rPr lang="en-US" dirty="0" smtClean="0">
                <a:solidFill>
                  <a:srgbClr val="131413"/>
                </a:solidFill>
                <a:latin typeface="Comic Sans MS" panose="030F0702030302020204" pitchFamily="66" charset="0"/>
              </a:rPr>
              <a:t>. </a:t>
            </a:r>
          </a:p>
          <a:p>
            <a:r>
              <a:rPr lang="en-US" b="1" dirty="0" smtClean="0">
                <a:solidFill>
                  <a:srgbClr val="131413"/>
                </a:solidFill>
                <a:latin typeface="Comic Sans MS" panose="030F0702030302020204" pitchFamily="66" charset="0"/>
              </a:rPr>
              <a:t>En </a:t>
            </a:r>
            <a:r>
              <a:rPr lang="en-US" b="1" dirty="0" err="1" smtClean="0">
                <a:solidFill>
                  <a:srgbClr val="131413"/>
                </a:solidFill>
                <a:latin typeface="Comic Sans MS" panose="030F0702030302020204" pitchFamily="66" charset="0"/>
              </a:rPr>
              <a:t>hígado</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metformina</a:t>
            </a:r>
            <a:r>
              <a:rPr lang="en-US" dirty="0" smtClean="0">
                <a:solidFill>
                  <a:srgbClr val="131413"/>
                </a:solidFill>
                <a:latin typeface="Comic Sans MS" panose="030F0702030302020204" pitchFamily="66" charset="0"/>
              </a:rPr>
              <a:t> </a:t>
            </a:r>
            <a:r>
              <a:rPr lang="en-US" b="1" dirty="0" err="1" smtClean="0">
                <a:solidFill>
                  <a:srgbClr val="131413"/>
                </a:solidFill>
                <a:latin typeface="Comic Sans MS" panose="030F0702030302020204" pitchFamily="66" charset="0"/>
              </a:rPr>
              <a:t>disminuye</a:t>
            </a:r>
            <a:r>
              <a:rPr lang="en-US" b="1" dirty="0" smtClean="0">
                <a:solidFill>
                  <a:srgbClr val="131413"/>
                </a:solidFill>
                <a:latin typeface="Comic Sans MS" panose="030F0702030302020204" pitchFamily="66" charset="0"/>
              </a:rPr>
              <a:t> </a:t>
            </a:r>
            <a:r>
              <a:rPr lang="en-US" b="1" dirty="0" err="1" smtClean="0">
                <a:solidFill>
                  <a:srgbClr val="131413"/>
                </a:solidFill>
                <a:latin typeface="Comic Sans MS" panose="030F0702030302020204" pitchFamily="66" charset="0"/>
              </a:rPr>
              <a:t>lipogénesis</a:t>
            </a:r>
            <a:r>
              <a:rPr lang="en-US" b="1" dirty="0" smtClean="0">
                <a:solidFill>
                  <a:srgbClr val="131413"/>
                </a:solidFill>
                <a:latin typeface="Comic Sans MS" panose="030F0702030302020204" pitchFamily="66" charset="0"/>
              </a:rPr>
              <a:t>, y gluconeogenesis</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como</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resultado</a:t>
            </a:r>
            <a:r>
              <a:rPr lang="en-US" dirty="0" smtClean="0">
                <a:solidFill>
                  <a:srgbClr val="131413"/>
                </a:solidFill>
                <a:latin typeface="Comic Sans MS" panose="030F0702030302020204" pitchFamily="66" charset="0"/>
              </a:rPr>
              <a:t> de </a:t>
            </a:r>
            <a:r>
              <a:rPr lang="en-US" dirty="0" err="1" smtClean="0">
                <a:solidFill>
                  <a:srgbClr val="131413"/>
                </a:solidFill>
                <a:latin typeface="Comic Sans MS" panose="030F0702030302020204" pitchFamily="66" charset="0"/>
              </a:rPr>
              <a:t>su</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impacto</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sobre</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señalamiento</a:t>
            </a:r>
            <a:r>
              <a:rPr lang="en-US" dirty="0" smtClean="0">
                <a:solidFill>
                  <a:srgbClr val="131413"/>
                </a:solidFill>
                <a:latin typeface="Comic Sans MS" panose="030F0702030302020204" pitchFamily="66" charset="0"/>
              </a:rPr>
              <a:t> molecular y </a:t>
            </a:r>
            <a:r>
              <a:rPr lang="en-US" dirty="0" err="1" smtClean="0">
                <a:solidFill>
                  <a:srgbClr val="131413"/>
                </a:solidFill>
                <a:latin typeface="Comic Sans MS" panose="030F0702030302020204" pitchFamily="66" charset="0"/>
              </a:rPr>
              <a:t>sobre</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función</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mitocondrial</a:t>
            </a:r>
            <a:r>
              <a:rPr lang="en-US" dirty="0" smtClean="0">
                <a:solidFill>
                  <a:srgbClr val="131413"/>
                </a:solidFill>
                <a:latin typeface="Comic Sans MS" panose="030F0702030302020204" pitchFamily="66" charset="0"/>
              </a:rPr>
              <a:t>. </a:t>
            </a:r>
          </a:p>
        </p:txBody>
      </p:sp>
      <p:sp>
        <p:nvSpPr>
          <p:cNvPr id="5" name="Rectángulo 4"/>
          <p:cNvSpPr/>
          <p:nvPr/>
        </p:nvSpPr>
        <p:spPr>
          <a:xfrm>
            <a:off x="1599544" y="741890"/>
            <a:ext cx="6087785" cy="646331"/>
          </a:xfrm>
          <a:prstGeom prst="rect">
            <a:avLst/>
          </a:prstGeom>
          <a:effectLst>
            <a:outerShdw blurRad="50800" dist="38100" dir="2700000" algn="tl" rotWithShape="0">
              <a:prstClr val="black">
                <a:alpha val="40000"/>
              </a:prstClr>
            </a:outerShdw>
          </a:effectLst>
        </p:spPr>
        <p:txBody>
          <a:bodyPr wrap="square">
            <a:spAutoFit/>
          </a:bodyPr>
          <a:lstStyle/>
          <a:p>
            <a:pPr algn="ctr"/>
            <a:r>
              <a:rPr lang="en-US" dirty="0" err="1" smtClean="0">
                <a:solidFill>
                  <a:srgbClr val="131413"/>
                </a:solidFill>
                <a:latin typeface="Comic Sans MS" panose="030F0702030302020204" pitchFamily="66" charset="0"/>
              </a:rPr>
              <a:t>Acciones</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sobre</a:t>
            </a:r>
            <a:r>
              <a:rPr lang="en-US" dirty="0" smtClean="0">
                <a:solidFill>
                  <a:srgbClr val="131413"/>
                </a:solidFill>
                <a:latin typeface="Comic Sans MS" panose="030F0702030302020204" pitchFamily="66" charset="0"/>
              </a:rPr>
              <a:t> </a:t>
            </a:r>
            <a:r>
              <a:rPr lang="en-US" dirty="0" err="1" smtClean="0">
                <a:solidFill>
                  <a:srgbClr val="131413"/>
                </a:solidFill>
                <a:latin typeface="Comic Sans MS" panose="030F0702030302020204" pitchFamily="66" charset="0"/>
              </a:rPr>
              <a:t>metabolismo</a:t>
            </a:r>
            <a:r>
              <a:rPr lang="en-US" dirty="0" smtClean="0">
                <a:solidFill>
                  <a:srgbClr val="131413"/>
                </a:solidFill>
                <a:latin typeface="Comic Sans MS" panose="030F0702030302020204" pitchFamily="66" charset="0"/>
              </a:rPr>
              <a:t> e </a:t>
            </a:r>
            <a:r>
              <a:rPr lang="en-US" dirty="0" err="1" smtClean="0">
                <a:solidFill>
                  <a:srgbClr val="131413"/>
                </a:solidFill>
                <a:latin typeface="Comic Sans MS" panose="030F0702030302020204" pitchFamily="66" charset="0"/>
              </a:rPr>
              <a:t>inflamación</a:t>
            </a:r>
            <a:endParaRPr lang="en-US" dirty="0" smtClean="0">
              <a:solidFill>
                <a:srgbClr val="131413"/>
              </a:solidFill>
              <a:latin typeface="Comic Sans MS" panose="030F0702030302020204" pitchFamily="66" charset="0"/>
            </a:endParaRPr>
          </a:p>
          <a:p>
            <a:pPr algn="ctr"/>
            <a:r>
              <a:rPr lang="en-US" dirty="0" err="1" smtClean="0">
                <a:solidFill>
                  <a:srgbClr val="131413"/>
                </a:solidFill>
                <a:latin typeface="Comic Sans MS" panose="030F0702030302020204" pitchFamily="66" charset="0"/>
              </a:rPr>
              <a:t>Respuestas</a:t>
            </a:r>
            <a:r>
              <a:rPr lang="en-US" dirty="0" smtClean="0">
                <a:solidFill>
                  <a:srgbClr val="131413"/>
                </a:solidFill>
                <a:latin typeface="Comic Sans MS" panose="030F0702030302020204" pitchFamily="66" charset="0"/>
              </a:rPr>
              <a:t> </a:t>
            </a:r>
            <a:r>
              <a:rPr lang="en-US" dirty="0">
                <a:solidFill>
                  <a:srgbClr val="131413"/>
                </a:solidFill>
                <a:latin typeface="Comic Sans MS" panose="030F0702030302020204" pitchFamily="66" charset="0"/>
              </a:rPr>
              <a:t>a </a:t>
            </a:r>
            <a:r>
              <a:rPr lang="en-US" dirty="0" err="1">
                <a:solidFill>
                  <a:srgbClr val="131413"/>
                </a:solidFill>
                <a:latin typeface="Comic Sans MS" panose="030F0702030302020204" pitchFamily="66" charset="0"/>
              </a:rPr>
              <a:t>metformina</a:t>
            </a:r>
            <a:r>
              <a:rPr lang="en-US" dirty="0">
                <a:solidFill>
                  <a:srgbClr val="131413"/>
                </a:solidFill>
                <a:latin typeface="Comic Sans MS" panose="030F0702030302020204" pitchFamily="66" charset="0"/>
              </a:rPr>
              <a:t> en </a:t>
            </a:r>
            <a:r>
              <a:rPr lang="en-US" dirty="0" err="1" smtClean="0">
                <a:solidFill>
                  <a:srgbClr val="131413"/>
                </a:solidFill>
                <a:latin typeface="Comic Sans MS" panose="030F0702030302020204" pitchFamily="66" charset="0"/>
              </a:rPr>
              <a:t>sangre</a:t>
            </a:r>
            <a:r>
              <a:rPr lang="en-US" dirty="0">
                <a:solidFill>
                  <a:srgbClr val="131413"/>
                </a:solidFill>
                <a:latin typeface="Comic Sans MS" panose="030F0702030302020204" pitchFamily="66" charset="0"/>
              </a:rPr>
              <a:t>, </a:t>
            </a:r>
            <a:r>
              <a:rPr lang="en-US" dirty="0" err="1">
                <a:solidFill>
                  <a:srgbClr val="131413"/>
                </a:solidFill>
                <a:latin typeface="Comic Sans MS" panose="030F0702030302020204" pitchFamily="66" charset="0"/>
              </a:rPr>
              <a:t>hígado</a:t>
            </a:r>
            <a:r>
              <a:rPr lang="en-US" dirty="0">
                <a:solidFill>
                  <a:srgbClr val="131413"/>
                </a:solidFill>
                <a:latin typeface="Comic Sans MS" panose="030F0702030302020204" pitchFamily="66" charset="0"/>
              </a:rPr>
              <a:t> e </a:t>
            </a:r>
            <a:r>
              <a:rPr lang="en-US" dirty="0" err="1">
                <a:solidFill>
                  <a:srgbClr val="131413"/>
                </a:solidFill>
                <a:latin typeface="Comic Sans MS" panose="030F0702030302020204" pitchFamily="66" charset="0"/>
              </a:rPr>
              <a:t>intestino</a:t>
            </a:r>
            <a:endParaRPr lang="es-VE" dirty="0"/>
          </a:p>
        </p:txBody>
      </p:sp>
    </p:spTree>
    <p:extLst>
      <p:ext uri="{BB962C8B-B14F-4D97-AF65-F5344CB8AC3E}">
        <p14:creationId xmlns:p14="http://schemas.microsoft.com/office/powerpoint/2010/main" val="17161417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6771235" y="6583787"/>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CuadroTexto 6"/>
          <p:cNvSpPr txBox="1"/>
          <p:nvPr/>
        </p:nvSpPr>
        <p:spPr>
          <a:xfrm>
            <a:off x="2312407" y="150312"/>
            <a:ext cx="4519186" cy="400110"/>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000" dirty="0" smtClean="0">
                <a:latin typeface="Comic Sans MS" panose="030F0702030302020204" pitchFamily="66" charset="0"/>
              </a:rPr>
              <a:t>Mecanismo de acción de </a:t>
            </a:r>
            <a:r>
              <a:rPr lang="es-VE" sz="2000" dirty="0" err="1" smtClean="0">
                <a:latin typeface="Comic Sans MS" panose="030F0702030302020204" pitchFamily="66" charset="0"/>
              </a:rPr>
              <a:t>Metformina</a:t>
            </a:r>
            <a:endParaRPr lang="es-VE" sz="2000" dirty="0">
              <a:latin typeface="Comic Sans MS" panose="030F0702030302020204" pitchFamily="66"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1335622"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a:latin typeface="Comic Sans MS" panose="030F0702030302020204" pitchFamily="66" charset="0"/>
              </a:rPr>
              <a:t>Terapéutica</a:t>
            </a:r>
          </a:p>
        </p:txBody>
      </p:sp>
      <p:pic>
        <p:nvPicPr>
          <p:cNvPr id="10" name="Imagen 9"/>
          <p:cNvPicPr>
            <a:picLocks noChangeAspect="1"/>
          </p:cNvPicPr>
          <p:nvPr/>
        </p:nvPicPr>
        <p:blipFill rotWithShape="1">
          <a:blip r:embed="rId2">
            <a:extLst>
              <a:ext uri="{28A0092B-C50C-407E-A947-70E740481C1C}">
                <a14:useLocalDpi xmlns:a14="http://schemas.microsoft.com/office/drawing/2010/main" val="0"/>
              </a:ext>
            </a:extLst>
          </a:blip>
          <a:srcRect t="3395" b="2275"/>
          <a:stretch/>
        </p:blipFill>
        <p:spPr>
          <a:xfrm>
            <a:off x="3003584" y="836711"/>
            <a:ext cx="5513129" cy="5410543"/>
          </a:xfrm>
          <a:prstGeom prst="rect">
            <a:avLst/>
          </a:prstGeom>
        </p:spPr>
      </p:pic>
      <p:sp>
        <p:nvSpPr>
          <p:cNvPr id="2" name="Rectángulo 1"/>
          <p:cNvSpPr/>
          <p:nvPr/>
        </p:nvSpPr>
        <p:spPr>
          <a:xfrm>
            <a:off x="0" y="3454321"/>
            <a:ext cx="3024336" cy="2677656"/>
          </a:xfrm>
          <a:prstGeom prst="rect">
            <a:avLst/>
          </a:prstGeom>
          <a:effectLst>
            <a:outerShdw blurRad="50800" dist="38100" dir="2700000" algn="tl" rotWithShape="0">
              <a:prstClr val="black">
                <a:alpha val="40000"/>
              </a:prstClr>
            </a:outerShdw>
          </a:effectLst>
        </p:spPr>
        <p:txBody>
          <a:bodyPr wrap="square">
            <a:spAutoFit/>
          </a:bodyPr>
          <a:lstStyle/>
          <a:p>
            <a:r>
              <a:rPr lang="es-VE" sz="1400" dirty="0" smtClean="0">
                <a:solidFill>
                  <a:srgbClr val="131413"/>
                </a:solidFill>
                <a:latin typeface="Comic Sans MS" panose="030F0702030302020204" pitchFamily="66" charset="0"/>
              </a:rPr>
              <a:t>Ac-</a:t>
            </a:r>
            <a:r>
              <a:rPr lang="es-VE" sz="1400" dirty="0" err="1" smtClean="0">
                <a:solidFill>
                  <a:srgbClr val="131413"/>
                </a:solidFill>
                <a:latin typeface="Comic Sans MS" panose="030F0702030302020204" pitchFamily="66" charset="0"/>
              </a:rPr>
              <a:t>CoA</a:t>
            </a:r>
            <a:r>
              <a:rPr lang="es-VE" sz="1400" dirty="0" smtClean="0">
                <a:solidFill>
                  <a:srgbClr val="131413"/>
                </a:solidFill>
                <a:latin typeface="Comic Sans MS" panose="030F0702030302020204" pitchFamily="66" charset="0"/>
              </a:rPr>
              <a:t>: </a:t>
            </a:r>
            <a:r>
              <a:rPr lang="es-VE" sz="1400" dirty="0" err="1" smtClean="0">
                <a:solidFill>
                  <a:srgbClr val="131413"/>
                </a:solidFill>
                <a:latin typeface="Comic Sans MS" panose="030F0702030302020204" pitchFamily="66" charset="0"/>
              </a:rPr>
              <a:t>acetyl-CoA</a:t>
            </a:r>
            <a:r>
              <a:rPr lang="es-VE" sz="1400" dirty="0" smtClean="0">
                <a:solidFill>
                  <a:srgbClr val="131413"/>
                </a:solidFill>
                <a:latin typeface="Comic Sans MS" panose="030F0702030302020204" pitchFamily="66" charset="0"/>
              </a:rPr>
              <a:t> </a:t>
            </a:r>
          </a:p>
          <a:p>
            <a:r>
              <a:rPr lang="es-VE" sz="1400" dirty="0" smtClean="0">
                <a:solidFill>
                  <a:srgbClr val="131413"/>
                </a:solidFill>
                <a:latin typeface="Comic Sans MS" panose="030F0702030302020204" pitchFamily="66" charset="0"/>
              </a:rPr>
              <a:t>BPG: </a:t>
            </a:r>
            <a:r>
              <a:rPr lang="es-VE" sz="1400" dirty="0">
                <a:solidFill>
                  <a:srgbClr val="131413"/>
                </a:solidFill>
                <a:latin typeface="Comic Sans MS" panose="030F0702030302020204" pitchFamily="66" charset="0"/>
              </a:rPr>
              <a:t>1,3-bisphosphoglycerate; </a:t>
            </a:r>
            <a:endParaRPr lang="es-VE" sz="1400" dirty="0" smtClean="0">
              <a:solidFill>
                <a:srgbClr val="131413"/>
              </a:solidFill>
              <a:latin typeface="Comic Sans MS" panose="030F0702030302020204" pitchFamily="66" charset="0"/>
            </a:endParaRPr>
          </a:p>
          <a:p>
            <a:r>
              <a:rPr lang="es-VE" sz="1400" dirty="0" smtClean="0">
                <a:solidFill>
                  <a:srgbClr val="131413"/>
                </a:solidFill>
                <a:latin typeface="Comic Sans MS" panose="030F0702030302020204" pitchFamily="66" charset="0"/>
              </a:rPr>
              <a:t>DHAP: </a:t>
            </a:r>
            <a:r>
              <a:rPr lang="es-VE" sz="1400" dirty="0" err="1" smtClean="0">
                <a:solidFill>
                  <a:srgbClr val="131413"/>
                </a:solidFill>
                <a:latin typeface="Comic Sans MS" panose="030F0702030302020204" pitchFamily="66" charset="0"/>
              </a:rPr>
              <a:t>dihydroxyacetone</a:t>
            </a:r>
            <a:r>
              <a:rPr lang="es-VE" sz="1400" dirty="0" smtClean="0">
                <a:solidFill>
                  <a:srgbClr val="131413"/>
                </a:solidFill>
                <a:latin typeface="Comic Sans MS" panose="030F0702030302020204" pitchFamily="66" charset="0"/>
              </a:rPr>
              <a:t> </a:t>
            </a:r>
            <a:r>
              <a:rPr lang="es-VE" sz="1400" dirty="0" err="1" smtClean="0">
                <a:solidFill>
                  <a:srgbClr val="131413"/>
                </a:solidFill>
                <a:latin typeface="Comic Sans MS" panose="030F0702030302020204" pitchFamily="66" charset="0"/>
              </a:rPr>
              <a:t>phosphate</a:t>
            </a:r>
            <a:r>
              <a:rPr lang="es-VE" sz="1400" dirty="0" smtClean="0">
                <a:solidFill>
                  <a:srgbClr val="131413"/>
                </a:solidFill>
                <a:latin typeface="Comic Sans MS" panose="030F0702030302020204" pitchFamily="66" charset="0"/>
              </a:rPr>
              <a:t> </a:t>
            </a:r>
          </a:p>
          <a:p>
            <a:r>
              <a:rPr lang="es-VE" sz="1400" dirty="0" smtClean="0">
                <a:solidFill>
                  <a:srgbClr val="131413"/>
                </a:solidFill>
                <a:latin typeface="Comic Sans MS" panose="030F0702030302020204" pitchFamily="66" charset="0"/>
              </a:rPr>
              <a:t>FBP: </a:t>
            </a:r>
            <a:r>
              <a:rPr lang="es-VE" sz="1400" dirty="0" err="1">
                <a:solidFill>
                  <a:srgbClr val="131413"/>
                </a:solidFill>
                <a:latin typeface="Comic Sans MS" panose="030F0702030302020204" pitchFamily="66" charset="0"/>
              </a:rPr>
              <a:t>fructose</a:t>
            </a:r>
            <a:r>
              <a:rPr lang="es-VE" sz="1400" dirty="0">
                <a:solidFill>
                  <a:srgbClr val="131413"/>
                </a:solidFill>
                <a:latin typeface="Comic Sans MS" panose="030F0702030302020204" pitchFamily="66" charset="0"/>
              </a:rPr>
              <a:t> </a:t>
            </a:r>
            <a:r>
              <a:rPr lang="es-VE" sz="1400" dirty="0" smtClean="0">
                <a:solidFill>
                  <a:srgbClr val="131413"/>
                </a:solidFill>
                <a:latin typeface="Comic Sans MS" panose="030F0702030302020204" pitchFamily="66" charset="0"/>
              </a:rPr>
              <a:t>1,6-bisphosphate</a:t>
            </a:r>
          </a:p>
          <a:p>
            <a:r>
              <a:rPr lang="es-VE" sz="1400" dirty="0" smtClean="0">
                <a:solidFill>
                  <a:srgbClr val="131413"/>
                </a:solidFill>
                <a:latin typeface="Comic Sans MS" panose="030F0702030302020204" pitchFamily="66" charset="0"/>
              </a:rPr>
              <a:t>F6P: </a:t>
            </a:r>
            <a:r>
              <a:rPr lang="es-VE" sz="1400" dirty="0" err="1" smtClean="0">
                <a:solidFill>
                  <a:srgbClr val="131413"/>
                </a:solidFill>
                <a:latin typeface="Comic Sans MS" panose="030F0702030302020204" pitchFamily="66" charset="0"/>
              </a:rPr>
              <a:t>fructose</a:t>
            </a:r>
            <a:r>
              <a:rPr lang="es-VE" sz="1400" dirty="0" smtClean="0">
                <a:solidFill>
                  <a:srgbClr val="131413"/>
                </a:solidFill>
                <a:latin typeface="Comic Sans MS" panose="030F0702030302020204" pitchFamily="66" charset="0"/>
              </a:rPr>
              <a:t> 6-phosphate</a:t>
            </a:r>
          </a:p>
          <a:p>
            <a:r>
              <a:rPr lang="es-VE" sz="1400" dirty="0" smtClean="0">
                <a:solidFill>
                  <a:srgbClr val="131413"/>
                </a:solidFill>
                <a:latin typeface="Comic Sans MS" panose="030F0702030302020204" pitchFamily="66" charset="0"/>
              </a:rPr>
              <a:t>G3P: </a:t>
            </a:r>
            <a:r>
              <a:rPr lang="es-VE" sz="1400" dirty="0" err="1">
                <a:solidFill>
                  <a:srgbClr val="131413"/>
                </a:solidFill>
                <a:latin typeface="Comic Sans MS" panose="030F0702030302020204" pitchFamily="66" charset="0"/>
              </a:rPr>
              <a:t>glyceraldehyde</a:t>
            </a:r>
            <a:r>
              <a:rPr lang="es-VE" sz="1400" dirty="0">
                <a:solidFill>
                  <a:srgbClr val="131413"/>
                </a:solidFill>
                <a:latin typeface="Comic Sans MS" panose="030F0702030302020204" pitchFamily="66" charset="0"/>
              </a:rPr>
              <a:t> </a:t>
            </a:r>
            <a:r>
              <a:rPr lang="es-VE" sz="1400" dirty="0" smtClean="0">
                <a:solidFill>
                  <a:srgbClr val="131413"/>
                </a:solidFill>
                <a:latin typeface="Comic Sans MS" panose="030F0702030302020204" pitchFamily="66" charset="0"/>
              </a:rPr>
              <a:t>3-phosphate </a:t>
            </a:r>
          </a:p>
          <a:p>
            <a:r>
              <a:rPr lang="es-VE" sz="1400" dirty="0" smtClean="0">
                <a:solidFill>
                  <a:srgbClr val="131413"/>
                </a:solidFill>
                <a:latin typeface="Comic Sans MS" panose="030F0702030302020204" pitchFamily="66" charset="0"/>
              </a:rPr>
              <a:t>G6P: </a:t>
            </a:r>
            <a:r>
              <a:rPr lang="es-VE" sz="1400" dirty="0" err="1">
                <a:solidFill>
                  <a:srgbClr val="131413"/>
                </a:solidFill>
                <a:latin typeface="Comic Sans MS" panose="030F0702030302020204" pitchFamily="66" charset="0"/>
              </a:rPr>
              <a:t>glucose</a:t>
            </a:r>
            <a:r>
              <a:rPr lang="es-VE" sz="1400" dirty="0">
                <a:solidFill>
                  <a:srgbClr val="131413"/>
                </a:solidFill>
                <a:latin typeface="Comic Sans MS" panose="030F0702030302020204" pitchFamily="66" charset="0"/>
              </a:rPr>
              <a:t> </a:t>
            </a:r>
            <a:r>
              <a:rPr lang="es-VE" sz="1400" dirty="0" smtClean="0">
                <a:solidFill>
                  <a:srgbClr val="131413"/>
                </a:solidFill>
                <a:latin typeface="Comic Sans MS" panose="030F0702030302020204" pitchFamily="66" charset="0"/>
              </a:rPr>
              <a:t>6-phosphate </a:t>
            </a:r>
          </a:p>
          <a:p>
            <a:r>
              <a:rPr lang="es-VE" sz="1400" dirty="0" err="1" smtClean="0">
                <a:solidFill>
                  <a:srgbClr val="131413"/>
                </a:solidFill>
                <a:latin typeface="Comic Sans MS" panose="030F0702030302020204" pitchFamily="66" charset="0"/>
              </a:rPr>
              <a:t>Ma-CoA</a:t>
            </a:r>
            <a:r>
              <a:rPr lang="es-VE" sz="1400" dirty="0">
                <a:solidFill>
                  <a:srgbClr val="131413"/>
                </a:solidFill>
                <a:latin typeface="Comic Sans MS" panose="030F0702030302020204" pitchFamily="66" charset="0"/>
              </a:rPr>
              <a:t>:</a:t>
            </a:r>
            <a:r>
              <a:rPr lang="es-VE" sz="1400" dirty="0" smtClean="0">
                <a:solidFill>
                  <a:srgbClr val="131413"/>
                </a:solidFill>
                <a:latin typeface="Comic Sans MS" panose="030F0702030302020204" pitchFamily="66" charset="0"/>
              </a:rPr>
              <a:t> </a:t>
            </a:r>
            <a:r>
              <a:rPr lang="es-VE" sz="1400" dirty="0" err="1" smtClean="0">
                <a:solidFill>
                  <a:srgbClr val="131413"/>
                </a:solidFill>
                <a:latin typeface="Comic Sans MS" panose="030F0702030302020204" pitchFamily="66" charset="0"/>
              </a:rPr>
              <a:t>malonyl-CoA</a:t>
            </a:r>
            <a:endParaRPr lang="es-VE" sz="1400" dirty="0">
              <a:solidFill>
                <a:srgbClr val="131413"/>
              </a:solidFill>
              <a:latin typeface="Comic Sans MS" panose="030F0702030302020204" pitchFamily="66" charset="0"/>
            </a:endParaRPr>
          </a:p>
          <a:p>
            <a:r>
              <a:rPr lang="es-VE" sz="1400" dirty="0" smtClean="0">
                <a:solidFill>
                  <a:srgbClr val="131413"/>
                </a:solidFill>
                <a:latin typeface="Comic Sans MS" panose="030F0702030302020204" pitchFamily="66" charset="0"/>
              </a:rPr>
              <a:t>OAA: </a:t>
            </a:r>
            <a:r>
              <a:rPr lang="es-VE" sz="1400" dirty="0" err="1" smtClean="0">
                <a:solidFill>
                  <a:srgbClr val="131413"/>
                </a:solidFill>
                <a:latin typeface="Comic Sans MS" panose="030F0702030302020204" pitchFamily="66" charset="0"/>
              </a:rPr>
              <a:t>oxaloacetate</a:t>
            </a:r>
            <a:r>
              <a:rPr lang="es-VE" sz="1400" dirty="0" smtClean="0">
                <a:solidFill>
                  <a:srgbClr val="131413"/>
                </a:solidFill>
                <a:latin typeface="Comic Sans MS" panose="030F0702030302020204" pitchFamily="66" charset="0"/>
              </a:rPr>
              <a:t> </a:t>
            </a:r>
          </a:p>
          <a:p>
            <a:r>
              <a:rPr lang="es-VE" sz="1400" dirty="0" smtClean="0">
                <a:solidFill>
                  <a:srgbClr val="131413"/>
                </a:solidFill>
                <a:latin typeface="Comic Sans MS" panose="030F0702030302020204" pitchFamily="66" charset="0"/>
              </a:rPr>
              <a:t>PEP: </a:t>
            </a:r>
            <a:r>
              <a:rPr lang="es-VE" sz="1400" dirty="0" err="1" smtClean="0">
                <a:solidFill>
                  <a:srgbClr val="131413"/>
                </a:solidFill>
                <a:latin typeface="Comic Sans MS" panose="030F0702030302020204" pitchFamily="66" charset="0"/>
              </a:rPr>
              <a:t>phosphoenolpyruvate</a:t>
            </a:r>
            <a:r>
              <a:rPr lang="es-VE" sz="1400" dirty="0" smtClean="0">
                <a:solidFill>
                  <a:srgbClr val="131413"/>
                </a:solidFill>
                <a:latin typeface="Comic Sans MS" panose="030F0702030302020204" pitchFamily="66" charset="0"/>
              </a:rPr>
              <a:t> </a:t>
            </a:r>
          </a:p>
          <a:p>
            <a:r>
              <a:rPr lang="es-VE" sz="1400" dirty="0" smtClean="0">
                <a:solidFill>
                  <a:srgbClr val="131413"/>
                </a:solidFill>
                <a:latin typeface="Comic Sans MS" panose="030F0702030302020204" pitchFamily="66" charset="0"/>
              </a:rPr>
              <a:t>3PG:3-phosphoglycerate</a:t>
            </a:r>
            <a:endParaRPr lang="es-VE" sz="1400" dirty="0">
              <a:latin typeface="Comic Sans MS" panose="030F0702030302020204" pitchFamily="66" charset="0"/>
            </a:endParaRPr>
          </a:p>
        </p:txBody>
      </p:sp>
      <p:sp>
        <p:nvSpPr>
          <p:cNvPr id="11" name="Rectángulo 10"/>
          <p:cNvSpPr/>
          <p:nvPr/>
        </p:nvSpPr>
        <p:spPr>
          <a:xfrm>
            <a:off x="39765" y="6295596"/>
            <a:ext cx="4214155" cy="461665"/>
          </a:xfrm>
          <a:prstGeom prst="rect">
            <a:avLst/>
          </a:prstGeom>
        </p:spPr>
        <p:txBody>
          <a:bodyPr wrap="square">
            <a:spAutoFit/>
          </a:bodyPr>
          <a:lstStyle/>
          <a:p>
            <a:r>
              <a:rPr lang="en-US" sz="1200" dirty="0" smtClean="0">
                <a:latin typeface="Times New Roman" panose="02020603050405020304" pitchFamily="18" charset="0"/>
                <a:cs typeface="Times New Roman" panose="02020603050405020304" pitchFamily="18" charset="0"/>
              </a:rPr>
              <a:t>G. Rena, D</a:t>
            </a:r>
            <a:r>
              <a:rPr lang="en-US" sz="1200" dirty="0">
                <a:latin typeface="Times New Roman" panose="02020603050405020304" pitchFamily="18" charset="0"/>
                <a:cs typeface="Times New Roman" panose="02020603050405020304" pitchFamily="18" charset="0"/>
              </a:rPr>
              <a:t>. Grahame </a:t>
            </a:r>
            <a:r>
              <a:rPr lang="en-US" sz="1200" dirty="0" err="1" smtClean="0">
                <a:latin typeface="Times New Roman" panose="02020603050405020304" pitchFamily="18" charset="0"/>
                <a:cs typeface="Times New Roman" panose="02020603050405020304" pitchFamily="18" charset="0"/>
              </a:rPr>
              <a:t>Hardie</a:t>
            </a:r>
            <a:r>
              <a:rPr lang="en-US" sz="1200" dirty="0" smtClean="0">
                <a:latin typeface="Times New Roman" panose="02020603050405020304" pitchFamily="18" charset="0"/>
                <a:cs typeface="Times New Roman" panose="02020603050405020304" pitchFamily="18" charset="0"/>
              </a:rPr>
              <a:t>, ER</a:t>
            </a:r>
            <a:r>
              <a:rPr lang="en-US" sz="1200" dirty="0">
                <a:latin typeface="Times New Roman" panose="02020603050405020304" pitchFamily="18" charset="0"/>
                <a:cs typeface="Times New Roman" panose="02020603050405020304" pitchFamily="18" charset="0"/>
              </a:rPr>
              <a:t>. </a:t>
            </a:r>
            <a:r>
              <a:rPr lang="en-US" sz="1200" dirty="0" err="1" smtClean="0">
                <a:latin typeface="Times New Roman" panose="02020603050405020304" pitchFamily="18" charset="0"/>
                <a:cs typeface="Times New Roman" panose="02020603050405020304" pitchFamily="18" charset="0"/>
              </a:rPr>
              <a:t>Pearson</a:t>
            </a:r>
            <a:r>
              <a:rPr lang="en-US" sz="1200" i="1" dirty="0" err="1" smtClean="0">
                <a:latin typeface="Times New Roman" panose="02020603050405020304" pitchFamily="18" charset="0"/>
                <a:cs typeface="Times New Roman" panose="02020603050405020304" pitchFamily="18" charset="0"/>
              </a:rPr>
              <a:t>.The</a:t>
            </a:r>
            <a:r>
              <a:rPr lang="en-US" sz="1200" i="1" dirty="0" smtClean="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mechanisms of action of </a:t>
            </a:r>
            <a:r>
              <a:rPr lang="en-US" sz="1200" i="1" dirty="0" smtClean="0">
                <a:latin typeface="Times New Roman" panose="02020603050405020304" pitchFamily="18" charset="0"/>
                <a:cs typeface="Times New Roman" panose="02020603050405020304" pitchFamily="18" charset="0"/>
              </a:rPr>
              <a:t>metformin.</a:t>
            </a:r>
            <a:r>
              <a:rPr lang="es-VE" sz="1200" dirty="0">
                <a:solidFill>
                  <a:srgbClr val="131413"/>
                </a:solidFill>
                <a:latin typeface="Times New Roman" panose="02020603050405020304" pitchFamily="18" charset="0"/>
                <a:cs typeface="Times New Roman" panose="02020603050405020304" pitchFamily="18" charset="0"/>
              </a:rPr>
              <a:t> </a:t>
            </a:r>
            <a:r>
              <a:rPr lang="es-VE" sz="1200" dirty="0" err="1" smtClean="0">
                <a:solidFill>
                  <a:srgbClr val="131413"/>
                </a:solidFill>
                <a:latin typeface="Times New Roman" panose="02020603050405020304" pitchFamily="18" charset="0"/>
                <a:cs typeface="Times New Roman" panose="02020603050405020304" pitchFamily="18" charset="0"/>
              </a:rPr>
              <a:t>Diabetologia</a:t>
            </a:r>
            <a:r>
              <a:rPr lang="es-VE" sz="1200" dirty="0" smtClean="0">
                <a:solidFill>
                  <a:srgbClr val="131413"/>
                </a:solidFill>
                <a:latin typeface="Times New Roman" panose="02020603050405020304" pitchFamily="18" charset="0"/>
                <a:cs typeface="Times New Roman" panose="02020603050405020304" pitchFamily="18" charset="0"/>
              </a:rPr>
              <a:t> </a:t>
            </a:r>
            <a:r>
              <a:rPr lang="es-VE" sz="1200" dirty="0">
                <a:solidFill>
                  <a:srgbClr val="131413"/>
                </a:solidFill>
                <a:latin typeface="Times New Roman" panose="02020603050405020304" pitchFamily="18" charset="0"/>
                <a:cs typeface="Times New Roman" panose="02020603050405020304" pitchFamily="18" charset="0"/>
              </a:rPr>
              <a:t>(2017) 60:1577–1585</a:t>
            </a:r>
            <a:endParaRPr lang="es-VE" sz="1200" dirty="0">
              <a:latin typeface="Times New Roman" panose="02020603050405020304" pitchFamily="18" charset="0"/>
              <a:cs typeface="Times New Roman" panose="02020603050405020304" pitchFamily="18" charset="0"/>
            </a:endParaRPr>
          </a:p>
        </p:txBody>
      </p:sp>
      <p:sp>
        <p:nvSpPr>
          <p:cNvPr id="12" name="CuadroTexto 11"/>
          <p:cNvSpPr txBox="1"/>
          <p:nvPr/>
        </p:nvSpPr>
        <p:spPr>
          <a:xfrm>
            <a:off x="5220072" y="6261607"/>
            <a:ext cx="1314784" cy="338554"/>
          </a:xfrm>
          <a:prstGeom prst="rect">
            <a:avLst/>
          </a:prstGeom>
          <a:solidFill>
            <a:schemeClr val="accent6">
              <a:lumMod val="40000"/>
              <a:lumOff val="60000"/>
            </a:schemeClr>
          </a:solidFill>
          <a:ln w="28575">
            <a:noFill/>
          </a:ln>
          <a:effectLst>
            <a:outerShdw blurRad="50800" dist="38100" dir="2700000" algn="tl" rotWithShape="0">
              <a:prstClr val="black">
                <a:alpha val="40000"/>
              </a:prstClr>
            </a:outerShdw>
          </a:effectLst>
        </p:spPr>
        <p:txBody>
          <a:bodyPr wrap="none" rtlCol="0">
            <a:spAutoFit/>
          </a:bodyPr>
          <a:lstStyle/>
          <a:p>
            <a:r>
              <a:rPr lang="es-VE" sz="1600" dirty="0" err="1" smtClean="0">
                <a:latin typeface="Comic Sans MS" panose="030F0702030302020204" pitchFamily="66" charset="0"/>
              </a:rPr>
              <a:t>Metformina</a:t>
            </a:r>
            <a:endParaRPr lang="es-VE" sz="1600" dirty="0">
              <a:latin typeface="Comic Sans MS" panose="030F0702030302020204" pitchFamily="66" charset="0"/>
            </a:endParaRPr>
          </a:p>
        </p:txBody>
      </p:sp>
      <p:sp>
        <p:nvSpPr>
          <p:cNvPr id="13" name="CuadroTexto 12"/>
          <p:cNvSpPr txBox="1"/>
          <p:nvPr/>
        </p:nvSpPr>
        <p:spPr>
          <a:xfrm>
            <a:off x="6259716" y="592302"/>
            <a:ext cx="1023037" cy="338554"/>
          </a:xfrm>
          <a:prstGeom prst="rect">
            <a:avLst/>
          </a:prstGeom>
          <a:noFill/>
          <a:ln w="28575">
            <a:noFill/>
          </a:ln>
        </p:spPr>
        <p:txBody>
          <a:bodyPr wrap="none" rtlCol="0">
            <a:spAutoFit/>
          </a:bodyPr>
          <a:lstStyle/>
          <a:p>
            <a:r>
              <a:rPr lang="es-VE" sz="1600" dirty="0" smtClean="0">
                <a:latin typeface="Comic Sans MS" panose="030F0702030302020204" pitchFamily="66" charset="0"/>
              </a:rPr>
              <a:t>Glucagon</a:t>
            </a:r>
            <a:endParaRPr lang="es-VE" sz="1600" dirty="0">
              <a:latin typeface="Comic Sans MS" panose="030F0702030302020204" pitchFamily="66" charset="0"/>
            </a:endParaRPr>
          </a:p>
        </p:txBody>
      </p:sp>
      <p:sp>
        <p:nvSpPr>
          <p:cNvPr id="3" name="Rectángulo 2"/>
          <p:cNvSpPr/>
          <p:nvPr/>
        </p:nvSpPr>
        <p:spPr>
          <a:xfrm>
            <a:off x="3995936" y="1052736"/>
            <a:ext cx="720080"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CuadroTexto 13"/>
          <p:cNvSpPr txBox="1"/>
          <p:nvPr/>
        </p:nvSpPr>
        <p:spPr>
          <a:xfrm>
            <a:off x="3809999" y="955467"/>
            <a:ext cx="906017" cy="338554"/>
          </a:xfrm>
          <a:prstGeom prst="rect">
            <a:avLst/>
          </a:prstGeom>
          <a:noFill/>
          <a:ln w="28575">
            <a:noFill/>
          </a:ln>
        </p:spPr>
        <p:txBody>
          <a:bodyPr wrap="none" rtlCol="0">
            <a:spAutoFit/>
          </a:bodyPr>
          <a:lstStyle/>
          <a:p>
            <a:r>
              <a:rPr lang="es-VE" sz="1600" dirty="0" smtClean="0">
                <a:latin typeface="Comic Sans MS" panose="030F0702030302020204" pitchFamily="66" charset="0"/>
              </a:rPr>
              <a:t>Glucosa</a:t>
            </a:r>
            <a:endParaRPr lang="es-VE" sz="1600" dirty="0">
              <a:latin typeface="Comic Sans MS" panose="030F0702030302020204" pitchFamily="66" charset="0"/>
            </a:endParaRPr>
          </a:p>
        </p:txBody>
      </p:sp>
    </p:spTree>
    <p:extLst>
      <p:ext uri="{BB962C8B-B14F-4D97-AF65-F5344CB8AC3E}">
        <p14:creationId xmlns:p14="http://schemas.microsoft.com/office/powerpoint/2010/main" val="13186693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6771235" y="6583787"/>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CuadroTexto 6"/>
          <p:cNvSpPr txBox="1"/>
          <p:nvPr/>
        </p:nvSpPr>
        <p:spPr>
          <a:xfrm>
            <a:off x="1879596" y="559875"/>
            <a:ext cx="5384807" cy="461665"/>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Mecanismo de acción de </a:t>
            </a:r>
            <a:r>
              <a:rPr lang="es-VE" sz="2400" dirty="0" err="1" smtClean="0">
                <a:latin typeface="Comic Sans MS" panose="030F0702030302020204" pitchFamily="66" charset="0"/>
              </a:rPr>
              <a:t>Metformina</a:t>
            </a:r>
            <a:endParaRPr lang="es-VE" sz="2400" dirty="0">
              <a:latin typeface="Comic Sans MS" panose="030F0702030302020204" pitchFamily="66"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646716"/>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5" name="Rectángulo 4"/>
          <p:cNvSpPr/>
          <p:nvPr/>
        </p:nvSpPr>
        <p:spPr>
          <a:xfrm>
            <a:off x="624975" y="1230789"/>
            <a:ext cx="7901100" cy="4832092"/>
          </a:xfrm>
          <a:prstGeom prst="rect">
            <a:avLst/>
          </a:prstGeom>
        </p:spPr>
        <p:txBody>
          <a:bodyPr wrap="square">
            <a:spAutoFit/>
          </a:bodyPr>
          <a:lstStyle/>
          <a:p>
            <a:r>
              <a:rPr lang="en-US" sz="1400" dirty="0">
                <a:solidFill>
                  <a:srgbClr val="131413"/>
                </a:solidFill>
                <a:latin typeface="Comic Sans MS" panose="030F0702030302020204" pitchFamily="66" charset="0"/>
              </a:rPr>
              <a:t>The multiple mechanism via which metformin affects liver </a:t>
            </a:r>
            <a:r>
              <a:rPr lang="en-US" sz="1400" dirty="0" smtClean="0">
                <a:solidFill>
                  <a:srgbClr val="131413"/>
                </a:solidFill>
                <a:latin typeface="Comic Sans MS" panose="030F0702030302020204" pitchFamily="66" charset="0"/>
              </a:rPr>
              <a:t>metabolism. Note </a:t>
            </a:r>
            <a:r>
              <a:rPr lang="en-US" sz="1400" dirty="0">
                <a:solidFill>
                  <a:srgbClr val="131413"/>
                </a:solidFill>
                <a:latin typeface="Comic Sans MS" panose="030F0702030302020204" pitchFamily="66" charset="0"/>
              </a:rPr>
              <a:t>that the possible effect of metformin on </a:t>
            </a:r>
            <a:r>
              <a:rPr lang="en-US" sz="1400" dirty="0" smtClean="0">
                <a:solidFill>
                  <a:srgbClr val="131413"/>
                </a:solidFill>
                <a:latin typeface="Comic Sans MS" panose="030F0702030302020204" pitchFamily="66" charset="0"/>
              </a:rPr>
              <a:t>mitochondrial </a:t>
            </a:r>
            <a:r>
              <a:rPr lang="en-US" sz="1400" dirty="0" err="1" smtClean="0">
                <a:solidFill>
                  <a:srgbClr val="131413"/>
                </a:solidFill>
                <a:latin typeface="Comic Sans MS" panose="030F0702030302020204" pitchFamily="66" charset="0"/>
              </a:rPr>
              <a:t>glycerophosphate</a:t>
            </a:r>
            <a:r>
              <a:rPr lang="en-US" sz="1400" dirty="0" smtClean="0">
                <a:solidFill>
                  <a:srgbClr val="131413"/>
                </a:solidFill>
                <a:latin typeface="Comic Sans MS" panose="030F0702030302020204" pitchFamily="66" charset="0"/>
              </a:rPr>
              <a:t> dehydrogenase </a:t>
            </a:r>
            <a:r>
              <a:rPr lang="en-US" sz="1400" dirty="0">
                <a:solidFill>
                  <a:srgbClr val="131413"/>
                </a:solidFill>
                <a:latin typeface="Comic Sans MS" panose="030F0702030302020204" pitchFamily="66" charset="0"/>
              </a:rPr>
              <a:t>has not been included. </a:t>
            </a:r>
            <a:endParaRPr lang="en-US" sz="1400" dirty="0" smtClean="0">
              <a:solidFill>
                <a:srgbClr val="131413"/>
              </a:solidFill>
              <a:latin typeface="Comic Sans MS" panose="030F0702030302020204" pitchFamily="66" charset="0"/>
            </a:endParaRPr>
          </a:p>
          <a:p>
            <a:endParaRPr lang="en-US" sz="1400" dirty="0" smtClean="0">
              <a:solidFill>
                <a:srgbClr val="131413"/>
              </a:solidFill>
              <a:latin typeface="Comic Sans MS" panose="030F0702030302020204" pitchFamily="66" charset="0"/>
            </a:endParaRPr>
          </a:p>
          <a:p>
            <a:pPr marL="342900" indent="-342900">
              <a:buAutoNum type="arabicParenBoth"/>
            </a:pPr>
            <a:r>
              <a:rPr lang="en-US" sz="1400" dirty="0" smtClean="0">
                <a:solidFill>
                  <a:srgbClr val="131413"/>
                </a:solidFill>
                <a:latin typeface="Comic Sans MS" panose="030F0702030302020204" pitchFamily="66" charset="0"/>
              </a:rPr>
              <a:t>Uptake of </a:t>
            </a:r>
            <a:r>
              <a:rPr lang="en-US" sz="1400" dirty="0">
                <a:solidFill>
                  <a:srgbClr val="131413"/>
                </a:solidFill>
                <a:latin typeface="Comic Sans MS" panose="030F0702030302020204" pitchFamily="66" charset="0"/>
              </a:rPr>
              <a:t>metformin into hepatocytes is </a:t>
            </a:r>
            <a:r>
              <a:rPr lang="en-US" sz="1400" dirty="0" err="1">
                <a:solidFill>
                  <a:srgbClr val="131413"/>
                </a:solidFill>
                <a:latin typeface="Comic Sans MS" panose="030F0702030302020204" pitchFamily="66" charset="0"/>
              </a:rPr>
              <a:t>catalysed</a:t>
            </a:r>
            <a:r>
              <a:rPr lang="en-US" sz="1400" dirty="0">
                <a:solidFill>
                  <a:srgbClr val="131413"/>
                </a:solidFill>
                <a:latin typeface="Comic Sans MS" panose="030F0702030302020204" pitchFamily="66" charset="0"/>
              </a:rPr>
              <a:t> by the organic </a:t>
            </a:r>
            <a:r>
              <a:rPr lang="en-US" sz="1400" dirty="0" err="1">
                <a:solidFill>
                  <a:srgbClr val="131413"/>
                </a:solidFill>
                <a:latin typeface="Comic Sans MS" panose="030F0702030302020204" pitchFamily="66" charset="0"/>
              </a:rPr>
              <a:t>cation</a:t>
            </a:r>
            <a:r>
              <a:rPr lang="en-US" sz="1400" dirty="0">
                <a:solidFill>
                  <a:srgbClr val="131413"/>
                </a:solidFill>
                <a:latin typeface="Comic Sans MS" panose="030F0702030302020204" pitchFamily="66" charset="0"/>
              </a:rPr>
              <a:t> </a:t>
            </a:r>
            <a:r>
              <a:rPr lang="en-US" sz="1400" dirty="0" smtClean="0">
                <a:solidFill>
                  <a:srgbClr val="131413"/>
                </a:solidFill>
                <a:latin typeface="Comic Sans MS" panose="030F0702030302020204" pitchFamily="66" charset="0"/>
              </a:rPr>
              <a:t>transporter-1 </a:t>
            </a:r>
            <a:r>
              <a:rPr lang="en-US" sz="1400" dirty="0">
                <a:solidFill>
                  <a:srgbClr val="131413"/>
                </a:solidFill>
                <a:latin typeface="Comic Sans MS" panose="030F0702030302020204" pitchFamily="66" charset="0"/>
              </a:rPr>
              <a:t>(OCT1</a:t>
            </a:r>
            <a:r>
              <a:rPr lang="en-US" sz="1400" dirty="0" smtClean="0">
                <a:solidFill>
                  <a:srgbClr val="131413"/>
                </a:solidFill>
                <a:latin typeface="Comic Sans MS" panose="030F0702030302020204" pitchFamily="66" charset="0"/>
              </a:rPr>
              <a:t>). </a:t>
            </a:r>
            <a:r>
              <a:rPr lang="en-US" sz="1400" dirty="0">
                <a:solidFill>
                  <a:srgbClr val="131413"/>
                </a:solidFill>
                <a:latin typeface="Comic Sans MS" panose="030F0702030302020204" pitchFamily="66" charset="0"/>
              </a:rPr>
              <a:t>Being positively charged, the drug accumulates </a:t>
            </a:r>
            <a:r>
              <a:rPr lang="en-US" sz="1400" dirty="0" smtClean="0">
                <a:solidFill>
                  <a:srgbClr val="131413"/>
                </a:solidFill>
                <a:latin typeface="Comic Sans MS" panose="030F0702030302020204" pitchFamily="66" charset="0"/>
              </a:rPr>
              <a:t>in cells </a:t>
            </a:r>
            <a:r>
              <a:rPr lang="en-US" sz="1400" dirty="0">
                <a:solidFill>
                  <a:srgbClr val="131413"/>
                </a:solidFill>
                <a:latin typeface="Comic Sans MS" panose="030F0702030302020204" pitchFamily="66" charset="0"/>
              </a:rPr>
              <a:t>and, further, in </a:t>
            </a:r>
            <a:r>
              <a:rPr lang="en-US" sz="1400" dirty="0" smtClean="0">
                <a:solidFill>
                  <a:srgbClr val="131413"/>
                </a:solidFill>
                <a:latin typeface="Comic Sans MS" panose="030F0702030302020204" pitchFamily="66" charset="0"/>
              </a:rPr>
              <a:t>the mitochondria </a:t>
            </a:r>
            <a:r>
              <a:rPr lang="en-US" sz="1400" dirty="0">
                <a:solidFill>
                  <a:srgbClr val="131413"/>
                </a:solidFill>
                <a:latin typeface="Comic Sans MS" panose="030F0702030302020204" pitchFamily="66" charset="0"/>
              </a:rPr>
              <a:t>because of the membrane </a:t>
            </a:r>
            <a:r>
              <a:rPr lang="en-US" sz="1400" dirty="0" smtClean="0">
                <a:solidFill>
                  <a:srgbClr val="131413"/>
                </a:solidFill>
                <a:latin typeface="Comic Sans MS" panose="030F0702030302020204" pitchFamily="66" charset="0"/>
              </a:rPr>
              <a:t>potentials across </a:t>
            </a:r>
            <a:r>
              <a:rPr lang="en-US" sz="1400" dirty="0">
                <a:solidFill>
                  <a:srgbClr val="131413"/>
                </a:solidFill>
                <a:latin typeface="Comic Sans MS" panose="030F0702030302020204" pitchFamily="66" charset="0"/>
              </a:rPr>
              <a:t>the plasma membrane and the mitochondrial inner </a:t>
            </a:r>
            <a:r>
              <a:rPr lang="en-US" sz="1400" dirty="0" smtClean="0">
                <a:solidFill>
                  <a:srgbClr val="131413"/>
                </a:solidFill>
                <a:latin typeface="Comic Sans MS" panose="030F0702030302020204" pitchFamily="66" charset="0"/>
              </a:rPr>
              <a:t>membrane.</a:t>
            </a:r>
          </a:p>
          <a:p>
            <a:pPr marL="342900" indent="-342900">
              <a:buAutoNum type="arabicParenBoth"/>
            </a:pPr>
            <a:endParaRPr lang="en-US" sz="1400" dirty="0">
              <a:solidFill>
                <a:srgbClr val="131413"/>
              </a:solidFill>
              <a:latin typeface="Comic Sans MS" panose="030F0702030302020204" pitchFamily="66" charset="0"/>
            </a:endParaRPr>
          </a:p>
          <a:p>
            <a:r>
              <a:rPr lang="es-VE" sz="1400" dirty="0">
                <a:solidFill>
                  <a:srgbClr val="131413"/>
                </a:solidFill>
                <a:latin typeface="Comic Sans MS" panose="030F0702030302020204" pitchFamily="66" charset="0"/>
              </a:rPr>
              <a:t>(2) </a:t>
            </a:r>
            <a:r>
              <a:rPr lang="es-VE" sz="1400" dirty="0" err="1">
                <a:solidFill>
                  <a:srgbClr val="131413"/>
                </a:solidFill>
                <a:latin typeface="Comic Sans MS" panose="030F0702030302020204" pitchFamily="66" charset="0"/>
              </a:rPr>
              <a:t>Metformin</a:t>
            </a:r>
            <a:r>
              <a:rPr lang="es-VE" sz="1400" dirty="0">
                <a:solidFill>
                  <a:srgbClr val="131413"/>
                </a:solidFill>
                <a:latin typeface="Comic Sans MS" panose="030F0702030302020204" pitchFamily="66" charset="0"/>
              </a:rPr>
              <a:t> </a:t>
            </a:r>
            <a:r>
              <a:rPr lang="es-VE" sz="1400" dirty="0" err="1">
                <a:solidFill>
                  <a:srgbClr val="131413"/>
                </a:solidFill>
                <a:latin typeface="Comic Sans MS" panose="030F0702030302020204" pitchFamily="66" charset="0"/>
              </a:rPr>
              <a:t>inhibits</a:t>
            </a:r>
            <a:r>
              <a:rPr lang="es-VE" sz="1400" dirty="0">
                <a:solidFill>
                  <a:srgbClr val="131413"/>
                </a:solidFill>
                <a:latin typeface="Comic Sans MS" panose="030F0702030302020204" pitchFamily="66" charset="0"/>
              </a:rPr>
              <a:t> </a:t>
            </a:r>
            <a:r>
              <a:rPr lang="es-VE" sz="1400" dirty="0" err="1">
                <a:solidFill>
                  <a:srgbClr val="131413"/>
                </a:solidFill>
                <a:latin typeface="Comic Sans MS" panose="030F0702030302020204" pitchFamily="66" charset="0"/>
              </a:rPr>
              <a:t>Complex</a:t>
            </a:r>
            <a:r>
              <a:rPr lang="es-VE" sz="1400" dirty="0">
                <a:solidFill>
                  <a:srgbClr val="131413"/>
                </a:solidFill>
                <a:latin typeface="Comic Sans MS" panose="030F0702030302020204" pitchFamily="66" charset="0"/>
              </a:rPr>
              <a:t> I, </a:t>
            </a:r>
            <a:r>
              <a:rPr lang="es-VE" sz="1400" dirty="0" err="1">
                <a:solidFill>
                  <a:srgbClr val="131413"/>
                </a:solidFill>
                <a:latin typeface="Comic Sans MS" panose="030F0702030302020204" pitchFamily="66" charset="0"/>
              </a:rPr>
              <a:t>preventing</a:t>
            </a:r>
            <a:r>
              <a:rPr lang="es-VE" sz="1400" dirty="0">
                <a:solidFill>
                  <a:srgbClr val="131413"/>
                </a:solidFill>
                <a:latin typeface="Comic Sans MS" panose="030F0702030302020204" pitchFamily="66" charset="0"/>
              </a:rPr>
              <a:t> </a:t>
            </a:r>
            <a:r>
              <a:rPr lang="es-VE" sz="1400" dirty="0" err="1">
                <a:solidFill>
                  <a:srgbClr val="131413"/>
                </a:solidFill>
                <a:latin typeface="Comic Sans MS" panose="030F0702030302020204" pitchFamily="66" charset="0"/>
              </a:rPr>
              <a:t>mitochondrial</a:t>
            </a:r>
            <a:r>
              <a:rPr lang="es-VE" sz="1400" dirty="0">
                <a:solidFill>
                  <a:srgbClr val="131413"/>
                </a:solidFill>
                <a:latin typeface="Comic Sans MS" panose="030F0702030302020204" pitchFamily="66" charset="0"/>
              </a:rPr>
              <a:t> ATP </a:t>
            </a:r>
            <a:r>
              <a:rPr lang="es-VE" sz="1400" dirty="0" err="1" smtClean="0">
                <a:solidFill>
                  <a:srgbClr val="131413"/>
                </a:solidFill>
                <a:latin typeface="Comic Sans MS" panose="030F0702030302020204" pitchFamily="66" charset="0"/>
              </a:rPr>
              <a:t>production</a:t>
            </a:r>
            <a:r>
              <a:rPr lang="es-VE" sz="1400" dirty="0" smtClean="0">
                <a:solidFill>
                  <a:srgbClr val="131413"/>
                </a:solidFill>
                <a:latin typeface="Comic Sans MS" panose="030F0702030302020204" pitchFamily="66" charset="0"/>
              </a:rPr>
              <a:t> </a:t>
            </a:r>
            <a:r>
              <a:rPr lang="en-US" sz="1400" dirty="0" smtClean="0">
                <a:solidFill>
                  <a:srgbClr val="131413"/>
                </a:solidFill>
                <a:latin typeface="Comic Sans MS" panose="030F0702030302020204" pitchFamily="66" charset="0"/>
              </a:rPr>
              <a:t>and</a:t>
            </a:r>
            <a:r>
              <a:rPr lang="en-US" sz="1400" dirty="0">
                <a:solidFill>
                  <a:srgbClr val="131413"/>
                </a:solidFill>
                <a:latin typeface="Comic Sans MS" panose="030F0702030302020204" pitchFamily="66" charset="0"/>
              </a:rPr>
              <a:t>, thus, increasing cytoplasmic ADP:ATP and AMP:ATP </a:t>
            </a:r>
            <a:r>
              <a:rPr lang="en-US" sz="1400" dirty="0" smtClean="0">
                <a:solidFill>
                  <a:srgbClr val="131413"/>
                </a:solidFill>
                <a:latin typeface="Comic Sans MS" panose="030F0702030302020204" pitchFamily="66" charset="0"/>
              </a:rPr>
              <a:t>ratios (the </a:t>
            </a:r>
            <a:r>
              <a:rPr lang="en-US" sz="1400" dirty="0">
                <a:solidFill>
                  <a:srgbClr val="131413"/>
                </a:solidFill>
                <a:latin typeface="Comic Sans MS" panose="030F0702030302020204" pitchFamily="66" charset="0"/>
              </a:rPr>
              <a:t>latter by displacement of the </a:t>
            </a:r>
            <a:r>
              <a:rPr lang="en-US" sz="1400" dirty="0" err="1">
                <a:solidFill>
                  <a:srgbClr val="131413"/>
                </a:solidFill>
                <a:latin typeface="Comic Sans MS" panose="030F0702030302020204" pitchFamily="66" charset="0"/>
              </a:rPr>
              <a:t>adenylate</a:t>
            </a:r>
            <a:r>
              <a:rPr lang="en-US" sz="1400" dirty="0">
                <a:solidFill>
                  <a:srgbClr val="131413"/>
                </a:solidFill>
                <a:latin typeface="Comic Sans MS" panose="030F0702030302020204" pitchFamily="66" charset="0"/>
              </a:rPr>
              <a:t> kinase reaction); these changes</a:t>
            </a:r>
          </a:p>
          <a:p>
            <a:r>
              <a:rPr lang="en-US" sz="1400" dirty="0">
                <a:solidFill>
                  <a:srgbClr val="131413"/>
                </a:solidFill>
                <a:latin typeface="Comic Sans MS" panose="030F0702030302020204" pitchFamily="66" charset="0"/>
              </a:rPr>
              <a:t>activate AMPK </a:t>
            </a:r>
            <a:r>
              <a:rPr lang="en-US" sz="1400" dirty="0" smtClean="0">
                <a:solidFill>
                  <a:srgbClr val="131413"/>
                </a:solidFill>
                <a:latin typeface="Comic Sans MS" panose="030F0702030302020204" pitchFamily="66" charset="0"/>
              </a:rPr>
              <a:t>. </a:t>
            </a:r>
          </a:p>
          <a:p>
            <a:endParaRPr lang="en-US" sz="1400" dirty="0" smtClean="0">
              <a:solidFill>
                <a:srgbClr val="131413"/>
              </a:solidFill>
              <a:latin typeface="Comic Sans MS" panose="030F0702030302020204" pitchFamily="66" charset="0"/>
            </a:endParaRPr>
          </a:p>
          <a:p>
            <a:r>
              <a:rPr lang="en-US" sz="1400" dirty="0" smtClean="0">
                <a:solidFill>
                  <a:srgbClr val="131413"/>
                </a:solidFill>
                <a:latin typeface="Comic Sans MS" panose="030F0702030302020204" pitchFamily="66" charset="0"/>
              </a:rPr>
              <a:t>(</a:t>
            </a:r>
            <a:r>
              <a:rPr lang="en-US" sz="1400" dirty="0">
                <a:solidFill>
                  <a:srgbClr val="131413"/>
                </a:solidFill>
                <a:latin typeface="Comic Sans MS" panose="030F0702030302020204" pitchFamily="66" charset="0"/>
              </a:rPr>
              <a:t>3) Alternatively, AMPK may be activated by </a:t>
            </a:r>
            <a:r>
              <a:rPr lang="en-US" sz="1400" dirty="0" smtClean="0">
                <a:solidFill>
                  <a:srgbClr val="131413"/>
                </a:solidFill>
                <a:latin typeface="Comic Sans MS" panose="030F0702030302020204" pitchFamily="66" charset="0"/>
              </a:rPr>
              <a:t>a </a:t>
            </a:r>
            <a:r>
              <a:rPr lang="en-US" sz="1400" dirty="0" err="1" smtClean="0">
                <a:solidFill>
                  <a:srgbClr val="131413"/>
                </a:solidFill>
                <a:latin typeface="Comic Sans MS" panose="030F0702030302020204" pitchFamily="66" charset="0"/>
              </a:rPr>
              <a:t>lysosomal</a:t>
            </a:r>
            <a:r>
              <a:rPr lang="en-US" sz="1400" dirty="0" smtClean="0">
                <a:solidFill>
                  <a:srgbClr val="131413"/>
                </a:solidFill>
                <a:latin typeface="Comic Sans MS" panose="030F0702030302020204" pitchFamily="66" charset="0"/>
              </a:rPr>
              <a:t> </a:t>
            </a:r>
            <a:r>
              <a:rPr lang="en-US" sz="1400" dirty="0">
                <a:solidFill>
                  <a:srgbClr val="131413"/>
                </a:solidFill>
                <a:latin typeface="Comic Sans MS" panose="030F0702030302020204" pitchFamily="66" charset="0"/>
              </a:rPr>
              <a:t>mechanism, not shown in detail here but requiring </a:t>
            </a:r>
            <a:r>
              <a:rPr lang="en-US" sz="1400" dirty="0" err="1">
                <a:solidFill>
                  <a:srgbClr val="131413"/>
                </a:solidFill>
                <a:latin typeface="Comic Sans MS" panose="030F0702030302020204" pitchFamily="66" charset="0"/>
              </a:rPr>
              <a:t>Axin</a:t>
            </a:r>
            <a:r>
              <a:rPr lang="en-US" sz="1400" dirty="0">
                <a:solidFill>
                  <a:srgbClr val="131413"/>
                </a:solidFill>
                <a:latin typeface="Comic Sans MS" panose="030F0702030302020204" pitchFamily="66" charset="0"/>
              </a:rPr>
              <a:t> </a:t>
            </a:r>
            <a:r>
              <a:rPr lang="en-US" sz="1400" dirty="0" smtClean="0">
                <a:solidFill>
                  <a:srgbClr val="131413"/>
                </a:solidFill>
                <a:latin typeface="Comic Sans MS" panose="030F0702030302020204" pitchFamily="66" charset="0"/>
              </a:rPr>
              <a:t>and </a:t>
            </a:r>
            <a:r>
              <a:rPr lang="es-VE" sz="1400" dirty="0" smtClean="0">
                <a:solidFill>
                  <a:srgbClr val="131413"/>
                </a:solidFill>
                <a:latin typeface="Comic Sans MS" panose="030F0702030302020204" pitchFamily="66" charset="0"/>
              </a:rPr>
              <a:t>late </a:t>
            </a:r>
            <a:r>
              <a:rPr lang="es-VE" sz="1400" dirty="0" err="1">
                <a:solidFill>
                  <a:srgbClr val="131413"/>
                </a:solidFill>
                <a:latin typeface="Comic Sans MS" panose="030F0702030302020204" pitchFamily="66" charset="0"/>
              </a:rPr>
              <a:t>endosomal</a:t>
            </a:r>
            <a:r>
              <a:rPr lang="es-VE" sz="1400" dirty="0">
                <a:solidFill>
                  <a:srgbClr val="131413"/>
                </a:solidFill>
                <a:latin typeface="Comic Sans MS" panose="030F0702030302020204" pitchFamily="66" charset="0"/>
              </a:rPr>
              <a:t>/</a:t>
            </a:r>
            <a:r>
              <a:rPr lang="es-VE" sz="1400" dirty="0" err="1">
                <a:solidFill>
                  <a:srgbClr val="131413"/>
                </a:solidFill>
                <a:latin typeface="Comic Sans MS" panose="030F0702030302020204" pitchFamily="66" charset="0"/>
              </a:rPr>
              <a:t>lysosomal</a:t>
            </a:r>
            <a:r>
              <a:rPr lang="es-VE" sz="1400" dirty="0">
                <a:solidFill>
                  <a:srgbClr val="131413"/>
                </a:solidFill>
                <a:latin typeface="Comic Sans MS" panose="030F0702030302020204" pitchFamily="66" charset="0"/>
              </a:rPr>
              <a:t> </a:t>
            </a:r>
            <a:r>
              <a:rPr lang="es-VE" sz="1400" dirty="0" err="1">
                <a:solidFill>
                  <a:srgbClr val="131413"/>
                </a:solidFill>
                <a:latin typeface="Comic Sans MS" panose="030F0702030302020204" pitchFamily="66" charset="0"/>
              </a:rPr>
              <a:t>adaptor</a:t>
            </a:r>
            <a:r>
              <a:rPr lang="es-VE" sz="1400" dirty="0">
                <a:solidFill>
                  <a:srgbClr val="131413"/>
                </a:solidFill>
                <a:latin typeface="Comic Sans MS" panose="030F0702030302020204" pitchFamily="66" charset="0"/>
              </a:rPr>
              <a:t>, MAPK and </a:t>
            </a:r>
            <a:r>
              <a:rPr lang="es-VE" sz="1400" dirty="0" err="1">
                <a:solidFill>
                  <a:srgbClr val="131413"/>
                </a:solidFill>
                <a:latin typeface="Comic Sans MS" panose="030F0702030302020204" pitchFamily="66" charset="0"/>
              </a:rPr>
              <a:t>mTOR</a:t>
            </a:r>
            <a:r>
              <a:rPr lang="es-VE" sz="1400" dirty="0">
                <a:solidFill>
                  <a:srgbClr val="131413"/>
                </a:solidFill>
                <a:latin typeface="Comic Sans MS" panose="030F0702030302020204" pitchFamily="66" charset="0"/>
              </a:rPr>
              <a:t> </a:t>
            </a:r>
            <a:r>
              <a:rPr lang="es-VE" sz="1400" dirty="0" err="1">
                <a:solidFill>
                  <a:srgbClr val="131413"/>
                </a:solidFill>
                <a:latin typeface="Comic Sans MS" panose="030F0702030302020204" pitchFamily="66" charset="0"/>
              </a:rPr>
              <a:t>activator</a:t>
            </a:r>
            <a:r>
              <a:rPr lang="es-VE" sz="1400" dirty="0">
                <a:solidFill>
                  <a:srgbClr val="131413"/>
                </a:solidFill>
                <a:latin typeface="Comic Sans MS" panose="030F0702030302020204" pitchFamily="66" charset="0"/>
              </a:rPr>
              <a:t> 1</a:t>
            </a:r>
          </a:p>
          <a:p>
            <a:r>
              <a:rPr lang="en-US" sz="1400" dirty="0">
                <a:solidFill>
                  <a:srgbClr val="131413"/>
                </a:solidFill>
                <a:latin typeface="Comic Sans MS" panose="030F0702030302020204" pitchFamily="66" charset="0"/>
              </a:rPr>
              <a:t>(LAMTOR1</a:t>
            </a:r>
            <a:r>
              <a:rPr lang="en-US" sz="1400" dirty="0" smtClean="0">
                <a:solidFill>
                  <a:srgbClr val="131413"/>
                </a:solidFill>
                <a:latin typeface="Comic Sans MS" panose="030F0702030302020204" pitchFamily="66" charset="0"/>
              </a:rPr>
              <a:t>). </a:t>
            </a:r>
          </a:p>
          <a:p>
            <a:endParaRPr lang="en-US" sz="1400" dirty="0" smtClean="0">
              <a:solidFill>
                <a:srgbClr val="131413"/>
              </a:solidFill>
              <a:latin typeface="Comic Sans MS" panose="030F0702030302020204" pitchFamily="66" charset="0"/>
            </a:endParaRPr>
          </a:p>
          <a:p>
            <a:r>
              <a:rPr lang="en-US" sz="1400" dirty="0" smtClean="0">
                <a:solidFill>
                  <a:srgbClr val="131413"/>
                </a:solidFill>
                <a:latin typeface="Comic Sans MS" panose="030F0702030302020204" pitchFamily="66" charset="0"/>
              </a:rPr>
              <a:t>(</a:t>
            </a:r>
            <a:r>
              <a:rPr lang="en-US" sz="1400" dirty="0">
                <a:solidFill>
                  <a:srgbClr val="131413"/>
                </a:solidFill>
                <a:latin typeface="Comic Sans MS" panose="030F0702030302020204" pitchFamily="66" charset="0"/>
              </a:rPr>
              <a:t>4) Increases in AMP:ATP ratio also inhibit fructose-</a:t>
            </a:r>
          </a:p>
          <a:p>
            <a:r>
              <a:rPr lang="en-US" sz="1400" dirty="0">
                <a:solidFill>
                  <a:srgbClr val="131413"/>
                </a:solidFill>
                <a:latin typeface="Comic Sans MS" panose="030F0702030302020204" pitchFamily="66" charset="0"/>
              </a:rPr>
              <a:t>1,6-bisphosphatase (</a:t>
            </a:r>
            <a:r>
              <a:rPr lang="en-US" sz="1400" dirty="0" err="1">
                <a:solidFill>
                  <a:srgbClr val="131413"/>
                </a:solidFill>
                <a:latin typeface="Comic Sans MS" panose="030F0702030302020204" pitchFamily="66" charset="0"/>
              </a:rPr>
              <a:t>FBPase</a:t>
            </a:r>
            <a:r>
              <a:rPr lang="en-US" sz="1400" dirty="0">
                <a:solidFill>
                  <a:srgbClr val="131413"/>
                </a:solidFill>
                <a:latin typeface="Comic Sans MS" panose="030F0702030302020204" pitchFamily="66" charset="0"/>
              </a:rPr>
              <a:t>), resulting in the acute inhibition of </a:t>
            </a:r>
            <a:r>
              <a:rPr lang="en-US" sz="1400" dirty="0" smtClean="0">
                <a:solidFill>
                  <a:srgbClr val="131413"/>
                </a:solidFill>
                <a:latin typeface="Comic Sans MS" panose="030F0702030302020204" pitchFamily="66" charset="0"/>
              </a:rPr>
              <a:t>gluconeogenesis, </a:t>
            </a:r>
            <a:r>
              <a:rPr lang="en-US" sz="1400" dirty="0">
                <a:solidFill>
                  <a:srgbClr val="131413"/>
                </a:solidFill>
                <a:latin typeface="Comic Sans MS" panose="030F0702030302020204" pitchFamily="66" charset="0"/>
              </a:rPr>
              <a:t>while also inhibiting </a:t>
            </a:r>
            <a:r>
              <a:rPr lang="en-US" sz="1400" dirty="0" err="1">
                <a:solidFill>
                  <a:srgbClr val="131413"/>
                </a:solidFill>
                <a:latin typeface="Comic Sans MS" panose="030F0702030302020204" pitchFamily="66" charset="0"/>
              </a:rPr>
              <a:t>adenylate</a:t>
            </a:r>
            <a:r>
              <a:rPr lang="en-US" sz="1400" dirty="0">
                <a:solidFill>
                  <a:srgbClr val="131413"/>
                </a:solidFill>
                <a:latin typeface="Comic Sans MS" panose="030F0702030302020204" pitchFamily="66" charset="0"/>
              </a:rPr>
              <a:t> </a:t>
            </a:r>
            <a:r>
              <a:rPr lang="en-US" sz="1400" dirty="0" err="1">
                <a:solidFill>
                  <a:srgbClr val="131413"/>
                </a:solidFill>
                <a:latin typeface="Comic Sans MS" panose="030F0702030302020204" pitchFamily="66" charset="0"/>
              </a:rPr>
              <a:t>cyclase</a:t>
            </a:r>
            <a:r>
              <a:rPr lang="en-US" sz="1400" dirty="0">
                <a:solidFill>
                  <a:srgbClr val="131413"/>
                </a:solidFill>
                <a:latin typeface="Comic Sans MS" panose="030F0702030302020204" pitchFamily="66" charset="0"/>
              </a:rPr>
              <a:t> and lowering</a:t>
            </a:r>
          </a:p>
          <a:p>
            <a:r>
              <a:rPr lang="en-US" sz="1400" dirty="0" err="1">
                <a:solidFill>
                  <a:srgbClr val="131413"/>
                </a:solidFill>
                <a:latin typeface="Comic Sans MS" panose="030F0702030302020204" pitchFamily="66" charset="0"/>
              </a:rPr>
              <a:t>cAMP</a:t>
            </a:r>
            <a:r>
              <a:rPr lang="en-US" sz="1400" dirty="0">
                <a:solidFill>
                  <a:srgbClr val="131413"/>
                </a:solidFill>
                <a:latin typeface="Comic Sans MS" panose="030F0702030302020204" pitchFamily="66" charset="0"/>
              </a:rPr>
              <a:t> </a:t>
            </a:r>
            <a:r>
              <a:rPr lang="en-US" sz="1400" dirty="0" smtClean="0">
                <a:solidFill>
                  <a:srgbClr val="131413"/>
                </a:solidFill>
                <a:latin typeface="Comic Sans MS" panose="030F0702030302020204" pitchFamily="66" charset="0"/>
              </a:rPr>
              <a:t>production. </a:t>
            </a:r>
          </a:p>
        </p:txBody>
      </p:sp>
      <p:sp>
        <p:nvSpPr>
          <p:cNvPr id="10" name="Rectángulo 9"/>
          <p:cNvSpPr/>
          <p:nvPr/>
        </p:nvSpPr>
        <p:spPr>
          <a:xfrm>
            <a:off x="39765" y="6295596"/>
            <a:ext cx="4214155" cy="461665"/>
          </a:xfrm>
          <a:prstGeom prst="rect">
            <a:avLst/>
          </a:prstGeom>
        </p:spPr>
        <p:txBody>
          <a:bodyPr wrap="square">
            <a:spAutoFit/>
          </a:bodyPr>
          <a:lstStyle/>
          <a:p>
            <a:r>
              <a:rPr lang="en-US" sz="1200" dirty="0" smtClean="0">
                <a:latin typeface="Times New Roman" panose="02020603050405020304" pitchFamily="18" charset="0"/>
                <a:cs typeface="Times New Roman" panose="02020603050405020304" pitchFamily="18" charset="0"/>
              </a:rPr>
              <a:t>G. Rena, D</a:t>
            </a:r>
            <a:r>
              <a:rPr lang="en-US" sz="1200" dirty="0">
                <a:latin typeface="Times New Roman" panose="02020603050405020304" pitchFamily="18" charset="0"/>
                <a:cs typeface="Times New Roman" panose="02020603050405020304" pitchFamily="18" charset="0"/>
              </a:rPr>
              <a:t>. Grahame </a:t>
            </a:r>
            <a:r>
              <a:rPr lang="en-US" sz="1200" dirty="0" err="1" smtClean="0">
                <a:latin typeface="Times New Roman" panose="02020603050405020304" pitchFamily="18" charset="0"/>
                <a:cs typeface="Times New Roman" panose="02020603050405020304" pitchFamily="18" charset="0"/>
              </a:rPr>
              <a:t>Hardie</a:t>
            </a:r>
            <a:r>
              <a:rPr lang="en-US" sz="1200" dirty="0" smtClean="0">
                <a:latin typeface="Times New Roman" panose="02020603050405020304" pitchFamily="18" charset="0"/>
                <a:cs typeface="Times New Roman" panose="02020603050405020304" pitchFamily="18" charset="0"/>
              </a:rPr>
              <a:t>, ER</a:t>
            </a:r>
            <a:r>
              <a:rPr lang="en-US" sz="1200" dirty="0">
                <a:latin typeface="Times New Roman" panose="02020603050405020304" pitchFamily="18" charset="0"/>
                <a:cs typeface="Times New Roman" panose="02020603050405020304" pitchFamily="18" charset="0"/>
              </a:rPr>
              <a:t>. </a:t>
            </a:r>
            <a:r>
              <a:rPr lang="en-US" sz="1200" dirty="0" err="1" smtClean="0">
                <a:latin typeface="Times New Roman" panose="02020603050405020304" pitchFamily="18" charset="0"/>
                <a:cs typeface="Times New Roman" panose="02020603050405020304" pitchFamily="18" charset="0"/>
              </a:rPr>
              <a:t>Pearson</a:t>
            </a:r>
            <a:r>
              <a:rPr lang="en-US" sz="1200" i="1" dirty="0" err="1" smtClean="0">
                <a:latin typeface="Times New Roman" panose="02020603050405020304" pitchFamily="18" charset="0"/>
                <a:cs typeface="Times New Roman" panose="02020603050405020304" pitchFamily="18" charset="0"/>
              </a:rPr>
              <a:t>.The</a:t>
            </a:r>
            <a:r>
              <a:rPr lang="en-US" sz="1200" i="1" dirty="0" smtClean="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mechanisms of action of </a:t>
            </a:r>
            <a:r>
              <a:rPr lang="en-US" sz="1200" i="1" dirty="0" smtClean="0">
                <a:latin typeface="Times New Roman" panose="02020603050405020304" pitchFamily="18" charset="0"/>
                <a:cs typeface="Times New Roman" panose="02020603050405020304" pitchFamily="18" charset="0"/>
              </a:rPr>
              <a:t>metformin.</a:t>
            </a:r>
            <a:r>
              <a:rPr lang="es-VE" sz="1200" dirty="0">
                <a:solidFill>
                  <a:srgbClr val="131413"/>
                </a:solidFill>
                <a:latin typeface="Times New Roman" panose="02020603050405020304" pitchFamily="18" charset="0"/>
                <a:cs typeface="Times New Roman" panose="02020603050405020304" pitchFamily="18" charset="0"/>
              </a:rPr>
              <a:t> </a:t>
            </a:r>
            <a:r>
              <a:rPr lang="es-VE" sz="1200" dirty="0" err="1" smtClean="0">
                <a:solidFill>
                  <a:srgbClr val="131413"/>
                </a:solidFill>
                <a:latin typeface="Times New Roman" panose="02020603050405020304" pitchFamily="18" charset="0"/>
                <a:cs typeface="Times New Roman" panose="02020603050405020304" pitchFamily="18" charset="0"/>
              </a:rPr>
              <a:t>Diabetologia</a:t>
            </a:r>
            <a:r>
              <a:rPr lang="es-VE" sz="1200" dirty="0" smtClean="0">
                <a:solidFill>
                  <a:srgbClr val="131413"/>
                </a:solidFill>
                <a:latin typeface="Times New Roman" panose="02020603050405020304" pitchFamily="18" charset="0"/>
                <a:cs typeface="Times New Roman" panose="02020603050405020304" pitchFamily="18" charset="0"/>
              </a:rPr>
              <a:t> </a:t>
            </a:r>
            <a:r>
              <a:rPr lang="es-VE" sz="1200" b="1" dirty="0" smtClean="0">
                <a:solidFill>
                  <a:srgbClr val="131413"/>
                </a:solidFill>
                <a:latin typeface="Times New Roman" panose="02020603050405020304" pitchFamily="18" charset="0"/>
                <a:cs typeface="Times New Roman" panose="02020603050405020304" pitchFamily="18" charset="0"/>
              </a:rPr>
              <a:t>2017</a:t>
            </a:r>
            <a:r>
              <a:rPr lang="es-VE" sz="1200" dirty="0" smtClean="0">
                <a:solidFill>
                  <a:srgbClr val="131413"/>
                </a:solidFill>
                <a:latin typeface="Times New Roman" panose="02020603050405020304" pitchFamily="18" charset="0"/>
                <a:cs typeface="Times New Roman" panose="02020603050405020304" pitchFamily="18" charset="0"/>
              </a:rPr>
              <a:t>; </a:t>
            </a:r>
            <a:r>
              <a:rPr lang="es-VE" sz="1200" dirty="0">
                <a:solidFill>
                  <a:srgbClr val="131413"/>
                </a:solidFill>
                <a:latin typeface="Times New Roman" panose="02020603050405020304" pitchFamily="18" charset="0"/>
                <a:cs typeface="Times New Roman" panose="02020603050405020304" pitchFamily="18" charset="0"/>
              </a:rPr>
              <a:t>60:1577–1585</a:t>
            </a:r>
            <a:endParaRPr lang="es-VE"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27341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6771235" y="6583787"/>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CuadroTexto 6"/>
          <p:cNvSpPr txBox="1"/>
          <p:nvPr/>
        </p:nvSpPr>
        <p:spPr>
          <a:xfrm>
            <a:off x="1951034" y="185760"/>
            <a:ext cx="5384807" cy="461665"/>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Mecanismo de acción de </a:t>
            </a:r>
            <a:r>
              <a:rPr lang="es-VE" sz="2400" dirty="0" err="1" smtClean="0">
                <a:latin typeface="Comic Sans MS" panose="030F0702030302020204" pitchFamily="66" charset="0"/>
              </a:rPr>
              <a:t>Metformina</a:t>
            </a:r>
            <a:endParaRPr lang="es-VE" sz="2400" dirty="0">
              <a:latin typeface="Comic Sans MS" panose="030F0702030302020204" pitchFamily="66"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1335622"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endParaRPr lang="es-VE" sz="1600" dirty="0">
              <a:latin typeface="Comic Sans MS" panose="030F0702030302020204" pitchFamily="66" charset="0"/>
            </a:endParaRPr>
          </a:p>
        </p:txBody>
      </p:sp>
      <p:sp>
        <p:nvSpPr>
          <p:cNvPr id="2" name="Rectángulo 1"/>
          <p:cNvSpPr/>
          <p:nvPr/>
        </p:nvSpPr>
        <p:spPr>
          <a:xfrm>
            <a:off x="879853" y="1181973"/>
            <a:ext cx="7704856" cy="5047536"/>
          </a:xfrm>
          <a:prstGeom prst="rect">
            <a:avLst/>
          </a:prstGeom>
        </p:spPr>
        <p:txBody>
          <a:bodyPr wrap="square">
            <a:spAutoFit/>
          </a:bodyPr>
          <a:lstStyle/>
          <a:p>
            <a:r>
              <a:rPr lang="en-US" sz="1400" dirty="0">
                <a:solidFill>
                  <a:srgbClr val="131413"/>
                </a:solidFill>
                <a:latin typeface="Comic Sans MS" panose="030F0702030302020204" pitchFamily="66" charset="0"/>
              </a:rPr>
              <a:t>(5) Activated AMPK phosphorylates the ACC1  and ACC2 isoforms of ACC, inhibiting fat synthesis and promoting fat oxidation instead, thus reducing hepatic lipid stores and enhancing hepatic </a:t>
            </a:r>
            <a:r>
              <a:rPr lang="es-VE" sz="1400" dirty="0" err="1">
                <a:solidFill>
                  <a:srgbClr val="131413"/>
                </a:solidFill>
                <a:latin typeface="Comic Sans MS" panose="030F0702030302020204" pitchFamily="66" charset="0"/>
              </a:rPr>
              <a:t>insulin</a:t>
            </a:r>
            <a:r>
              <a:rPr lang="es-VE" sz="1400" dirty="0">
                <a:solidFill>
                  <a:srgbClr val="131413"/>
                </a:solidFill>
                <a:latin typeface="Comic Sans MS" panose="030F0702030302020204" pitchFamily="66" charset="0"/>
              </a:rPr>
              <a:t> </a:t>
            </a:r>
            <a:r>
              <a:rPr lang="es-VE" sz="1400" dirty="0" err="1">
                <a:solidFill>
                  <a:srgbClr val="131413"/>
                </a:solidFill>
                <a:latin typeface="Comic Sans MS" panose="030F0702030302020204" pitchFamily="66" charset="0"/>
              </a:rPr>
              <a:t>sensitivity</a:t>
            </a:r>
            <a:r>
              <a:rPr lang="es-VE" sz="1400" dirty="0" smtClean="0">
                <a:solidFill>
                  <a:srgbClr val="131413"/>
                </a:solidFill>
                <a:latin typeface="Comic Sans MS" panose="030F0702030302020204" pitchFamily="66" charset="0"/>
              </a:rPr>
              <a:t>.</a:t>
            </a:r>
          </a:p>
          <a:p>
            <a:endParaRPr lang="es-VE" sz="1400" dirty="0">
              <a:latin typeface="Comic Sans MS" panose="030F0702030302020204" pitchFamily="66" charset="0"/>
            </a:endParaRPr>
          </a:p>
          <a:p>
            <a:r>
              <a:rPr lang="en-US" sz="1400" dirty="0" smtClean="0">
                <a:solidFill>
                  <a:srgbClr val="131413"/>
                </a:solidFill>
                <a:latin typeface="Comic Sans MS" panose="030F0702030302020204" pitchFamily="66" charset="0"/>
              </a:rPr>
              <a:t>6</a:t>
            </a:r>
            <a:r>
              <a:rPr lang="en-US" sz="1400" dirty="0">
                <a:solidFill>
                  <a:srgbClr val="131413"/>
                </a:solidFill>
                <a:latin typeface="Comic Sans MS" panose="030F0702030302020204" pitchFamily="66" charset="0"/>
              </a:rPr>
              <a:t>) AMPK also phosphorylates and </a:t>
            </a:r>
            <a:r>
              <a:rPr lang="en-US" sz="1400" dirty="0" smtClean="0">
                <a:solidFill>
                  <a:srgbClr val="131413"/>
                </a:solidFill>
                <a:latin typeface="Comic Sans MS" panose="030F0702030302020204" pitchFamily="66" charset="0"/>
              </a:rPr>
              <a:t>activates the </a:t>
            </a:r>
            <a:r>
              <a:rPr lang="en-US" sz="1400" dirty="0" err="1">
                <a:solidFill>
                  <a:srgbClr val="131413"/>
                </a:solidFill>
                <a:latin typeface="Comic Sans MS" panose="030F0702030302020204" pitchFamily="66" charset="0"/>
              </a:rPr>
              <a:t>cAMP</a:t>
            </a:r>
            <a:r>
              <a:rPr lang="en-US" sz="1400" dirty="0">
                <a:solidFill>
                  <a:srgbClr val="131413"/>
                </a:solidFill>
                <a:latin typeface="Comic Sans MS" panose="030F0702030302020204" pitchFamily="66" charset="0"/>
              </a:rPr>
              <a:t>-specific 3′,5′-cyclic </a:t>
            </a:r>
            <a:r>
              <a:rPr lang="en-US" sz="1400" dirty="0" err="1">
                <a:solidFill>
                  <a:srgbClr val="131413"/>
                </a:solidFill>
                <a:latin typeface="Comic Sans MS" panose="030F0702030302020204" pitchFamily="66" charset="0"/>
              </a:rPr>
              <a:t>phosphodiesterase</a:t>
            </a:r>
            <a:r>
              <a:rPr lang="en-US" sz="1400" dirty="0">
                <a:solidFill>
                  <a:srgbClr val="131413"/>
                </a:solidFill>
                <a:latin typeface="Comic Sans MS" panose="030F0702030302020204" pitchFamily="66" charset="0"/>
              </a:rPr>
              <a:t> 4B (PDE4B), </a:t>
            </a:r>
            <a:r>
              <a:rPr lang="en-US" sz="1400" dirty="0" smtClean="0">
                <a:solidFill>
                  <a:srgbClr val="131413"/>
                </a:solidFill>
                <a:latin typeface="Comic Sans MS" panose="030F0702030302020204" pitchFamily="66" charset="0"/>
              </a:rPr>
              <a:t>thus lowering </a:t>
            </a:r>
            <a:r>
              <a:rPr lang="en-US" sz="1400" dirty="0" err="1">
                <a:solidFill>
                  <a:srgbClr val="131413"/>
                </a:solidFill>
                <a:latin typeface="Comic Sans MS" panose="030F0702030302020204" pitchFamily="66" charset="0"/>
              </a:rPr>
              <a:t>cAMP</a:t>
            </a:r>
            <a:r>
              <a:rPr lang="en-US" sz="1400" dirty="0">
                <a:solidFill>
                  <a:srgbClr val="131413"/>
                </a:solidFill>
                <a:latin typeface="Comic Sans MS" panose="030F0702030302020204" pitchFamily="66" charset="0"/>
              </a:rPr>
              <a:t> by another </a:t>
            </a:r>
            <a:r>
              <a:rPr lang="en-US" sz="1400" dirty="0" smtClean="0">
                <a:solidFill>
                  <a:srgbClr val="131413"/>
                </a:solidFill>
                <a:latin typeface="Comic Sans MS" panose="030F0702030302020204" pitchFamily="66" charset="0"/>
              </a:rPr>
              <a:t>mechanism. </a:t>
            </a:r>
          </a:p>
          <a:p>
            <a:endParaRPr lang="en-US" sz="1400" dirty="0" smtClean="0">
              <a:solidFill>
                <a:srgbClr val="131413"/>
              </a:solidFill>
              <a:latin typeface="Comic Sans MS" panose="030F0702030302020204" pitchFamily="66" charset="0"/>
            </a:endParaRPr>
          </a:p>
          <a:p>
            <a:r>
              <a:rPr lang="en-US" sz="1400" dirty="0" smtClean="0">
                <a:solidFill>
                  <a:srgbClr val="131413"/>
                </a:solidFill>
                <a:latin typeface="Comic Sans MS" panose="030F0702030302020204" pitchFamily="66" charset="0"/>
              </a:rPr>
              <a:t>(</a:t>
            </a:r>
            <a:r>
              <a:rPr lang="en-US" sz="1400" dirty="0">
                <a:solidFill>
                  <a:srgbClr val="131413"/>
                </a:solidFill>
                <a:latin typeface="Comic Sans MS" panose="030F0702030302020204" pitchFamily="66" charset="0"/>
              </a:rPr>
              <a:t>7) Glucagon-induced </a:t>
            </a:r>
            <a:r>
              <a:rPr lang="en-US" sz="1400" dirty="0" smtClean="0">
                <a:solidFill>
                  <a:srgbClr val="131413"/>
                </a:solidFill>
                <a:latin typeface="Comic Sans MS" panose="030F0702030302020204" pitchFamily="66" charset="0"/>
              </a:rPr>
              <a:t>increases in </a:t>
            </a:r>
            <a:r>
              <a:rPr lang="en-US" sz="1400" dirty="0" err="1">
                <a:solidFill>
                  <a:srgbClr val="131413"/>
                </a:solidFill>
                <a:latin typeface="Comic Sans MS" panose="030F0702030302020204" pitchFamily="66" charset="0"/>
              </a:rPr>
              <a:t>cAMP</a:t>
            </a:r>
            <a:r>
              <a:rPr lang="en-US" sz="1400" dirty="0">
                <a:solidFill>
                  <a:srgbClr val="131413"/>
                </a:solidFill>
                <a:latin typeface="Comic Sans MS" panose="030F0702030302020204" pitchFamily="66" charset="0"/>
              </a:rPr>
              <a:t> activate </a:t>
            </a:r>
            <a:r>
              <a:rPr lang="en-US" sz="1400" dirty="0" err="1">
                <a:solidFill>
                  <a:srgbClr val="131413"/>
                </a:solidFill>
                <a:latin typeface="Comic Sans MS" panose="030F0702030302020204" pitchFamily="66" charset="0"/>
              </a:rPr>
              <a:t>cAMP</a:t>
            </a:r>
            <a:r>
              <a:rPr lang="en-US" sz="1400" dirty="0">
                <a:solidFill>
                  <a:srgbClr val="131413"/>
                </a:solidFill>
                <a:latin typeface="Comic Sans MS" panose="030F0702030302020204" pitchFamily="66" charset="0"/>
              </a:rPr>
              <a:t>-dependent protein kinase A (PKA),</a:t>
            </a:r>
          </a:p>
          <a:p>
            <a:r>
              <a:rPr lang="en-US" sz="1400" dirty="0">
                <a:solidFill>
                  <a:srgbClr val="131413"/>
                </a:solidFill>
                <a:latin typeface="Comic Sans MS" panose="030F0702030302020204" pitchFamily="66" charset="0"/>
              </a:rPr>
              <a:t>causing a switch from glycolysis to gluconeogenesis via </a:t>
            </a:r>
            <a:r>
              <a:rPr lang="en-US" sz="1400" dirty="0" smtClean="0">
                <a:solidFill>
                  <a:srgbClr val="131413"/>
                </a:solidFill>
                <a:latin typeface="Comic Sans MS" panose="030F0702030302020204" pitchFamily="66" charset="0"/>
              </a:rPr>
              <a:t>phosphorylation and </a:t>
            </a:r>
            <a:r>
              <a:rPr lang="en-US" sz="1400" dirty="0">
                <a:solidFill>
                  <a:srgbClr val="131413"/>
                </a:solidFill>
                <a:latin typeface="Comic Sans MS" panose="030F0702030302020204" pitchFamily="66" charset="0"/>
              </a:rPr>
              <a:t>inactivation of PFKFB1, causing a decrease in </a:t>
            </a:r>
            <a:r>
              <a:rPr lang="en-US" sz="1400" dirty="0" smtClean="0">
                <a:solidFill>
                  <a:srgbClr val="131413"/>
                </a:solidFill>
                <a:latin typeface="Comic Sans MS" panose="030F0702030302020204" pitchFamily="66" charset="0"/>
              </a:rPr>
              <a:t>fructose-2,6- </a:t>
            </a:r>
            <a:r>
              <a:rPr lang="en-US" sz="1400" dirty="0" err="1" smtClean="0">
                <a:solidFill>
                  <a:srgbClr val="131413"/>
                </a:solidFill>
                <a:latin typeface="Comic Sans MS" panose="030F0702030302020204" pitchFamily="66" charset="0"/>
              </a:rPr>
              <a:t>bisphosphate</a:t>
            </a:r>
            <a:r>
              <a:rPr lang="en-US" sz="1400" dirty="0" smtClean="0">
                <a:solidFill>
                  <a:srgbClr val="131413"/>
                </a:solidFill>
                <a:latin typeface="Comic Sans MS" panose="030F0702030302020204" pitchFamily="66" charset="0"/>
              </a:rPr>
              <a:t> </a:t>
            </a:r>
            <a:r>
              <a:rPr lang="en-US" sz="1400" dirty="0">
                <a:solidFill>
                  <a:srgbClr val="131413"/>
                </a:solidFill>
                <a:latin typeface="Comic Sans MS" panose="030F0702030302020204" pitchFamily="66" charset="0"/>
              </a:rPr>
              <a:t>(F2,6BP), an allosteric activator of </a:t>
            </a:r>
            <a:r>
              <a:rPr lang="en-US" sz="1400" dirty="0" smtClean="0">
                <a:solidFill>
                  <a:srgbClr val="131413"/>
                </a:solidFill>
                <a:latin typeface="Comic Sans MS" panose="030F0702030302020204" pitchFamily="66" charset="0"/>
              </a:rPr>
              <a:t>phosphofructokinase (PFK</a:t>
            </a:r>
            <a:r>
              <a:rPr lang="en-US" sz="1400" dirty="0">
                <a:solidFill>
                  <a:srgbClr val="131413"/>
                </a:solidFill>
                <a:latin typeface="Comic Sans MS" panose="030F0702030302020204" pitchFamily="66" charset="0"/>
              </a:rPr>
              <a:t>) and inhibitor of fructose-1,6-bisphosphatase (</a:t>
            </a:r>
            <a:r>
              <a:rPr lang="en-US" sz="1400" dirty="0" err="1">
                <a:solidFill>
                  <a:srgbClr val="131413"/>
                </a:solidFill>
                <a:latin typeface="Comic Sans MS" panose="030F0702030302020204" pitchFamily="66" charset="0"/>
              </a:rPr>
              <a:t>FBPase</a:t>
            </a:r>
            <a:r>
              <a:rPr lang="en-US" sz="1400" dirty="0">
                <a:solidFill>
                  <a:srgbClr val="131413"/>
                </a:solidFill>
                <a:latin typeface="Comic Sans MS" panose="030F0702030302020204" pitchFamily="66" charset="0"/>
              </a:rPr>
              <a:t>). </a:t>
            </a:r>
            <a:endParaRPr lang="en-US" sz="1400" dirty="0" smtClean="0">
              <a:solidFill>
                <a:srgbClr val="131413"/>
              </a:solidFill>
              <a:latin typeface="Comic Sans MS" panose="030F0702030302020204" pitchFamily="66" charset="0"/>
            </a:endParaRPr>
          </a:p>
          <a:p>
            <a:endParaRPr lang="en-US" sz="1400" dirty="0" smtClean="0">
              <a:solidFill>
                <a:srgbClr val="131413"/>
              </a:solidFill>
              <a:latin typeface="Comic Sans MS" panose="030F0702030302020204" pitchFamily="66" charset="0"/>
            </a:endParaRPr>
          </a:p>
          <a:p>
            <a:r>
              <a:rPr lang="en-US" sz="1400" dirty="0" smtClean="0">
                <a:solidFill>
                  <a:srgbClr val="131413"/>
                </a:solidFill>
                <a:latin typeface="Comic Sans MS" panose="030F0702030302020204" pitchFamily="66" charset="0"/>
              </a:rPr>
              <a:t>(</a:t>
            </a:r>
            <a:r>
              <a:rPr lang="en-US" sz="1400" dirty="0">
                <a:solidFill>
                  <a:srgbClr val="131413"/>
                </a:solidFill>
                <a:latin typeface="Comic Sans MS" panose="030F0702030302020204" pitchFamily="66" charset="0"/>
              </a:rPr>
              <a:t>8) </a:t>
            </a:r>
            <a:r>
              <a:rPr lang="en-US" sz="1400" dirty="0" smtClean="0">
                <a:solidFill>
                  <a:srgbClr val="131413"/>
                </a:solidFill>
                <a:latin typeface="Comic Sans MS" panose="030F0702030302020204" pitchFamily="66" charset="0"/>
              </a:rPr>
              <a:t>PKA also </a:t>
            </a:r>
            <a:r>
              <a:rPr lang="en-US" sz="1400" dirty="0">
                <a:solidFill>
                  <a:srgbClr val="131413"/>
                </a:solidFill>
                <a:latin typeface="Comic Sans MS" panose="030F0702030302020204" pitchFamily="66" charset="0"/>
              </a:rPr>
              <a:t>phosphorylates and inactivates the liver isoform of the </a:t>
            </a:r>
            <a:r>
              <a:rPr lang="en-US" sz="1400" dirty="0" smtClean="0">
                <a:solidFill>
                  <a:srgbClr val="131413"/>
                </a:solidFill>
                <a:latin typeface="Comic Sans MS" panose="030F0702030302020204" pitchFamily="66" charset="0"/>
              </a:rPr>
              <a:t>glycolytic enzyme </a:t>
            </a:r>
            <a:r>
              <a:rPr lang="en-US" sz="1400" dirty="0">
                <a:solidFill>
                  <a:srgbClr val="131413"/>
                </a:solidFill>
                <a:latin typeface="Comic Sans MS" panose="030F0702030302020204" pitchFamily="66" charset="0"/>
              </a:rPr>
              <a:t>pyruvate kinase (</a:t>
            </a:r>
            <a:r>
              <a:rPr lang="en-US" sz="1400" dirty="0" err="1">
                <a:solidFill>
                  <a:srgbClr val="131413"/>
                </a:solidFill>
                <a:latin typeface="Comic Sans MS" panose="030F0702030302020204" pitchFamily="66" charset="0"/>
              </a:rPr>
              <a:t>Pyr</a:t>
            </a:r>
            <a:r>
              <a:rPr lang="en-US" sz="1400" dirty="0">
                <a:solidFill>
                  <a:srgbClr val="131413"/>
                </a:solidFill>
                <a:latin typeface="Comic Sans MS" panose="030F0702030302020204" pitchFamily="66" charset="0"/>
              </a:rPr>
              <a:t> K) and </a:t>
            </a:r>
            <a:endParaRPr lang="en-US" sz="1400" dirty="0" smtClean="0">
              <a:solidFill>
                <a:srgbClr val="131413"/>
              </a:solidFill>
              <a:latin typeface="Comic Sans MS" panose="030F0702030302020204" pitchFamily="66" charset="0"/>
            </a:endParaRPr>
          </a:p>
          <a:p>
            <a:endParaRPr lang="en-US" sz="1400" dirty="0" smtClean="0">
              <a:solidFill>
                <a:srgbClr val="131413"/>
              </a:solidFill>
              <a:latin typeface="Comic Sans MS" panose="030F0702030302020204" pitchFamily="66" charset="0"/>
            </a:endParaRPr>
          </a:p>
          <a:p>
            <a:r>
              <a:rPr lang="en-US" sz="1400" dirty="0" smtClean="0">
                <a:solidFill>
                  <a:srgbClr val="131413"/>
                </a:solidFill>
                <a:latin typeface="Comic Sans MS" panose="030F0702030302020204" pitchFamily="66" charset="0"/>
              </a:rPr>
              <a:t>(</a:t>
            </a:r>
            <a:r>
              <a:rPr lang="en-US" sz="1400" dirty="0">
                <a:solidFill>
                  <a:srgbClr val="131413"/>
                </a:solidFill>
                <a:latin typeface="Comic Sans MS" panose="030F0702030302020204" pitchFamily="66" charset="0"/>
              </a:rPr>
              <a:t>9) phosphorylates the </a:t>
            </a:r>
            <a:r>
              <a:rPr lang="en-US" sz="1400" dirty="0" smtClean="0">
                <a:solidFill>
                  <a:srgbClr val="131413"/>
                </a:solidFill>
                <a:latin typeface="Comic Sans MS" panose="030F0702030302020204" pitchFamily="66" charset="0"/>
              </a:rPr>
              <a:t>transcription factor </a:t>
            </a:r>
            <a:r>
              <a:rPr lang="en-US" sz="1400" dirty="0" err="1">
                <a:solidFill>
                  <a:srgbClr val="131413"/>
                </a:solidFill>
                <a:latin typeface="Comic Sans MS" panose="030F0702030302020204" pitchFamily="66" charset="0"/>
              </a:rPr>
              <a:t>cAMP</a:t>
            </a:r>
            <a:r>
              <a:rPr lang="en-US" sz="1400" dirty="0">
                <a:solidFill>
                  <a:srgbClr val="131413"/>
                </a:solidFill>
                <a:latin typeface="Comic Sans MS" panose="030F0702030302020204" pitchFamily="66" charset="0"/>
              </a:rPr>
              <a:t> response element binding protein (CREB), thus </a:t>
            </a:r>
            <a:r>
              <a:rPr lang="en-US" sz="1400" dirty="0" smtClean="0">
                <a:solidFill>
                  <a:srgbClr val="131413"/>
                </a:solidFill>
                <a:latin typeface="Comic Sans MS" panose="030F0702030302020204" pitchFamily="66" charset="0"/>
              </a:rPr>
              <a:t>inducing transcription </a:t>
            </a:r>
            <a:r>
              <a:rPr lang="en-US" sz="1400" dirty="0">
                <a:solidFill>
                  <a:srgbClr val="131413"/>
                </a:solidFill>
                <a:latin typeface="Comic Sans MS" panose="030F0702030302020204" pitchFamily="66" charset="0"/>
              </a:rPr>
              <a:t>of the genes encoding the </a:t>
            </a:r>
            <a:r>
              <a:rPr lang="en-US" sz="1400" dirty="0" err="1">
                <a:solidFill>
                  <a:srgbClr val="131413"/>
                </a:solidFill>
                <a:latin typeface="Comic Sans MS" panose="030F0702030302020204" pitchFamily="66" charset="0"/>
              </a:rPr>
              <a:t>gluconeogenic</a:t>
            </a:r>
            <a:r>
              <a:rPr lang="en-US" sz="1400" dirty="0">
                <a:solidFill>
                  <a:srgbClr val="131413"/>
                </a:solidFill>
                <a:latin typeface="Comic Sans MS" panose="030F0702030302020204" pitchFamily="66" charset="0"/>
              </a:rPr>
              <a:t> enzymes </a:t>
            </a:r>
            <a:r>
              <a:rPr lang="en-US" sz="1400" dirty="0" smtClean="0">
                <a:solidFill>
                  <a:srgbClr val="131413"/>
                </a:solidFill>
                <a:latin typeface="Comic Sans MS" panose="030F0702030302020204" pitchFamily="66" charset="0"/>
              </a:rPr>
              <a:t>PEPCK and </a:t>
            </a:r>
            <a:r>
              <a:rPr lang="en-US" sz="1400" dirty="0">
                <a:solidFill>
                  <a:srgbClr val="131413"/>
                </a:solidFill>
                <a:latin typeface="Comic Sans MS" panose="030F0702030302020204" pitchFamily="66" charset="0"/>
              </a:rPr>
              <a:t>G6Pase</a:t>
            </a:r>
            <a:r>
              <a:rPr lang="en-US" sz="1400" dirty="0" smtClean="0">
                <a:solidFill>
                  <a:srgbClr val="131413"/>
                </a:solidFill>
                <a:latin typeface="Comic Sans MS" panose="030F0702030302020204" pitchFamily="66" charset="0"/>
              </a:rPr>
              <a:t>.</a:t>
            </a:r>
          </a:p>
          <a:p>
            <a:r>
              <a:rPr lang="en-US" sz="1400" dirty="0" smtClean="0">
                <a:solidFill>
                  <a:srgbClr val="131413"/>
                </a:solidFill>
                <a:latin typeface="Comic Sans MS" panose="030F0702030302020204" pitchFamily="66" charset="0"/>
              </a:rPr>
              <a:t> </a:t>
            </a:r>
          </a:p>
          <a:p>
            <a:r>
              <a:rPr lang="en-US" sz="1400" dirty="0" smtClean="0">
                <a:solidFill>
                  <a:srgbClr val="131413"/>
                </a:solidFill>
                <a:latin typeface="Comic Sans MS" panose="030F0702030302020204" pitchFamily="66" charset="0"/>
              </a:rPr>
              <a:t>(</a:t>
            </a:r>
            <a:r>
              <a:rPr lang="en-US" sz="1400" dirty="0">
                <a:solidFill>
                  <a:srgbClr val="131413"/>
                </a:solidFill>
                <a:latin typeface="Comic Sans MS" panose="030F0702030302020204" pitchFamily="66" charset="0"/>
              </a:rPr>
              <a:t>10) Phosphorylation of CREB-regulated transcriptional </a:t>
            </a:r>
            <a:r>
              <a:rPr lang="en-US" sz="1400" dirty="0" err="1" smtClean="0">
                <a:solidFill>
                  <a:srgbClr val="131413"/>
                </a:solidFill>
                <a:latin typeface="Comic Sans MS" panose="030F0702030302020204" pitchFamily="66" charset="0"/>
              </a:rPr>
              <a:t>coactivator</a:t>
            </a:r>
            <a:r>
              <a:rPr lang="en-US" sz="1400" dirty="0" smtClean="0">
                <a:solidFill>
                  <a:srgbClr val="131413"/>
                </a:solidFill>
                <a:latin typeface="Comic Sans MS" panose="030F0702030302020204" pitchFamily="66" charset="0"/>
              </a:rPr>
              <a:t>- 2 </a:t>
            </a:r>
            <a:r>
              <a:rPr lang="en-US" sz="1400" dirty="0">
                <a:solidFill>
                  <a:srgbClr val="131413"/>
                </a:solidFill>
                <a:latin typeface="Comic Sans MS" panose="030F0702030302020204" pitchFamily="66" charset="0"/>
              </a:rPr>
              <a:t>(CRTC2) by AMPK, or by AMPK-related kinases such </a:t>
            </a:r>
            <a:r>
              <a:rPr lang="en-US" sz="1400" dirty="0" smtClean="0">
                <a:solidFill>
                  <a:srgbClr val="131413"/>
                </a:solidFill>
                <a:latin typeface="Comic Sans MS" panose="030F0702030302020204" pitchFamily="66" charset="0"/>
              </a:rPr>
              <a:t>as salt-inducible </a:t>
            </a:r>
            <a:r>
              <a:rPr lang="en-US" sz="1400" dirty="0">
                <a:solidFill>
                  <a:srgbClr val="131413"/>
                </a:solidFill>
                <a:latin typeface="Comic Sans MS" panose="030F0702030302020204" pitchFamily="66" charset="0"/>
              </a:rPr>
              <a:t>kinase 2 (SIK2), causes CRTC2 to be retained in the </a:t>
            </a:r>
            <a:r>
              <a:rPr lang="en-US" sz="1400" dirty="0" smtClean="0">
                <a:solidFill>
                  <a:srgbClr val="131413"/>
                </a:solidFill>
                <a:latin typeface="Comic Sans MS" panose="030F0702030302020204" pitchFamily="66" charset="0"/>
              </a:rPr>
              <a:t>cytoplasm, </a:t>
            </a:r>
            <a:r>
              <a:rPr lang="en-US" sz="1400" dirty="0" err="1" smtClean="0">
                <a:solidFill>
                  <a:srgbClr val="131413"/>
                </a:solidFill>
                <a:latin typeface="Comic Sans MS" panose="030F0702030302020204" pitchFamily="66" charset="0"/>
              </a:rPr>
              <a:t>antagonising</a:t>
            </a:r>
            <a:r>
              <a:rPr lang="en-US" sz="1400" dirty="0" smtClean="0">
                <a:solidFill>
                  <a:srgbClr val="131413"/>
                </a:solidFill>
                <a:latin typeface="Comic Sans MS" panose="030F0702030302020204" pitchFamily="66" charset="0"/>
              </a:rPr>
              <a:t> </a:t>
            </a:r>
            <a:r>
              <a:rPr lang="en-US" sz="1400" dirty="0">
                <a:solidFill>
                  <a:srgbClr val="131413"/>
                </a:solidFill>
                <a:latin typeface="Comic Sans MS" panose="030F0702030302020204" pitchFamily="66" charset="0"/>
              </a:rPr>
              <a:t>the effects of PKA on the transcription of PEPCK</a:t>
            </a:r>
          </a:p>
          <a:p>
            <a:r>
              <a:rPr lang="en-US" sz="1400" dirty="0">
                <a:solidFill>
                  <a:srgbClr val="131413"/>
                </a:solidFill>
                <a:latin typeface="Comic Sans MS" panose="030F0702030302020204" pitchFamily="66" charset="0"/>
              </a:rPr>
              <a:t>and </a:t>
            </a:r>
            <a:r>
              <a:rPr lang="en-US" sz="1400" dirty="0" smtClean="0">
                <a:solidFill>
                  <a:srgbClr val="131413"/>
                </a:solidFill>
                <a:latin typeface="Comic Sans MS" panose="030F0702030302020204" pitchFamily="66" charset="0"/>
              </a:rPr>
              <a:t>G6Pase. PKA </a:t>
            </a:r>
            <a:r>
              <a:rPr lang="en-US" sz="1400" dirty="0">
                <a:solidFill>
                  <a:srgbClr val="131413"/>
                </a:solidFill>
                <a:latin typeface="Comic Sans MS" panose="030F0702030302020204" pitchFamily="66" charset="0"/>
              </a:rPr>
              <a:t>inhibits SIK2 by direct phosphorylation </a:t>
            </a:r>
            <a:r>
              <a:rPr lang="en-US" sz="1400" dirty="0" smtClean="0">
                <a:solidFill>
                  <a:srgbClr val="131413"/>
                </a:solidFill>
                <a:latin typeface="Comic Sans MS" panose="030F0702030302020204" pitchFamily="66" charset="0"/>
              </a:rPr>
              <a:t>at </a:t>
            </a:r>
            <a:r>
              <a:rPr lang="es-VE" sz="1400" dirty="0" err="1" smtClean="0">
                <a:solidFill>
                  <a:srgbClr val="131413"/>
                </a:solidFill>
                <a:latin typeface="Comic Sans MS" panose="030F0702030302020204" pitchFamily="66" charset="0"/>
              </a:rPr>
              <a:t>multiple</a:t>
            </a:r>
            <a:r>
              <a:rPr lang="es-VE" sz="1400" dirty="0" smtClean="0">
                <a:solidFill>
                  <a:srgbClr val="131413"/>
                </a:solidFill>
                <a:latin typeface="Comic Sans MS" panose="030F0702030302020204" pitchFamily="66" charset="0"/>
              </a:rPr>
              <a:t> </a:t>
            </a:r>
            <a:r>
              <a:rPr lang="es-VE" sz="1400" dirty="0" err="1" smtClean="0">
                <a:solidFill>
                  <a:srgbClr val="131413"/>
                </a:solidFill>
                <a:latin typeface="Comic Sans MS" panose="030F0702030302020204" pitchFamily="66" charset="0"/>
              </a:rPr>
              <a:t>sites</a:t>
            </a:r>
            <a:r>
              <a:rPr lang="es-VE" sz="1400" dirty="0" smtClean="0">
                <a:solidFill>
                  <a:srgbClr val="131413"/>
                </a:solidFill>
                <a:latin typeface="Comic Sans MS" panose="030F0702030302020204" pitchFamily="66" charset="0"/>
              </a:rPr>
              <a:t>. </a:t>
            </a:r>
          </a:p>
        </p:txBody>
      </p:sp>
    </p:spTree>
    <p:extLst>
      <p:ext uri="{BB962C8B-B14F-4D97-AF65-F5344CB8AC3E}">
        <p14:creationId xmlns:p14="http://schemas.microsoft.com/office/powerpoint/2010/main" val="948149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360674" y="1070243"/>
            <a:ext cx="6451686" cy="5062924"/>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square" rtlCol="0">
            <a:spAutoFit/>
          </a:bodyPr>
          <a:lstStyle/>
          <a:p>
            <a:pPr>
              <a:buSzPct val="150000"/>
            </a:pPr>
            <a:endParaRPr lang="es-VE" sz="900" dirty="0">
              <a:latin typeface="Comic Sans MS" panose="030F0702030302020204" pitchFamily="66" charset="0"/>
            </a:endParaRPr>
          </a:p>
          <a:p>
            <a:pPr marL="176213" indent="-176213">
              <a:buSzPct val="150000"/>
              <a:buFont typeface="Arial" panose="020B0604020202020204" pitchFamily="34" charset="0"/>
              <a:buChar char="•"/>
            </a:pPr>
            <a:r>
              <a:rPr lang="es-VE" dirty="0" smtClean="0">
                <a:latin typeface="Comic Sans MS" panose="030F0702030302020204" pitchFamily="66" charset="0"/>
              </a:rPr>
              <a:t>Productos </a:t>
            </a:r>
            <a:r>
              <a:rPr lang="es-VE" dirty="0">
                <a:latin typeface="Comic Sans MS" panose="030F0702030302020204" pitchFamily="66" charset="0"/>
              </a:rPr>
              <a:t>bacterianos </a:t>
            </a:r>
            <a:r>
              <a:rPr lang="es-VE" dirty="0" smtClean="0">
                <a:latin typeface="Comic Sans MS" panose="030F0702030302020204" pitchFamily="66" charset="0"/>
              </a:rPr>
              <a:t>no viables </a:t>
            </a:r>
            <a:r>
              <a:rPr lang="es-VE" dirty="0">
                <a:latin typeface="Comic Sans MS" panose="030F0702030302020204" pitchFamily="66" charset="0"/>
              </a:rPr>
              <a:t>o productos intermedios del metabolismo de microorganismos probióticos que </a:t>
            </a:r>
            <a:r>
              <a:rPr lang="es-VE" dirty="0" smtClean="0">
                <a:latin typeface="Comic Sans MS" panose="030F0702030302020204" pitchFamily="66" charset="0"/>
              </a:rPr>
              <a:t>tienen </a:t>
            </a:r>
            <a:r>
              <a:rPr lang="es-VE" dirty="0">
                <a:latin typeface="Comic Sans MS" panose="030F0702030302020204" pitchFamily="66" charset="0"/>
              </a:rPr>
              <a:t>actividad biológica en el </a:t>
            </a:r>
            <a:r>
              <a:rPr lang="es-VE" dirty="0" smtClean="0">
                <a:latin typeface="Comic Sans MS" panose="030F0702030302020204" pitchFamily="66" charset="0"/>
              </a:rPr>
              <a:t>hospedero.</a:t>
            </a:r>
          </a:p>
          <a:p>
            <a:pPr marL="176213" indent="-176213">
              <a:buSzPct val="150000"/>
              <a:buFont typeface="Arial" panose="020B0604020202020204" pitchFamily="34" charset="0"/>
              <a:buChar char="•"/>
            </a:pPr>
            <a:endParaRPr lang="es-VE" sz="800" dirty="0" smtClean="0">
              <a:latin typeface="Comic Sans MS" panose="030F0702030302020204" pitchFamily="66" charset="0"/>
            </a:endParaRPr>
          </a:p>
          <a:p>
            <a:pPr marL="176213" indent="-176213">
              <a:buSzPct val="150000"/>
              <a:buFont typeface="Arial" panose="020B0604020202020204" pitchFamily="34" charset="0"/>
              <a:buChar char="•"/>
            </a:pPr>
            <a:r>
              <a:rPr lang="es-VE" dirty="0">
                <a:latin typeface="Comic Sans MS" panose="030F0702030302020204" pitchFamily="66" charset="0"/>
              </a:rPr>
              <a:t>S</a:t>
            </a:r>
            <a:r>
              <a:rPr lang="es-VE" dirty="0" smtClean="0">
                <a:latin typeface="Comic Sans MS" panose="030F0702030302020204" pitchFamily="66" charset="0"/>
              </a:rPr>
              <a:t>ecretados </a:t>
            </a:r>
            <a:r>
              <a:rPr lang="es-VE" dirty="0">
                <a:latin typeface="Comic Sans MS" panose="030F0702030302020204" pitchFamily="66" charset="0"/>
              </a:rPr>
              <a:t>por bacterias vivas o liberados después de lisis </a:t>
            </a:r>
            <a:r>
              <a:rPr lang="es-VE" dirty="0" smtClean="0">
                <a:latin typeface="Comic Sans MS" panose="030F0702030302020204" pitchFamily="66" charset="0"/>
              </a:rPr>
              <a:t>bacteriana. Ejemplos: </a:t>
            </a:r>
            <a:r>
              <a:rPr lang="es-VE" b="1" dirty="0" smtClean="0">
                <a:latin typeface="Comic Sans MS" panose="030F0702030302020204" pitchFamily="66" charset="0"/>
              </a:rPr>
              <a:t>ácidos </a:t>
            </a:r>
            <a:r>
              <a:rPr lang="es-VE" b="1" dirty="0">
                <a:latin typeface="Comic Sans MS" panose="030F0702030302020204" pitchFamily="66" charset="0"/>
              </a:rPr>
              <a:t>grasos de cadena </a:t>
            </a:r>
            <a:r>
              <a:rPr lang="es-VE" b="1" dirty="0" smtClean="0">
                <a:latin typeface="Comic Sans MS" panose="030F0702030302020204" pitchFamily="66" charset="0"/>
              </a:rPr>
              <a:t>corta  </a:t>
            </a:r>
            <a:r>
              <a:rPr lang="es-VE" dirty="0" smtClean="0">
                <a:latin typeface="Comic Sans MS" panose="030F0702030302020204" pitchFamily="66" charset="0"/>
              </a:rPr>
              <a:t>(</a:t>
            </a:r>
            <a:r>
              <a:rPr lang="es-VE" dirty="0" err="1" smtClean="0">
                <a:latin typeface="Comic Sans MS" panose="030F0702030302020204" pitchFamily="66" charset="0"/>
              </a:rPr>
              <a:t>SCFAs</a:t>
            </a:r>
            <a:r>
              <a:rPr lang="es-VE" dirty="0" smtClean="0">
                <a:latin typeface="Comic Sans MS" panose="030F0702030302020204" pitchFamily="66" charset="0"/>
              </a:rPr>
              <a:t>), </a:t>
            </a:r>
            <a:r>
              <a:rPr lang="es-VE" b="1" dirty="0" smtClean="0">
                <a:latin typeface="Comic Sans MS" panose="030F0702030302020204" pitchFamily="66" charset="0"/>
              </a:rPr>
              <a:t>péptidos </a:t>
            </a:r>
            <a:r>
              <a:rPr lang="es-VE" b="1" dirty="0">
                <a:latin typeface="Comic Sans MS" panose="030F0702030302020204" pitchFamily="66" charset="0"/>
              </a:rPr>
              <a:t>antimicrobianos </a:t>
            </a:r>
            <a:r>
              <a:rPr lang="es-VE" dirty="0">
                <a:latin typeface="Comic Sans MS" panose="030F0702030302020204" pitchFamily="66" charset="0"/>
              </a:rPr>
              <a:t>(</a:t>
            </a:r>
            <a:r>
              <a:rPr lang="es-VE" dirty="0" err="1">
                <a:latin typeface="Comic Sans MS" panose="030F0702030302020204" pitchFamily="66" charset="0"/>
              </a:rPr>
              <a:t>AMPs</a:t>
            </a:r>
            <a:r>
              <a:rPr lang="es-VE" dirty="0" smtClean="0">
                <a:latin typeface="Comic Sans MS" panose="030F0702030302020204" pitchFamily="66" charset="0"/>
              </a:rPr>
              <a:t>), </a:t>
            </a:r>
            <a:r>
              <a:rPr lang="es-VE" b="1" dirty="0">
                <a:latin typeface="Comic Sans MS" panose="030F0702030302020204" pitchFamily="66" charset="0"/>
              </a:rPr>
              <a:t>enzimas</a:t>
            </a:r>
            <a:r>
              <a:rPr lang="es-VE" dirty="0">
                <a:latin typeface="Comic Sans MS" panose="030F0702030302020204" pitchFamily="66" charset="0"/>
              </a:rPr>
              <a:t> que permiten a las bacterias probióticos digerir </a:t>
            </a:r>
            <a:r>
              <a:rPr lang="es-VE" dirty="0" smtClean="0">
                <a:latin typeface="Comic Sans MS" panose="030F0702030302020204" pitchFamily="66" charset="0"/>
              </a:rPr>
              <a:t>carbohidratos; </a:t>
            </a:r>
            <a:r>
              <a:rPr lang="es-VE" b="1" dirty="0" smtClean="0">
                <a:latin typeface="Comic Sans MS" panose="030F0702030302020204" pitchFamily="66" charset="0"/>
              </a:rPr>
              <a:t>vitaminas</a:t>
            </a:r>
            <a:r>
              <a:rPr lang="es-VE" dirty="0" smtClean="0">
                <a:latin typeface="Comic Sans MS" panose="030F0702030302020204" pitchFamily="66" charset="0"/>
              </a:rPr>
              <a:t> </a:t>
            </a:r>
            <a:r>
              <a:rPr lang="es-VE" dirty="0">
                <a:latin typeface="Comic Sans MS" panose="030F0702030302020204" pitchFamily="66" charset="0"/>
              </a:rPr>
              <a:t>B, vitamina </a:t>
            </a:r>
            <a:r>
              <a:rPr lang="es-VE" dirty="0" smtClean="0">
                <a:latin typeface="Comic Sans MS" panose="030F0702030302020204" pitchFamily="66" charset="0"/>
              </a:rPr>
              <a:t>K; proteínas </a:t>
            </a:r>
            <a:r>
              <a:rPr lang="es-VE" dirty="0">
                <a:latin typeface="Comic Sans MS" panose="030F0702030302020204" pitchFamily="66" charset="0"/>
              </a:rPr>
              <a:t>de la superficie </a:t>
            </a:r>
            <a:r>
              <a:rPr lang="es-VE" dirty="0" smtClean="0">
                <a:latin typeface="Comic Sans MS" panose="030F0702030302020204" pitchFamily="66" charset="0"/>
              </a:rPr>
              <a:t>celular. </a:t>
            </a:r>
          </a:p>
          <a:p>
            <a:pPr marL="176213" indent="-176213">
              <a:buSzPct val="150000"/>
              <a:buFont typeface="Arial" panose="020B0604020202020204" pitchFamily="34" charset="0"/>
              <a:buChar char="•"/>
            </a:pPr>
            <a:endParaRPr lang="es-VE" sz="800" dirty="0" smtClean="0">
              <a:latin typeface="Comic Sans MS" panose="030F0702030302020204" pitchFamily="66" charset="0"/>
            </a:endParaRPr>
          </a:p>
          <a:p>
            <a:pPr marL="176213" indent="-176213">
              <a:buSzPct val="150000"/>
              <a:buFont typeface="Arial" panose="020B0604020202020204" pitchFamily="34" charset="0"/>
              <a:buChar char="•"/>
            </a:pPr>
            <a:r>
              <a:rPr lang="es-VE" b="1" dirty="0">
                <a:latin typeface="Comic Sans MS" panose="030F0702030302020204" pitchFamily="66" charset="0"/>
              </a:rPr>
              <a:t>M</a:t>
            </a:r>
            <a:r>
              <a:rPr lang="es-VE" b="1" dirty="0" smtClean="0">
                <a:latin typeface="Comic Sans MS" panose="030F0702030302020204" pitchFamily="66" charset="0"/>
              </a:rPr>
              <a:t>oléculas </a:t>
            </a:r>
            <a:r>
              <a:rPr lang="es-VE" b="1" dirty="0">
                <a:latin typeface="Comic Sans MS" panose="030F0702030302020204" pitchFamily="66" charset="0"/>
              </a:rPr>
              <a:t>de señalización </a:t>
            </a:r>
            <a:r>
              <a:rPr lang="es-VE" dirty="0">
                <a:latin typeface="Comic Sans MS" panose="030F0702030302020204" pitchFamily="66" charset="0"/>
              </a:rPr>
              <a:t>con acciones </a:t>
            </a:r>
            <a:r>
              <a:rPr lang="es-VE" b="1" dirty="0">
                <a:latin typeface="Comic Sans MS" panose="030F0702030302020204" pitchFamily="66" charset="0"/>
              </a:rPr>
              <a:t>antiinflamatorias</a:t>
            </a:r>
            <a:r>
              <a:rPr lang="es-VE" dirty="0">
                <a:latin typeface="Comic Sans MS" panose="030F0702030302020204" pitchFamily="66" charset="0"/>
              </a:rPr>
              <a:t>, </a:t>
            </a:r>
            <a:r>
              <a:rPr lang="es-VE" b="1" dirty="0" err="1">
                <a:latin typeface="Comic Sans MS" panose="030F0702030302020204" pitchFamily="66" charset="0"/>
              </a:rPr>
              <a:t>inmunomodulatorias</a:t>
            </a:r>
            <a:r>
              <a:rPr lang="es-VE" dirty="0">
                <a:latin typeface="Comic Sans MS" panose="030F0702030302020204" pitchFamily="66" charset="0"/>
              </a:rPr>
              <a:t>, </a:t>
            </a:r>
            <a:r>
              <a:rPr lang="es-VE" b="1" dirty="0" err="1" smtClean="0">
                <a:latin typeface="Comic Sans MS" panose="030F0702030302020204" pitchFamily="66" charset="0"/>
              </a:rPr>
              <a:t>antiobesogénica,antioxidantes</a:t>
            </a:r>
            <a:r>
              <a:rPr lang="es-VE" dirty="0" smtClean="0">
                <a:latin typeface="Comic Sans MS" panose="030F0702030302020204" pitchFamily="66" charset="0"/>
              </a:rPr>
              <a:t> y otras, que pueden </a:t>
            </a:r>
            <a:r>
              <a:rPr lang="es-VE" dirty="0">
                <a:latin typeface="Comic Sans MS" panose="030F0702030302020204" pitchFamily="66" charset="0"/>
              </a:rPr>
              <a:t>contribuir </a:t>
            </a:r>
            <a:r>
              <a:rPr lang="es-VE" dirty="0" smtClean="0">
                <a:latin typeface="Comic Sans MS" panose="030F0702030302020204" pitchFamily="66" charset="0"/>
              </a:rPr>
              <a:t> a mejorar </a:t>
            </a:r>
            <a:r>
              <a:rPr lang="es-VE" dirty="0">
                <a:latin typeface="Comic Sans MS" panose="030F0702030302020204" pitchFamily="66" charset="0"/>
              </a:rPr>
              <a:t>la salud del hospedero</a:t>
            </a:r>
            <a:r>
              <a:rPr lang="es-VE" dirty="0" smtClean="0">
                <a:latin typeface="Comic Sans MS" panose="030F0702030302020204" pitchFamily="66" charset="0"/>
              </a:rPr>
              <a:t>.</a:t>
            </a:r>
          </a:p>
          <a:p>
            <a:pPr marL="176213" indent="-176213">
              <a:buSzPct val="150000"/>
              <a:buFont typeface="Arial" panose="020B0604020202020204" pitchFamily="34" charset="0"/>
              <a:buChar char="•"/>
            </a:pPr>
            <a:endParaRPr lang="en-US" sz="800" dirty="0" smtClean="0">
              <a:latin typeface="Comic Sans MS" panose="030F0702030302020204" pitchFamily="66" charset="0"/>
            </a:endParaRPr>
          </a:p>
          <a:p>
            <a:pPr marL="176213" indent="-176213">
              <a:buSzPct val="150000"/>
              <a:buFont typeface="Arial" panose="020B0604020202020204" pitchFamily="34" charset="0"/>
              <a:buChar char="•"/>
            </a:pPr>
            <a:r>
              <a:rPr lang="en-US" dirty="0" smtClean="0">
                <a:effectLst>
                  <a:outerShdw blurRad="38100" dist="38100" dir="2700000" algn="tl">
                    <a:srgbClr val="000000">
                      <a:alpha val="43137"/>
                    </a:srgbClr>
                  </a:outerShdw>
                </a:effectLst>
                <a:latin typeface="Comic Sans MS" panose="030F0702030302020204" pitchFamily="66" charset="0"/>
              </a:rPr>
              <a:t>Prebióticos y </a:t>
            </a:r>
            <a:r>
              <a:rPr lang="en-US" dirty="0" err="1" smtClean="0">
                <a:effectLst>
                  <a:outerShdw blurRad="38100" dist="38100" dir="2700000" algn="tl">
                    <a:srgbClr val="000000">
                      <a:alpha val="43137"/>
                    </a:srgbClr>
                  </a:outerShdw>
                </a:effectLst>
                <a:latin typeface="Comic Sans MS" panose="030F0702030302020204" pitchFamily="66" charset="0"/>
              </a:rPr>
              <a:t>postbióticos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smtClean="0">
                <a:latin typeface="Comic Sans MS" panose="030F0702030302020204" pitchFamily="66" charset="0"/>
              </a:rPr>
              <a:t>son </a:t>
            </a:r>
            <a:r>
              <a:rPr lang="en-US" dirty="0" err="1" smtClean="0">
                <a:latin typeface="Comic Sans MS" panose="030F0702030302020204" pitchFamily="66" charset="0"/>
              </a:rPr>
              <a:t>alternativas</a:t>
            </a:r>
            <a:r>
              <a:rPr lang="en-US" dirty="0" smtClean="0">
                <a:latin typeface="Comic Sans MS" panose="030F0702030302020204" pitchFamily="66" charset="0"/>
              </a:rPr>
              <a:t> </a:t>
            </a:r>
            <a:r>
              <a:rPr lang="en-US" dirty="0" err="1" smtClean="0">
                <a:latin typeface="Comic Sans MS" panose="030F0702030302020204" pitchFamily="66" charset="0"/>
              </a:rPr>
              <a:t>potenciales</a:t>
            </a:r>
            <a:r>
              <a:rPr lang="en-US" dirty="0" smtClean="0">
                <a:latin typeface="Comic Sans MS" panose="030F0702030302020204" pitchFamily="66" charset="0"/>
              </a:rPr>
              <a:t> o </a:t>
            </a:r>
            <a:r>
              <a:rPr lang="en-US" dirty="0" err="1" smtClean="0">
                <a:latin typeface="Comic Sans MS" panose="030F0702030302020204" pitchFamily="66" charset="0"/>
              </a:rPr>
              <a:t>adjuntas</a:t>
            </a:r>
            <a:r>
              <a:rPr lang="en-US" dirty="0" smtClean="0">
                <a:latin typeface="Comic Sans MS" panose="030F0702030302020204" pitchFamily="66" charset="0"/>
              </a:rPr>
              <a:t> a la </a:t>
            </a:r>
            <a:r>
              <a:rPr lang="en-US" dirty="0" err="1" smtClean="0">
                <a:latin typeface="Comic Sans MS" panose="030F0702030302020204" pitchFamily="66" charset="0"/>
              </a:rPr>
              <a:t>administración</a:t>
            </a:r>
            <a:r>
              <a:rPr lang="en-US" dirty="0" smtClean="0">
                <a:latin typeface="Comic Sans MS" panose="030F0702030302020204" pitchFamily="66" charset="0"/>
              </a:rPr>
              <a:t> de </a:t>
            </a:r>
            <a:r>
              <a:rPr lang="en-US" dirty="0" smtClean="0">
                <a:effectLst>
                  <a:outerShdw blurRad="38100" dist="38100" dir="2700000" algn="tl">
                    <a:srgbClr val="000000">
                      <a:alpha val="43137"/>
                    </a:srgbClr>
                  </a:outerShdw>
                </a:effectLst>
                <a:latin typeface="Comic Sans MS" panose="030F0702030302020204" pitchFamily="66" charset="0"/>
              </a:rPr>
              <a:t>probióticos</a:t>
            </a:r>
            <a:r>
              <a:rPr lang="en-US" sz="2000" dirty="0" smtClean="0">
                <a:effectLst>
                  <a:outerShdw blurRad="38100" dist="38100" dir="2700000" algn="tl">
                    <a:srgbClr val="000000">
                      <a:alpha val="43137"/>
                    </a:srgbClr>
                  </a:outerShdw>
                </a:effectLst>
                <a:latin typeface="Comic Sans MS" panose="030F0702030302020204" pitchFamily="66" charset="0"/>
              </a:rPr>
              <a:t>.</a:t>
            </a:r>
            <a:endParaRPr lang="es-VE" sz="2000" dirty="0" smtClean="0">
              <a:effectLst>
                <a:outerShdw blurRad="38100" dist="38100" dir="2700000" algn="tl">
                  <a:srgbClr val="000000">
                    <a:alpha val="43137"/>
                  </a:srgbClr>
                </a:outerShdw>
              </a:effectLst>
              <a:latin typeface="Comic Sans MS" panose="030F0702030302020204" pitchFamily="66" charset="0"/>
            </a:endParaRPr>
          </a:p>
        </p:txBody>
      </p:sp>
      <p:sp>
        <p:nvSpPr>
          <p:cNvPr id="6" name="3 CuadroTexto"/>
          <p:cNvSpPr txBox="1"/>
          <p:nvPr/>
        </p:nvSpPr>
        <p:spPr>
          <a:xfrm>
            <a:off x="6771235" y="6611779"/>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Rectángulo 2"/>
          <p:cNvSpPr/>
          <p:nvPr/>
        </p:nvSpPr>
        <p:spPr>
          <a:xfrm>
            <a:off x="2022846" y="6177642"/>
            <a:ext cx="5098308" cy="400110"/>
          </a:xfrm>
          <a:prstGeom prst="rect">
            <a:avLst/>
          </a:prstGeom>
        </p:spPr>
        <p:txBody>
          <a:bodyPr wrap="square">
            <a:spAutoFit/>
          </a:bodyPr>
          <a:lstStyle/>
          <a:p>
            <a:pPr algn="ctr"/>
            <a:r>
              <a:rPr lang="es-VE" sz="1000" dirty="0">
                <a:latin typeface="Times New Roman" panose="02020603050405020304" pitchFamily="18" charset="0"/>
                <a:cs typeface="Times New Roman" panose="02020603050405020304" pitchFamily="18" charset="0"/>
              </a:rPr>
              <a:t>J.E. Aguilar-</a:t>
            </a:r>
            <a:r>
              <a:rPr lang="es-VE" sz="1000" dirty="0" err="1">
                <a:latin typeface="Times New Roman" panose="02020603050405020304" pitchFamily="18" charset="0"/>
                <a:cs typeface="Times New Roman" panose="02020603050405020304" pitchFamily="18" charset="0"/>
              </a:rPr>
              <a:t>Toalá</a:t>
            </a:r>
            <a:r>
              <a:rPr lang="es-VE" sz="1000" dirty="0">
                <a:latin typeface="Times New Roman" panose="02020603050405020304" pitchFamily="18" charset="0"/>
                <a:cs typeface="Times New Roman" panose="02020603050405020304" pitchFamily="18" charset="0"/>
              </a:rPr>
              <a:t> et al.  </a:t>
            </a:r>
            <a:r>
              <a:rPr lang="es-VE" sz="1000" dirty="0" err="1">
                <a:latin typeface="Times New Roman" panose="02020603050405020304" pitchFamily="18" charset="0"/>
                <a:cs typeface="Times New Roman" panose="02020603050405020304" pitchFamily="18" charset="0"/>
              </a:rPr>
              <a:t>P</a:t>
            </a:r>
            <a:r>
              <a:rPr lang="es-VE" sz="1000" i="1" dirty="0" err="1">
                <a:latin typeface="Times New Roman" panose="02020603050405020304" pitchFamily="18" charset="0"/>
                <a:cs typeface="Times New Roman" panose="02020603050405020304" pitchFamily="18" charset="0"/>
              </a:rPr>
              <a:t>ostbiotics</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An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evolving</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term</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within</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the</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functional</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foods</a:t>
            </a:r>
            <a:r>
              <a:rPr lang="es-VE" sz="1000" i="1" dirty="0">
                <a:latin typeface="Times New Roman" panose="02020603050405020304" pitchFamily="18" charset="0"/>
                <a:cs typeface="Times New Roman" panose="02020603050405020304" pitchFamily="18" charset="0"/>
              </a:rPr>
              <a:t> </a:t>
            </a:r>
            <a:r>
              <a:rPr lang="es-VE" sz="1000" i="1" dirty="0" err="1">
                <a:latin typeface="Times New Roman" panose="02020603050405020304" pitchFamily="18" charset="0"/>
                <a:cs typeface="Times New Roman" panose="02020603050405020304" pitchFamily="18" charset="0"/>
              </a:rPr>
              <a:t>field</a:t>
            </a:r>
            <a:r>
              <a:rPr lang="es-VE" sz="1000" i="1" dirty="0">
                <a:latin typeface="Times New Roman" panose="02020603050405020304" pitchFamily="18" charset="0"/>
                <a:cs typeface="Times New Roman" panose="02020603050405020304" pitchFamily="18" charset="0"/>
              </a:rPr>
              <a:t> </a:t>
            </a:r>
            <a:r>
              <a:rPr lang="es-VE" sz="1000" dirty="0">
                <a:latin typeface="Times New Roman" panose="02020603050405020304" pitchFamily="18" charset="0"/>
                <a:cs typeface="Times New Roman" panose="02020603050405020304" pitchFamily="18" charset="0"/>
              </a:rPr>
              <a:t>.</a:t>
            </a:r>
            <a:r>
              <a:rPr lang="es-VE" sz="1000" dirty="0" err="1">
                <a:latin typeface="Times New Roman" panose="02020603050405020304" pitchFamily="18" charset="0"/>
                <a:cs typeface="Times New Roman" panose="02020603050405020304" pitchFamily="18" charset="0"/>
              </a:rPr>
              <a:t>Trends</a:t>
            </a:r>
            <a:r>
              <a:rPr lang="es-VE" sz="1000" dirty="0">
                <a:latin typeface="Times New Roman" panose="02020603050405020304" pitchFamily="18" charset="0"/>
                <a:cs typeface="Times New Roman" panose="02020603050405020304" pitchFamily="18" charset="0"/>
              </a:rPr>
              <a:t> in </a:t>
            </a:r>
            <a:r>
              <a:rPr lang="es-VE" sz="1000" dirty="0" err="1">
                <a:latin typeface="Times New Roman" panose="02020603050405020304" pitchFamily="18" charset="0"/>
                <a:cs typeface="Times New Roman" panose="02020603050405020304" pitchFamily="18" charset="0"/>
              </a:rPr>
              <a:t>Food</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Science</a:t>
            </a:r>
            <a:r>
              <a:rPr lang="es-VE" sz="1000" dirty="0">
                <a:latin typeface="Times New Roman" panose="02020603050405020304" pitchFamily="18" charset="0"/>
                <a:cs typeface="Times New Roman" panose="02020603050405020304" pitchFamily="18" charset="0"/>
              </a:rPr>
              <a:t> &amp; </a:t>
            </a:r>
            <a:r>
              <a:rPr lang="es-VE" sz="1000" dirty="0" err="1">
                <a:latin typeface="Times New Roman" panose="02020603050405020304" pitchFamily="18" charset="0"/>
                <a:cs typeface="Times New Roman" panose="02020603050405020304" pitchFamily="18" charset="0"/>
              </a:rPr>
              <a:t>Technology</a:t>
            </a:r>
            <a:r>
              <a:rPr lang="es-VE" sz="1000" dirty="0">
                <a:latin typeface="Times New Roman" panose="02020603050405020304" pitchFamily="18" charset="0"/>
                <a:cs typeface="Times New Roman" panose="02020603050405020304" pitchFamily="18" charset="0"/>
              </a:rPr>
              <a:t> </a:t>
            </a:r>
            <a:r>
              <a:rPr lang="es-VE" sz="1000" dirty="0" err="1">
                <a:latin typeface="Times New Roman" panose="02020603050405020304" pitchFamily="18" charset="0"/>
                <a:cs typeface="Times New Roman" panose="02020603050405020304" pitchFamily="18" charset="0"/>
              </a:rPr>
              <a:t>March</a:t>
            </a:r>
            <a:r>
              <a:rPr lang="es-VE" sz="1000" dirty="0">
                <a:latin typeface="Times New Roman" panose="02020603050405020304" pitchFamily="18" charset="0"/>
                <a:cs typeface="Times New Roman" panose="02020603050405020304" pitchFamily="18" charset="0"/>
              </a:rPr>
              <a:t> </a:t>
            </a:r>
            <a:r>
              <a:rPr lang="es-VE" sz="1000" b="1" dirty="0">
                <a:latin typeface="Times New Roman" panose="02020603050405020304" pitchFamily="18" charset="0"/>
                <a:cs typeface="Times New Roman" panose="02020603050405020304" pitchFamily="18" charset="0"/>
              </a:rPr>
              <a:t>2018</a:t>
            </a:r>
            <a:r>
              <a:rPr lang="es-VE" sz="1000" dirty="0">
                <a:latin typeface="Times New Roman" panose="02020603050405020304" pitchFamily="18" charset="0"/>
                <a:cs typeface="Times New Roman" panose="02020603050405020304" pitchFamily="18" charset="0"/>
              </a:rPr>
              <a:t> 75 DOI: </a:t>
            </a:r>
            <a:r>
              <a:rPr lang="es-VE" sz="1000" dirty="0" smtClean="0">
                <a:latin typeface="Times New Roman" panose="02020603050405020304" pitchFamily="18" charset="0"/>
                <a:cs typeface="Times New Roman" panose="02020603050405020304" pitchFamily="18" charset="0"/>
              </a:rPr>
              <a:t>10.1016/j.tifs.2018.03.009</a:t>
            </a:r>
          </a:p>
        </p:txBody>
      </p:sp>
      <p:sp>
        <p:nvSpPr>
          <p:cNvPr id="5" name="6 CuadroTexto"/>
          <p:cNvSpPr txBox="1"/>
          <p:nvPr/>
        </p:nvSpPr>
        <p:spPr>
          <a:xfrm>
            <a:off x="159445" y="114456"/>
            <a:ext cx="797013"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IIIA2</a:t>
            </a:r>
            <a:endParaRPr lang="es-VE" sz="1600" dirty="0">
              <a:solidFill>
                <a:prstClr val="white"/>
              </a:solidFill>
              <a:latin typeface="Comic Sans MS" pitchFamily="66" charset="0"/>
            </a:endParaRPr>
          </a:p>
        </p:txBody>
      </p:sp>
      <p:sp>
        <p:nvSpPr>
          <p:cNvPr id="7" name="CuadroTexto 6"/>
          <p:cNvSpPr txBox="1"/>
          <p:nvPr/>
        </p:nvSpPr>
        <p:spPr>
          <a:xfrm>
            <a:off x="159445" y="525118"/>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endParaRPr lang="es-VE" sz="1600" dirty="0">
              <a:latin typeface="Comic Sans MS" panose="030F0702030302020204" pitchFamily="66" charset="0"/>
            </a:endParaRPr>
          </a:p>
        </p:txBody>
      </p:sp>
      <p:sp>
        <p:nvSpPr>
          <p:cNvPr id="2" name="Rectángulo 1"/>
          <p:cNvSpPr/>
          <p:nvPr/>
        </p:nvSpPr>
        <p:spPr>
          <a:xfrm>
            <a:off x="3606030" y="472107"/>
            <a:ext cx="1931939" cy="461665"/>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a:spAutoFit/>
          </a:bodyPr>
          <a:lstStyle/>
          <a:p>
            <a:pPr>
              <a:buSzPct val="150000"/>
            </a:pPr>
            <a:r>
              <a:rPr lang="es-VE" sz="2400" dirty="0" err="1">
                <a:effectLst>
                  <a:outerShdw blurRad="38100" dist="38100" dir="2700000" algn="tl">
                    <a:srgbClr val="000000">
                      <a:alpha val="43137"/>
                    </a:srgbClr>
                  </a:outerShdw>
                </a:effectLst>
                <a:latin typeface="Comic Sans MS" panose="030F0702030302020204" pitchFamily="66" charset="0"/>
              </a:rPr>
              <a:t>Postbióticos</a:t>
            </a:r>
            <a:endParaRPr lang="es-VE" sz="2400"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2882133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6771235" y="6583787"/>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CuadroTexto 6"/>
          <p:cNvSpPr txBox="1"/>
          <p:nvPr/>
        </p:nvSpPr>
        <p:spPr>
          <a:xfrm>
            <a:off x="1951034" y="185760"/>
            <a:ext cx="5384807" cy="461665"/>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pPr algn="ctr"/>
            <a:r>
              <a:rPr lang="es-VE" sz="2400" dirty="0" smtClean="0">
                <a:latin typeface="Comic Sans MS" panose="030F0702030302020204" pitchFamily="66" charset="0"/>
              </a:rPr>
              <a:t>Mecanismo de acción de </a:t>
            </a:r>
            <a:r>
              <a:rPr lang="es-VE" sz="2400" dirty="0" err="1" smtClean="0">
                <a:latin typeface="Comic Sans MS" panose="030F0702030302020204" pitchFamily="66" charset="0"/>
              </a:rPr>
              <a:t>Metformina</a:t>
            </a:r>
            <a:endParaRPr lang="es-VE" sz="2400" dirty="0">
              <a:latin typeface="Comic Sans MS" panose="030F0702030302020204" pitchFamily="66" charset="0"/>
            </a:endParaRPr>
          </a:p>
        </p:txBody>
      </p:sp>
      <p:sp>
        <p:nvSpPr>
          <p:cNvPr id="8" name="6 CuadroTexto"/>
          <p:cNvSpPr txBox="1"/>
          <p:nvPr/>
        </p:nvSpPr>
        <p:spPr>
          <a:xfrm>
            <a:off x="212042" y="188640"/>
            <a:ext cx="82586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B1</a:t>
            </a:r>
            <a:endParaRPr lang="es-VE" sz="1600" dirty="0">
              <a:solidFill>
                <a:prstClr val="white"/>
              </a:solidFill>
              <a:latin typeface="Comic Sans MS" pitchFamily="66" charset="0"/>
            </a:endParaRPr>
          </a:p>
        </p:txBody>
      </p:sp>
      <p:sp>
        <p:nvSpPr>
          <p:cNvPr id="9" name="CuadroTexto 8"/>
          <p:cNvSpPr txBox="1"/>
          <p:nvPr/>
        </p:nvSpPr>
        <p:spPr>
          <a:xfrm>
            <a:off x="212042" y="701982"/>
            <a:ext cx="1335622"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endParaRPr lang="es-VE" sz="1600" dirty="0">
              <a:latin typeface="Comic Sans MS" panose="030F0702030302020204" pitchFamily="66"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993" y="1324882"/>
            <a:ext cx="7698014" cy="4330133"/>
          </a:xfrm>
          <a:prstGeom prst="rect">
            <a:avLst/>
          </a:prstGeom>
        </p:spPr>
      </p:pic>
      <p:sp>
        <p:nvSpPr>
          <p:cNvPr id="2" name="Rectángulo 1"/>
          <p:cNvSpPr/>
          <p:nvPr/>
        </p:nvSpPr>
        <p:spPr>
          <a:xfrm>
            <a:off x="922813" y="5713690"/>
            <a:ext cx="7285705" cy="923330"/>
          </a:xfrm>
          <a:prstGeom prst="rect">
            <a:avLst/>
          </a:prstGeom>
          <a:effectLst>
            <a:outerShdw blurRad="50800" dist="38100" dir="2700000" algn="tl" rotWithShape="0">
              <a:prstClr val="black">
                <a:alpha val="40000"/>
              </a:prstClr>
            </a:outerShdw>
          </a:effectLst>
        </p:spPr>
        <p:txBody>
          <a:bodyPr wrap="square">
            <a:spAutoFit/>
          </a:bodyPr>
          <a:lstStyle/>
          <a:p>
            <a:r>
              <a:rPr lang="en-US" b="1" dirty="0" err="1" smtClean="0">
                <a:solidFill>
                  <a:srgbClr val="222222"/>
                </a:solidFill>
                <a:latin typeface="Comic Sans MS" panose="030F0702030302020204" pitchFamily="66" charset="0"/>
                <a:ea typeface="BatangChe" panose="02030609000101010101" pitchFamily="49" charset="-127"/>
              </a:rPr>
              <a:t>Metformina</a:t>
            </a:r>
            <a:r>
              <a:rPr lang="en-US" b="1" dirty="0" smtClean="0">
                <a:solidFill>
                  <a:srgbClr val="222222"/>
                </a:solidFill>
                <a:latin typeface="Comic Sans MS" panose="030F0702030302020204" pitchFamily="66" charset="0"/>
                <a:ea typeface="BatangChe" panose="02030609000101010101" pitchFamily="49" charset="-127"/>
              </a:rPr>
              <a:t> </a:t>
            </a:r>
            <a:r>
              <a:rPr lang="en-US" dirty="0" err="1" smtClean="0">
                <a:solidFill>
                  <a:srgbClr val="222222"/>
                </a:solidFill>
                <a:latin typeface="Comic Sans MS" panose="030F0702030302020204" pitchFamily="66" charset="0"/>
                <a:ea typeface="BatangChe" panose="02030609000101010101" pitchFamily="49" charset="-127"/>
              </a:rPr>
              <a:t>disminuye</a:t>
            </a:r>
            <a:r>
              <a:rPr lang="en-US" dirty="0" smtClean="0">
                <a:solidFill>
                  <a:srgbClr val="222222"/>
                </a:solidFill>
                <a:latin typeface="Comic Sans MS" panose="030F0702030302020204" pitchFamily="66" charset="0"/>
                <a:ea typeface="BatangChe" panose="02030609000101010101" pitchFamily="49" charset="-127"/>
              </a:rPr>
              <a:t> </a:t>
            </a:r>
            <a:r>
              <a:rPr lang="en-US" dirty="0" err="1" smtClean="0">
                <a:solidFill>
                  <a:srgbClr val="222222"/>
                </a:solidFill>
                <a:latin typeface="Comic Sans MS" panose="030F0702030302020204" pitchFamily="66" charset="0"/>
                <a:ea typeface="BatangChe" panose="02030609000101010101" pitchFamily="49" charset="-127"/>
              </a:rPr>
              <a:t>producción</a:t>
            </a:r>
            <a:r>
              <a:rPr lang="en-US" dirty="0" smtClean="0">
                <a:solidFill>
                  <a:srgbClr val="222222"/>
                </a:solidFill>
                <a:latin typeface="Comic Sans MS" panose="030F0702030302020204" pitchFamily="66" charset="0"/>
                <a:ea typeface="BatangChe" panose="02030609000101010101" pitchFamily="49" charset="-127"/>
              </a:rPr>
              <a:t> de </a:t>
            </a:r>
            <a:r>
              <a:rPr lang="en-US" dirty="0" err="1" smtClean="0">
                <a:solidFill>
                  <a:srgbClr val="222222"/>
                </a:solidFill>
                <a:latin typeface="Comic Sans MS" panose="030F0702030302020204" pitchFamily="66" charset="0"/>
                <a:ea typeface="BatangChe" panose="02030609000101010101" pitchFamily="49" charset="-127"/>
              </a:rPr>
              <a:t>glucosa</a:t>
            </a:r>
            <a:r>
              <a:rPr lang="en-US" dirty="0" smtClean="0">
                <a:solidFill>
                  <a:srgbClr val="222222"/>
                </a:solidFill>
                <a:latin typeface="Comic Sans MS" panose="030F0702030302020204" pitchFamily="66" charset="0"/>
                <a:ea typeface="BatangChe" panose="02030609000101010101" pitchFamily="49" charset="-127"/>
              </a:rPr>
              <a:t> </a:t>
            </a:r>
            <a:r>
              <a:rPr lang="en-US" dirty="0" err="1" smtClean="0">
                <a:solidFill>
                  <a:srgbClr val="222222"/>
                </a:solidFill>
                <a:latin typeface="Comic Sans MS" panose="030F0702030302020204" pitchFamily="66" charset="0"/>
                <a:ea typeface="BatangChe" panose="02030609000101010101" pitchFamily="49" charset="-127"/>
              </a:rPr>
              <a:t>hepática</a:t>
            </a:r>
            <a:r>
              <a:rPr lang="en-US" dirty="0" smtClean="0">
                <a:solidFill>
                  <a:srgbClr val="222222"/>
                </a:solidFill>
                <a:latin typeface="Comic Sans MS" panose="030F0702030302020204" pitchFamily="66" charset="0"/>
                <a:ea typeface="BatangChe" panose="02030609000101010101" pitchFamily="49" charset="-127"/>
              </a:rPr>
              <a:t>, </a:t>
            </a:r>
            <a:r>
              <a:rPr lang="en-US" dirty="0" err="1" smtClean="0">
                <a:solidFill>
                  <a:srgbClr val="222222"/>
                </a:solidFill>
                <a:latin typeface="Comic Sans MS" panose="030F0702030302020204" pitchFamily="66" charset="0"/>
                <a:ea typeface="BatangChe" panose="02030609000101010101" pitchFamily="49" charset="-127"/>
              </a:rPr>
              <a:t>disminuye</a:t>
            </a:r>
            <a:r>
              <a:rPr lang="en-US" dirty="0" smtClean="0">
                <a:solidFill>
                  <a:srgbClr val="222222"/>
                </a:solidFill>
                <a:latin typeface="Comic Sans MS" panose="030F0702030302020204" pitchFamily="66" charset="0"/>
                <a:ea typeface="BatangChe" panose="02030609000101010101" pitchFamily="49" charset="-127"/>
              </a:rPr>
              <a:t> </a:t>
            </a:r>
            <a:r>
              <a:rPr lang="en-US" dirty="0" err="1" smtClean="0">
                <a:solidFill>
                  <a:srgbClr val="222222"/>
                </a:solidFill>
                <a:latin typeface="Comic Sans MS" panose="030F0702030302020204" pitchFamily="66" charset="0"/>
                <a:ea typeface="BatangChe" panose="02030609000101010101" pitchFamily="49" charset="-127"/>
              </a:rPr>
              <a:t>absorción</a:t>
            </a:r>
            <a:r>
              <a:rPr lang="en-US" dirty="0" smtClean="0">
                <a:solidFill>
                  <a:srgbClr val="222222"/>
                </a:solidFill>
                <a:latin typeface="Comic Sans MS" panose="030F0702030302020204" pitchFamily="66" charset="0"/>
                <a:ea typeface="BatangChe" panose="02030609000101010101" pitchFamily="49" charset="-127"/>
              </a:rPr>
              <a:t> intestinal de </a:t>
            </a:r>
            <a:r>
              <a:rPr lang="en-US" dirty="0" err="1" smtClean="0">
                <a:solidFill>
                  <a:srgbClr val="222222"/>
                </a:solidFill>
                <a:latin typeface="Comic Sans MS" panose="030F0702030302020204" pitchFamily="66" charset="0"/>
                <a:ea typeface="BatangChe" panose="02030609000101010101" pitchFamily="49" charset="-127"/>
              </a:rPr>
              <a:t>glucosa</a:t>
            </a:r>
            <a:r>
              <a:rPr lang="en-US" dirty="0" smtClean="0">
                <a:solidFill>
                  <a:srgbClr val="222222"/>
                </a:solidFill>
                <a:latin typeface="Comic Sans MS" panose="030F0702030302020204" pitchFamily="66" charset="0"/>
                <a:ea typeface="BatangChe" panose="02030609000101010101" pitchFamily="49" charset="-127"/>
              </a:rPr>
              <a:t> y </a:t>
            </a:r>
            <a:r>
              <a:rPr lang="en-US" dirty="0" err="1" smtClean="0">
                <a:solidFill>
                  <a:srgbClr val="222222"/>
                </a:solidFill>
                <a:latin typeface="Comic Sans MS" panose="030F0702030302020204" pitchFamily="66" charset="0"/>
                <a:ea typeface="BatangChe" panose="02030609000101010101" pitchFamily="49" charset="-127"/>
              </a:rPr>
              <a:t>mejora</a:t>
            </a:r>
            <a:r>
              <a:rPr lang="en-US" dirty="0" smtClean="0">
                <a:solidFill>
                  <a:srgbClr val="222222"/>
                </a:solidFill>
                <a:latin typeface="Comic Sans MS" panose="030F0702030302020204" pitchFamily="66" charset="0"/>
                <a:ea typeface="BatangChe" panose="02030609000101010101" pitchFamily="49" charset="-127"/>
              </a:rPr>
              <a:t> la </a:t>
            </a:r>
            <a:r>
              <a:rPr lang="en-US" dirty="0" err="1" smtClean="0">
                <a:solidFill>
                  <a:srgbClr val="222222"/>
                </a:solidFill>
                <a:latin typeface="Comic Sans MS" panose="030F0702030302020204" pitchFamily="66" charset="0"/>
                <a:ea typeface="BatangChe" panose="02030609000101010101" pitchFamily="49" charset="-127"/>
              </a:rPr>
              <a:t>sensibilidad</a:t>
            </a:r>
            <a:r>
              <a:rPr lang="en-US" dirty="0" smtClean="0">
                <a:solidFill>
                  <a:srgbClr val="222222"/>
                </a:solidFill>
                <a:latin typeface="Comic Sans MS" panose="030F0702030302020204" pitchFamily="66" charset="0"/>
                <a:ea typeface="BatangChe" panose="02030609000101010101" pitchFamily="49" charset="-127"/>
              </a:rPr>
              <a:t> a la </a:t>
            </a:r>
            <a:r>
              <a:rPr lang="en-US" dirty="0" err="1" smtClean="0">
                <a:solidFill>
                  <a:srgbClr val="222222"/>
                </a:solidFill>
                <a:latin typeface="Comic Sans MS" panose="030F0702030302020204" pitchFamily="66" charset="0"/>
                <a:ea typeface="BatangChe" panose="02030609000101010101" pitchFamily="49" charset="-127"/>
              </a:rPr>
              <a:t>insulina</a:t>
            </a:r>
            <a:r>
              <a:rPr lang="en-US" dirty="0" smtClean="0">
                <a:solidFill>
                  <a:srgbClr val="222222"/>
                </a:solidFill>
                <a:latin typeface="Comic Sans MS" panose="030F0702030302020204" pitchFamily="66" charset="0"/>
                <a:ea typeface="BatangChe" panose="02030609000101010101" pitchFamily="49" charset="-127"/>
              </a:rPr>
              <a:t> </a:t>
            </a:r>
            <a:r>
              <a:rPr lang="en-US" dirty="0" err="1" smtClean="0">
                <a:solidFill>
                  <a:srgbClr val="222222"/>
                </a:solidFill>
                <a:latin typeface="Comic Sans MS" panose="030F0702030302020204" pitchFamily="66" charset="0"/>
                <a:ea typeface="BatangChe" panose="02030609000101010101" pitchFamily="49" charset="-127"/>
              </a:rPr>
              <a:t>por</a:t>
            </a:r>
            <a:r>
              <a:rPr lang="en-US" dirty="0" smtClean="0">
                <a:solidFill>
                  <a:srgbClr val="222222"/>
                </a:solidFill>
                <a:latin typeface="Comic Sans MS" panose="030F0702030302020204" pitchFamily="66" charset="0"/>
                <a:ea typeface="BatangChe" panose="02030609000101010101" pitchFamily="49" charset="-127"/>
              </a:rPr>
              <a:t> </a:t>
            </a:r>
            <a:r>
              <a:rPr lang="en-US" dirty="0" err="1" smtClean="0">
                <a:solidFill>
                  <a:srgbClr val="222222"/>
                </a:solidFill>
                <a:latin typeface="Comic Sans MS" panose="030F0702030302020204" pitchFamily="66" charset="0"/>
                <a:ea typeface="BatangChe" panose="02030609000101010101" pitchFamily="49" charset="-127"/>
              </a:rPr>
              <a:t>aumentar</a:t>
            </a:r>
            <a:r>
              <a:rPr lang="en-US" dirty="0" smtClean="0">
                <a:solidFill>
                  <a:srgbClr val="222222"/>
                </a:solidFill>
                <a:latin typeface="Comic Sans MS" panose="030F0702030302020204" pitchFamily="66" charset="0"/>
                <a:ea typeface="BatangChe" panose="02030609000101010101" pitchFamily="49" charset="-127"/>
              </a:rPr>
              <a:t> </a:t>
            </a:r>
            <a:r>
              <a:rPr lang="en-US" dirty="0" err="1" smtClean="0">
                <a:solidFill>
                  <a:srgbClr val="222222"/>
                </a:solidFill>
                <a:latin typeface="Comic Sans MS" panose="030F0702030302020204" pitchFamily="66" charset="0"/>
                <a:ea typeface="BatangChe" panose="02030609000101010101" pitchFamily="49" charset="-127"/>
              </a:rPr>
              <a:t>captación</a:t>
            </a:r>
            <a:r>
              <a:rPr lang="en-US" dirty="0" smtClean="0">
                <a:solidFill>
                  <a:srgbClr val="222222"/>
                </a:solidFill>
                <a:latin typeface="Comic Sans MS" panose="030F0702030302020204" pitchFamily="66" charset="0"/>
                <a:ea typeface="BatangChe" panose="02030609000101010101" pitchFamily="49" charset="-127"/>
              </a:rPr>
              <a:t> y </a:t>
            </a:r>
            <a:r>
              <a:rPr lang="en-US" dirty="0" err="1" smtClean="0">
                <a:solidFill>
                  <a:srgbClr val="222222"/>
                </a:solidFill>
                <a:latin typeface="Comic Sans MS" panose="030F0702030302020204" pitchFamily="66" charset="0"/>
                <a:ea typeface="BatangChe" panose="02030609000101010101" pitchFamily="49" charset="-127"/>
              </a:rPr>
              <a:t>utilización</a:t>
            </a:r>
            <a:r>
              <a:rPr lang="en-US" dirty="0" smtClean="0">
                <a:solidFill>
                  <a:srgbClr val="222222"/>
                </a:solidFill>
                <a:latin typeface="Comic Sans MS" panose="030F0702030302020204" pitchFamily="66" charset="0"/>
                <a:ea typeface="BatangChe" panose="02030609000101010101" pitchFamily="49" charset="-127"/>
              </a:rPr>
              <a:t> </a:t>
            </a:r>
            <a:r>
              <a:rPr lang="en-US" dirty="0" err="1" smtClean="0">
                <a:solidFill>
                  <a:srgbClr val="222222"/>
                </a:solidFill>
                <a:latin typeface="Comic Sans MS" panose="030F0702030302020204" pitchFamily="66" charset="0"/>
                <a:ea typeface="BatangChe" panose="02030609000101010101" pitchFamily="49" charset="-127"/>
              </a:rPr>
              <a:t>periférica</a:t>
            </a:r>
            <a:r>
              <a:rPr lang="en-US" dirty="0" smtClean="0">
                <a:solidFill>
                  <a:srgbClr val="222222"/>
                </a:solidFill>
                <a:latin typeface="Comic Sans MS" panose="030F0702030302020204" pitchFamily="66" charset="0"/>
                <a:ea typeface="BatangChe" panose="02030609000101010101" pitchFamily="49" charset="-127"/>
              </a:rPr>
              <a:t> de </a:t>
            </a:r>
            <a:r>
              <a:rPr lang="en-US" dirty="0" err="1" smtClean="0">
                <a:solidFill>
                  <a:srgbClr val="222222"/>
                </a:solidFill>
                <a:latin typeface="Comic Sans MS" panose="030F0702030302020204" pitchFamily="66" charset="0"/>
                <a:ea typeface="BatangChe" panose="02030609000101010101" pitchFamily="49" charset="-127"/>
              </a:rPr>
              <a:t>glucosa</a:t>
            </a:r>
            <a:r>
              <a:rPr lang="en-US" dirty="0" smtClean="0">
                <a:solidFill>
                  <a:srgbClr val="222222"/>
                </a:solidFill>
                <a:latin typeface="Comic Sans MS" panose="030F0702030302020204" pitchFamily="66" charset="0"/>
                <a:ea typeface="BatangChe" panose="02030609000101010101" pitchFamily="49" charset="-127"/>
              </a:rPr>
              <a:t>.</a:t>
            </a:r>
            <a:endParaRPr lang="es-VE" dirty="0">
              <a:latin typeface="Comic Sans MS" panose="030F0702030302020204" pitchFamily="66" charset="0"/>
              <a:ea typeface="BatangChe" panose="02030609000101010101" pitchFamily="49" charset="-127"/>
            </a:endParaRPr>
          </a:p>
        </p:txBody>
      </p:sp>
    </p:spTree>
    <p:extLst>
      <p:ext uri="{BB962C8B-B14F-4D97-AF65-F5344CB8AC3E}">
        <p14:creationId xmlns:p14="http://schemas.microsoft.com/office/powerpoint/2010/main" val="23806462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51520" y="231819"/>
            <a:ext cx="1008609"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B2</a:t>
            </a:r>
            <a:endParaRPr lang="es-VE" sz="2000" dirty="0">
              <a:solidFill>
                <a:prstClr val="white"/>
              </a:solidFill>
              <a:latin typeface="Comic Sans MS" pitchFamily="66" charset="0"/>
            </a:endParaRPr>
          </a:p>
        </p:txBody>
      </p:sp>
      <p:sp>
        <p:nvSpPr>
          <p:cNvPr id="7" name="5 CuadroTexto"/>
          <p:cNvSpPr txBox="1"/>
          <p:nvPr/>
        </p:nvSpPr>
        <p:spPr>
          <a:xfrm>
            <a:off x="6657058" y="6604084"/>
            <a:ext cx="2501006" cy="253916"/>
          </a:xfrm>
          <a:prstGeom prst="rect">
            <a:avLst/>
          </a:prstGeom>
          <a:noFill/>
        </p:spPr>
        <p:txBody>
          <a:bodyPr wrap="none" rtlCol="0">
            <a:spAutoFit/>
          </a:bodyPr>
          <a:lstStyle/>
          <a:p>
            <a:r>
              <a:rPr lang="es-VE" sz="105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5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5656" y="462651"/>
            <a:ext cx="6624736" cy="5310187"/>
          </a:xfrm>
          <a:prstGeom prst="rect">
            <a:avLst/>
          </a:prstGeom>
        </p:spPr>
      </p:pic>
      <p:sp>
        <p:nvSpPr>
          <p:cNvPr id="8" name="Rectángulo 7"/>
          <p:cNvSpPr/>
          <p:nvPr/>
        </p:nvSpPr>
        <p:spPr>
          <a:xfrm>
            <a:off x="1475656" y="6138738"/>
            <a:ext cx="7110718" cy="461665"/>
          </a:xfrm>
          <a:prstGeom prst="rect">
            <a:avLst/>
          </a:prstGeom>
        </p:spPr>
        <p:txBody>
          <a:bodyPr wrap="square">
            <a:spAutoFit/>
          </a:bodyPr>
          <a:lstStyle/>
          <a:p>
            <a:pPr algn="ctr"/>
            <a:r>
              <a:rPr lang="es-VE" sz="1200" dirty="0" err="1" smtClean="0">
                <a:solidFill>
                  <a:srgbClr val="000000"/>
                </a:solidFill>
                <a:latin typeface="Times New Roman" panose="02020603050405020304" pitchFamily="18" charset="0"/>
                <a:cs typeface="Times New Roman" panose="02020603050405020304" pitchFamily="18" charset="0"/>
              </a:rPr>
              <a:t>JE.Belizário</a:t>
            </a:r>
            <a:r>
              <a:rPr lang="es-VE" sz="1200" dirty="0" smtClean="0">
                <a:solidFill>
                  <a:srgbClr val="000000"/>
                </a:solidFill>
                <a:latin typeface="Times New Roman" panose="02020603050405020304" pitchFamily="18" charset="0"/>
                <a:cs typeface="Times New Roman" panose="02020603050405020304" pitchFamily="18" charset="0"/>
              </a:rPr>
              <a:t>, M. Napolitano. </a:t>
            </a:r>
            <a:r>
              <a:rPr lang="es-VE" sz="1200" i="1" dirty="0" smtClean="0">
                <a:solidFill>
                  <a:srgbClr val="000000"/>
                </a:solidFill>
                <a:latin typeface="Times New Roman" panose="02020603050405020304" pitchFamily="18" charset="0"/>
                <a:cs typeface="Times New Roman" panose="02020603050405020304" pitchFamily="18" charset="0"/>
              </a:rPr>
              <a:t>Human </a:t>
            </a:r>
            <a:r>
              <a:rPr lang="es-VE" sz="1200" i="1" dirty="0" err="1" smtClean="0">
                <a:solidFill>
                  <a:srgbClr val="000000"/>
                </a:solidFill>
                <a:latin typeface="Times New Roman" panose="02020603050405020304" pitchFamily="18" charset="0"/>
                <a:cs typeface="Times New Roman" panose="02020603050405020304" pitchFamily="18" charset="0"/>
              </a:rPr>
              <a:t>microbiomes</a:t>
            </a:r>
            <a:r>
              <a:rPr lang="es-VE" sz="1200" i="1" dirty="0" smtClean="0">
                <a:solidFill>
                  <a:srgbClr val="000000"/>
                </a:solidFill>
                <a:latin typeface="Times New Roman" panose="02020603050405020304" pitchFamily="18" charset="0"/>
                <a:cs typeface="Times New Roman" panose="02020603050405020304" pitchFamily="18" charset="0"/>
              </a:rPr>
              <a:t> and </a:t>
            </a:r>
            <a:r>
              <a:rPr lang="es-VE" sz="1200" i="1" dirty="0" err="1" smtClean="0">
                <a:solidFill>
                  <a:srgbClr val="000000"/>
                </a:solidFill>
                <a:latin typeface="Times New Roman" panose="02020603050405020304" pitchFamily="18" charset="0"/>
                <a:cs typeface="Times New Roman" panose="02020603050405020304" pitchFamily="18" charset="0"/>
              </a:rPr>
              <a:t>their</a:t>
            </a:r>
            <a:r>
              <a:rPr lang="es-VE" sz="1200" i="1" dirty="0" smtClean="0">
                <a:solidFill>
                  <a:srgbClr val="000000"/>
                </a:solidFill>
                <a:latin typeface="Times New Roman" panose="02020603050405020304" pitchFamily="18" charset="0"/>
                <a:cs typeface="Times New Roman" panose="02020603050405020304" pitchFamily="18" charset="0"/>
              </a:rPr>
              <a:t> roles in </a:t>
            </a:r>
            <a:r>
              <a:rPr lang="es-VE" sz="1200" i="1" dirty="0" err="1" smtClean="0">
                <a:solidFill>
                  <a:srgbClr val="000000"/>
                </a:solidFill>
                <a:latin typeface="Times New Roman" panose="02020603050405020304" pitchFamily="18" charset="0"/>
                <a:cs typeface="Times New Roman" panose="02020603050405020304" pitchFamily="18" charset="0"/>
              </a:rPr>
              <a:t>dysbiosis</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common</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diseases</a:t>
            </a:r>
            <a:r>
              <a:rPr lang="es-VE" sz="1200" i="1" dirty="0" smtClean="0">
                <a:solidFill>
                  <a:srgbClr val="000000"/>
                </a:solidFill>
                <a:latin typeface="Times New Roman" panose="02020603050405020304" pitchFamily="18" charset="0"/>
                <a:cs typeface="Times New Roman" panose="02020603050405020304" pitchFamily="18" charset="0"/>
              </a:rPr>
              <a:t>, and novel </a:t>
            </a:r>
            <a:r>
              <a:rPr lang="es-VE" sz="1200" i="1" dirty="0" err="1" smtClean="0">
                <a:solidFill>
                  <a:srgbClr val="000000"/>
                </a:solidFill>
                <a:latin typeface="Times New Roman" panose="02020603050405020304" pitchFamily="18" charset="0"/>
                <a:cs typeface="Times New Roman" panose="02020603050405020304" pitchFamily="18" charset="0"/>
              </a:rPr>
              <a:t>therapeutic</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approaches</a:t>
            </a:r>
            <a:r>
              <a:rPr lang="es-VE" sz="1200" i="1" dirty="0">
                <a:solidFill>
                  <a:srgbClr val="000000"/>
                </a:solidFill>
                <a:latin typeface="Times New Roman" panose="02020603050405020304" pitchFamily="18" charset="0"/>
                <a:cs typeface="Times New Roman" panose="02020603050405020304" pitchFamily="18" charset="0"/>
              </a:rPr>
              <a:t>. </a:t>
            </a:r>
            <a:r>
              <a:rPr lang="es-VE" sz="1200" dirty="0" err="1" smtClean="0">
                <a:solidFill>
                  <a:srgbClr val="000000"/>
                </a:solidFill>
                <a:latin typeface="Times New Roman" panose="02020603050405020304" pitchFamily="18" charset="0"/>
                <a:cs typeface="Times New Roman" panose="02020603050405020304" pitchFamily="18" charset="0"/>
              </a:rPr>
              <a:t>Frontiers</a:t>
            </a:r>
            <a:r>
              <a:rPr lang="es-VE" sz="1200" dirty="0" smtClean="0">
                <a:solidFill>
                  <a:srgbClr val="000000"/>
                </a:solidFill>
                <a:latin typeface="Times New Roman" panose="02020603050405020304" pitchFamily="18" charset="0"/>
                <a:cs typeface="Times New Roman" panose="02020603050405020304" pitchFamily="18" charset="0"/>
              </a:rPr>
              <a:t> in </a:t>
            </a:r>
            <a:r>
              <a:rPr lang="es-VE" sz="1200" dirty="0" err="1" smtClean="0">
                <a:solidFill>
                  <a:srgbClr val="000000"/>
                </a:solidFill>
                <a:latin typeface="Times New Roman" panose="02020603050405020304" pitchFamily="18" charset="0"/>
                <a:cs typeface="Times New Roman" panose="02020603050405020304" pitchFamily="18" charset="0"/>
              </a:rPr>
              <a:t>Microbiology</a:t>
            </a:r>
            <a:r>
              <a:rPr lang="es-VE" sz="1200" dirty="0" smtClean="0">
                <a:solidFill>
                  <a:srgbClr val="000000"/>
                </a:solidFill>
                <a:latin typeface="Times New Roman" panose="02020603050405020304" pitchFamily="18" charset="0"/>
                <a:cs typeface="Times New Roman" panose="02020603050405020304" pitchFamily="18" charset="0"/>
              </a:rPr>
              <a:t> www.frontiersin.org </a:t>
            </a:r>
            <a:r>
              <a:rPr lang="es-VE" sz="1200" dirty="0">
                <a:solidFill>
                  <a:srgbClr val="000000"/>
                </a:solidFill>
                <a:latin typeface="Times New Roman" panose="02020603050405020304" pitchFamily="18" charset="0"/>
                <a:cs typeface="Times New Roman" panose="02020603050405020304" pitchFamily="18" charset="0"/>
              </a:rPr>
              <a:t>1 </a:t>
            </a:r>
            <a:r>
              <a:rPr lang="es-VE" sz="1200" dirty="0" err="1">
                <a:solidFill>
                  <a:srgbClr val="000000"/>
                </a:solidFill>
                <a:latin typeface="Times New Roman" panose="02020603050405020304" pitchFamily="18" charset="0"/>
                <a:cs typeface="Times New Roman" panose="02020603050405020304" pitchFamily="18" charset="0"/>
              </a:rPr>
              <a:t>October</a:t>
            </a:r>
            <a:r>
              <a:rPr lang="es-VE" sz="1200" dirty="0">
                <a:solidFill>
                  <a:srgbClr val="000000"/>
                </a:solidFill>
                <a:latin typeface="Times New Roman" panose="02020603050405020304" pitchFamily="18" charset="0"/>
                <a:cs typeface="Times New Roman" panose="02020603050405020304" pitchFamily="18" charset="0"/>
              </a:rPr>
              <a:t> </a:t>
            </a:r>
            <a:r>
              <a:rPr lang="es-VE" sz="1200" dirty="0" smtClean="0">
                <a:solidFill>
                  <a:srgbClr val="000000"/>
                </a:solidFill>
                <a:latin typeface="Times New Roman" panose="02020603050405020304" pitchFamily="18" charset="0"/>
                <a:cs typeface="Times New Roman" panose="02020603050405020304" pitchFamily="18" charset="0"/>
              </a:rPr>
              <a:t>2015;6:Article1050</a:t>
            </a:r>
            <a:endParaRPr lang="es-VE" sz="1200" dirty="0">
              <a:latin typeface="Times New Roman" panose="02020603050405020304" pitchFamily="18" charset="0"/>
              <a:cs typeface="Times New Roman" panose="02020603050405020304" pitchFamily="18" charset="0"/>
            </a:endParaRPr>
          </a:p>
        </p:txBody>
      </p:sp>
      <p:sp>
        <p:nvSpPr>
          <p:cNvPr id="3" name="Rectángulo 2"/>
          <p:cNvSpPr/>
          <p:nvPr/>
        </p:nvSpPr>
        <p:spPr>
          <a:xfrm>
            <a:off x="2123728" y="2974871"/>
            <a:ext cx="1224136" cy="527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Rectángulo 9"/>
          <p:cNvSpPr/>
          <p:nvPr/>
        </p:nvSpPr>
        <p:spPr>
          <a:xfrm>
            <a:off x="1713900" y="5157282"/>
            <a:ext cx="1224136" cy="527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a:off x="3132315" y="462651"/>
            <a:ext cx="3023861" cy="8570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Rectángulo 10"/>
          <p:cNvSpPr/>
          <p:nvPr/>
        </p:nvSpPr>
        <p:spPr>
          <a:xfrm>
            <a:off x="3536409" y="304077"/>
            <a:ext cx="2215671" cy="1015663"/>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none">
            <a:spAutoFit/>
          </a:bodyPr>
          <a:lstStyle/>
          <a:p>
            <a:pPr algn="ctr"/>
            <a:r>
              <a:rPr lang="en-US" sz="2000" dirty="0" err="1" smtClean="0">
                <a:effectLst>
                  <a:outerShdw blurRad="38100" dist="38100" dir="2700000" algn="tl">
                    <a:srgbClr val="000000">
                      <a:alpha val="43137"/>
                    </a:srgbClr>
                  </a:outerShdw>
                </a:effectLst>
                <a:latin typeface="Comic Sans MS" panose="030F0702030302020204" pitchFamily="66" charset="0"/>
              </a:rPr>
              <a:t>Inflamación</a:t>
            </a:r>
            <a:endParaRPr lang="en-US" sz="2000" dirty="0" smtClean="0">
              <a:effectLst>
                <a:outerShdw blurRad="38100" dist="38100" dir="2700000" algn="tl">
                  <a:srgbClr val="000000">
                    <a:alpha val="43137"/>
                  </a:srgbClr>
                </a:outerShdw>
              </a:effectLst>
              <a:latin typeface="Comic Sans MS" panose="030F0702030302020204" pitchFamily="66" charset="0"/>
            </a:endParaRPr>
          </a:p>
          <a:p>
            <a:pPr algn="ctr"/>
            <a:r>
              <a:rPr lang="en-US" sz="2000" dirty="0" smtClean="0">
                <a:effectLst>
                  <a:outerShdw blurRad="38100" dist="38100" dir="2700000" algn="tl">
                    <a:srgbClr val="000000">
                      <a:alpha val="43137"/>
                    </a:srgbClr>
                  </a:outerShdw>
                </a:effectLst>
                <a:latin typeface="Comic Sans MS" panose="030F0702030302020204" pitchFamily="66" charset="0"/>
              </a:rPr>
              <a:t>IBD</a:t>
            </a:r>
          </a:p>
          <a:p>
            <a:pPr algn="ctr"/>
            <a:r>
              <a:rPr lang="en-US" sz="2000" dirty="0" err="1" smtClean="0">
                <a:effectLst>
                  <a:outerShdw blurRad="38100" dist="38100" dir="2700000" algn="tl">
                    <a:srgbClr val="000000">
                      <a:alpha val="43137"/>
                    </a:srgbClr>
                  </a:outerShdw>
                </a:effectLst>
                <a:latin typeface="Comic Sans MS" panose="030F0702030302020204" pitchFamily="66" charset="0"/>
              </a:rPr>
              <a:t>Cáncer</a:t>
            </a:r>
            <a:r>
              <a:rPr lang="en-US" sz="2000" dirty="0" smtClean="0">
                <a:effectLst>
                  <a:outerShdw blurRad="38100" dist="38100" dir="2700000" algn="tl">
                    <a:srgbClr val="000000">
                      <a:alpha val="43137"/>
                    </a:srgbClr>
                  </a:outerShdw>
                </a:effectLst>
                <a:latin typeface="Comic Sans MS" panose="030F0702030302020204" pitchFamily="66" charset="0"/>
              </a:rPr>
              <a:t>, Diabetes</a:t>
            </a:r>
          </a:p>
        </p:txBody>
      </p:sp>
      <p:sp>
        <p:nvSpPr>
          <p:cNvPr id="9" name="Rectángulo 8"/>
          <p:cNvSpPr/>
          <p:nvPr/>
        </p:nvSpPr>
        <p:spPr>
          <a:xfrm>
            <a:off x="1742315" y="5176792"/>
            <a:ext cx="1313180" cy="400110"/>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none">
            <a:spAutoFit/>
          </a:bodyPr>
          <a:lstStyle/>
          <a:p>
            <a:pPr algn="ctr"/>
            <a:r>
              <a:rPr lang="en-US" sz="2000" dirty="0" err="1" smtClean="0">
                <a:effectLst>
                  <a:outerShdw blurRad="38100" dist="38100" dir="2700000" algn="tl">
                    <a:srgbClr val="000000">
                      <a:alpha val="43137"/>
                    </a:srgbClr>
                  </a:outerShdw>
                </a:effectLst>
                <a:latin typeface="Comic Sans MS" panose="030F0702030302020204" pitchFamily="66" charset="0"/>
              </a:rPr>
              <a:t>Obesidad</a:t>
            </a:r>
            <a:endParaRPr lang="en-US" sz="2000" dirty="0" smtClean="0">
              <a:effectLst>
                <a:outerShdw blurRad="38100" dist="38100" dir="2700000" algn="tl">
                  <a:srgbClr val="000000">
                    <a:alpha val="43137"/>
                  </a:srgbClr>
                </a:outerShdw>
              </a:effectLst>
              <a:latin typeface="Comic Sans MS" panose="030F0702030302020204" pitchFamily="66" charset="0"/>
            </a:endParaRPr>
          </a:p>
        </p:txBody>
      </p:sp>
      <p:sp>
        <p:nvSpPr>
          <p:cNvPr id="6" name="Rectángulo 5"/>
          <p:cNvSpPr/>
          <p:nvPr/>
        </p:nvSpPr>
        <p:spPr>
          <a:xfrm>
            <a:off x="1596441" y="2853792"/>
            <a:ext cx="1459054" cy="461665"/>
          </a:xfrm>
          <a:prstGeom prst="rect">
            <a:avLst/>
          </a:prstGeom>
          <a:solidFill>
            <a:schemeClr val="accent2">
              <a:lumMod val="40000"/>
              <a:lumOff val="60000"/>
            </a:schemeClr>
          </a:solidFill>
          <a:effectLst>
            <a:outerShdw blurRad="50800" dist="38100" dir="2700000" algn="tl" rotWithShape="0">
              <a:prstClr val="black">
                <a:alpha val="40000"/>
              </a:prstClr>
            </a:outerShdw>
          </a:effectLst>
        </p:spPr>
        <p:txBody>
          <a:bodyPr wrap="none">
            <a:spAutoFit/>
          </a:bodyPr>
          <a:lstStyle/>
          <a:p>
            <a:pPr algn="ctr"/>
            <a:r>
              <a:rPr lang="en-US" sz="2400" dirty="0" smtClean="0">
                <a:effectLst>
                  <a:outerShdw blurRad="38100" dist="38100" dir="2700000" algn="tl">
                    <a:srgbClr val="000000">
                      <a:alpha val="43137"/>
                    </a:srgbClr>
                  </a:outerShdw>
                </a:effectLst>
                <a:latin typeface="Comic Sans MS" panose="030F0702030302020204" pitchFamily="66" charset="0"/>
              </a:rPr>
              <a:t>Disbiosis</a:t>
            </a:r>
          </a:p>
        </p:txBody>
      </p:sp>
      <p:sp>
        <p:nvSpPr>
          <p:cNvPr id="5" name="Rectángulo 4"/>
          <p:cNvSpPr/>
          <p:nvPr/>
        </p:nvSpPr>
        <p:spPr>
          <a:xfrm>
            <a:off x="6372200" y="1844824"/>
            <a:ext cx="1535361"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6372200" y="1675965"/>
            <a:ext cx="1906291" cy="400110"/>
          </a:xfrm>
          <a:prstGeom prst="rect">
            <a:avLst/>
          </a:prstGeom>
          <a:solidFill>
            <a:schemeClr val="accent3">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n-US" sz="2000" dirty="0" err="1" smtClean="0">
                <a:effectLst>
                  <a:outerShdw blurRad="38100" dist="38100" dir="2700000" algn="tl">
                    <a:srgbClr val="000000">
                      <a:alpha val="43137"/>
                    </a:srgbClr>
                  </a:outerShdw>
                </a:effectLst>
                <a:latin typeface="Comic Sans MS" panose="030F0702030302020204" pitchFamily="66" charset="0"/>
              </a:rPr>
              <a:t>Terapia</a:t>
            </a:r>
            <a:r>
              <a:rPr lang="en-US" sz="2000" dirty="0" smtClean="0">
                <a:effectLst>
                  <a:outerShdw blurRad="38100" dist="38100" dir="2700000" algn="tl">
                    <a:srgbClr val="000000">
                      <a:alpha val="43137"/>
                    </a:srgbClr>
                  </a:outerShdw>
                </a:effectLst>
                <a:latin typeface="Comic Sans MS" panose="030F0702030302020204" pitchFamily="66" charset="0"/>
              </a:rPr>
              <a:t> </a:t>
            </a:r>
            <a:r>
              <a:rPr lang="en-US" sz="2000" dirty="0" err="1" smtClean="0">
                <a:effectLst>
                  <a:outerShdw blurRad="38100" dist="38100" dir="2700000" algn="tl">
                    <a:srgbClr val="000000">
                      <a:alpha val="43137"/>
                    </a:srgbClr>
                  </a:outerShdw>
                </a:effectLst>
                <a:latin typeface="Comic Sans MS" panose="030F0702030302020204" pitchFamily="66" charset="0"/>
              </a:rPr>
              <a:t>fágica</a:t>
            </a:r>
            <a:endParaRPr lang="en-US" sz="2000" dirty="0" smtClean="0">
              <a:effectLst>
                <a:outerShdw blurRad="38100" dist="38100" dir="2700000" algn="tl">
                  <a:srgbClr val="000000">
                    <a:alpha val="43137"/>
                  </a:srgbClr>
                </a:outerShdw>
              </a:effectLst>
              <a:latin typeface="Comic Sans MS" panose="030F0702030302020204" pitchFamily="66" charset="0"/>
            </a:endParaRPr>
          </a:p>
        </p:txBody>
      </p:sp>
      <p:sp>
        <p:nvSpPr>
          <p:cNvPr id="15" name="Rectángulo 14"/>
          <p:cNvSpPr/>
          <p:nvPr/>
        </p:nvSpPr>
        <p:spPr>
          <a:xfrm>
            <a:off x="6156176" y="5157282"/>
            <a:ext cx="1751385" cy="527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6089141" y="5161466"/>
            <a:ext cx="1885453" cy="677108"/>
          </a:xfrm>
          <a:prstGeom prst="rect">
            <a:avLst/>
          </a:prstGeom>
          <a:solidFill>
            <a:schemeClr val="accent3">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n-US" sz="2000" dirty="0" err="1" smtClean="0">
                <a:effectLst>
                  <a:outerShdw blurRad="38100" dist="38100" dir="2700000" algn="tl">
                    <a:srgbClr val="000000">
                      <a:alpha val="43137"/>
                    </a:srgbClr>
                  </a:outerShdw>
                </a:effectLst>
                <a:latin typeface="Comic Sans MS" panose="030F0702030302020204" pitchFamily="66" charset="0"/>
              </a:rPr>
              <a:t>Inhibidores</a:t>
            </a:r>
            <a:r>
              <a:rPr lang="en-US" sz="2000" dirty="0" smtClean="0">
                <a:effectLst>
                  <a:outerShdw blurRad="38100" dist="38100" dir="2700000" algn="tl">
                    <a:srgbClr val="000000">
                      <a:alpha val="43137"/>
                    </a:srgbClr>
                  </a:outerShdw>
                </a:effectLst>
                <a:latin typeface="Comic Sans MS" panose="030F0702030302020204" pitchFamily="66" charset="0"/>
              </a:rPr>
              <a:t> </a:t>
            </a:r>
            <a:endParaRPr lang="en-US" sz="2000" i="1" dirty="0" smtClean="0">
              <a:effectLst>
                <a:outerShdw blurRad="38100" dist="38100" dir="2700000" algn="tl">
                  <a:srgbClr val="000000">
                    <a:alpha val="43137"/>
                  </a:srgbClr>
                </a:outerShdw>
              </a:effectLst>
              <a:latin typeface="Comic Sans MS" panose="030F0702030302020204" pitchFamily="66" charset="0"/>
            </a:endParaRPr>
          </a:p>
          <a:p>
            <a:pPr algn="ctr"/>
            <a:r>
              <a:rPr lang="en-US" i="1" dirty="0" smtClean="0">
                <a:effectLst>
                  <a:outerShdw blurRad="38100" dist="38100" dir="2700000" algn="tl">
                    <a:srgbClr val="000000">
                      <a:alpha val="43137"/>
                    </a:srgbClr>
                  </a:outerShdw>
                </a:effectLst>
                <a:latin typeface="Comic Sans MS" panose="030F0702030302020204" pitchFamily="66" charset="0"/>
              </a:rPr>
              <a:t>Quorum sensing</a:t>
            </a:r>
          </a:p>
        </p:txBody>
      </p:sp>
      <p:sp>
        <p:nvSpPr>
          <p:cNvPr id="16" name="Rectángulo 15"/>
          <p:cNvSpPr/>
          <p:nvPr/>
        </p:nvSpPr>
        <p:spPr>
          <a:xfrm>
            <a:off x="3536409" y="5500020"/>
            <a:ext cx="2331735" cy="2728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3773843" y="5482541"/>
            <a:ext cx="1648208" cy="646331"/>
          </a:xfrm>
          <a:prstGeom prst="rect">
            <a:avLst/>
          </a:prstGeom>
          <a:solidFill>
            <a:schemeClr val="accent3">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n-US" dirty="0" smtClean="0">
                <a:effectLst>
                  <a:outerShdw blurRad="38100" dist="38100" dir="2700000" algn="tl">
                    <a:srgbClr val="000000">
                      <a:alpha val="43137"/>
                    </a:srgbClr>
                  </a:outerShdw>
                </a:effectLst>
                <a:latin typeface="Comic Sans MS" panose="030F0702030302020204" pitchFamily="66" charset="0"/>
              </a:rPr>
              <a:t>Prebióticos y </a:t>
            </a:r>
          </a:p>
          <a:p>
            <a:pPr algn="ctr"/>
            <a:r>
              <a:rPr lang="en-US" dirty="0" smtClean="0">
                <a:effectLst>
                  <a:outerShdw blurRad="38100" dist="38100" dir="2700000" algn="tl">
                    <a:srgbClr val="000000">
                      <a:alpha val="43137"/>
                    </a:srgbClr>
                  </a:outerShdw>
                </a:effectLst>
                <a:latin typeface="Comic Sans MS" panose="030F0702030302020204" pitchFamily="66" charset="0"/>
              </a:rPr>
              <a:t>probióticos</a:t>
            </a:r>
          </a:p>
        </p:txBody>
      </p:sp>
      <p:sp>
        <p:nvSpPr>
          <p:cNvPr id="19" name="Rectángulo 18"/>
          <p:cNvSpPr/>
          <p:nvPr/>
        </p:nvSpPr>
        <p:spPr>
          <a:xfrm>
            <a:off x="1673548" y="2027537"/>
            <a:ext cx="1418415"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a:off x="1673548" y="2049030"/>
            <a:ext cx="1654620" cy="400110"/>
          </a:xfrm>
          <a:prstGeom prst="rect">
            <a:avLst/>
          </a:prstGeom>
          <a:solidFill>
            <a:schemeClr val="accent3">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n-US" sz="2000" dirty="0" smtClean="0">
                <a:effectLst>
                  <a:outerShdw blurRad="38100" dist="38100" dir="2700000" algn="tl">
                    <a:srgbClr val="000000">
                      <a:alpha val="43137"/>
                    </a:srgbClr>
                  </a:outerShdw>
                </a:effectLst>
                <a:latin typeface="Comic Sans MS" panose="030F0702030302020204" pitchFamily="66" charset="0"/>
              </a:rPr>
              <a:t>CRISPR/</a:t>
            </a:r>
            <a:r>
              <a:rPr lang="en-US" sz="2000" dirty="0" err="1" smtClean="0">
                <a:effectLst>
                  <a:outerShdw blurRad="38100" dist="38100" dir="2700000" algn="tl">
                    <a:srgbClr val="000000">
                      <a:alpha val="43137"/>
                    </a:srgbClr>
                  </a:outerShdw>
                </a:effectLst>
                <a:latin typeface="Comic Sans MS" panose="030F0702030302020204" pitchFamily="66" charset="0"/>
              </a:rPr>
              <a:t>Cas</a:t>
            </a:r>
            <a:endParaRPr lang="en-US" sz="2000" dirty="0" smtClean="0">
              <a:effectLst>
                <a:outerShdw blurRad="38100" dist="38100" dir="2700000" algn="tl">
                  <a:srgbClr val="000000">
                    <a:alpha val="43137"/>
                  </a:srgbClr>
                </a:outerShdw>
              </a:effectLst>
              <a:latin typeface="Comic Sans MS" panose="030F0702030302020204" pitchFamily="66" charset="0"/>
            </a:endParaRPr>
          </a:p>
        </p:txBody>
      </p:sp>
      <p:sp>
        <p:nvSpPr>
          <p:cNvPr id="20" name="Rectángulo 19"/>
          <p:cNvSpPr/>
          <p:nvPr/>
        </p:nvSpPr>
        <p:spPr>
          <a:xfrm>
            <a:off x="6657058" y="4089445"/>
            <a:ext cx="1443334" cy="347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6843419" y="3971054"/>
            <a:ext cx="1135247" cy="584775"/>
          </a:xfrm>
          <a:prstGeom prst="rect">
            <a:avLst/>
          </a:prstGeom>
          <a:solidFill>
            <a:schemeClr val="accent3">
              <a:lumMod val="20000"/>
              <a:lumOff val="80000"/>
            </a:schemeClr>
          </a:solidFill>
          <a:effectLst>
            <a:outerShdw blurRad="50800" dist="38100" dir="2700000" algn="tl" rotWithShape="0">
              <a:prstClr val="black">
                <a:alpha val="40000"/>
              </a:prstClr>
            </a:outerShdw>
          </a:effectLst>
        </p:spPr>
        <p:txBody>
          <a:bodyPr wrap="none">
            <a:spAutoFit/>
          </a:bodyPr>
          <a:lstStyle/>
          <a:p>
            <a:pPr algn="ctr"/>
            <a:r>
              <a:rPr lang="en-US" sz="1600" dirty="0" err="1" smtClean="0">
                <a:effectLst>
                  <a:outerShdw blurRad="38100" dist="38100" dir="2700000" algn="tl">
                    <a:srgbClr val="000000">
                      <a:alpha val="43137"/>
                    </a:srgbClr>
                  </a:outerShdw>
                </a:effectLst>
                <a:latin typeface="Comic Sans MS" panose="030F0702030302020204" pitchFamily="66" charset="0"/>
              </a:rPr>
              <a:t>Epitelio</a:t>
            </a:r>
            <a:r>
              <a:rPr lang="en-US" sz="1600" dirty="0" smtClean="0">
                <a:effectLst>
                  <a:outerShdw blurRad="38100" dist="38100" dir="2700000" algn="tl">
                    <a:srgbClr val="000000">
                      <a:alpha val="43137"/>
                    </a:srgbClr>
                  </a:outerShdw>
                </a:effectLst>
                <a:latin typeface="Comic Sans MS" panose="030F0702030302020204" pitchFamily="66" charset="0"/>
              </a:rPr>
              <a:t> </a:t>
            </a:r>
          </a:p>
          <a:p>
            <a:pPr algn="ctr"/>
            <a:r>
              <a:rPr lang="en-US" sz="1600" dirty="0" smtClean="0">
                <a:effectLst>
                  <a:outerShdw blurRad="38100" dist="38100" dir="2700000" algn="tl">
                    <a:srgbClr val="000000">
                      <a:alpha val="43137"/>
                    </a:srgbClr>
                  </a:outerShdw>
                </a:effectLst>
                <a:latin typeface="Comic Sans MS" panose="030F0702030302020204" pitchFamily="66" charset="0"/>
              </a:rPr>
              <a:t>Intestinal</a:t>
            </a:r>
          </a:p>
        </p:txBody>
      </p:sp>
      <p:sp>
        <p:nvSpPr>
          <p:cNvPr id="22" name="CuadroTexto 21"/>
          <p:cNvSpPr txBox="1"/>
          <p:nvPr/>
        </p:nvSpPr>
        <p:spPr>
          <a:xfrm>
            <a:off x="127185" y="804481"/>
            <a:ext cx="1266693" cy="1200329"/>
          </a:xfrm>
          <a:prstGeom prst="rect">
            <a:avLst/>
          </a:prstGeom>
          <a:solidFill>
            <a:schemeClr val="accent6">
              <a:lumMod val="60000"/>
              <a:lumOff val="40000"/>
            </a:schemeClr>
          </a:solidFill>
          <a:ln w="28575">
            <a:solidFill>
              <a:srgbClr val="0000FF"/>
            </a:solidFill>
          </a:ln>
        </p:spPr>
        <p:txBody>
          <a:bodyPr wrap="none" rtlCol="0">
            <a:spAutoFit/>
          </a:bodyPr>
          <a:lstStyle/>
          <a:p>
            <a:r>
              <a:rPr lang="es-VE" dirty="0" smtClean="0">
                <a:latin typeface="Comic Sans MS" panose="030F0702030302020204" pitchFamily="66" charset="0"/>
              </a:rPr>
              <a:t>Terapias </a:t>
            </a:r>
          </a:p>
          <a:p>
            <a:r>
              <a:rPr lang="es-VE" dirty="0" smtClean="0">
                <a:latin typeface="Comic Sans MS" panose="030F0702030302020204" pitchFamily="66" charset="0"/>
              </a:rPr>
              <a:t>novedosas</a:t>
            </a:r>
          </a:p>
          <a:p>
            <a:r>
              <a:rPr lang="es-VE" dirty="0" smtClean="0">
                <a:latin typeface="Comic Sans MS" panose="030F0702030302020204" pitchFamily="66" charset="0"/>
              </a:rPr>
              <a:t>Disbiosis </a:t>
            </a:r>
          </a:p>
          <a:p>
            <a:r>
              <a:rPr lang="es-VE" dirty="0" smtClean="0">
                <a:latin typeface="Comic Sans MS" panose="030F0702030302020204" pitchFamily="66" charset="0"/>
              </a:rPr>
              <a:t>Intestinal</a:t>
            </a:r>
            <a:endParaRPr lang="es-VE" dirty="0">
              <a:latin typeface="Comic Sans MS" panose="030F0702030302020204" pitchFamily="66" charset="0"/>
            </a:endParaRPr>
          </a:p>
        </p:txBody>
      </p:sp>
    </p:spTree>
    <p:extLst>
      <p:ext uri="{BB962C8B-B14F-4D97-AF65-F5344CB8AC3E}">
        <p14:creationId xmlns:p14="http://schemas.microsoft.com/office/powerpoint/2010/main" val="3678996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P spid="6" grpId="0" animBg="1"/>
      <p:bldP spid="13" grpId="0" animBg="1"/>
      <p:bldP spid="14" grpId="0" animBg="1"/>
      <p:bldP spid="17" grpId="0" animBg="1"/>
      <p:bldP spid="18"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07505" y="188640"/>
            <a:ext cx="1008609"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B2</a:t>
            </a:r>
            <a:endParaRPr lang="es-VE" sz="2000" dirty="0">
              <a:solidFill>
                <a:prstClr val="white"/>
              </a:solidFill>
              <a:latin typeface="Comic Sans MS" pitchFamily="66" charset="0"/>
            </a:endParaRPr>
          </a:p>
        </p:txBody>
      </p:sp>
      <p:sp>
        <p:nvSpPr>
          <p:cNvPr id="7" name="5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Rectángulo 4"/>
          <p:cNvSpPr/>
          <p:nvPr/>
        </p:nvSpPr>
        <p:spPr>
          <a:xfrm>
            <a:off x="755576" y="891657"/>
            <a:ext cx="7301157" cy="5186035"/>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r>
              <a:rPr lang="es-VE" b="1" dirty="0" smtClean="0">
                <a:latin typeface="Comic Sans MS" panose="030F0702030302020204" pitchFamily="66" charset="0"/>
                <a:cs typeface="Times New Roman" panose="02020603050405020304" pitchFamily="18" charset="0"/>
              </a:rPr>
              <a:t>Disturbios en la comunidad </a:t>
            </a:r>
            <a:r>
              <a:rPr lang="es-VE" dirty="0" smtClean="0">
                <a:latin typeface="Comic Sans MS" panose="030F0702030302020204" pitchFamily="66" charset="0"/>
                <a:cs typeface="Times New Roman" panose="02020603050405020304" pitchFamily="18" charset="0"/>
              </a:rPr>
              <a:t>ecológica de microorganismos </a:t>
            </a:r>
            <a:r>
              <a:rPr lang="es-VE" b="1" dirty="0" smtClean="0">
                <a:latin typeface="Comic Sans MS" panose="030F0702030302020204" pitchFamily="66" charset="0"/>
                <a:cs typeface="Times New Roman" panose="02020603050405020304" pitchFamily="18" charset="0"/>
              </a:rPr>
              <a:t>comensales, simbióticos y patogénicos </a:t>
            </a:r>
            <a:r>
              <a:rPr lang="es-VE" dirty="0" smtClean="0">
                <a:latin typeface="Comic Sans MS" panose="030F0702030302020204" pitchFamily="66" charset="0"/>
                <a:cs typeface="Times New Roman" panose="02020603050405020304" pitchFamily="18" charset="0"/>
              </a:rPr>
              <a:t>pueden favorecer la </a:t>
            </a:r>
            <a:r>
              <a:rPr lang="es-VE" b="1" dirty="0" smtClean="0">
                <a:latin typeface="Comic Sans MS" panose="030F0702030302020204" pitchFamily="66" charset="0"/>
                <a:cs typeface="Times New Roman" panose="02020603050405020304" pitchFamily="18" charset="0"/>
              </a:rPr>
              <a:t>disbiosis</a:t>
            </a:r>
            <a:r>
              <a:rPr lang="es-VE" dirty="0" smtClean="0">
                <a:latin typeface="Comic Sans MS" panose="030F0702030302020204" pitchFamily="66" charset="0"/>
                <a:cs typeface="Times New Roman" panose="02020603050405020304" pitchFamily="18" charset="0"/>
              </a:rPr>
              <a:t>. </a:t>
            </a:r>
          </a:p>
          <a:p>
            <a:r>
              <a:rPr lang="es-VE" dirty="0" smtClean="0">
                <a:latin typeface="Comic Sans MS" panose="030F0702030302020204" pitchFamily="66" charset="0"/>
                <a:cs typeface="Times New Roman" panose="02020603050405020304" pitchFamily="18" charset="0"/>
              </a:rPr>
              <a:t>Esto lleva </a:t>
            </a:r>
            <a:r>
              <a:rPr lang="es-VE" b="1" dirty="0" smtClean="0">
                <a:latin typeface="Comic Sans MS" panose="030F0702030302020204" pitchFamily="66" charset="0"/>
                <a:cs typeface="Times New Roman" panose="02020603050405020304" pitchFamily="18" charset="0"/>
              </a:rPr>
              <a:t>aumento de la translocación bacteriana y/o liberación </a:t>
            </a:r>
            <a:r>
              <a:rPr lang="es-VE" dirty="0" smtClean="0">
                <a:latin typeface="Comic Sans MS" panose="030F0702030302020204" pitchFamily="66" charset="0"/>
                <a:cs typeface="Times New Roman" panose="02020603050405020304" pitchFamily="18" charset="0"/>
              </a:rPr>
              <a:t>de patrones moleculares asociados a </a:t>
            </a:r>
            <a:r>
              <a:rPr lang="es-VE" dirty="0" err="1" smtClean="0">
                <a:latin typeface="Comic Sans MS" panose="030F0702030302020204" pitchFamily="66" charset="0"/>
                <a:cs typeface="Times New Roman" panose="02020603050405020304" pitchFamily="18" charset="0"/>
              </a:rPr>
              <a:t>a</a:t>
            </a:r>
            <a:r>
              <a:rPr lang="es-VE" dirty="0">
                <a:latin typeface="Comic Sans MS" panose="030F0702030302020204" pitchFamily="66" charset="0"/>
                <a:cs typeface="Times New Roman" panose="02020603050405020304" pitchFamily="18" charset="0"/>
              </a:rPr>
              <a:t> </a:t>
            </a:r>
            <a:r>
              <a:rPr lang="es-VE" dirty="0" smtClean="0">
                <a:latin typeface="Comic Sans MS" panose="030F0702030302020204" pitchFamily="66" charset="0"/>
                <a:cs typeface="Times New Roman" panose="02020603050405020304" pitchFamily="18" charset="0"/>
              </a:rPr>
              <a:t>microorganismos (</a:t>
            </a:r>
            <a:r>
              <a:rPr lang="es-VE" b="1" dirty="0" err="1" smtClean="0">
                <a:latin typeface="Comic Sans MS" panose="030F0702030302020204" pitchFamily="66" charset="0"/>
                <a:cs typeface="Times New Roman" panose="02020603050405020304" pitchFamily="18" charset="0"/>
              </a:rPr>
              <a:t>MAMPs</a:t>
            </a:r>
            <a:r>
              <a:rPr lang="es-VE" dirty="0" smtClean="0">
                <a:latin typeface="Comic Sans MS" panose="030F0702030302020204" pitchFamily="66" charset="0"/>
                <a:cs typeface="Times New Roman" panose="02020603050405020304" pitchFamily="18" charset="0"/>
              </a:rPr>
              <a:t>), lo que activa </a:t>
            </a:r>
            <a:r>
              <a:rPr lang="es-VE" b="1" dirty="0" smtClean="0">
                <a:latin typeface="Comic Sans MS" panose="030F0702030302020204" pitchFamily="66" charset="0"/>
                <a:cs typeface="Times New Roman" panose="02020603050405020304" pitchFamily="18" charset="0"/>
              </a:rPr>
              <a:t>TLRs</a:t>
            </a:r>
            <a:r>
              <a:rPr lang="es-VE" dirty="0" smtClean="0">
                <a:latin typeface="Comic Sans MS" panose="030F0702030302020204" pitchFamily="66" charset="0"/>
                <a:cs typeface="Times New Roman" panose="02020603050405020304" pitchFamily="18" charset="0"/>
              </a:rPr>
              <a:t> en diversos tipos celulares. </a:t>
            </a:r>
          </a:p>
          <a:p>
            <a:r>
              <a:rPr lang="es-VE" dirty="0" smtClean="0">
                <a:latin typeface="Comic Sans MS" panose="030F0702030302020204" pitchFamily="66" charset="0"/>
                <a:cs typeface="Times New Roman" panose="02020603050405020304" pitchFamily="18" charset="0"/>
              </a:rPr>
              <a:t>Actividades locales y sistémicas del sistema inmune promueven </a:t>
            </a:r>
            <a:r>
              <a:rPr lang="es-VE" b="1" dirty="0" smtClean="0">
                <a:latin typeface="Comic Sans MS" panose="030F0702030302020204" pitchFamily="66" charset="0"/>
                <a:cs typeface="Times New Roman" panose="02020603050405020304" pitchFamily="18" charset="0"/>
              </a:rPr>
              <a:t>inflamación</a:t>
            </a:r>
            <a:r>
              <a:rPr lang="es-VE" dirty="0" smtClean="0">
                <a:latin typeface="Comic Sans MS" panose="030F0702030302020204" pitchFamily="66" charset="0"/>
                <a:cs typeface="Times New Roman" panose="02020603050405020304" pitchFamily="18" charset="0"/>
              </a:rPr>
              <a:t>, lo que al final lleva a </a:t>
            </a:r>
            <a:r>
              <a:rPr lang="es-VE" b="1" dirty="0" smtClean="0">
                <a:latin typeface="Comic Sans MS" panose="030F0702030302020204" pitchFamily="66" charset="0"/>
                <a:cs typeface="Times New Roman" panose="02020603050405020304" pitchFamily="18" charset="0"/>
              </a:rPr>
              <a:t>enfermedades crónicas</a:t>
            </a:r>
            <a:r>
              <a:rPr lang="es-VE" dirty="0" smtClean="0">
                <a:latin typeface="Comic Sans MS" panose="030F0702030302020204" pitchFamily="66" charset="0"/>
                <a:cs typeface="Times New Roman" panose="02020603050405020304" pitchFamily="18" charset="0"/>
              </a:rPr>
              <a:t>. </a:t>
            </a:r>
          </a:p>
          <a:p>
            <a:endParaRPr lang="es-VE" sz="900" dirty="0" smtClean="0">
              <a:latin typeface="Comic Sans MS" panose="030F0702030302020204" pitchFamily="66" charset="0"/>
              <a:cs typeface="Times New Roman" panose="02020603050405020304" pitchFamily="18" charset="0"/>
            </a:endParaRPr>
          </a:p>
          <a:p>
            <a:r>
              <a:rPr lang="es-VE" b="1" dirty="0" smtClean="0">
                <a:latin typeface="Comic Sans MS" panose="030F0702030302020204" pitchFamily="66" charset="0"/>
                <a:cs typeface="Times New Roman" panose="02020603050405020304" pitchFamily="18" charset="0"/>
              </a:rPr>
              <a:t>Novedosas estrategias terapéuticas </a:t>
            </a:r>
            <a:r>
              <a:rPr lang="es-VE" dirty="0" smtClean="0">
                <a:latin typeface="Comic Sans MS" panose="030F0702030302020204" pitchFamily="66" charset="0"/>
                <a:cs typeface="Times New Roman" panose="02020603050405020304" pitchFamily="18" charset="0"/>
              </a:rPr>
              <a:t>como:</a:t>
            </a:r>
          </a:p>
          <a:p>
            <a:endParaRPr lang="es-VE" sz="800" dirty="0" smtClean="0">
              <a:latin typeface="Comic Sans MS" panose="030F0702030302020204" pitchFamily="66" charset="0"/>
              <a:cs typeface="Times New Roman" panose="02020603050405020304" pitchFamily="18" charset="0"/>
            </a:endParaRPr>
          </a:p>
          <a:p>
            <a:pPr marL="182563" indent="-182563">
              <a:buFont typeface="Arial" panose="020B0604020202020204" pitchFamily="34" charset="0"/>
              <a:buChar char="•"/>
            </a:pPr>
            <a:r>
              <a:rPr lang="es-VE" dirty="0">
                <a:latin typeface="Comic Sans MS" panose="030F0702030302020204" pitchFamily="66" charset="0"/>
                <a:cs typeface="Times New Roman" panose="02020603050405020304" pitchFamily="18" charset="0"/>
              </a:rPr>
              <a:t>T</a:t>
            </a:r>
            <a:r>
              <a:rPr lang="es-VE" dirty="0" smtClean="0">
                <a:latin typeface="Comic Sans MS" panose="030F0702030302020204" pitchFamily="66" charset="0"/>
                <a:cs typeface="Times New Roman" panose="02020603050405020304" pitchFamily="18" charset="0"/>
              </a:rPr>
              <a:t>erapia con </a:t>
            </a:r>
            <a:r>
              <a:rPr lang="es-VE" b="1" dirty="0" smtClean="0">
                <a:latin typeface="Comic Sans MS" panose="030F0702030302020204" pitchFamily="66" charset="0"/>
                <a:cs typeface="Times New Roman" panose="02020603050405020304" pitchFamily="18" charset="0"/>
              </a:rPr>
              <a:t>fagos</a:t>
            </a:r>
            <a:r>
              <a:rPr lang="es-VE" dirty="0" smtClean="0">
                <a:latin typeface="Comic Sans MS" panose="030F0702030302020204" pitchFamily="66" charset="0"/>
                <a:cs typeface="Times New Roman" panose="02020603050405020304" pitchFamily="18" charset="0"/>
              </a:rPr>
              <a:t> </a:t>
            </a:r>
          </a:p>
          <a:p>
            <a:pPr marL="182563" indent="-182563">
              <a:buFont typeface="Arial" panose="020B0604020202020204" pitchFamily="34" charset="0"/>
              <a:buChar char="•"/>
            </a:pPr>
            <a:r>
              <a:rPr lang="es-VE" dirty="0" smtClean="0">
                <a:latin typeface="Comic Sans MS" panose="030F0702030302020204" pitchFamily="66" charset="0"/>
                <a:cs typeface="Times New Roman" panose="02020603050405020304" pitchFamily="18" charset="0"/>
              </a:rPr>
              <a:t>Disrupción del </a:t>
            </a:r>
            <a:r>
              <a:rPr lang="es-VE" b="1" i="1" dirty="0" smtClean="0">
                <a:latin typeface="Comic Sans MS" panose="030F0702030302020204" pitchFamily="66" charset="0"/>
                <a:cs typeface="Times New Roman" panose="02020603050405020304" pitchFamily="18" charset="0"/>
              </a:rPr>
              <a:t>Quorum </a:t>
            </a:r>
            <a:r>
              <a:rPr lang="es-VE" b="1" i="1" dirty="0" err="1" smtClean="0">
                <a:latin typeface="Comic Sans MS" panose="030F0702030302020204" pitchFamily="66" charset="0"/>
                <a:cs typeface="Times New Roman" panose="02020603050405020304" pitchFamily="18" charset="0"/>
              </a:rPr>
              <a:t>Sensing</a:t>
            </a:r>
            <a:r>
              <a:rPr lang="es-VE" b="1" i="1" dirty="0" smtClean="0">
                <a:latin typeface="Comic Sans MS" panose="030F0702030302020204" pitchFamily="66" charset="0"/>
                <a:cs typeface="Times New Roman" panose="02020603050405020304" pitchFamily="18" charset="0"/>
              </a:rPr>
              <a:t> </a:t>
            </a:r>
            <a:r>
              <a:rPr lang="es-VE" dirty="0" smtClean="0">
                <a:latin typeface="Comic Sans MS" panose="030F0702030302020204" pitchFamily="66" charset="0"/>
                <a:cs typeface="Times New Roman" panose="02020603050405020304" pitchFamily="18" charset="0"/>
              </a:rPr>
              <a:t>(percepción de </a:t>
            </a:r>
            <a:r>
              <a:rPr lang="es-VE" i="1" dirty="0" smtClean="0">
                <a:latin typeface="Comic Sans MS" panose="030F0702030302020204" pitchFamily="66" charset="0"/>
                <a:cs typeface="Times New Roman" panose="02020603050405020304" pitchFamily="18" charset="0"/>
              </a:rPr>
              <a:t>quorum, </a:t>
            </a:r>
            <a:r>
              <a:rPr lang="es-VE" dirty="0" smtClean="0">
                <a:latin typeface="Comic Sans MS" panose="030F0702030302020204" pitchFamily="66" charset="0"/>
                <a:cs typeface="Times New Roman" panose="02020603050405020304" pitchFamily="18" charset="0"/>
              </a:rPr>
              <a:t>regulación expresión genética en respuesta a densidad de población)</a:t>
            </a:r>
          </a:p>
          <a:p>
            <a:pPr marL="182563" indent="-182563">
              <a:buFont typeface="Arial" panose="020B0604020202020204" pitchFamily="34" charset="0"/>
              <a:buChar char="•"/>
            </a:pPr>
            <a:r>
              <a:rPr lang="es-VE" b="1" dirty="0" smtClean="0">
                <a:latin typeface="Comic Sans MS" panose="030F0702030302020204" pitchFamily="66" charset="0"/>
                <a:cs typeface="Times New Roman" panose="02020603050405020304" pitchFamily="18" charset="0"/>
              </a:rPr>
              <a:t>CRISPR/Cas9</a:t>
            </a:r>
            <a:r>
              <a:rPr lang="es-VE" dirty="0" smtClean="0">
                <a:latin typeface="Comic Sans MS" panose="030F0702030302020204" pitchFamily="66" charset="0"/>
                <a:cs typeface="Times New Roman" panose="02020603050405020304" pitchFamily="18" charset="0"/>
              </a:rPr>
              <a:t> herramienta </a:t>
            </a:r>
            <a:r>
              <a:rPr lang="es-VE" dirty="0">
                <a:latin typeface="Comic Sans MS" panose="030F0702030302020204" pitchFamily="66" charset="0"/>
                <a:cs typeface="Times New Roman" panose="02020603050405020304" pitchFamily="18" charset="0"/>
              </a:rPr>
              <a:t>biotecnológica para </a:t>
            </a:r>
            <a:r>
              <a:rPr lang="es-VE" dirty="0" smtClean="0">
                <a:latin typeface="Comic Sans MS" panose="030F0702030302020204" pitchFamily="66" charset="0"/>
                <a:cs typeface="Times New Roman" panose="02020603050405020304" pitchFamily="18" charset="0"/>
              </a:rPr>
              <a:t>editar genomas bacterianos </a:t>
            </a:r>
          </a:p>
          <a:p>
            <a:pPr marL="285750" indent="-285750">
              <a:buFont typeface="Arial" panose="020B0604020202020204" pitchFamily="34" charset="0"/>
              <a:buChar char="•"/>
            </a:pPr>
            <a:endParaRPr lang="es-VE" sz="800" dirty="0" smtClean="0">
              <a:latin typeface="Comic Sans MS" panose="030F0702030302020204" pitchFamily="66" charset="0"/>
              <a:cs typeface="Times New Roman" panose="02020603050405020304" pitchFamily="18" charset="0"/>
            </a:endParaRPr>
          </a:p>
          <a:p>
            <a:r>
              <a:rPr lang="es-VE" dirty="0">
                <a:latin typeface="Comic Sans MS" panose="030F0702030302020204" pitchFamily="66" charset="0"/>
                <a:cs typeface="Times New Roman" panose="02020603050405020304" pitchFamily="18" charset="0"/>
              </a:rPr>
              <a:t>T</a:t>
            </a:r>
            <a:r>
              <a:rPr lang="es-VE" dirty="0" smtClean="0">
                <a:latin typeface="Comic Sans MS" panose="030F0702030302020204" pitchFamily="66" charset="0"/>
                <a:cs typeface="Times New Roman" panose="02020603050405020304" pitchFamily="18" charset="0"/>
              </a:rPr>
              <a:t>ienen el potencial de atacar </a:t>
            </a:r>
            <a:r>
              <a:rPr lang="es-VE" dirty="0" err="1" smtClean="0">
                <a:latin typeface="Comic Sans MS" panose="030F0702030302020204" pitchFamily="66" charset="0"/>
                <a:cs typeface="Times New Roman" panose="02020603050405020304" pitchFamily="18" charset="0"/>
              </a:rPr>
              <a:t>taxa</a:t>
            </a:r>
            <a:r>
              <a:rPr lang="es-VE" dirty="0" smtClean="0">
                <a:latin typeface="Comic Sans MS" panose="030F0702030302020204" pitchFamily="66" charset="0"/>
                <a:cs typeface="Times New Roman" panose="02020603050405020304" pitchFamily="18" charset="0"/>
              </a:rPr>
              <a:t> bacterianos específicos y así ayudar a reestablecer homeostasis y balance del microbioma. </a:t>
            </a:r>
            <a:endParaRPr lang="es-VE" dirty="0">
              <a:latin typeface="Comic Sans MS" panose="030F0702030302020204" pitchFamily="66" charset="0"/>
              <a:cs typeface="Times New Roman" panose="02020603050405020304" pitchFamily="18" charset="0"/>
            </a:endParaRPr>
          </a:p>
        </p:txBody>
      </p:sp>
      <p:sp>
        <p:nvSpPr>
          <p:cNvPr id="8" name="Rectángulo 7"/>
          <p:cNvSpPr/>
          <p:nvPr/>
        </p:nvSpPr>
        <p:spPr>
          <a:xfrm>
            <a:off x="946015" y="6111190"/>
            <a:ext cx="7110718" cy="461665"/>
          </a:xfrm>
          <a:prstGeom prst="rect">
            <a:avLst/>
          </a:prstGeom>
        </p:spPr>
        <p:txBody>
          <a:bodyPr wrap="square">
            <a:spAutoFit/>
          </a:bodyPr>
          <a:lstStyle/>
          <a:p>
            <a:pPr algn="ctr"/>
            <a:r>
              <a:rPr lang="es-VE" sz="1200" dirty="0" err="1" smtClean="0">
                <a:solidFill>
                  <a:srgbClr val="000000"/>
                </a:solidFill>
                <a:latin typeface="Times New Roman" panose="02020603050405020304" pitchFamily="18" charset="0"/>
                <a:cs typeface="Times New Roman" panose="02020603050405020304" pitchFamily="18" charset="0"/>
              </a:rPr>
              <a:t>JE.Belizário</a:t>
            </a:r>
            <a:r>
              <a:rPr lang="es-VE" sz="1200" dirty="0" smtClean="0">
                <a:solidFill>
                  <a:srgbClr val="000000"/>
                </a:solidFill>
                <a:latin typeface="Times New Roman" panose="02020603050405020304" pitchFamily="18" charset="0"/>
                <a:cs typeface="Times New Roman" panose="02020603050405020304" pitchFamily="18" charset="0"/>
              </a:rPr>
              <a:t>, M. Napolitano. </a:t>
            </a:r>
            <a:r>
              <a:rPr lang="es-VE" sz="1200" i="1" dirty="0" smtClean="0">
                <a:solidFill>
                  <a:srgbClr val="000000"/>
                </a:solidFill>
                <a:latin typeface="Times New Roman" panose="02020603050405020304" pitchFamily="18" charset="0"/>
                <a:cs typeface="Times New Roman" panose="02020603050405020304" pitchFamily="18" charset="0"/>
              </a:rPr>
              <a:t>Human </a:t>
            </a:r>
            <a:r>
              <a:rPr lang="es-VE" sz="1200" i="1" dirty="0" err="1" smtClean="0">
                <a:solidFill>
                  <a:srgbClr val="000000"/>
                </a:solidFill>
                <a:latin typeface="Times New Roman" panose="02020603050405020304" pitchFamily="18" charset="0"/>
                <a:cs typeface="Times New Roman" panose="02020603050405020304" pitchFamily="18" charset="0"/>
              </a:rPr>
              <a:t>microbiomes</a:t>
            </a:r>
            <a:r>
              <a:rPr lang="es-VE" sz="1200" i="1" dirty="0" smtClean="0">
                <a:solidFill>
                  <a:srgbClr val="000000"/>
                </a:solidFill>
                <a:latin typeface="Times New Roman" panose="02020603050405020304" pitchFamily="18" charset="0"/>
                <a:cs typeface="Times New Roman" panose="02020603050405020304" pitchFamily="18" charset="0"/>
              </a:rPr>
              <a:t> and </a:t>
            </a:r>
            <a:r>
              <a:rPr lang="es-VE" sz="1200" i="1" dirty="0" err="1" smtClean="0">
                <a:solidFill>
                  <a:srgbClr val="000000"/>
                </a:solidFill>
                <a:latin typeface="Times New Roman" panose="02020603050405020304" pitchFamily="18" charset="0"/>
                <a:cs typeface="Times New Roman" panose="02020603050405020304" pitchFamily="18" charset="0"/>
              </a:rPr>
              <a:t>their</a:t>
            </a:r>
            <a:r>
              <a:rPr lang="es-VE" sz="1200" i="1" dirty="0" smtClean="0">
                <a:solidFill>
                  <a:srgbClr val="000000"/>
                </a:solidFill>
                <a:latin typeface="Times New Roman" panose="02020603050405020304" pitchFamily="18" charset="0"/>
                <a:cs typeface="Times New Roman" panose="02020603050405020304" pitchFamily="18" charset="0"/>
              </a:rPr>
              <a:t> roles in </a:t>
            </a:r>
            <a:r>
              <a:rPr lang="es-VE" sz="1200" i="1" dirty="0" err="1" smtClean="0">
                <a:solidFill>
                  <a:srgbClr val="000000"/>
                </a:solidFill>
                <a:latin typeface="Times New Roman" panose="02020603050405020304" pitchFamily="18" charset="0"/>
                <a:cs typeface="Times New Roman" panose="02020603050405020304" pitchFamily="18" charset="0"/>
              </a:rPr>
              <a:t>dysbiosis</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common</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diseases</a:t>
            </a:r>
            <a:r>
              <a:rPr lang="es-VE" sz="1200" i="1" dirty="0" smtClean="0">
                <a:solidFill>
                  <a:srgbClr val="000000"/>
                </a:solidFill>
                <a:latin typeface="Times New Roman" panose="02020603050405020304" pitchFamily="18" charset="0"/>
                <a:cs typeface="Times New Roman" panose="02020603050405020304" pitchFamily="18" charset="0"/>
              </a:rPr>
              <a:t>, and novel </a:t>
            </a:r>
            <a:r>
              <a:rPr lang="es-VE" sz="1200" i="1" dirty="0" err="1" smtClean="0">
                <a:solidFill>
                  <a:srgbClr val="000000"/>
                </a:solidFill>
                <a:latin typeface="Times New Roman" panose="02020603050405020304" pitchFamily="18" charset="0"/>
                <a:cs typeface="Times New Roman" panose="02020603050405020304" pitchFamily="18" charset="0"/>
              </a:rPr>
              <a:t>therapeutic</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approaches</a:t>
            </a:r>
            <a:r>
              <a:rPr lang="es-VE" sz="1200" i="1" dirty="0">
                <a:solidFill>
                  <a:srgbClr val="000000"/>
                </a:solidFill>
                <a:latin typeface="Times New Roman" panose="02020603050405020304" pitchFamily="18" charset="0"/>
                <a:cs typeface="Times New Roman" panose="02020603050405020304" pitchFamily="18" charset="0"/>
              </a:rPr>
              <a:t>. </a:t>
            </a:r>
            <a:r>
              <a:rPr lang="es-VE" sz="1200" dirty="0" err="1" smtClean="0">
                <a:solidFill>
                  <a:srgbClr val="000000"/>
                </a:solidFill>
                <a:latin typeface="Times New Roman" panose="02020603050405020304" pitchFamily="18" charset="0"/>
                <a:cs typeface="Times New Roman" panose="02020603050405020304" pitchFamily="18" charset="0"/>
              </a:rPr>
              <a:t>Frontiers</a:t>
            </a:r>
            <a:r>
              <a:rPr lang="es-VE" sz="1200" dirty="0" smtClean="0">
                <a:solidFill>
                  <a:srgbClr val="000000"/>
                </a:solidFill>
                <a:latin typeface="Times New Roman" panose="02020603050405020304" pitchFamily="18" charset="0"/>
                <a:cs typeface="Times New Roman" panose="02020603050405020304" pitchFamily="18" charset="0"/>
              </a:rPr>
              <a:t> in </a:t>
            </a:r>
            <a:r>
              <a:rPr lang="es-VE" sz="1200" dirty="0" err="1" smtClean="0">
                <a:solidFill>
                  <a:srgbClr val="000000"/>
                </a:solidFill>
                <a:latin typeface="Times New Roman" panose="02020603050405020304" pitchFamily="18" charset="0"/>
                <a:cs typeface="Times New Roman" panose="02020603050405020304" pitchFamily="18" charset="0"/>
              </a:rPr>
              <a:t>Microbiology</a:t>
            </a:r>
            <a:r>
              <a:rPr lang="es-VE" sz="1200" dirty="0" smtClean="0">
                <a:solidFill>
                  <a:srgbClr val="000000"/>
                </a:solidFill>
                <a:latin typeface="Times New Roman" panose="02020603050405020304" pitchFamily="18" charset="0"/>
                <a:cs typeface="Times New Roman" panose="02020603050405020304" pitchFamily="18" charset="0"/>
              </a:rPr>
              <a:t> www.frontiersin.org </a:t>
            </a:r>
            <a:r>
              <a:rPr lang="es-VE" sz="1200" dirty="0">
                <a:solidFill>
                  <a:srgbClr val="000000"/>
                </a:solidFill>
                <a:latin typeface="Times New Roman" panose="02020603050405020304" pitchFamily="18" charset="0"/>
                <a:cs typeface="Times New Roman" panose="02020603050405020304" pitchFamily="18" charset="0"/>
              </a:rPr>
              <a:t>1 </a:t>
            </a:r>
            <a:r>
              <a:rPr lang="es-VE" sz="1200" dirty="0" err="1">
                <a:solidFill>
                  <a:srgbClr val="000000"/>
                </a:solidFill>
                <a:latin typeface="Times New Roman" panose="02020603050405020304" pitchFamily="18" charset="0"/>
                <a:cs typeface="Times New Roman" panose="02020603050405020304" pitchFamily="18" charset="0"/>
              </a:rPr>
              <a:t>October</a:t>
            </a:r>
            <a:r>
              <a:rPr lang="es-VE" sz="1200" dirty="0">
                <a:solidFill>
                  <a:srgbClr val="000000"/>
                </a:solidFill>
                <a:latin typeface="Times New Roman" panose="02020603050405020304" pitchFamily="18" charset="0"/>
                <a:cs typeface="Times New Roman" panose="02020603050405020304" pitchFamily="18" charset="0"/>
              </a:rPr>
              <a:t> </a:t>
            </a:r>
            <a:r>
              <a:rPr lang="es-VE" sz="1200" b="1" dirty="0" smtClean="0">
                <a:solidFill>
                  <a:srgbClr val="000000"/>
                </a:solidFill>
                <a:latin typeface="Times New Roman" panose="02020603050405020304" pitchFamily="18" charset="0"/>
                <a:cs typeface="Times New Roman" panose="02020603050405020304" pitchFamily="18" charset="0"/>
              </a:rPr>
              <a:t>2015</a:t>
            </a:r>
            <a:r>
              <a:rPr lang="es-VE" sz="1200" dirty="0" smtClean="0">
                <a:solidFill>
                  <a:srgbClr val="000000"/>
                </a:solidFill>
                <a:latin typeface="Times New Roman" panose="02020603050405020304" pitchFamily="18" charset="0"/>
                <a:cs typeface="Times New Roman" panose="02020603050405020304" pitchFamily="18" charset="0"/>
              </a:rPr>
              <a:t>;6:Article1050</a:t>
            </a:r>
            <a:endParaRPr lang="es-VE" sz="1200" dirty="0">
              <a:latin typeface="Times New Roman" panose="02020603050405020304" pitchFamily="18" charset="0"/>
              <a:cs typeface="Times New Roman" panose="02020603050405020304" pitchFamily="18" charset="0"/>
            </a:endParaRPr>
          </a:p>
        </p:txBody>
      </p:sp>
      <p:sp>
        <p:nvSpPr>
          <p:cNvPr id="2" name="Rectángulo 1"/>
          <p:cNvSpPr/>
          <p:nvPr/>
        </p:nvSpPr>
        <p:spPr>
          <a:xfrm>
            <a:off x="1560481" y="308828"/>
            <a:ext cx="6023038" cy="400110"/>
          </a:xfrm>
          <a:prstGeom prst="rect">
            <a:avLst/>
          </a:prstGeom>
          <a:solidFill>
            <a:schemeClr val="accent6">
              <a:lumMod val="40000"/>
              <a:lumOff val="6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gn="ctr"/>
            <a:r>
              <a:rPr lang="es-VE" sz="2000" dirty="0" smtClean="0">
                <a:latin typeface="Comic Sans MS" panose="030F0702030302020204" pitchFamily="66" charset="0"/>
                <a:cs typeface="Times New Roman" panose="02020603050405020304" pitchFamily="18" charset="0"/>
              </a:rPr>
              <a:t>Estrategias terapéuticas para controlar disbiosis</a:t>
            </a:r>
            <a:endParaRPr lang="es-VE" sz="2000" dirty="0">
              <a:latin typeface="Comic Sans MS" panose="030F0702030302020204" pitchFamily="66" charset="0"/>
              <a:cs typeface="Times New Roman" panose="02020603050405020304" pitchFamily="18" charset="0"/>
            </a:endParaRPr>
          </a:p>
        </p:txBody>
      </p:sp>
    </p:spTree>
    <p:extLst>
      <p:ext uri="{BB962C8B-B14F-4D97-AF65-F5344CB8AC3E}">
        <p14:creationId xmlns:p14="http://schemas.microsoft.com/office/powerpoint/2010/main" val="2606435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21994" y="637268"/>
            <a:ext cx="1335622"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3688" y="388695"/>
            <a:ext cx="6408712" cy="5652684"/>
          </a:xfrm>
          <a:prstGeom prst="rect">
            <a:avLst/>
          </a:prstGeom>
          <a:ln>
            <a:noFill/>
          </a:ln>
          <a:effectLst/>
        </p:spPr>
      </p:pic>
      <p:sp>
        <p:nvSpPr>
          <p:cNvPr id="7" name="Rectángulo 6"/>
          <p:cNvSpPr/>
          <p:nvPr/>
        </p:nvSpPr>
        <p:spPr>
          <a:xfrm>
            <a:off x="2103988" y="6298176"/>
            <a:ext cx="4936023"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N. </a:t>
            </a:r>
            <a:r>
              <a:rPr lang="es-VE" sz="1200" dirty="0" err="1">
                <a:latin typeface="Times New Roman" panose="02020603050405020304" pitchFamily="18" charset="0"/>
                <a:cs typeface="Times New Roman" panose="02020603050405020304" pitchFamily="18" charset="0"/>
              </a:rPr>
              <a:t>Zmora</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E. </a:t>
            </a:r>
            <a:r>
              <a:rPr lang="es-VE" sz="1200" dirty="0" err="1">
                <a:latin typeface="Times New Roman" panose="02020603050405020304" pitchFamily="18" charset="0"/>
                <a:cs typeface="Times New Roman" panose="02020603050405020304" pitchFamily="18" charset="0"/>
              </a:rPr>
              <a:t>Soffer</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E. </a:t>
            </a:r>
            <a:r>
              <a:rPr lang="es-VE" sz="1200" dirty="0" err="1" smtClean="0">
                <a:latin typeface="Times New Roman" panose="02020603050405020304" pitchFamily="18" charset="0"/>
                <a:cs typeface="Times New Roman" panose="02020603050405020304" pitchFamily="18" charset="0"/>
              </a:rPr>
              <a:t>Elinav</a:t>
            </a:r>
            <a:r>
              <a:rPr lang="es-VE" sz="1200"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Transforming</a:t>
            </a:r>
            <a:r>
              <a:rPr lang="es-VE" sz="1200" i="1" dirty="0">
                <a:latin typeface="Times New Roman" panose="02020603050405020304" pitchFamily="18" charset="0"/>
                <a:cs typeface="Times New Roman" panose="02020603050405020304" pitchFamily="18" charset="0"/>
              </a:rPr>
              <a:t> medicine </a:t>
            </a:r>
            <a:r>
              <a:rPr lang="es-VE" sz="1200" i="1" dirty="0" err="1">
                <a:latin typeface="Times New Roman" panose="02020603050405020304" pitchFamily="18" charset="0"/>
                <a:cs typeface="Times New Roman" panose="02020603050405020304" pitchFamily="18" charset="0"/>
              </a:rPr>
              <a:t>with</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the</a:t>
            </a:r>
            <a:r>
              <a:rPr lang="es-VE" sz="1200" i="1" dirty="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microbiome</a:t>
            </a:r>
            <a:r>
              <a:rPr lang="es-VE" sz="1200" i="1" dirty="0" smtClean="0">
                <a:latin typeface="Times New Roman" panose="02020603050405020304" pitchFamily="18" charset="0"/>
                <a:cs typeface="Times New Roman" panose="02020603050405020304" pitchFamily="18" charset="0"/>
              </a:rPr>
              <a:t>.</a:t>
            </a:r>
            <a:endParaRPr lang="es-VE" sz="1200" i="1" dirty="0">
              <a:latin typeface="Times New Roman" panose="02020603050405020304" pitchFamily="18" charset="0"/>
              <a:cs typeface="Times New Roman" panose="02020603050405020304" pitchFamily="18" charset="0"/>
            </a:endParaRPr>
          </a:p>
          <a:p>
            <a:pPr algn="ctr"/>
            <a:r>
              <a:rPr lang="es-VE" sz="1200" dirty="0" err="1">
                <a:latin typeface="Times New Roman" panose="02020603050405020304" pitchFamily="18" charset="0"/>
                <a:cs typeface="Times New Roman" panose="02020603050405020304" pitchFamily="18" charset="0"/>
              </a:rPr>
              <a:t>Science</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Translational</a:t>
            </a:r>
            <a:r>
              <a:rPr lang="es-VE" sz="1200" dirty="0">
                <a:latin typeface="Times New Roman" panose="02020603050405020304" pitchFamily="18" charset="0"/>
                <a:cs typeface="Times New Roman" panose="02020603050405020304" pitchFamily="18" charset="0"/>
              </a:rPr>
              <a:t> Medicine </a:t>
            </a:r>
            <a:r>
              <a:rPr lang="es-VE" sz="1200" b="1" dirty="0" smtClean="0">
                <a:latin typeface="Times New Roman" panose="02020603050405020304" pitchFamily="18" charset="0"/>
                <a:cs typeface="Times New Roman" panose="02020603050405020304" pitchFamily="18" charset="0"/>
              </a:rPr>
              <a:t>2019</a:t>
            </a:r>
            <a:r>
              <a:rPr lang="es-VE" sz="1200" dirty="0" smtClean="0">
                <a:latin typeface="Times New Roman" panose="02020603050405020304" pitchFamily="18" charset="0"/>
                <a:cs typeface="Times New Roman" panose="02020603050405020304" pitchFamily="18" charset="0"/>
              </a:rPr>
              <a:t>;</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11: eaaw1815</a:t>
            </a:r>
            <a:endParaRPr lang="es-VE" sz="1200" dirty="0">
              <a:latin typeface="Times New Roman" panose="02020603050405020304" pitchFamily="18" charset="0"/>
              <a:cs typeface="Times New Roman" panose="02020603050405020304" pitchFamily="18" charset="0"/>
            </a:endParaRPr>
          </a:p>
        </p:txBody>
      </p:sp>
      <p:sp>
        <p:nvSpPr>
          <p:cNvPr id="3" name="Rectángulo 2"/>
          <p:cNvSpPr/>
          <p:nvPr/>
        </p:nvSpPr>
        <p:spPr>
          <a:xfrm>
            <a:off x="2195624" y="1268760"/>
            <a:ext cx="1728304" cy="475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Rectángulo 8"/>
          <p:cNvSpPr/>
          <p:nvPr/>
        </p:nvSpPr>
        <p:spPr>
          <a:xfrm>
            <a:off x="2933931" y="1252836"/>
            <a:ext cx="1154483" cy="461665"/>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200" dirty="0" err="1" smtClean="0">
                <a:latin typeface="Comic Sans MS" panose="030F0702030302020204" pitchFamily="66" charset="0"/>
              </a:rPr>
              <a:t>Nutrición</a:t>
            </a:r>
            <a:r>
              <a:rPr lang="en-US" sz="1200" dirty="0" smtClean="0">
                <a:latin typeface="Comic Sans MS" panose="030F0702030302020204" pitchFamily="66" charset="0"/>
              </a:rPr>
              <a:t> </a:t>
            </a:r>
          </a:p>
          <a:p>
            <a:pPr algn="ctr"/>
            <a:r>
              <a:rPr lang="en-US" sz="1200" dirty="0" err="1" smtClean="0">
                <a:latin typeface="Comic Sans MS" panose="030F0702030302020204" pitchFamily="66" charset="0"/>
              </a:rPr>
              <a:t>personalizada</a:t>
            </a:r>
            <a:endParaRPr lang="en-US" sz="1200" dirty="0" smtClean="0">
              <a:latin typeface="Comic Sans MS" panose="030F0702030302020204" pitchFamily="66" charset="0"/>
            </a:endParaRPr>
          </a:p>
        </p:txBody>
      </p:sp>
      <p:sp>
        <p:nvSpPr>
          <p:cNvPr id="8" name="Rectángulo 7"/>
          <p:cNvSpPr/>
          <p:nvPr/>
        </p:nvSpPr>
        <p:spPr>
          <a:xfrm>
            <a:off x="2003567" y="1295720"/>
            <a:ext cx="1122423" cy="307777"/>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400" dirty="0" smtClean="0">
                <a:latin typeface="Comic Sans MS" panose="030F0702030302020204" pitchFamily="66" charset="0"/>
              </a:rPr>
              <a:t>Prebióticos</a:t>
            </a:r>
          </a:p>
        </p:txBody>
      </p:sp>
      <p:sp>
        <p:nvSpPr>
          <p:cNvPr id="10" name="Rectángulo 9"/>
          <p:cNvSpPr/>
          <p:nvPr/>
        </p:nvSpPr>
        <p:spPr>
          <a:xfrm>
            <a:off x="2557954" y="3025661"/>
            <a:ext cx="932736" cy="431800"/>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Rectángulo 10"/>
          <p:cNvSpPr/>
          <p:nvPr/>
        </p:nvSpPr>
        <p:spPr>
          <a:xfrm>
            <a:off x="2643824" y="3061893"/>
            <a:ext cx="704040" cy="338554"/>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600" dirty="0" err="1" smtClean="0">
                <a:latin typeface="Comic Sans MS" panose="030F0702030302020204" pitchFamily="66" charset="0"/>
              </a:rPr>
              <a:t>Dieta</a:t>
            </a:r>
            <a:endParaRPr lang="en-US" sz="1600" dirty="0" smtClean="0">
              <a:latin typeface="Comic Sans MS" panose="030F0702030302020204" pitchFamily="66" charset="0"/>
            </a:endParaRPr>
          </a:p>
        </p:txBody>
      </p:sp>
      <p:sp>
        <p:nvSpPr>
          <p:cNvPr id="12" name="Rectángulo 11"/>
          <p:cNvSpPr/>
          <p:nvPr/>
        </p:nvSpPr>
        <p:spPr>
          <a:xfrm>
            <a:off x="2382141" y="4464776"/>
            <a:ext cx="1108549" cy="580757"/>
          </a:xfrm>
          <a:prstGeom prst="rect">
            <a:avLst/>
          </a:prstGeom>
          <a:solidFill>
            <a:schemeClr val="accent5">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2329439" y="4547488"/>
            <a:ext cx="1208985" cy="338554"/>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600" dirty="0" err="1" smtClean="0">
                <a:latin typeface="Comic Sans MS" panose="030F0702030302020204" pitchFamily="66" charset="0"/>
              </a:rPr>
              <a:t>Hospedero</a:t>
            </a:r>
            <a:endParaRPr lang="en-US" sz="1600" dirty="0" smtClean="0">
              <a:latin typeface="Comic Sans MS" panose="030F0702030302020204" pitchFamily="66" charset="0"/>
            </a:endParaRPr>
          </a:p>
        </p:txBody>
      </p:sp>
      <p:sp>
        <p:nvSpPr>
          <p:cNvPr id="14" name="Rectángulo 13"/>
          <p:cNvSpPr/>
          <p:nvPr/>
        </p:nvSpPr>
        <p:spPr>
          <a:xfrm>
            <a:off x="4088414" y="5661248"/>
            <a:ext cx="1059650" cy="380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3633545" y="5602638"/>
            <a:ext cx="2060179" cy="584775"/>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600" dirty="0" err="1" smtClean="0">
                <a:latin typeface="Comic Sans MS" panose="030F0702030302020204" pitchFamily="66" charset="0"/>
              </a:rPr>
              <a:t>Modulación</a:t>
            </a:r>
            <a:r>
              <a:rPr lang="en-US" sz="1600" dirty="0" smtClean="0">
                <a:latin typeface="Comic Sans MS" panose="030F0702030302020204" pitchFamily="66" charset="0"/>
              </a:rPr>
              <a:t> </a:t>
            </a:r>
            <a:r>
              <a:rPr lang="en-US" sz="1600" dirty="0" err="1" smtClean="0">
                <a:latin typeface="Comic Sans MS" panose="030F0702030302020204" pitchFamily="66" charset="0"/>
              </a:rPr>
              <a:t>función</a:t>
            </a:r>
            <a:r>
              <a:rPr lang="en-US" sz="1600" dirty="0" smtClean="0">
                <a:latin typeface="Comic Sans MS" panose="030F0702030302020204" pitchFamily="66" charset="0"/>
              </a:rPr>
              <a:t> </a:t>
            </a:r>
          </a:p>
          <a:p>
            <a:pPr algn="ctr"/>
            <a:r>
              <a:rPr lang="en-US" sz="1600" dirty="0" smtClean="0">
                <a:latin typeface="Comic Sans MS" panose="030F0702030302020204" pitchFamily="66" charset="0"/>
              </a:rPr>
              <a:t>de </a:t>
            </a:r>
            <a:r>
              <a:rPr lang="en-US" sz="1600" dirty="0" err="1" smtClean="0">
                <a:latin typeface="Comic Sans MS" panose="030F0702030302020204" pitchFamily="66" charset="0"/>
              </a:rPr>
              <a:t>barrera</a:t>
            </a:r>
            <a:endParaRPr lang="en-US" sz="1600" dirty="0" smtClean="0">
              <a:latin typeface="Comic Sans MS" panose="030F0702030302020204" pitchFamily="66" charset="0"/>
            </a:endParaRPr>
          </a:p>
        </p:txBody>
      </p:sp>
      <p:sp>
        <p:nvSpPr>
          <p:cNvPr id="16" name="Rectángulo 15"/>
          <p:cNvSpPr/>
          <p:nvPr/>
        </p:nvSpPr>
        <p:spPr>
          <a:xfrm>
            <a:off x="6012804" y="3081023"/>
            <a:ext cx="1144807" cy="51186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5933552" y="3122994"/>
            <a:ext cx="1287533" cy="338554"/>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600" dirty="0" smtClean="0">
                <a:latin typeface="Comic Sans MS" panose="030F0702030302020204" pitchFamily="66" charset="0"/>
              </a:rPr>
              <a:t>Microbioma</a:t>
            </a:r>
          </a:p>
        </p:txBody>
      </p:sp>
      <p:sp>
        <p:nvSpPr>
          <p:cNvPr id="18" name="Rectángulo 17"/>
          <p:cNvSpPr/>
          <p:nvPr/>
        </p:nvSpPr>
        <p:spPr>
          <a:xfrm>
            <a:off x="6444208" y="5895025"/>
            <a:ext cx="784767" cy="292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Rectángulo 18"/>
          <p:cNvSpPr/>
          <p:nvPr/>
        </p:nvSpPr>
        <p:spPr>
          <a:xfrm>
            <a:off x="6319686" y="5780516"/>
            <a:ext cx="1348446" cy="338554"/>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600" dirty="0" err="1" smtClean="0">
                <a:latin typeface="Comic Sans MS" panose="030F0702030302020204" pitchFamily="66" charset="0"/>
              </a:rPr>
              <a:t>Postbióticos</a:t>
            </a:r>
            <a:endParaRPr lang="en-US" sz="1600" dirty="0" smtClean="0">
              <a:latin typeface="Comic Sans MS" panose="030F0702030302020204" pitchFamily="66" charset="0"/>
            </a:endParaRPr>
          </a:p>
        </p:txBody>
      </p:sp>
      <p:sp>
        <p:nvSpPr>
          <p:cNvPr id="20" name="Rectángulo 19"/>
          <p:cNvSpPr/>
          <p:nvPr/>
        </p:nvSpPr>
        <p:spPr>
          <a:xfrm>
            <a:off x="6056252" y="4668741"/>
            <a:ext cx="937657" cy="392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5992737" y="4614760"/>
            <a:ext cx="1184940" cy="307777"/>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400" dirty="0" err="1" smtClean="0">
                <a:latin typeface="Comic Sans MS" panose="030F0702030302020204" pitchFamily="66" charset="0"/>
              </a:rPr>
              <a:t>Metabolitos</a:t>
            </a:r>
            <a:endParaRPr lang="en-US" sz="1400" dirty="0" smtClean="0">
              <a:latin typeface="Comic Sans MS" panose="030F0702030302020204" pitchFamily="66" charset="0"/>
            </a:endParaRPr>
          </a:p>
        </p:txBody>
      </p:sp>
      <p:sp>
        <p:nvSpPr>
          <p:cNvPr id="25" name="Rectángulo 24"/>
          <p:cNvSpPr/>
          <p:nvPr/>
        </p:nvSpPr>
        <p:spPr>
          <a:xfrm>
            <a:off x="5491191" y="1252836"/>
            <a:ext cx="2292063" cy="3477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5474646" y="1252836"/>
            <a:ext cx="518091" cy="276999"/>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200" dirty="0" smtClean="0">
                <a:latin typeface="Comic Sans MS" panose="030F0702030302020204" pitchFamily="66" charset="0"/>
              </a:rPr>
              <a:t>TMF</a:t>
            </a:r>
          </a:p>
        </p:txBody>
      </p:sp>
      <p:sp>
        <p:nvSpPr>
          <p:cNvPr id="23" name="Rectángulo 22"/>
          <p:cNvSpPr/>
          <p:nvPr/>
        </p:nvSpPr>
        <p:spPr>
          <a:xfrm>
            <a:off x="5913306" y="1160502"/>
            <a:ext cx="1447832" cy="461665"/>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200" dirty="0" smtClean="0">
                <a:latin typeface="Comic Sans MS" panose="030F0702030302020204" pitchFamily="66" charset="0"/>
              </a:rPr>
              <a:t>Probióticos Next </a:t>
            </a:r>
          </a:p>
          <a:p>
            <a:pPr algn="ctr"/>
            <a:r>
              <a:rPr lang="en-US" sz="1200" dirty="0" smtClean="0">
                <a:latin typeface="Comic Sans MS" panose="030F0702030302020204" pitchFamily="66" charset="0"/>
              </a:rPr>
              <a:t>generation</a:t>
            </a:r>
          </a:p>
        </p:txBody>
      </p:sp>
      <p:sp>
        <p:nvSpPr>
          <p:cNvPr id="24" name="Rectángulo 23"/>
          <p:cNvSpPr/>
          <p:nvPr/>
        </p:nvSpPr>
        <p:spPr>
          <a:xfrm>
            <a:off x="7213055" y="1128361"/>
            <a:ext cx="776175" cy="461665"/>
          </a:xfrm>
          <a:prstGeom prst="rect">
            <a:avLst/>
          </a:prstGeom>
          <a:noFill/>
          <a:effectLst>
            <a:outerShdw blurRad="50800" dist="38100" dir="2700000" algn="tl" rotWithShape="0">
              <a:prstClr val="black">
                <a:alpha val="40000"/>
              </a:prstClr>
            </a:outerShdw>
          </a:effectLst>
        </p:spPr>
        <p:txBody>
          <a:bodyPr wrap="none">
            <a:spAutoFit/>
          </a:bodyPr>
          <a:lstStyle/>
          <a:p>
            <a:pPr algn="ctr"/>
            <a:r>
              <a:rPr lang="en-US" sz="1200" dirty="0" err="1" smtClean="0">
                <a:latin typeface="Comic Sans MS" panose="030F0702030302020204" pitchFamily="66" charset="0"/>
              </a:rPr>
              <a:t>Terapia</a:t>
            </a:r>
            <a:r>
              <a:rPr lang="en-US" sz="1200" dirty="0" smtClean="0">
                <a:latin typeface="Comic Sans MS" panose="030F0702030302020204" pitchFamily="66" charset="0"/>
              </a:rPr>
              <a:t> </a:t>
            </a:r>
          </a:p>
          <a:p>
            <a:pPr algn="ctr"/>
            <a:r>
              <a:rPr lang="en-US" sz="1200" dirty="0" err="1" smtClean="0">
                <a:latin typeface="Comic Sans MS" panose="030F0702030302020204" pitchFamily="66" charset="0"/>
              </a:rPr>
              <a:t>fagos</a:t>
            </a:r>
            <a:endParaRPr lang="en-US" sz="1200" dirty="0" smtClean="0">
              <a:latin typeface="Comic Sans MS" panose="030F0702030302020204" pitchFamily="66" charset="0"/>
            </a:endParaRPr>
          </a:p>
        </p:txBody>
      </p:sp>
      <p:sp>
        <p:nvSpPr>
          <p:cNvPr id="26" name="Rectángulo 25"/>
          <p:cNvSpPr/>
          <p:nvPr/>
        </p:nvSpPr>
        <p:spPr>
          <a:xfrm>
            <a:off x="127414" y="1130414"/>
            <a:ext cx="1567416" cy="1574149"/>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a:spAutoFit/>
          </a:bodyPr>
          <a:lstStyle/>
          <a:p>
            <a:pPr>
              <a:lnSpc>
                <a:spcPct val="107000"/>
              </a:lnSpc>
              <a:spcAft>
                <a:spcPts val="0"/>
              </a:spcAft>
            </a:pPr>
            <a:r>
              <a:rPr lang="en-US" b="1" dirty="0" err="1">
                <a:latin typeface="Comic Sans MS" panose="030F0702030302020204" pitchFamily="66" charset="0"/>
                <a:ea typeface="Times New Roman" panose="02020603050405020304" pitchFamily="18" charset="0"/>
                <a:cs typeface="Times New Roman" panose="02020603050405020304" pitchFamily="18" charset="0"/>
              </a:rPr>
              <a:t>Enfoques</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endParaRPr lang="en-US" b="1" dirty="0" smtClean="0">
              <a:latin typeface="Comic Sans MS" panose="030F0702030302020204" pitchFamily="66" charset="0"/>
              <a:ea typeface="Times New Roman" panose="02020603050405020304" pitchFamily="18" charset="0"/>
              <a:cs typeface="Times New Roman" panose="02020603050405020304" pitchFamily="18" charset="0"/>
            </a:endParaRPr>
          </a:p>
          <a:p>
            <a:pPr>
              <a:lnSpc>
                <a:spcPct val="107000"/>
              </a:lnSpc>
              <a:spcAft>
                <a:spcPts val="0"/>
              </a:spcAft>
            </a:pP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terapéuticos</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a:t>
            </a:r>
          </a:p>
          <a:p>
            <a:pPr>
              <a:lnSpc>
                <a:spcPct val="107000"/>
              </a:lnSpc>
              <a:spcAft>
                <a:spcPts val="0"/>
              </a:spcAft>
            </a:pP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basados</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b="1" dirty="0">
                <a:latin typeface="Comic Sans MS" panose="030F0702030302020204" pitchFamily="66" charset="0"/>
                <a:ea typeface="Times New Roman" panose="02020603050405020304" pitchFamily="18" charset="0"/>
                <a:cs typeface="Times New Roman" panose="02020603050405020304" pitchFamily="18" charset="0"/>
              </a:rPr>
              <a:t>en </a:t>
            </a:r>
            <a:endParaRPr lang="en-US" b="1" dirty="0" smtClean="0">
              <a:latin typeface="Comic Sans MS" panose="030F0702030302020204" pitchFamily="66" charset="0"/>
              <a:ea typeface="Times New Roman" panose="02020603050405020304" pitchFamily="18" charset="0"/>
              <a:cs typeface="Times New Roman" panose="02020603050405020304" pitchFamily="18" charset="0"/>
            </a:endParaRPr>
          </a:p>
          <a:p>
            <a:pPr>
              <a:lnSpc>
                <a:spcPct val="107000"/>
              </a:lnSpc>
              <a:spcAft>
                <a:spcPts val="0"/>
              </a:spcAft>
            </a:pP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Microbioma </a:t>
            </a:r>
          </a:p>
          <a:p>
            <a:pPr>
              <a:lnSpc>
                <a:spcPct val="107000"/>
              </a:lnSpc>
              <a:spcAft>
                <a:spcPts val="0"/>
              </a:spcAft>
            </a:pP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Intestinal</a:t>
            </a:r>
            <a:endParaRPr lang="es-VE" dirty="0">
              <a:latin typeface="Comic Sans MS" panose="030F0702030302020204"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99167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1" grpId="0"/>
      <p:bldP spid="13" grpId="0"/>
      <p:bldP spid="15" grpId="0"/>
      <p:bldP spid="17" grpId="0"/>
      <p:bldP spid="19" grpId="0"/>
      <p:bldP spid="21" grpId="0"/>
      <p:bldP spid="22" grpId="0"/>
      <p:bldP spid="23" grpId="0"/>
      <p:bldP spid="2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656308"/>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Rectángulo 7"/>
          <p:cNvSpPr/>
          <p:nvPr/>
        </p:nvSpPr>
        <p:spPr>
          <a:xfrm>
            <a:off x="1513384" y="6410007"/>
            <a:ext cx="4936023" cy="461665"/>
          </a:xfrm>
          <a:prstGeom prst="rect">
            <a:avLst/>
          </a:prstGeom>
        </p:spPr>
        <p:txBody>
          <a:bodyPr wrap="square">
            <a:spAutoFit/>
          </a:bodyPr>
          <a:lstStyle/>
          <a:p>
            <a:pPr algn="ctr"/>
            <a:r>
              <a:rPr lang="es-VE" sz="1200" dirty="0" smtClean="0">
                <a:latin typeface="Times New Roman" panose="02020603050405020304" pitchFamily="18" charset="0"/>
                <a:cs typeface="Times New Roman" panose="02020603050405020304" pitchFamily="18" charset="0"/>
              </a:rPr>
              <a:t>N. </a:t>
            </a:r>
            <a:r>
              <a:rPr lang="es-VE" sz="1200" dirty="0" err="1">
                <a:latin typeface="Times New Roman" panose="02020603050405020304" pitchFamily="18" charset="0"/>
                <a:cs typeface="Times New Roman" panose="02020603050405020304" pitchFamily="18" charset="0"/>
              </a:rPr>
              <a:t>Zmora</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E. </a:t>
            </a:r>
            <a:r>
              <a:rPr lang="es-VE" sz="1200" dirty="0" err="1">
                <a:latin typeface="Times New Roman" panose="02020603050405020304" pitchFamily="18" charset="0"/>
                <a:cs typeface="Times New Roman" panose="02020603050405020304" pitchFamily="18" charset="0"/>
              </a:rPr>
              <a:t>Soffer</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E. </a:t>
            </a:r>
            <a:r>
              <a:rPr lang="es-VE" sz="1200" dirty="0" err="1" smtClean="0">
                <a:latin typeface="Times New Roman" panose="02020603050405020304" pitchFamily="18" charset="0"/>
                <a:cs typeface="Times New Roman" panose="02020603050405020304" pitchFamily="18" charset="0"/>
              </a:rPr>
              <a:t>Elinav</a:t>
            </a:r>
            <a:r>
              <a:rPr lang="es-VE" sz="1200"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Transforming</a:t>
            </a:r>
            <a:r>
              <a:rPr lang="es-VE" sz="1200" i="1" dirty="0">
                <a:latin typeface="Times New Roman" panose="02020603050405020304" pitchFamily="18" charset="0"/>
                <a:cs typeface="Times New Roman" panose="02020603050405020304" pitchFamily="18" charset="0"/>
              </a:rPr>
              <a:t> medicine </a:t>
            </a:r>
            <a:r>
              <a:rPr lang="es-VE" sz="1200" i="1" dirty="0" err="1">
                <a:latin typeface="Times New Roman" panose="02020603050405020304" pitchFamily="18" charset="0"/>
                <a:cs typeface="Times New Roman" panose="02020603050405020304" pitchFamily="18" charset="0"/>
              </a:rPr>
              <a:t>with</a:t>
            </a:r>
            <a:r>
              <a:rPr lang="es-VE" sz="1200" i="1" dirty="0">
                <a:latin typeface="Times New Roman" panose="02020603050405020304" pitchFamily="18" charset="0"/>
                <a:cs typeface="Times New Roman" panose="02020603050405020304" pitchFamily="18" charset="0"/>
              </a:rPr>
              <a:t> </a:t>
            </a:r>
            <a:r>
              <a:rPr lang="es-VE" sz="1200" i="1" dirty="0" err="1">
                <a:latin typeface="Times New Roman" panose="02020603050405020304" pitchFamily="18" charset="0"/>
                <a:cs typeface="Times New Roman" panose="02020603050405020304" pitchFamily="18" charset="0"/>
              </a:rPr>
              <a:t>the</a:t>
            </a:r>
            <a:r>
              <a:rPr lang="es-VE" sz="1200" i="1" dirty="0">
                <a:latin typeface="Times New Roman" panose="02020603050405020304" pitchFamily="18" charset="0"/>
                <a:cs typeface="Times New Roman" panose="02020603050405020304" pitchFamily="18" charset="0"/>
              </a:rPr>
              <a:t> </a:t>
            </a:r>
            <a:r>
              <a:rPr lang="es-VE" sz="1200" i="1" dirty="0" err="1" smtClean="0">
                <a:latin typeface="Times New Roman" panose="02020603050405020304" pitchFamily="18" charset="0"/>
                <a:cs typeface="Times New Roman" panose="02020603050405020304" pitchFamily="18" charset="0"/>
              </a:rPr>
              <a:t>microbiome</a:t>
            </a:r>
            <a:r>
              <a:rPr lang="es-VE" sz="1200" i="1" dirty="0" smtClean="0">
                <a:latin typeface="Times New Roman" panose="02020603050405020304" pitchFamily="18" charset="0"/>
                <a:cs typeface="Times New Roman" panose="02020603050405020304" pitchFamily="18" charset="0"/>
              </a:rPr>
              <a:t>.</a:t>
            </a:r>
            <a:endParaRPr lang="es-VE" sz="1200" i="1" dirty="0">
              <a:latin typeface="Times New Roman" panose="02020603050405020304" pitchFamily="18" charset="0"/>
              <a:cs typeface="Times New Roman" panose="02020603050405020304" pitchFamily="18" charset="0"/>
            </a:endParaRPr>
          </a:p>
          <a:p>
            <a:pPr algn="ctr"/>
            <a:r>
              <a:rPr lang="es-VE" sz="1200" dirty="0" err="1">
                <a:latin typeface="Times New Roman" panose="02020603050405020304" pitchFamily="18" charset="0"/>
                <a:cs typeface="Times New Roman" panose="02020603050405020304" pitchFamily="18" charset="0"/>
              </a:rPr>
              <a:t>Science</a:t>
            </a:r>
            <a:r>
              <a:rPr lang="es-VE" sz="1200" dirty="0">
                <a:latin typeface="Times New Roman" panose="02020603050405020304" pitchFamily="18" charset="0"/>
                <a:cs typeface="Times New Roman" panose="02020603050405020304" pitchFamily="18" charset="0"/>
              </a:rPr>
              <a:t> </a:t>
            </a:r>
            <a:r>
              <a:rPr lang="es-VE" sz="1200" dirty="0" err="1">
                <a:latin typeface="Times New Roman" panose="02020603050405020304" pitchFamily="18" charset="0"/>
                <a:cs typeface="Times New Roman" panose="02020603050405020304" pitchFamily="18" charset="0"/>
              </a:rPr>
              <a:t>Translational</a:t>
            </a:r>
            <a:r>
              <a:rPr lang="es-VE" sz="1200" dirty="0">
                <a:latin typeface="Times New Roman" panose="02020603050405020304" pitchFamily="18" charset="0"/>
                <a:cs typeface="Times New Roman" panose="02020603050405020304" pitchFamily="18" charset="0"/>
              </a:rPr>
              <a:t> Medicine </a:t>
            </a:r>
            <a:r>
              <a:rPr lang="es-VE" sz="1200" b="1" dirty="0" smtClean="0">
                <a:latin typeface="Times New Roman" panose="02020603050405020304" pitchFamily="18" charset="0"/>
                <a:cs typeface="Times New Roman" panose="02020603050405020304" pitchFamily="18" charset="0"/>
              </a:rPr>
              <a:t>2019</a:t>
            </a:r>
            <a:r>
              <a:rPr lang="es-VE" sz="1200" dirty="0" smtClean="0">
                <a:latin typeface="Times New Roman" panose="02020603050405020304" pitchFamily="18" charset="0"/>
                <a:cs typeface="Times New Roman" panose="02020603050405020304" pitchFamily="18" charset="0"/>
              </a:rPr>
              <a:t>;</a:t>
            </a:r>
            <a:r>
              <a:rPr lang="es-VE" sz="1200" dirty="0">
                <a:latin typeface="Times New Roman" panose="02020603050405020304" pitchFamily="18" charset="0"/>
                <a:cs typeface="Times New Roman" panose="02020603050405020304" pitchFamily="18" charset="0"/>
              </a:rPr>
              <a:t> </a:t>
            </a:r>
            <a:r>
              <a:rPr lang="es-VE" sz="1200" dirty="0" smtClean="0">
                <a:latin typeface="Times New Roman" panose="02020603050405020304" pitchFamily="18" charset="0"/>
                <a:cs typeface="Times New Roman" panose="02020603050405020304" pitchFamily="18" charset="0"/>
              </a:rPr>
              <a:t>11: eaaw1815</a:t>
            </a:r>
            <a:endParaRPr lang="es-VE" sz="1200" dirty="0">
              <a:latin typeface="Times New Roman" panose="02020603050405020304" pitchFamily="18" charset="0"/>
              <a:cs typeface="Times New Roman" panose="02020603050405020304" pitchFamily="18" charset="0"/>
            </a:endParaRPr>
          </a:p>
        </p:txBody>
      </p:sp>
      <p:sp>
        <p:nvSpPr>
          <p:cNvPr id="2" name="Rectángulo 1"/>
          <p:cNvSpPr/>
          <p:nvPr/>
        </p:nvSpPr>
        <p:spPr>
          <a:xfrm>
            <a:off x="1387647" y="373832"/>
            <a:ext cx="6534474" cy="372538"/>
          </a:xfrm>
          <a:prstGeom prst="rect">
            <a:avLst/>
          </a:prstGeom>
          <a:solidFill>
            <a:schemeClr val="accent6">
              <a:lumMod val="40000"/>
              <a:lumOff val="6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pPr algn="ctr">
              <a:lnSpc>
                <a:spcPct val="107000"/>
              </a:lnSpc>
              <a:spcAft>
                <a:spcPts val="0"/>
              </a:spcAft>
            </a:pPr>
            <a:r>
              <a:rPr lang="en-US" b="1" dirty="0" err="1">
                <a:latin typeface="Comic Sans MS" panose="030F0702030302020204" pitchFamily="66" charset="0"/>
                <a:ea typeface="Times New Roman" panose="02020603050405020304" pitchFamily="18" charset="0"/>
                <a:cs typeface="Times New Roman" panose="02020603050405020304" pitchFamily="18" charset="0"/>
              </a:rPr>
              <a:t>Enfoques</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terapéuticos</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basados</a:t>
            </a:r>
            <a:r>
              <a:rPr lang="en-US" b="1" dirty="0">
                <a:latin typeface="Comic Sans MS" panose="030F0702030302020204" pitchFamily="66" charset="0"/>
                <a:ea typeface="Times New Roman" panose="02020603050405020304" pitchFamily="18" charset="0"/>
                <a:cs typeface="Times New Roman" panose="02020603050405020304" pitchFamily="18" charset="0"/>
              </a:rPr>
              <a:t> en Microbioma Intestinal</a:t>
            </a:r>
            <a:endParaRPr lang="es-VE" dirty="0">
              <a:latin typeface="Comic Sans MS" panose="030F0702030302020204" pitchFamily="66" charset="0"/>
              <a:ea typeface="Calibri" panose="020F0502020204030204" pitchFamily="34" charset="0"/>
              <a:cs typeface="Times New Roman" panose="02020603050405020304" pitchFamily="18" charset="0"/>
            </a:endParaRPr>
          </a:p>
        </p:txBody>
      </p:sp>
      <p:sp>
        <p:nvSpPr>
          <p:cNvPr id="9" name="Rectángulo 8"/>
          <p:cNvSpPr/>
          <p:nvPr/>
        </p:nvSpPr>
        <p:spPr>
          <a:xfrm>
            <a:off x="1352231" y="793509"/>
            <a:ext cx="7019056" cy="5384166"/>
          </a:xfrm>
          <a:prstGeom prst="rect">
            <a:avLst/>
          </a:prstGeom>
        </p:spPr>
        <p:txBody>
          <a:bodyPr wrap="square">
            <a:spAutoFit/>
          </a:bodyPr>
          <a:lstStyle/>
          <a:p>
            <a:pPr>
              <a:lnSpc>
                <a:spcPct val="107000"/>
              </a:lnSpc>
              <a:spcBef>
                <a:spcPts val="1125"/>
              </a:spcBef>
              <a:spcAft>
                <a:spcPts val="1125"/>
              </a:spcAft>
            </a:pP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Estos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enfoques</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incluyen</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modulación</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del microbioma </a:t>
            </a:r>
            <a:r>
              <a:rPr lang="en-US" dirty="0">
                <a:latin typeface="Comic Sans MS" panose="030F0702030302020204" pitchFamily="66" charset="0"/>
                <a:ea typeface="Times New Roman" panose="02020603050405020304" pitchFamily="18" charset="0"/>
                <a:cs typeface="Times New Roman" panose="02020603050405020304" pitchFamily="18" charset="0"/>
              </a:rPr>
              <a:t>o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impacto</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directo</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sobre</a:t>
            </a:r>
            <a:r>
              <a:rPr lang="en-US" b="1" dirty="0">
                <a:latin typeface="Comic Sans MS" panose="030F0702030302020204" pitchFamily="66" charset="0"/>
                <a:ea typeface="Times New Roman" panose="02020603050405020304" pitchFamily="18" charset="0"/>
                <a:cs typeface="Times New Roman" panose="02020603050405020304" pitchFamily="18" charset="0"/>
              </a:rPr>
              <a:t> el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hospedero</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a:latin typeface="Comic Sans MS" panose="030F0702030302020204" pitchFamily="66" charset="0"/>
                <a:ea typeface="Times New Roman" panose="02020603050405020304" pitchFamily="18" charset="0"/>
                <a:cs typeface="Times New Roman" panose="02020603050405020304" pitchFamily="18" charset="0"/>
              </a:rPr>
              <a:t>a </a:t>
            </a:r>
            <a:r>
              <a:rPr lang="en-US" dirty="0" err="1">
                <a:latin typeface="Comic Sans MS" panose="030F0702030302020204" pitchFamily="66" charset="0"/>
                <a:ea typeface="Times New Roman" panose="02020603050405020304" pitchFamily="18" charset="0"/>
                <a:cs typeface="Times New Roman" panose="02020603050405020304" pitchFamily="18" charset="0"/>
              </a:rPr>
              <a:t>través</a:t>
            </a:r>
            <a:r>
              <a:rPr lang="en-US" dirty="0">
                <a:latin typeface="Comic Sans MS" panose="030F0702030302020204" pitchFamily="66" charset="0"/>
                <a:ea typeface="Times New Roman" panose="02020603050405020304" pitchFamily="18" charset="0"/>
                <a:cs typeface="Times New Roman" panose="02020603050405020304" pitchFamily="18" charset="0"/>
              </a:rPr>
              <a:t> de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intervención</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nutricional</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por</a:t>
            </a:r>
            <a:r>
              <a:rPr lang="en-US" dirty="0">
                <a:latin typeface="Comic Sans MS" panose="030F0702030302020204" pitchFamily="66" charset="0"/>
                <a:ea typeface="Times New Roman" panose="02020603050405020304" pitchFamily="18" charset="0"/>
                <a:cs typeface="Times New Roman" panose="02020603050405020304" pitchFamily="18" charset="0"/>
              </a:rPr>
              <a:t> probióticos o </a:t>
            </a:r>
            <a:r>
              <a:rPr lang="en-US" dirty="0" err="1">
                <a:latin typeface="Comic Sans MS" panose="030F0702030302020204" pitchFamily="66" charset="0"/>
                <a:ea typeface="Times New Roman" panose="02020603050405020304" pitchFamily="18" charset="0"/>
                <a:cs typeface="Times New Roman" panose="02020603050405020304" pitchFamily="18" charset="0"/>
              </a:rPr>
              <a:t>dietas</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especializadas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a:t>
            </a:r>
          </a:p>
          <a:p>
            <a:pPr>
              <a:lnSpc>
                <a:spcPct val="107000"/>
              </a:lnSpc>
              <a:spcBef>
                <a:spcPts val="1125"/>
              </a:spcBef>
              <a:spcAft>
                <a:spcPts val="1125"/>
              </a:spcAft>
            </a:pP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Estrategias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a:latin typeface="Comic Sans MS" panose="030F0702030302020204" pitchFamily="66" charset="0"/>
                <a:ea typeface="Times New Roman" panose="02020603050405020304" pitchFamily="18" charset="0"/>
                <a:cs typeface="Times New Roman" panose="02020603050405020304" pitchFamily="18" charset="0"/>
              </a:rPr>
              <a:t>para </a:t>
            </a:r>
            <a:r>
              <a:rPr lang="en-US" dirty="0" err="1">
                <a:latin typeface="Comic Sans MS" panose="030F0702030302020204" pitchFamily="66" charset="0"/>
                <a:ea typeface="Times New Roman" panose="02020603050405020304" pitchFamily="18" charset="0"/>
                <a:cs typeface="Times New Roman" panose="02020603050405020304" pitchFamily="18" charset="0"/>
              </a:rPr>
              <a:t>afectar</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b="1" dirty="0">
                <a:latin typeface="Comic Sans MS" panose="030F0702030302020204" pitchFamily="66" charset="0"/>
                <a:ea typeface="Times New Roman" panose="02020603050405020304" pitchFamily="18" charset="0"/>
                <a:cs typeface="Times New Roman" panose="02020603050405020304" pitchFamily="18" charset="0"/>
              </a:rPr>
              <a:t>microbioma o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impacto</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directo</a:t>
            </a:r>
            <a:r>
              <a:rPr lang="en-US" b="1" dirty="0">
                <a:latin typeface="Comic Sans MS" panose="030F0702030302020204" pitchFamily="66" charset="0"/>
                <a:ea typeface="Times New Roman" panose="02020603050405020304" pitchFamily="18" charset="0"/>
                <a:cs typeface="Times New Roman" panose="02020603050405020304" pitchFamily="18" charset="0"/>
              </a:rPr>
              <a:t> al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hospedero</a:t>
            </a:r>
            <a:r>
              <a:rPr lang="en-US" dirty="0">
                <a:latin typeface="Comic Sans MS" panose="030F0702030302020204" pitchFamily="66" charset="0"/>
                <a:ea typeface="Times New Roman" panose="02020603050405020304" pitchFamily="18" charset="0"/>
                <a:cs typeface="Times New Roman" panose="02020603050405020304" pitchFamily="18" charset="0"/>
              </a:rPr>
              <a:t> a </a:t>
            </a:r>
            <a:r>
              <a:rPr lang="en-US" dirty="0" err="1">
                <a:latin typeface="Comic Sans MS" panose="030F0702030302020204" pitchFamily="66" charset="0"/>
                <a:ea typeface="Times New Roman" panose="02020603050405020304" pitchFamily="18" charset="0"/>
                <a:cs typeface="Times New Roman" panose="02020603050405020304" pitchFamily="18" charset="0"/>
              </a:rPr>
              <a:t>través</a:t>
            </a:r>
            <a:r>
              <a:rPr lang="en-US" dirty="0">
                <a:latin typeface="Comic Sans MS" panose="030F0702030302020204" pitchFamily="66" charset="0"/>
                <a:ea typeface="Times New Roman" panose="02020603050405020304" pitchFamily="18" charset="0"/>
                <a:cs typeface="Times New Roman" panose="02020603050405020304" pitchFamily="18" charset="0"/>
              </a:rPr>
              <a:t> de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suplemento</a:t>
            </a:r>
            <a:r>
              <a:rPr lang="en-US" b="1" dirty="0">
                <a:latin typeface="Comic Sans MS" panose="030F0702030302020204" pitchFamily="66" charset="0"/>
                <a:ea typeface="Times New Roman" panose="02020603050405020304" pitchFamily="18" charset="0"/>
                <a:cs typeface="Times New Roman" panose="02020603050405020304" pitchFamily="18" charset="0"/>
              </a:rPr>
              <a:t> de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bacterias</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vivas</a:t>
            </a:r>
            <a:r>
              <a:rPr lang="en-US" b="1" dirty="0">
                <a:latin typeface="Comic Sans MS" panose="030F0702030302020204" pitchFamily="66" charset="0"/>
                <a:ea typeface="Times New Roman" panose="02020603050405020304" pitchFamily="18" charset="0"/>
                <a:cs typeface="Times New Roman" panose="02020603050405020304" pitchFamily="18" charset="0"/>
              </a:rPr>
              <a:t> o </a:t>
            </a:r>
            <a:r>
              <a:rPr lang="en-US" b="1" dirty="0" smtClean="0">
                <a:latin typeface="Comic Sans MS" panose="030F0702030302020204" pitchFamily="66" charset="0"/>
                <a:ea typeface="Times New Roman" panose="02020603050405020304" pitchFamily="18" charset="0"/>
                <a:cs typeface="Times New Roman" panose="02020603050405020304" pitchFamily="18" charset="0"/>
              </a:rPr>
              <a:t>exclusion,</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por</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tratamiento</a:t>
            </a:r>
            <a:r>
              <a:rPr lang="en-US" dirty="0">
                <a:latin typeface="Comic Sans MS" panose="030F0702030302020204" pitchFamily="66" charset="0"/>
                <a:ea typeface="Times New Roman" panose="02020603050405020304" pitchFamily="18" charset="0"/>
                <a:cs typeface="Times New Roman" panose="02020603050405020304" pitchFamily="18" charset="0"/>
              </a:rPr>
              <a:t> con transplante </a:t>
            </a:r>
            <a:r>
              <a:rPr lang="en-US" dirty="0" err="1">
                <a:latin typeface="Comic Sans MS" panose="030F0702030302020204" pitchFamily="66" charset="0"/>
                <a:ea typeface="Times New Roman" panose="02020603050405020304" pitchFamily="18" charset="0"/>
                <a:cs typeface="Times New Roman" panose="02020603050405020304" pitchFamily="18" charset="0"/>
              </a:rPr>
              <a:t>miocrobiota</a:t>
            </a:r>
            <a:r>
              <a:rPr lang="en-US" dirty="0">
                <a:latin typeface="Comic Sans MS" panose="030F0702030302020204" pitchFamily="66" charset="0"/>
                <a:ea typeface="Times New Roman" panose="02020603050405020304" pitchFamily="18" charset="0"/>
                <a:cs typeface="Times New Roman" panose="02020603050405020304" pitchFamily="18" charset="0"/>
              </a:rPr>
              <a:t> fecal (FMT), </a:t>
            </a:r>
            <a:r>
              <a:rPr lang="en-US" dirty="0" err="1">
                <a:latin typeface="Comic Sans MS" panose="030F0702030302020204" pitchFamily="66" charset="0"/>
                <a:ea typeface="Times New Roman" panose="02020603050405020304" pitchFamily="18" charset="0"/>
                <a:cs typeface="Times New Roman" panose="02020603050405020304" pitchFamily="18" charset="0"/>
              </a:rPr>
              <a:t>tratamiento</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hecho</a:t>
            </a:r>
            <a:r>
              <a:rPr lang="en-US" dirty="0">
                <a:latin typeface="Comic Sans MS" panose="030F0702030302020204" pitchFamily="66" charset="0"/>
                <a:ea typeface="Times New Roman" panose="02020603050405020304" pitchFamily="18" charset="0"/>
                <a:cs typeface="Times New Roman" panose="02020603050405020304" pitchFamily="18" charset="0"/>
              </a:rPr>
              <a:t> con </a:t>
            </a:r>
            <a:r>
              <a:rPr lang="en-US" b="1" dirty="0">
                <a:latin typeface="Comic Sans MS" panose="030F0702030302020204" pitchFamily="66" charset="0"/>
                <a:ea typeface="Times New Roman" panose="02020603050405020304" pitchFamily="18" charset="0"/>
                <a:cs typeface="Times New Roman" panose="02020603050405020304" pitchFamily="18" charset="0"/>
              </a:rPr>
              <a:t>probióticos</a:t>
            </a:r>
            <a:r>
              <a:rPr lang="en-US" dirty="0">
                <a:latin typeface="Comic Sans MS" panose="030F0702030302020204" pitchFamily="66" charset="0"/>
                <a:ea typeface="Times New Roman" panose="02020603050405020304" pitchFamily="18" charset="0"/>
                <a:cs typeface="Times New Roman" panose="02020603050405020304" pitchFamily="18" charset="0"/>
              </a:rPr>
              <a:t> para el </a:t>
            </a:r>
            <a:r>
              <a:rPr lang="en-US" dirty="0" err="1">
                <a:latin typeface="Comic Sans MS" panose="030F0702030302020204" pitchFamily="66" charset="0"/>
                <a:ea typeface="Times New Roman" panose="02020603050405020304" pitchFamily="18" charset="0"/>
                <a:cs typeface="Times New Roman" panose="02020603050405020304" pitchFamily="18" charset="0"/>
              </a:rPr>
              <a:t>hospedero</a:t>
            </a:r>
            <a:r>
              <a:rPr lang="en-US" dirty="0">
                <a:latin typeface="Comic Sans MS" panose="030F0702030302020204" pitchFamily="66" charset="0"/>
                <a:ea typeface="Times New Roman" panose="02020603050405020304" pitchFamily="18" charset="0"/>
                <a:cs typeface="Times New Roman" panose="02020603050405020304" pitchFamily="18" charset="0"/>
              </a:rPr>
              <a:t>, o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eliminación</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a:latin typeface="Comic Sans MS" panose="030F0702030302020204" pitchFamily="66" charset="0"/>
                <a:ea typeface="Times New Roman" panose="02020603050405020304" pitchFamily="18" charset="0"/>
                <a:cs typeface="Times New Roman" panose="02020603050405020304" pitchFamily="18" charset="0"/>
              </a:rPr>
              <a:t>de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miembros</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bacterianos</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a:latin typeface="Comic Sans MS" panose="030F0702030302020204" pitchFamily="66" charset="0"/>
                <a:ea typeface="Times New Roman" panose="02020603050405020304" pitchFamily="18" charset="0"/>
                <a:cs typeface="Times New Roman" panose="02020603050405020304" pitchFamily="18" charset="0"/>
              </a:rPr>
              <a:t>del microbioma. </a:t>
            </a:r>
          </a:p>
          <a:p>
            <a:pPr>
              <a:lnSpc>
                <a:spcPct val="107000"/>
              </a:lnSpc>
              <a:spcBef>
                <a:spcPts val="1125"/>
              </a:spcBef>
              <a:spcAft>
                <a:spcPts val="1125"/>
              </a:spcAft>
            </a:pPr>
            <a:r>
              <a:rPr lang="en-US" dirty="0">
                <a:latin typeface="Comic Sans MS" panose="030F0702030302020204" pitchFamily="66" charset="0"/>
                <a:ea typeface="Times New Roman" panose="02020603050405020304" pitchFamily="18" charset="0"/>
                <a:cs typeface="Times New Roman" panose="02020603050405020304" pitchFamily="18" charset="0"/>
              </a:rPr>
              <a:t>El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hospedero</a:t>
            </a:r>
            <a:r>
              <a:rPr lang="en-US" b="1" dirty="0">
                <a:latin typeface="Comic Sans MS" panose="030F0702030302020204" pitchFamily="66" charset="0"/>
                <a:ea typeface="Times New Roman" panose="02020603050405020304" pitchFamily="18" charset="0"/>
                <a:cs typeface="Times New Roman" panose="02020603050405020304" pitchFamily="18" charset="0"/>
              </a:rPr>
              <a:t> y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potencialmente</a:t>
            </a:r>
            <a:r>
              <a:rPr lang="en-US" b="1" dirty="0">
                <a:latin typeface="Comic Sans MS" panose="030F0702030302020204" pitchFamily="66" charset="0"/>
                <a:ea typeface="Times New Roman" panose="02020603050405020304" pitchFamily="18" charset="0"/>
                <a:cs typeface="Times New Roman" panose="02020603050405020304" pitchFamily="18" charset="0"/>
              </a:rPr>
              <a:t>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su</a:t>
            </a:r>
            <a:r>
              <a:rPr lang="en-US" b="1" dirty="0">
                <a:latin typeface="Comic Sans MS" panose="030F0702030302020204" pitchFamily="66" charset="0"/>
                <a:ea typeface="Times New Roman" panose="02020603050405020304" pitchFamily="18" charset="0"/>
                <a:cs typeface="Times New Roman" panose="02020603050405020304" pitchFamily="18" charset="0"/>
              </a:rPr>
              <a:t> microbioma </a:t>
            </a:r>
            <a:r>
              <a:rPr lang="en-US" dirty="0" err="1">
                <a:latin typeface="Comic Sans MS" panose="030F0702030302020204" pitchFamily="66" charset="0"/>
                <a:ea typeface="Times New Roman" panose="02020603050405020304" pitchFamily="18" charset="0"/>
                <a:cs typeface="Times New Roman" panose="02020603050405020304" pitchFamily="18" charset="0"/>
              </a:rPr>
              <a:t>también</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pueden</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ser</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modulados</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por</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administración</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reducción</a:t>
            </a:r>
            <a:r>
              <a:rPr lang="en-US" dirty="0">
                <a:latin typeface="Comic Sans MS" panose="030F0702030302020204" pitchFamily="66" charset="0"/>
                <a:ea typeface="Times New Roman" panose="02020603050405020304" pitchFamily="18" charset="0"/>
                <a:cs typeface="Times New Roman" panose="02020603050405020304" pitchFamily="18" charset="0"/>
              </a:rPr>
              <a:t> o </a:t>
            </a:r>
            <a:r>
              <a:rPr lang="en-US" dirty="0" err="1">
                <a:latin typeface="Comic Sans MS" panose="030F0702030302020204" pitchFamily="66" charset="0"/>
                <a:ea typeface="Times New Roman" panose="02020603050405020304" pitchFamily="18" charset="0"/>
                <a:cs typeface="Times New Roman" panose="02020603050405020304" pitchFamily="18" charset="0"/>
              </a:rPr>
              <a:t>actividad</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bloqueante</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a:latin typeface="Comic Sans MS" panose="030F0702030302020204" pitchFamily="66" charset="0"/>
                <a:ea typeface="Times New Roman" panose="02020603050405020304" pitchFamily="18" charset="0"/>
                <a:cs typeface="Times New Roman" panose="02020603050405020304" pitchFamily="18" charset="0"/>
              </a:rPr>
              <a:t>de </a:t>
            </a:r>
            <a:r>
              <a:rPr lang="en-US" b="1" dirty="0" err="1" smtClean="0">
                <a:latin typeface="Comic Sans MS" panose="030F0702030302020204" pitchFamily="66" charset="0"/>
                <a:ea typeface="Times New Roman" panose="02020603050405020304" pitchFamily="18" charset="0"/>
                <a:cs typeface="Times New Roman" panose="02020603050405020304" pitchFamily="18" charset="0"/>
              </a:rPr>
              <a:t>metabolitos</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derivados</a:t>
            </a:r>
            <a:r>
              <a:rPr lang="en-US" dirty="0">
                <a:latin typeface="Comic Sans MS" panose="030F0702030302020204" pitchFamily="66" charset="0"/>
                <a:ea typeface="Times New Roman" panose="02020603050405020304" pitchFamily="18" charset="0"/>
                <a:cs typeface="Times New Roman" panose="02020603050405020304" pitchFamily="18" charset="0"/>
              </a:rPr>
              <a:t> de </a:t>
            </a:r>
            <a:r>
              <a:rPr lang="en-US" dirty="0" err="1">
                <a:latin typeface="Comic Sans MS" panose="030F0702030302020204" pitchFamily="66" charset="0"/>
                <a:ea typeface="Times New Roman" panose="02020603050405020304" pitchFamily="18" charset="0"/>
                <a:cs typeface="Times New Roman" panose="02020603050405020304" pitchFamily="18" charset="0"/>
              </a:rPr>
              <a:t>bacterias</a:t>
            </a:r>
            <a:r>
              <a:rPr lang="en-US" dirty="0">
                <a:latin typeface="Comic Sans MS" panose="030F0702030302020204" pitchFamily="66" charset="0"/>
                <a:ea typeface="Times New Roman" panose="02020603050405020304" pitchFamily="18" charset="0"/>
                <a:cs typeface="Times New Roman" panose="02020603050405020304" pitchFamily="18" charset="0"/>
              </a:rPr>
              <a:t> a </a:t>
            </a:r>
            <a:r>
              <a:rPr lang="en-US" dirty="0" err="1">
                <a:latin typeface="Comic Sans MS" panose="030F0702030302020204" pitchFamily="66" charset="0"/>
                <a:ea typeface="Times New Roman" panose="02020603050405020304" pitchFamily="18" charset="0"/>
                <a:cs typeface="Times New Roman" panose="02020603050405020304" pitchFamily="18" charset="0"/>
              </a:rPr>
              <a:t>través</a:t>
            </a:r>
            <a:r>
              <a:rPr lang="en-US" dirty="0">
                <a:latin typeface="Comic Sans MS" panose="030F0702030302020204" pitchFamily="66" charset="0"/>
                <a:ea typeface="Times New Roman" panose="02020603050405020304" pitchFamily="18" charset="0"/>
                <a:cs typeface="Times New Roman" panose="02020603050405020304" pitchFamily="18" charset="0"/>
              </a:rPr>
              <a:t> de </a:t>
            </a:r>
            <a:r>
              <a:rPr lang="en-US" dirty="0" err="1">
                <a:latin typeface="Comic Sans MS" panose="030F0702030302020204" pitchFamily="66" charset="0"/>
                <a:ea typeface="Times New Roman" panose="02020603050405020304" pitchFamily="18" charset="0"/>
                <a:cs typeface="Times New Roman" panose="02020603050405020304" pitchFamily="18" charset="0"/>
              </a:rPr>
              <a:t>tratamiento</a:t>
            </a:r>
            <a:r>
              <a:rPr lang="en-US" dirty="0">
                <a:latin typeface="Comic Sans MS" panose="030F0702030302020204" pitchFamily="66" charset="0"/>
                <a:ea typeface="Times New Roman" panose="02020603050405020304" pitchFamily="18" charset="0"/>
                <a:cs typeface="Times New Roman" panose="02020603050405020304" pitchFamily="18" charset="0"/>
              </a:rPr>
              <a:t> con o </a:t>
            </a:r>
            <a:r>
              <a:rPr lang="en-US" dirty="0" err="1">
                <a:latin typeface="Comic Sans MS" panose="030F0702030302020204" pitchFamily="66" charset="0"/>
                <a:ea typeface="Times New Roman" panose="02020603050405020304" pitchFamily="18" charset="0"/>
                <a:cs typeface="Times New Roman" panose="02020603050405020304" pitchFamily="18" charset="0"/>
              </a:rPr>
              <a:t>inhibición</a:t>
            </a:r>
            <a:r>
              <a:rPr lang="en-US" dirty="0">
                <a:latin typeface="Comic Sans MS" panose="030F0702030302020204" pitchFamily="66" charset="0"/>
                <a:ea typeface="Times New Roman" panose="02020603050405020304" pitchFamily="18" charset="0"/>
                <a:cs typeface="Times New Roman" panose="02020603050405020304" pitchFamily="18" charset="0"/>
              </a:rPr>
              <a:t> de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postbióticos</a:t>
            </a:r>
            <a:r>
              <a:rPr lang="en-US" dirty="0">
                <a:latin typeface="Comic Sans MS" panose="030F0702030302020204" pitchFamily="66" charset="0"/>
                <a:ea typeface="Times New Roman" panose="02020603050405020304" pitchFamily="18" charset="0"/>
                <a:cs typeface="Times New Roman" panose="02020603050405020304" pitchFamily="18" charset="0"/>
              </a:rPr>
              <a:t> o </a:t>
            </a:r>
            <a:r>
              <a:rPr lang="en-US" dirty="0" err="1">
                <a:latin typeface="Comic Sans MS" panose="030F0702030302020204" pitchFamily="66" charset="0"/>
                <a:ea typeface="Times New Roman" panose="02020603050405020304" pitchFamily="18" charset="0"/>
                <a:cs typeface="Times New Roman" panose="02020603050405020304" pitchFamily="18" charset="0"/>
              </a:rPr>
              <a:t>por</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manipular</a:t>
            </a:r>
            <a:r>
              <a:rPr lang="en-US" dirty="0">
                <a:latin typeface="Comic Sans MS" panose="030F0702030302020204" pitchFamily="66" charset="0"/>
                <a:ea typeface="Times New Roman" panose="02020603050405020304" pitchFamily="18" charset="0"/>
                <a:cs typeface="Times New Roman" panose="02020603050405020304" pitchFamily="18" charset="0"/>
              </a:rPr>
              <a:t> de la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función</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a:latin typeface="Comic Sans MS" panose="030F0702030302020204" pitchFamily="66" charset="0"/>
                <a:ea typeface="Times New Roman" panose="02020603050405020304" pitchFamily="18" charset="0"/>
                <a:cs typeface="Times New Roman" panose="02020603050405020304" pitchFamily="18" charset="0"/>
              </a:rPr>
              <a:t>de </a:t>
            </a:r>
            <a:r>
              <a:rPr lang="en-US" dirty="0" err="1">
                <a:latin typeface="Comic Sans MS" panose="030F0702030302020204" pitchFamily="66" charset="0"/>
                <a:ea typeface="Times New Roman" panose="02020603050405020304" pitchFamily="18" charset="0"/>
                <a:cs typeface="Times New Roman" panose="02020603050405020304" pitchFamily="18" charset="0"/>
              </a:rPr>
              <a:t>barrera</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epitelial</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a:latin typeface="Comic Sans MS" panose="030F0702030302020204" pitchFamily="66" charset="0"/>
                <a:ea typeface="Times New Roman" panose="02020603050405020304" pitchFamily="18" charset="0"/>
                <a:cs typeface="Times New Roman" panose="02020603050405020304" pitchFamily="18" charset="0"/>
              </a:rPr>
              <a:t>del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hospedero</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a:t>
            </a:r>
          </a:p>
          <a:p>
            <a:pPr>
              <a:lnSpc>
                <a:spcPct val="107000"/>
              </a:lnSpc>
              <a:spcBef>
                <a:spcPts val="1125"/>
              </a:spcBef>
              <a:spcAft>
                <a:spcPts val="1125"/>
              </a:spcAft>
            </a:pP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Colectivamente</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estas</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actividades</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cuando</a:t>
            </a:r>
            <a:r>
              <a:rPr lang="en-US" dirty="0">
                <a:latin typeface="Comic Sans MS" panose="030F0702030302020204" pitchFamily="66" charset="0"/>
                <a:ea typeface="Times New Roman" panose="02020603050405020304" pitchFamily="18" charset="0"/>
                <a:cs typeface="Times New Roman" panose="02020603050405020304" pitchFamily="18" charset="0"/>
              </a:rPr>
              <a:t> se </a:t>
            </a:r>
            <a:r>
              <a:rPr lang="en-US" dirty="0" err="1">
                <a:latin typeface="Comic Sans MS" panose="030F0702030302020204" pitchFamily="66" charset="0"/>
                <a:ea typeface="Times New Roman" panose="02020603050405020304" pitchFamily="18" charset="0"/>
                <a:cs typeface="Times New Roman" panose="02020603050405020304" pitchFamily="18" charset="0"/>
              </a:rPr>
              <a:t>usan</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a:latin typeface="Comic Sans MS" panose="030F0702030302020204" pitchFamily="66" charset="0"/>
                <a:ea typeface="Times New Roman" panose="02020603050405020304" pitchFamily="18" charset="0"/>
                <a:cs typeface="Times New Roman" panose="02020603050405020304" pitchFamily="18" charset="0"/>
              </a:rPr>
              <a:t>solas</a:t>
            </a:r>
            <a:r>
              <a:rPr lang="en-US" dirty="0">
                <a:latin typeface="Comic Sans MS" panose="030F0702030302020204" pitchFamily="66" charset="0"/>
                <a:ea typeface="Times New Roman" panose="02020603050405020304" pitchFamily="18" charset="0"/>
                <a:cs typeface="Times New Roman" panose="02020603050405020304" pitchFamily="18" charset="0"/>
              </a:rPr>
              <a:t> o </a:t>
            </a:r>
            <a:r>
              <a:rPr lang="en-US" dirty="0" err="1">
                <a:latin typeface="Comic Sans MS" panose="030F0702030302020204" pitchFamily="66" charset="0"/>
                <a:ea typeface="Times New Roman" panose="02020603050405020304" pitchFamily="18" charset="0"/>
                <a:cs typeface="Times New Roman" panose="02020603050405020304" pitchFamily="18" charset="0"/>
              </a:rPr>
              <a:t>combinadas</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r>
              <a:rPr lang="en-US" dirty="0" err="1" smtClean="0">
                <a:latin typeface="Comic Sans MS" panose="030F0702030302020204" pitchFamily="66" charset="0"/>
                <a:ea typeface="Times New Roman" panose="02020603050405020304" pitchFamily="18" charset="0"/>
                <a:cs typeface="Times New Roman" panose="02020603050405020304" pitchFamily="18" charset="0"/>
              </a:rPr>
              <a:t>afectarán</a:t>
            </a:r>
            <a:r>
              <a:rPr lang="en-US"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n-US" dirty="0">
                <a:latin typeface="Comic Sans MS" panose="030F0702030302020204" pitchFamily="66" charset="0"/>
                <a:ea typeface="Times New Roman" panose="02020603050405020304" pitchFamily="18" charset="0"/>
                <a:cs typeface="Times New Roman" panose="02020603050405020304" pitchFamily="18" charset="0"/>
              </a:rPr>
              <a:t>la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interfase</a:t>
            </a:r>
            <a:r>
              <a:rPr lang="en-US" b="1" dirty="0">
                <a:latin typeface="Comic Sans MS" panose="030F0702030302020204" pitchFamily="66" charset="0"/>
                <a:ea typeface="Times New Roman" panose="02020603050405020304" pitchFamily="18" charset="0"/>
                <a:cs typeface="Times New Roman" panose="02020603050405020304" pitchFamily="18" charset="0"/>
              </a:rPr>
              <a:t> microbioma –</a:t>
            </a:r>
            <a:r>
              <a:rPr lang="en-US" b="1" dirty="0" err="1">
                <a:latin typeface="Comic Sans MS" panose="030F0702030302020204" pitchFamily="66" charset="0"/>
                <a:ea typeface="Times New Roman" panose="02020603050405020304" pitchFamily="18" charset="0"/>
                <a:cs typeface="Times New Roman" panose="02020603050405020304" pitchFamily="18" charset="0"/>
              </a:rPr>
              <a:t>hospedero</a:t>
            </a:r>
            <a:r>
              <a:rPr lang="en-US" dirty="0">
                <a:latin typeface="Comic Sans MS" panose="030F0702030302020204" pitchFamily="66" charset="0"/>
                <a:ea typeface="Times New Roman" panose="02020603050405020304" pitchFamily="18" charset="0"/>
                <a:cs typeface="Times New Roman" panose="02020603050405020304" pitchFamily="18" charset="0"/>
              </a:rPr>
              <a:t>. </a:t>
            </a:r>
            <a:endParaRPr lang="es-VE" dirty="0">
              <a:latin typeface="Comic Sans MS" panose="030F0702030302020204"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070658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8" name="Imagen 7"/>
          <p:cNvPicPr>
            <a:picLocks noChangeAspect="1"/>
          </p:cNvPicPr>
          <p:nvPr/>
        </p:nvPicPr>
        <p:blipFill rotWithShape="1">
          <a:blip r:embed="rId2">
            <a:lum bright="-20000" contrast="27000"/>
          </a:blip>
          <a:srcRect r="21103"/>
          <a:stretch/>
        </p:blipFill>
        <p:spPr>
          <a:xfrm>
            <a:off x="2222097" y="392246"/>
            <a:ext cx="6022311" cy="5779607"/>
          </a:xfrm>
          <a:prstGeom prst="rect">
            <a:avLst/>
          </a:prstGeom>
        </p:spPr>
      </p:pic>
      <p:sp>
        <p:nvSpPr>
          <p:cNvPr id="5" name="CuadroTexto 4"/>
          <p:cNvSpPr txBox="1"/>
          <p:nvPr/>
        </p:nvSpPr>
        <p:spPr>
          <a:xfrm>
            <a:off x="212042" y="632359"/>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p:txBody>
      </p:sp>
      <p:sp>
        <p:nvSpPr>
          <p:cNvPr id="9" name="Rectángulo 8"/>
          <p:cNvSpPr/>
          <p:nvPr/>
        </p:nvSpPr>
        <p:spPr>
          <a:xfrm>
            <a:off x="212042" y="6321997"/>
            <a:ext cx="5368070" cy="430887"/>
          </a:xfrm>
          <a:prstGeom prst="rect">
            <a:avLst/>
          </a:prstGeom>
        </p:spPr>
        <p:txBody>
          <a:bodyPr wrap="square">
            <a:spAutoFit/>
          </a:bodyPr>
          <a:lstStyle/>
          <a:p>
            <a:r>
              <a:rPr lang="es-VE" sz="1100" dirty="0" smtClean="0">
                <a:latin typeface="Times New Roman" panose="02020603050405020304" pitchFamily="18" charset="0"/>
                <a:cs typeface="Times New Roman" panose="02020603050405020304" pitchFamily="18" charset="0"/>
              </a:rPr>
              <a:t>Ana </a:t>
            </a:r>
            <a:r>
              <a:rPr lang="es-VE" sz="1100" dirty="0" err="1" smtClean="0">
                <a:latin typeface="Times New Roman" panose="02020603050405020304" pitchFamily="18" charset="0"/>
                <a:cs typeface="Times New Roman" panose="02020603050405020304" pitchFamily="18" charset="0"/>
              </a:rPr>
              <a:t>Montalban</a:t>
            </a:r>
            <a:r>
              <a:rPr lang="es-VE" sz="1100" dirty="0" smtClean="0">
                <a:latin typeface="Times New Roman" panose="02020603050405020304" pitchFamily="18" charset="0"/>
                <a:cs typeface="Times New Roman" panose="02020603050405020304" pitchFamily="18" charset="0"/>
              </a:rPr>
              <a:t>-Arques et al. </a:t>
            </a:r>
            <a:r>
              <a:rPr lang="es-VE" sz="1100" i="1" dirty="0" err="1">
                <a:latin typeface="Times New Roman" panose="02020603050405020304" pitchFamily="18" charset="0"/>
                <a:cs typeface="Times New Roman" panose="02020603050405020304" pitchFamily="18" charset="0"/>
              </a:rPr>
              <a:t>Selective</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manipulation</a:t>
            </a:r>
            <a:r>
              <a:rPr lang="es-VE" sz="1100" i="1" dirty="0">
                <a:latin typeface="Times New Roman" panose="02020603050405020304" pitchFamily="18" charset="0"/>
                <a:cs typeface="Times New Roman" panose="02020603050405020304" pitchFamily="18" charset="0"/>
              </a:rPr>
              <a:t> of </a:t>
            </a:r>
            <a:r>
              <a:rPr lang="es-VE" sz="1100" i="1" dirty="0" err="1">
                <a:latin typeface="Times New Roman" panose="02020603050405020304" pitchFamily="18" charset="0"/>
                <a:cs typeface="Times New Roman" panose="02020603050405020304" pitchFamily="18" charset="0"/>
              </a:rPr>
              <a:t>the</a:t>
            </a:r>
            <a:r>
              <a:rPr lang="es-VE" sz="1100" i="1" dirty="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gut</a:t>
            </a:r>
            <a:r>
              <a:rPr lang="es-VE" sz="1100" i="1" dirty="0">
                <a:latin typeface="Times New Roman" panose="02020603050405020304" pitchFamily="18" charset="0"/>
                <a:cs typeface="Times New Roman" panose="02020603050405020304" pitchFamily="18" charset="0"/>
              </a:rPr>
              <a:t> </a:t>
            </a:r>
            <a:r>
              <a:rPr lang="es-VE" sz="1100" i="1" dirty="0" smtClean="0">
                <a:latin typeface="Times New Roman" panose="02020603050405020304" pitchFamily="18" charset="0"/>
                <a:cs typeface="Times New Roman" panose="02020603050405020304" pitchFamily="18" charset="0"/>
              </a:rPr>
              <a:t>microbiota </a:t>
            </a:r>
            <a:r>
              <a:rPr lang="es-VE" sz="1100" i="1" dirty="0" err="1">
                <a:latin typeface="Times New Roman" panose="02020603050405020304" pitchFamily="18" charset="0"/>
                <a:cs typeface="Times New Roman" panose="02020603050405020304" pitchFamily="18" charset="0"/>
              </a:rPr>
              <a:t>improves</a:t>
            </a:r>
            <a:r>
              <a:rPr lang="es-VE" sz="1100" i="1" dirty="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immune</a:t>
            </a:r>
            <a:r>
              <a:rPr lang="es-VE" sz="1100" i="1" dirty="0" smtClean="0">
                <a:latin typeface="Times New Roman" panose="02020603050405020304" pitchFamily="18" charset="0"/>
                <a:cs typeface="Times New Roman" panose="02020603050405020304" pitchFamily="18" charset="0"/>
              </a:rPr>
              <a:t> status </a:t>
            </a:r>
            <a:r>
              <a:rPr lang="es-VE" sz="1100" i="1" dirty="0">
                <a:latin typeface="Times New Roman" panose="02020603050405020304" pitchFamily="18" charset="0"/>
                <a:cs typeface="Times New Roman" panose="02020603050405020304" pitchFamily="18" charset="0"/>
              </a:rPr>
              <a:t>in </a:t>
            </a:r>
            <a:r>
              <a:rPr lang="es-VE" sz="1100" i="1" dirty="0" err="1" smtClean="0">
                <a:latin typeface="Times New Roman" panose="02020603050405020304" pitchFamily="18" charset="0"/>
                <a:cs typeface="Times New Roman" panose="02020603050405020304" pitchFamily="18" charset="0"/>
              </a:rPr>
              <a:t>vertebrates</a:t>
            </a:r>
            <a:r>
              <a:rPr lang="es-VE" sz="1100" dirty="0" smtClean="0">
                <a:latin typeface="Times New Roman" panose="02020603050405020304" pitchFamily="18" charset="0"/>
                <a:cs typeface="Times New Roman" panose="02020603050405020304" pitchFamily="18" charset="0"/>
              </a:rPr>
              <a:t>. </a:t>
            </a:r>
            <a:r>
              <a:rPr lang="es-VE" sz="1100" dirty="0" err="1" smtClean="0">
                <a:latin typeface="Times New Roman" panose="02020603050405020304" pitchFamily="18" charset="0"/>
                <a:cs typeface="Times New Roman" panose="02020603050405020304" pitchFamily="18" charset="0"/>
              </a:rPr>
              <a:t>Frontiers</a:t>
            </a:r>
            <a:r>
              <a:rPr lang="es-VE" sz="1100" dirty="0" smtClean="0">
                <a:latin typeface="Times New Roman" panose="02020603050405020304" pitchFamily="18" charset="0"/>
                <a:cs typeface="Times New Roman" panose="02020603050405020304" pitchFamily="18" charset="0"/>
              </a:rPr>
              <a:t> in </a:t>
            </a:r>
            <a:r>
              <a:rPr lang="es-VE" sz="1100" dirty="0" err="1" smtClean="0">
                <a:latin typeface="Times New Roman" panose="02020603050405020304" pitchFamily="18" charset="0"/>
                <a:cs typeface="Times New Roman" panose="02020603050405020304" pitchFamily="18" charset="0"/>
              </a:rPr>
              <a:t>Inmunology</a:t>
            </a:r>
            <a:r>
              <a:rPr lang="es-VE" sz="1100" dirty="0" smtClean="0">
                <a:latin typeface="Times New Roman" panose="02020603050405020304" pitchFamily="18" charset="0"/>
                <a:cs typeface="Times New Roman" panose="02020603050405020304" pitchFamily="18" charset="0"/>
              </a:rPr>
              <a:t> 2015;6: </a:t>
            </a:r>
            <a:r>
              <a:rPr lang="es-VE" sz="1100" dirty="0" err="1" smtClean="0">
                <a:latin typeface="Times New Roman" panose="02020603050405020304" pitchFamily="18" charset="0"/>
                <a:cs typeface="Times New Roman" panose="02020603050405020304" pitchFamily="18" charset="0"/>
              </a:rPr>
              <a:t>article</a:t>
            </a:r>
            <a:r>
              <a:rPr lang="es-VE" sz="1100" dirty="0" smtClean="0">
                <a:latin typeface="Times New Roman" panose="02020603050405020304" pitchFamily="18" charset="0"/>
                <a:cs typeface="Times New Roman" panose="02020603050405020304" pitchFamily="18" charset="0"/>
              </a:rPr>
              <a:t> 512</a:t>
            </a:r>
            <a:endParaRPr lang="es-VE" sz="1100" dirty="0">
              <a:latin typeface="Times New Roman" panose="02020603050405020304" pitchFamily="18" charset="0"/>
              <a:cs typeface="Times New Roman" panose="02020603050405020304" pitchFamily="18" charset="0"/>
            </a:endParaRPr>
          </a:p>
        </p:txBody>
      </p:sp>
      <p:sp>
        <p:nvSpPr>
          <p:cNvPr id="3" name="Rectángulo 2"/>
          <p:cNvSpPr/>
          <p:nvPr/>
        </p:nvSpPr>
        <p:spPr>
          <a:xfrm>
            <a:off x="2222097" y="976582"/>
            <a:ext cx="1367439" cy="4717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Rectángulo 6"/>
          <p:cNvSpPr/>
          <p:nvPr/>
        </p:nvSpPr>
        <p:spPr>
          <a:xfrm>
            <a:off x="3877003" y="1361015"/>
            <a:ext cx="953140" cy="2947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2640921" y="1715733"/>
            <a:ext cx="1224136" cy="2744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4211960" y="1700808"/>
            <a:ext cx="1025148" cy="2744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 name="Rectángulo 1"/>
          <p:cNvSpPr/>
          <p:nvPr/>
        </p:nvSpPr>
        <p:spPr>
          <a:xfrm>
            <a:off x="1764998" y="1025270"/>
            <a:ext cx="1824538" cy="430887"/>
          </a:xfrm>
          <a:prstGeom prst="rect">
            <a:avLst/>
          </a:prstGeom>
        </p:spPr>
        <p:txBody>
          <a:bodyPr wrap="none">
            <a:spAutoFit/>
          </a:bodyPr>
          <a:lstStyle/>
          <a:p>
            <a:r>
              <a:rPr lang="en-US" sz="1100" dirty="0" err="1" smtClean="0">
                <a:latin typeface="Comic Sans MS" panose="030F0702030302020204" pitchFamily="66" charset="0"/>
              </a:rPr>
              <a:t>Potencial</a:t>
            </a:r>
            <a:r>
              <a:rPr lang="en-US" sz="1100" dirty="0" smtClean="0">
                <a:latin typeface="Comic Sans MS" panose="030F0702030302020204" pitchFamily="66" charset="0"/>
              </a:rPr>
              <a:t> </a:t>
            </a:r>
            <a:r>
              <a:rPr lang="en-US" sz="1100" dirty="0" err="1" smtClean="0">
                <a:latin typeface="Comic Sans MS" panose="030F0702030302020204" pitchFamily="66" charset="0"/>
              </a:rPr>
              <a:t>translocación</a:t>
            </a:r>
            <a:r>
              <a:rPr lang="en-US" sz="1100" dirty="0" smtClean="0">
                <a:latin typeface="Comic Sans MS" panose="030F0702030302020204" pitchFamily="66" charset="0"/>
              </a:rPr>
              <a:t> </a:t>
            </a:r>
          </a:p>
          <a:p>
            <a:r>
              <a:rPr lang="en-US" sz="1100" dirty="0" smtClean="0">
                <a:latin typeface="Comic Sans MS" panose="030F0702030302020204" pitchFamily="66" charset="0"/>
              </a:rPr>
              <a:t>a </a:t>
            </a:r>
            <a:r>
              <a:rPr lang="en-US" sz="1100" dirty="0" err="1" smtClean="0">
                <a:latin typeface="Comic Sans MS" panose="030F0702030302020204" pitchFamily="66" charset="0"/>
              </a:rPr>
              <a:t>sitios</a:t>
            </a:r>
            <a:r>
              <a:rPr lang="en-US" sz="1100" dirty="0" smtClean="0">
                <a:latin typeface="Comic Sans MS" panose="030F0702030302020204" pitchFamily="66" charset="0"/>
              </a:rPr>
              <a:t> extraintestinales</a:t>
            </a:r>
            <a:endParaRPr lang="es-VE" sz="1100" dirty="0"/>
          </a:p>
        </p:txBody>
      </p:sp>
      <p:sp>
        <p:nvSpPr>
          <p:cNvPr id="11" name="Rectángulo 10"/>
          <p:cNvSpPr/>
          <p:nvPr/>
        </p:nvSpPr>
        <p:spPr>
          <a:xfrm>
            <a:off x="2550708" y="1644935"/>
            <a:ext cx="1338828" cy="261610"/>
          </a:xfrm>
          <a:prstGeom prst="rect">
            <a:avLst/>
          </a:prstGeom>
        </p:spPr>
        <p:txBody>
          <a:bodyPr wrap="none">
            <a:spAutoFit/>
          </a:bodyPr>
          <a:lstStyle/>
          <a:p>
            <a:r>
              <a:rPr lang="en-US" sz="1100" dirty="0" err="1" smtClean="0">
                <a:latin typeface="Comic Sans MS" panose="030F0702030302020204" pitchFamily="66" charset="0"/>
              </a:rPr>
              <a:t>Cepa</a:t>
            </a:r>
            <a:r>
              <a:rPr lang="en-US" sz="1100" dirty="0" smtClean="0">
                <a:latin typeface="Comic Sans MS" panose="030F0702030302020204" pitchFamily="66" charset="0"/>
              </a:rPr>
              <a:t> </a:t>
            </a:r>
            <a:r>
              <a:rPr lang="en-US" sz="1100" dirty="0" err="1" smtClean="0">
                <a:latin typeface="Comic Sans MS" panose="030F0702030302020204" pitchFamily="66" charset="0"/>
              </a:rPr>
              <a:t>dependiente</a:t>
            </a:r>
            <a:endParaRPr lang="es-VE" sz="1100" dirty="0"/>
          </a:p>
        </p:txBody>
      </p:sp>
      <p:sp>
        <p:nvSpPr>
          <p:cNvPr id="12" name="Rectángulo 11"/>
          <p:cNvSpPr/>
          <p:nvPr/>
        </p:nvSpPr>
        <p:spPr>
          <a:xfrm>
            <a:off x="3931803" y="1358234"/>
            <a:ext cx="1039067" cy="261610"/>
          </a:xfrm>
          <a:prstGeom prst="rect">
            <a:avLst/>
          </a:prstGeom>
        </p:spPr>
        <p:txBody>
          <a:bodyPr wrap="none">
            <a:spAutoFit/>
          </a:bodyPr>
          <a:lstStyle/>
          <a:p>
            <a:r>
              <a:rPr lang="en-US" sz="1100" dirty="0" err="1" smtClean="0">
                <a:latin typeface="Comic Sans MS" panose="030F0702030302020204" pitchFamily="66" charset="0"/>
              </a:rPr>
              <a:t>Mecanismos</a:t>
            </a:r>
            <a:r>
              <a:rPr lang="en-US" sz="1100" dirty="0" smtClean="0">
                <a:latin typeface="Comic Sans MS" panose="030F0702030302020204" pitchFamily="66" charset="0"/>
              </a:rPr>
              <a:t>?</a:t>
            </a:r>
            <a:endParaRPr lang="es-VE" sz="1100" dirty="0"/>
          </a:p>
        </p:txBody>
      </p:sp>
      <p:sp>
        <p:nvSpPr>
          <p:cNvPr id="13" name="Rectángulo 12"/>
          <p:cNvSpPr/>
          <p:nvPr/>
        </p:nvSpPr>
        <p:spPr>
          <a:xfrm>
            <a:off x="4096881" y="1692645"/>
            <a:ext cx="1021433" cy="261610"/>
          </a:xfrm>
          <a:prstGeom prst="rect">
            <a:avLst/>
          </a:prstGeom>
        </p:spPr>
        <p:txBody>
          <a:bodyPr wrap="none">
            <a:spAutoFit/>
          </a:bodyPr>
          <a:lstStyle/>
          <a:p>
            <a:r>
              <a:rPr lang="en-US" sz="1100" dirty="0" err="1" smtClean="0">
                <a:latin typeface="Comic Sans MS" panose="030F0702030302020204" pitchFamily="66" charset="0"/>
              </a:rPr>
              <a:t>Efectividad</a:t>
            </a:r>
            <a:r>
              <a:rPr lang="en-US" sz="1100" dirty="0" smtClean="0">
                <a:latin typeface="Comic Sans MS" panose="030F0702030302020204" pitchFamily="66" charset="0"/>
              </a:rPr>
              <a:t>?</a:t>
            </a:r>
            <a:endParaRPr lang="es-VE" sz="1100" dirty="0"/>
          </a:p>
        </p:txBody>
      </p:sp>
      <p:sp>
        <p:nvSpPr>
          <p:cNvPr id="16" name="Rectángulo 15"/>
          <p:cNvSpPr/>
          <p:nvPr/>
        </p:nvSpPr>
        <p:spPr>
          <a:xfrm>
            <a:off x="4038940" y="392246"/>
            <a:ext cx="559392" cy="46351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3667580" y="546353"/>
            <a:ext cx="1192955" cy="307777"/>
          </a:xfrm>
          <a:prstGeom prst="rect">
            <a:avLst/>
          </a:prstGeom>
        </p:spPr>
        <p:txBody>
          <a:bodyPr wrap="none">
            <a:spAutoFit/>
          </a:bodyPr>
          <a:lstStyle/>
          <a:p>
            <a:r>
              <a:rPr lang="en-US" sz="1400" b="1" dirty="0" smtClean="0">
                <a:latin typeface="Comic Sans MS" panose="030F0702030302020204" pitchFamily="66" charset="0"/>
              </a:rPr>
              <a:t>J. </a:t>
            </a:r>
            <a:r>
              <a:rPr lang="en-US" sz="1100" dirty="0" smtClean="0">
                <a:latin typeface="Comic Sans MS" panose="030F0702030302020204" pitchFamily="66" charset="0"/>
              </a:rPr>
              <a:t>Probióticos</a:t>
            </a:r>
            <a:endParaRPr lang="es-VE" sz="1100" dirty="0"/>
          </a:p>
        </p:txBody>
      </p:sp>
      <p:sp>
        <p:nvSpPr>
          <p:cNvPr id="18" name="Rectángulo 17"/>
          <p:cNvSpPr/>
          <p:nvPr/>
        </p:nvSpPr>
        <p:spPr>
          <a:xfrm>
            <a:off x="7308304" y="565454"/>
            <a:ext cx="216024" cy="16231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Rectángulo 18"/>
          <p:cNvSpPr/>
          <p:nvPr/>
        </p:nvSpPr>
        <p:spPr>
          <a:xfrm>
            <a:off x="7118766" y="976582"/>
            <a:ext cx="621586" cy="2358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0" name="Rectángulo 19"/>
          <p:cNvSpPr/>
          <p:nvPr/>
        </p:nvSpPr>
        <p:spPr>
          <a:xfrm>
            <a:off x="6969337" y="852681"/>
            <a:ext cx="920444" cy="477054"/>
          </a:xfrm>
          <a:prstGeom prst="rect">
            <a:avLst/>
          </a:prstGeom>
        </p:spPr>
        <p:txBody>
          <a:bodyPr wrap="none">
            <a:spAutoFit/>
          </a:bodyPr>
          <a:lstStyle/>
          <a:p>
            <a:pPr algn="ctr"/>
            <a:r>
              <a:rPr lang="en-US" sz="1400" b="1" dirty="0" smtClean="0">
                <a:latin typeface="Comic Sans MS" panose="030F0702030302020204" pitchFamily="66" charset="0"/>
              </a:rPr>
              <a:t>H. </a:t>
            </a:r>
          </a:p>
          <a:p>
            <a:pPr algn="ctr"/>
            <a:r>
              <a:rPr lang="en-US" sz="1100" dirty="0" smtClean="0">
                <a:latin typeface="Comic Sans MS" panose="030F0702030302020204" pitchFamily="66" charset="0"/>
              </a:rPr>
              <a:t>Prebióticos</a:t>
            </a:r>
            <a:endParaRPr lang="es-VE" sz="1100" dirty="0"/>
          </a:p>
        </p:txBody>
      </p:sp>
      <p:sp>
        <p:nvSpPr>
          <p:cNvPr id="22" name="Rectángulo 21"/>
          <p:cNvSpPr/>
          <p:nvPr/>
        </p:nvSpPr>
        <p:spPr>
          <a:xfrm>
            <a:off x="4970870" y="488542"/>
            <a:ext cx="1602742" cy="438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Rectángulo 20"/>
          <p:cNvSpPr/>
          <p:nvPr/>
        </p:nvSpPr>
        <p:spPr>
          <a:xfrm>
            <a:off x="4896074" y="540026"/>
            <a:ext cx="1707519" cy="430887"/>
          </a:xfrm>
          <a:prstGeom prst="rect">
            <a:avLst/>
          </a:prstGeom>
        </p:spPr>
        <p:txBody>
          <a:bodyPr wrap="none">
            <a:spAutoFit/>
          </a:bodyPr>
          <a:lstStyle/>
          <a:p>
            <a:r>
              <a:rPr lang="en-US" sz="1100" dirty="0" err="1" smtClean="0">
                <a:latin typeface="Comic Sans MS" panose="030F0702030302020204" pitchFamily="66" charset="0"/>
              </a:rPr>
              <a:t>Estimulación</a:t>
            </a:r>
            <a:r>
              <a:rPr lang="en-US" sz="1100" dirty="0" smtClean="0">
                <a:latin typeface="Comic Sans MS" panose="030F0702030302020204" pitchFamily="66" charset="0"/>
              </a:rPr>
              <a:t> de </a:t>
            </a:r>
          </a:p>
          <a:p>
            <a:r>
              <a:rPr lang="en-US" sz="1100" dirty="0" err="1" smtClean="0">
                <a:latin typeface="Comic Sans MS" panose="030F0702030302020204" pitchFamily="66" charset="0"/>
              </a:rPr>
              <a:t>actividad</a:t>
            </a:r>
            <a:r>
              <a:rPr lang="en-US" sz="1100" dirty="0" smtClean="0">
                <a:latin typeface="Comic Sans MS" panose="030F0702030302020204" pitchFamily="66" charset="0"/>
              </a:rPr>
              <a:t> y </a:t>
            </a:r>
            <a:r>
              <a:rPr lang="en-US" sz="1100" dirty="0" err="1" smtClean="0">
                <a:latin typeface="Comic Sans MS" panose="030F0702030302020204" pitchFamily="66" charset="0"/>
              </a:rPr>
              <a:t>crecimiento</a:t>
            </a:r>
            <a:endParaRPr lang="es-VE" sz="1100" dirty="0"/>
          </a:p>
        </p:txBody>
      </p:sp>
      <p:sp>
        <p:nvSpPr>
          <p:cNvPr id="23" name="Rectángulo 22"/>
          <p:cNvSpPr/>
          <p:nvPr/>
        </p:nvSpPr>
        <p:spPr>
          <a:xfrm>
            <a:off x="4871648" y="1218030"/>
            <a:ext cx="1992970" cy="4827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Rectángulo 23"/>
          <p:cNvSpPr/>
          <p:nvPr/>
        </p:nvSpPr>
        <p:spPr>
          <a:xfrm>
            <a:off x="4867914" y="1153609"/>
            <a:ext cx="1955199" cy="430887"/>
          </a:xfrm>
          <a:prstGeom prst="rect">
            <a:avLst/>
          </a:prstGeom>
        </p:spPr>
        <p:txBody>
          <a:bodyPr wrap="square">
            <a:spAutoFit/>
          </a:bodyPr>
          <a:lstStyle/>
          <a:p>
            <a:r>
              <a:rPr lang="en-US" sz="1100" dirty="0" err="1" smtClean="0">
                <a:latin typeface="Comic Sans MS" panose="030F0702030302020204" pitchFamily="66" charset="0"/>
              </a:rPr>
              <a:t>Fermentación</a:t>
            </a:r>
            <a:r>
              <a:rPr lang="en-US" sz="1100" dirty="0">
                <a:latin typeface="Comic Sans MS" panose="030F0702030302020204" pitchFamily="66" charset="0"/>
              </a:rPr>
              <a:t> </a:t>
            </a:r>
            <a:r>
              <a:rPr lang="en-US" sz="1100" dirty="0" err="1" smtClean="0">
                <a:latin typeface="Comic Sans MS" panose="030F0702030302020204" pitchFamily="66" charset="0"/>
              </a:rPr>
              <a:t>ingredientes</a:t>
            </a:r>
            <a:r>
              <a:rPr lang="en-US" sz="1100" dirty="0" smtClean="0">
                <a:latin typeface="Comic Sans MS" panose="030F0702030302020204" pitchFamily="66" charset="0"/>
              </a:rPr>
              <a:t> </a:t>
            </a:r>
          </a:p>
          <a:p>
            <a:r>
              <a:rPr lang="en-US" sz="1100" dirty="0" smtClean="0">
                <a:latin typeface="Comic Sans MS" panose="030F0702030302020204" pitchFamily="66" charset="0"/>
              </a:rPr>
              <a:t>comida no </a:t>
            </a:r>
            <a:r>
              <a:rPr lang="en-US" sz="1100" dirty="0" err="1" smtClean="0">
                <a:latin typeface="Comic Sans MS" panose="030F0702030302020204" pitchFamily="66" charset="0"/>
              </a:rPr>
              <a:t>digerible</a:t>
            </a:r>
            <a:endParaRPr lang="es-VE" sz="1100" dirty="0"/>
          </a:p>
        </p:txBody>
      </p:sp>
      <p:sp>
        <p:nvSpPr>
          <p:cNvPr id="25" name="Rectángulo 24"/>
          <p:cNvSpPr/>
          <p:nvPr/>
        </p:nvSpPr>
        <p:spPr>
          <a:xfrm>
            <a:off x="6860884" y="1954255"/>
            <a:ext cx="519428" cy="2506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Rectángulo 25"/>
          <p:cNvSpPr/>
          <p:nvPr/>
        </p:nvSpPr>
        <p:spPr>
          <a:xfrm>
            <a:off x="6922276" y="1975261"/>
            <a:ext cx="623889" cy="261610"/>
          </a:xfrm>
          <a:prstGeom prst="rect">
            <a:avLst/>
          </a:prstGeom>
        </p:spPr>
        <p:txBody>
          <a:bodyPr wrap="none">
            <a:spAutoFit/>
          </a:bodyPr>
          <a:lstStyle/>
          <a:p>
            <a:r>
              <a:rPr lang="en-US" sz="1100" b="1" dirty="0" smtClean="0">
                <a:latin typeface="Comic Sans MS" panose="030F0702030302020204" pitchFamily="66" charset="0"/>
              </a:rPr>
              <a:t>SCFAs</a:t>
            </a:r>
            <a:endParaRPr lang="es-VE" sz="1100" b="1" dirty="0"/>
          </a:p>
        </p:txBody>
      </p:sp>
      <p:sp>
        <p:nvSpPr>
          <p:cNvPr id="27" name="Rectángulo 26"/>
          <p:cNvSpPr/>
          <p:nvPr/>
        </p:nvSpPr>
        <p:spPr>
          <a:xfrm>
            <a:off x="5681205" y="1688009"/>
            <a:ext cx="626183" cy="3638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Rectángulo 27"/>
          <p:cNvSpPr/>
          <p:nvPr/>
        </p:nvSpPr>
        <p:spPr>
          <a:xfrm>
            <a:off x="5418580" y="1815755"/>
            <a:ext cx="1215397" cy="307777"/>
          </a:xfrm>
          <a:prstGeom prst="rect">
            <a:avLst/>
          </a:prstGeom>
        </p:spPr>
        <p:txBody>
          <a:bodyPr wrap="none">
            <a:spAutoFit/>
          </a:bodyPr>
          <a:lstStyle/>
          <a:p>
            <a:pPr algn="ctr"/>
            <a:r>
              <a:rPr lang="en-US" sz="1400" b="1" dirty="0" smtClean="0">
                <a:latin typeface="Comic Sans MS" panose="030F0702030302020204" pitchFamily="66" charset="0"/>
              </a:rPr>
              <a:t>K. </a:t>
            </a:r>
            <a:r>
              <a:rPr lang="en-US" sz="1100" dirty="0" err="1" smtClean="0">
                <a:latin typeface="Comic Sans MS" panose="030F0702030302020204" pitchFamily="66" charset="0"/>
              </a:rPr>
              <a:t>Simbióticos</a:t>
            </a:r>
            <a:endParaRPr lang="es-VE" sz="1100" dirty="0"/>
          </a:p>
        </p:txBody>
      </p:sp>
      <p:sp>
        <p:nvSpPr>
          <p:cNvPr id="29" name="Rectángulo 28"/>
          <p:cNvSpPr/>
          <p:nvPr/>
        </p:nvSpPr>
        <p:spPr>
          <a:xfrm>
            <a:off x="6302316" y="2598600"/>
            <a:ext cx="301277" cy="1823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1" name="Rectángulo 30"/>
          <p:cNvSpPr/>
          <p:nvPr/>
        </p:nvSpPr>
        <p:spPr>
          <a:xfrm>
            <a:off x="6732240" y="2689764"/>
            <a:ext cx="190036" cy="1456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2" name="Rectángulo 31"/>
          <p:cNvSpPr/>
          <p:nvPr/>
        </p:nvSpPr>
        <p:spPr>
          <a:xfrm>
            <a:off x="7118766" y="3212976"/>
            <a:ext cx="549578" cy="28803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Rectángulo 32"/>
          <p:cNvSpPr/>
          <p:nvPr/>
        </p:nvSpPr>
        <p:spPr>
          <a:xfrm>
            <a:off x="7118766" y="3188579"/>
            <a:ext cx="606256" cy="369332"/>
          </a:xfrm>
          <a:prstGeom prst="rect">
            <a:avLst/>
          </a:prstGeom>
        </p:spPr>
        <p:txBody>
          <a:bodyPr wrap="none">
            <a:spAutoFit/>
          </a:bodyPr>
          <a:lstStyle/>
          <a:p>
            <a:r>
              <a:rPr lang="en-US" sz="900" dirty="0" err="1" smtClean="0">
                <a:effectLst>
                  <a:outerShdw blurRad="38100" dist="38100" dir="2700000" algn="tl">
                    <a:srgbClr val="000000">
                      <a:alpha val="43137"/>
                    </a:srgbClr>
                  </a:outerShdw>
                </a:effectLst>
                <a:latin typeface="Comic Sans MS" panose="030F0702030302020204" pitchFamily="66" charset="0"/>
              </a:rPr>
              <a:t>Recept</a:t>
            </a:r>
            <a:r>
              <a:rPr lang="en-US" sz="900" dirty="0" smtClean="0">
                <a:effectLst>
                  <a:outerShdw blurRad="38100" dist="38100" dir="2700000" algn="tl">
                    <a:srgbClr val="000000">
                      <a:alpha val="43137"/>
                    </a:srgbClr>
                  </a:outerShdw>
                </a:effectLst>
                <a:latin typeface="Comic Sans MS" panose="030F0702030302020204" pitchFamily="66" charset="0"/>
              </a:rPr>
              <a:t>.</a:t>
            </a:r>
          </a:p>
          <a:p>
            <a:r>
              <a:rPr lang="en-US" sz="900" dirty="0" smtClean="0">
                <a:effectLst>
                  <a:outerShdw blurRad="38100" dist="38100" dir="2700000" algn="tl">
                    <a:srgbClr val="000000">
                      <a:alpha val="43137"/>
                    </a:srgbClr>
                  </a:outerShdw>
                </a:effectLst>
                <a:latin typeface="Comic Sans MS" panose="030F0702030302020204" pitchFamily="66" charset="0"/>
              </a:rPr>
              <a:t>SCFAs?</a:t>
            </a:r>
            <a:endParaRPr lang="es-VE" sz="900" dirty="0">
              <a:effectLst>
                <a:outerShdw blurRad="38100" dist="38100" dir="2700000" algn="tl">
                  <a:srgbClr val="000000">
                    <a:alpha val="43137"/>
                  </a:srgbClr>
                </a:outerShdw>
              </a:effectLst>
            </a:endParaRPr>
          </a:p>
        </p:txBody>
      </p:sp>
      <p:sp>
        <p:nvSpPr>
          <p:cNvPr id="34" name="Rectángulo 33"/>
          <p:cNvSpPr/>
          <p:nvPr/>
        </p:nvSpPr>
        <p:spPr>
          <a:xfrm>
            <a:off x="7118766" y="3789040"/>
            <a:ext cx="117530" cy="216024"/>
          </a:xfrm>
          <a:prstGeom prst="rect">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5" name="Rectángulo 34"/>
          <p:cNvSpPr/>
          <p:nvPr/>
        </p:nvSpPr>
        <p:spPr>
          <a:xfrm>
            <a:off x="7057788" y="3766247"/>
            <a:ext cx="322524" cy="261610"/>
          </a:xfrm>
          <a:prstGeom prst="rect">
            <a:avLst/>
          </a:prstGeom>
        </p:spPr>
        <p:txBody>
          <a:bodyPr wrap="none">
            <a:spAutoFit/>
          </a:bodyPr>
          <a:lstStyle/>
          <a:p>
            <a:r>
              <a:rPr lang="en-US" sz="1100" b="1" dirty="0" smtClean="0">
                <a:latin typeface="Comic Sans MS" panose="030F0702030302020204" pitchFamily="66" charset="0"/>
              </a:rPr>
              <a:t>I.</a:t>
            </a:r>
            <a:endParaRPr lang="es-VE" sz="1100" b="1" dirty="0"/>
          </a:p>
        </p:txBody>
      </p:sp>
      <p:sp>
        <p:nvSpPr>
          <p:cNvPr id="36" name="Rectángulo 35"/>
          <p:cNvSpPr/>
          <p:nvPr/>
        </p:nvSpPr>
        <p:spPr>
          <a:xfrm>
            <a:off x="5237108" y="4653136"/>
            <a:ext cx="199906" cy="21602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7" name="Rectángulo 36"/>
          <p:cNvSpPr/>
          <p:nvPr/>
        </p:nvSpPr>
        <p:spPr>
          <a:xfrm>
            <a:off x="5175799" y="4569487"/>
            <a:ext cx="375424" cy="307777"/>
          </a:xfrm>
          <a:prstGeom prst="rect">
            <a:avLst/>
          </a:prstGeom>
        </p:spPr>
        <p:txBody>
          <a:bodyPr wrap="none">
            <a:spAutoFit/>
          </a:bodyPr>
          <a:lstStyle/>
          <a:p>
            <a:r>
              <a:rPr lang="en-US" sz="1400" b="1" dirty="0" smtClean="0">
                <a:latin typeface="Comic Sans MS" panose="030F0702030302020204" pitchFamily="66" charset="0"/>
              </a:rPr>
              <a:t>E.</a:t>
            </a:r>
            <a:endParaRPr lang="es-VE" sz="1400" b="1" dirty="0"/>
          </a:p>
        </p:txBody>
      </p:sp>
      <p:sp>
        <p:nvSpPr>
          <p:cNvPr id="38" name="Rectángulo 37"/>
          <p:cNvSpPr/>
          <p:nvPr/>
        </p:nvSpPr>
        <p:spPr>
          <a:xfrm>
            <a:off x="3865057" y="2526592"/>
            <a:ext cx="173883" cy="1631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9" name="Rectángulo 38"/>
          <p:cNvSpPr/>
          <p:nvPr/>
        </p:nvSpPr>
        <p:spPr>
          <a:xfrm>
            <a:off x="2330728" y="3049804"/>
            <a:ext cx="173883" cy="1631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0" name="Rectángulo 39"/>
          <p:cNvSpPr/>
          <p:nvPr/>
        </p:nvSpPr>
        <p:spPr>
          <a:xfrm>
            <a:off x="4017457" y="2678992"/>
            <a:ext cx="173883" cy="1631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1" name="Rectángulo 40"/>
          <p:cNvSpPr/>
          <p:nvPr/>
        </p:nvSpPr>
        <p:spPr>
          <a:xfrm>
            <a:off x="3841624" y="2426774"/>
            <a:ext cx="394660" cy="307777"/>
          </a:xfrm>
          <a:prstGeom prst="rect">
            <a:avLst/>
          </a:prstGeom>
        </p:spPr>
        <p:txBody>
          <a:bodyPr wrap="none">
            <a:spAutoFit/>
          </a:bodyPr>
          <a:lstStyle/>
          <a:p>
            <a:r>
              <a:rPr lang="en-US" sz="1400" b="1" dirty="0" smtClean="0">
                <a:latin typeface="Comic Sans MS" panose="030F0702030302020204" pitchFamily="66" charset="0"/>
              </a:rPr>
              <a:t>A.</a:t>
            </a:r>
            <a:endParaRPr lang="es-VE" sz="1400" b="1" dirty="0"/>
          </a:p>
        </p:txBody>
      </p:sp>
      <p:sp>
        <p:nvSpPr>
          <p:cNvPr id="42" name="Rectángulo 41"/>
          <p:cNvSpPr/>
          <p:nvPr/>
        </p:nvSpPr>
        <p:spPr>
          <a:xfrm>
            <a:off x="2243583" y="2981772"/>
            <a:ext cx="377026" cy="307777"/>
          </a:xfrm>
          <a:prstGeom prst="rect">
            <a:avLst/>
          </a:prstGeom>
        </p:spPr>
        <p:txBody>
          <a:bodyPr wrap="none">
            <a:spAutoFit/>
          </a:bodyPr>
          <a:lstStyle/>
          <a:p>
            <a:r>
              <a:rPr lang="en-US" sz="1400" b="1" dirty="0" smtClean="0">
                <a:latin typeface="Comic Sans MS" panose="030F0702030302020204" pitchFamily="66" charset="0"/>
              </a:rPr>
              <a:t>B.</a:t>
            </a:r>
            <a:endParaRPr lang="es-VE" sz="1400" b="1" dirty="0"/>
          </a:p>
        </p:txBody>
      </p:sp>
      <p:sp>
        <p:nvSpPr>
          <p:cNvPr id="30" name="Rectángulo 29"/>
          <p:cNvSpPr/>
          <p:nvPr/>
        </p:nvSpPr>
        <p:spPr>
          <a:xfrm>
            <a:off x="6038660" y="2526592"/>
            <a:ext cx="822661" cy="307777"/>
          </a:xfrm>
          <a:prstGeom prst="rect">
            <a:avLst/>
          </a:prstGeom>
        </p:spPr>
        <p:txBody>
          <a:bodyPr wrap="none">
            <a:spAutoFit/>
          </a:bodyPr>
          <a:lstStyle/>
          <a:p>
            <a:r>
              <a:rPr lang="en-US" sz="1400" b="1" dirty="0" smtClean="0">
                <a:latin typeface="Comic Sans MS" panose="030F0702030302020204" pitchFamily="66" charset="0"/>
              </a:rPr>
              <a:t>F. </a:t>
            </a:r>
            <a:r>
              <a:rPr lang="en-US" sz="1100" b="1" dirty="0" smtClean="0">
                <a:latin typeface="Comic Sans MS" panose="030F0702030302020204" pitchFamily="66" charset="0"/>
              </a:rPr>
              <a:t>AMPs</a:t>
            </a:r>
            <a:endParaRPr lang="es-VE" sz="1100" b="1" dirty="0"/>
          </a:p>
        </p:txBody>
      </p:sp>
      <p:sp>
        <p:nvSpPr>
          <p:cNvPr id="43" name="Rectángulo 42"/>
          <p:cNvSpPr/>
          <p:nvPr/>
        </p:nvSpPr>
        <p:spPr>
          <a:xfrm>
            <a:off x="4355976" y="4569487"/>
            <a:ext cx="144016" cy="15565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4" name="Rectángulo 43"/>
          <p:cNvSpPr/>
          <p:nvPr/>
        </p:nvSpPr>
        <p:spPr>
          <a:xfrm>
            <a:off x="3265901" y="4763033"/>
            <a:ext cx="144016" cy="15565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5" name="Rectángulo 44"/>
          <p:cNvSpPr/>
          <p:nvPr/>
        </p:nvSpPr>
        <p:spPr>
          <a:xfrm>
            <a:off x="3149396" y="4561383"/>
            <a:ext cx="377026" cy="307777"/>
          </a:xfrm>
          <a:prstGeom prst="rect">
            <a:avLst/>
          </a:prstGeom>
        </p:spPr>
        <p:txBody>
          <a:bodyPr wrap="none">
            <a:spAutoFit/>
          </a:bodyPr>
          <a:lstStyle/>
          <a:p>
            <a:r>
              <a:rPr lang="en-US" sz="1400" b="1" dirty="0" smtClean="0">
                <a:latin typeface="Comic Sans MS" panose="030F0702030302020204" pitchFamily="66" charset="0"/>
              </a:rPr>
              <a:t>C.</a:t>
            </a:r>
            <a:endParaRPr lang="es-VE" sz="1400" b="1" dirty="0"/>
          </a:p>
        </p:txBody>
      </p:sp>
      <p:sp>
        <p:nvSpPr>
          <p:cNvPr id="46" name="Rectángulo 45"/>
          <p:cNvSpPr/>
          <p:nvPr/>
        </p:nvSpPr>
        <p:spPr>
          <a:xfrm>
            <a:off x="4224688" y="4571255"/>
            <a:ext cx="393056" cy="307777"/>
          </a:xfrm>
          <a:prstGeom prst="rect">
            <a:avLst/>
          </a:prstGeom>
        </p:spPr>
        <p:txBody>
          <a:bodyPr wrap="none">
            <a:spAutoFit/>
          </a:bodyPr>
          <a:lstStyle/>
          <a:p>
            <a:r>
              <a:rPr lang="en-US" sz="1400" b="1" dirty="0" smtClean="0">
                <a:latin typeface="Comic Sans MS" panose="030F0702030302020204" pitchFamily="66" charset="0"/>
              </a:rPr>
              <a:t>D.</a:t>
            </a:r>
            <a:endParaRPr lang="es-VE" sz="1400" b="1" dirty="0"/>
          </a:p>
        </p:txBody>
      </p:sp>
      <p:sp>
        <p:nvSpPr>
          <p:cNvPr id="47" name="Rectángulo 46"/>
          <p:cNvSpPr/>
          <p:nvPr/>
        </p:nvSpPr>
        <p:spPr>
          <a:xfrm>
            <a:off x="5957450" y="5877272"/>
            <a:ext cx="198726" cy="23204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8" name="Rectángulo 47"/>
          <p:cNvSpPr/>
          <p:nvPr/>
        </p:nvSpPr>
        <p:spPr>
          <a:xfrm>
            <a:off x="5436947" y="5638597"/>
            <a:ext cx="385042" cy="307777"/>
          </a:xfrm>
          <a:prstGeom prst="rect">
            <a:avLst/>
          </a:prstGeom>
        </p:spPr>
        <p:txBody>
          <a:bodyPr wrap="none">
            <a:spAutoFit/>
          </a:bodyPr>
          <a:lstStyle/>
          <a:p>
            <a:r>
              <a:rPr lang="en-US" sz="1400" b="1" dirty="0" smtClean="0">
                <a:latin typeface="Comic Sans MS" panose="030F0702030302020204" pitchFamily="66" charset="0"/>
              </a:rPr>
              <a:t>G.</a:t>
            </a:r>
            <a:endParaRPr lang="es-VE" sz="1400" b="1" dirty="0"/>
          </a:p>
        </p:txBody>
      </p:sp>
      <p:sp>
        <p:nvSpPr>
          <p:cNvPr id="49" name="Rectángulo 48"/>
          <p:cNvSpPr/>
          <p:nvPr/>
        </p:nvSpPr>
        <p:spPr>
          <a:xfrm>
            <a:off x="5825371" y="4686972"/>
            <a:ext cx="388248" cy="276999"/>
          </a:xfrm>
          <a:prstGeom prst="rect">
            <a:avLst/>
          </a:prstGeom>
        </p:spPr>
        <p:txBody>
          <a:bodyPr wrap="none">
            <a:spAutoFit/>
          </a:bodyPr>
          <a:lstStyle/>
          <a:p>
            <a:r>
              <a:rPr lang="en-US" sz="1200" dirty="0" smtClean="0">
                <a:latin typeface="Comic Sans MS" panose="030F0702030302020204" pitchFamily="66" charset="0"/>
              </a:rPr>
              <a:t>DC</a:t>
            </a:r>
            <a:endParaRPr lang="es-VE" sz="1200" dirty="0"/>
          </a:p>
        </p:txBody>
      </p:sp>
      <p:sp>
        <p:nvSpPr>
          <p:cNvPr id="50" name="Rectángulo 49"/>
          <p:cNvSpPr/>
          <p:nvPr/>
        </p:nvSpPr>
        <p:spPr>
          <a:xfrm>
            <a:off x="6800123" y="5303442"/>
            <a:ext cx="593432" cy="276999"/>
          </a:xfrm>
          <a:prstGeom prst="rect">
            <a:avLst/>
          </a:prstGeom>
        </p:spPr>
        <p:txBody>
          <a:bodyPr wrap="none">
            <a:spAutoFit/>
          </a:bodyPr>
          <a:lstStyle/>
          <a:p>
            <a:r>
              <a:rPr lang="en-US" sz="1200" dirty="0" smtClean="0">
                <a:latin typeface="Comic Sans MS" panose="030F0702030302020204" pitchFamily="66" charset="0"/>
              </a:rPr>
              <a:t>C. “T”</a:t>
            </a:r>
            <a:endParaRPr lang="es-VE" sz="1200" dirty="0"/>
          </a:p>
        </p:txBody>
      </p:sp>
      <p:sp>
        <p:nvSpPr>
          <p:cNvPr id="51" name="Rectángulo 50"/>
          <p:cNvSpPr/>
          <p:nvPr/>
        </p:nvSpPr>
        <p:spPr>
          <a:xfrm>
            <a:off x="6517223" y="3685541"/>
            <a:ext cx="510076" cy="553998"/>
          </a:xfrm>
          <a:prstGeom prst="rect">
            <a:avLst/>
          </a:prstGeom>
        </p:spPr>
        <p:txBody>
          <a:bodyPr wrap="none">
            <a:spAutoFit/>
          </a:bodyPr>
          <a:lstStyle/>
          <a:p>
            <a:r>
              <a:rPr lang="en-US" sz="1000" dirty="0" err="1" smtClean="0">
                <a:latin typeface="Comic Sans MS" panose="030F0702030302020204" pitchFamily="66" charset="0"/>
              </a:rPr>
              <a:t>Linf</a:t>
            </a:r>
            <a:r>
              <a:rPr lang="en-US" sz="1000" dirty="0" smtClean="0">
                <a:latin typeface="Comic Sans MS" panose="030F0702030302020204" pitchFamily="66" charset="0"/>
              </a:rPr>
              <a:t>. </a:t>
            </a:r>
          </a:p>
          <a:p>
            <a:r>
              <a:rPr lang="en-US" sz="1000" dirty="0" smtClean="0">
                <a:latin typeface="Comic Sans MS" panose="030F0702030302020204" pitchFamily="66" charset="0"/>
              </a:rPr>
              <a:t>Intra</a:t>
            </a:r>
          </a:p>
          <a:p>
            <a:r>
              <a:rPr lang="en-US" sz="1000" dirty="0" err="1" smtClean="0">
                <a:latin typeface="Comic Sans MS" panose="030F0702030302020204" pitchFamily="66" charset="0"/>
              </a:rPr>
              <a:t>epit</a:t>
            </a:r>
            <a:endParaRPr lang="es-VE" sz="1000" dirty="0"/>
          </a:p>
        </p:txBody>
      </p:sp>
      <p:sp>
        <p:nvSpPr>
          <p:cNvPr id="52" name="Rectángulo 51"/>
          <p:cNvSpPr/>
          <p:nvPr/>
        </p:nvSpPr>
        <p:spPr>
          <a:xfrm>
            <a:off x="2165025" y="2190465"/>
            <a:ext cx="771365" cy="261610"/>
          </a:xfrm>
          <a:prstGeom prst="rect">
            <a:avLst/>
          </a:prstGeom>
        </p:spPr>
        <p:txBody>
          <a:bodyPr wrap="none">
            <a:spAutoFit/>
          </a:bodyPr>
          <a:lstStyle/>
          <a:p>
            <a:r>
              <a:rPr lang="en-US" sz="1100" dirty="0" err="1" smtClean="0">
                <a:latin typeface="Comic Sans MS" panose="030F0702030302020204" pitchFamily="66" charset="0"/>
              </a:rPr>
              <a:t>patógeno</a:t>
            </a:r>
            <a:endParaRPr lang="es-VE" sz="1100" dirty="0"/>
          </a:p>
        </p:txBody>
      </p:sp>
      <p:sp>
        <p:nvSpPr>
          <p:cNvPr id="53" name="Rectángulo 52"/>
          <p:cNvSpPr/>
          <p:nvPr/>
        </p:nvSpPr>
        <p:spPr>
          <a:xfrm>
            <a:off x="2226707" y="5526834"/>
            <a:ext cx="1111202" cy="276999"/>
          </a:xfrm>
          <a:prstGeom prst="rect">
            <a:avLst/>
          </a:prstGeom>
        </p:spPr>
        <p:txBody>
          <a:bodyPr wrap="none">
            <a:spAutoFit/>
          </a:bodyPr>
          <a:lstStyle/>
          <a:p>
            <a:r>
              <a:rPr lang="en-US" sz="1200" dirty="0" smtClean="0">
                <a:latin typeface="Comic Sans MS" panose="030F0702030302020204" pitchFamily="66" charset="0"/>
              </a:rPr>
              <a:t>C. </a:t>
            </a:r>
            <a:r>
              <a:rPr lang="en-US" sz="1200" dirty="0" err="1" smtClean="0">
                <a:latin typeface="Comic Sans MS" panose="030F0702030302020204" pitchFamily="66" charset="0"/>
              </a:rPr>
              <a:t>plasmática</a:t>
            </a:r>
            <a:endParaRPr lang="es-VE" sz="1200" dirty="0"/>
          </a:p>
        </p:txBody>
      </p:sp>
      <p:sp>
        <p:nvSpPr>
          <p:cNvPr id="55" name="Rectángulo 54"/>
          <p:cNvSpPr/>
          <p:nvPr/>
        </p:nvSpPr>
        <p:spPr>
          <a:xfrm>
            <a:off x="2604452" y="4943410"/>
            <a:ext cx="1042273" cy="276999"/>
          </a:xfrm>
          <a:prstGeom prst="rect">
            <a:avLst/>
          </a:prstGeom>
        </p:spPr>
        <p:txBody>
          <a:bodyPr wrap="none">
            <a:spAutoFit/>
          </a:bodyPr>
          <a:lstStyle/>
          <a:p>
            <a:r>
              <a:rPr lang="en-US" sz="1200" dirty="0" err="1" smtClean="0">
                <a:latin typeface="Comic Sans MS" panose="030F0702030302020204" pitchFamily="66" charset="0"/>
              </a:rPr>
              <a:t>Inmunoglob</a:t>
            </a:r>
            <a:r>
              <a:rPr lang="en-US" sz="1200" dirty="0" smtClean="0">
                <a:latin typeface="Comic Sans MS" panose="030F0702030302020204" pitchFamily="66" charset="0"/>
              </a:rPr>
              <a:t>.</a:t>
            </a:r>
            <a:endParaRPr lang="es-VE" sz="1200" dirty="0"/>
          </a:p>
        </p:txBody>
      </p:sp>
      <p:sp>
        <p:nvSpPr>
          <p:cNvPr id="56" name="Rectángulo 55"/>
          <p:cNvSpPr/>
          <p:nvPr/>
        </p:nvSpPr>
        <p:spPr>
          <a:xfrm>
            <a:off x="4454713" y="5766858"/>
            <a:ext cx="792205" cy="276999"/>
          </a:xfrm>
          <a:prstGeom prst="rect">
            <a:avLst/>
          </a:prstGeom>
        </p:spPr>
        <p:txBody>
          <a:bodyPr wrap="none">
            <a:spAutoFit/>
          </a:bodyPr>
          <a:lstStyle/>
          <a:p>
            <a:r>
              <a:rPr lang="en-US" sz="1200" dirty="0" err="1" smtClean="0">
                <a:latin typeface="Comic Sans MS" panose="030F0702030302020204" pitchFamily="66" charset="0"/>
              </a:rPr>
              <a:t>Fagocito</a:t>
            </a:r>
            <a:endParaRPr lang="es-VE" sz="1200" dirty="0"/>
          </a:p>
        </p:txBody>
      </p:sp>
      <p:sp>
        <p:nvSpPr>
          <p:cNvPr id="57" name="Rectángulo 56"/>
          <p:cNvSpPr/>
          <p:nvPr/>
        </p:nvSpPr>
        <p:spPr>
          <a:xfrm>
            <a:off x="160618" y="1618919"/>
            <a:ext cx="1657504" cy="1754326"/>
          </a:xfrm>
          <a:prstGeom prst="rect">
            <a:avLst/>
          </a:prstGeom>
          <a:solidFill>
            <a:schemeClr val="accent6">
              <a:lumMod val="60000"/>
              <a:lumOff val="40000"/>
            </a:schemeClr>
          </a:solidFill>
          <a:ln w="28575">
            <a:solidFill>
              <a:srgbClr val="0000FF"/>
            </a:solidFill>
          </a:ln>
        </p:spPr>
        <p:txBody>
          <a:bodyPr wrap="square">
            <a:spAutoFit/>
          </a:bodyPr>
          <a:lstStyle/>
          <a:p>
            <a:pPr algn="ctr"/>
            <a:r>
              <a:rPr lang="en-US" dirty="0" err="1" smtClean="0">
                <a:latin typeface="Comic Sans MS" panose="030F0702030302020204" pitchFamily="66" charset="0"/>
              </a:rPr>
              <a:t>Estrategias</a:t>
            </a:r>
            <a:r>
              <a:rPr lang="en-US" dirty="0" smtClean="0">
                <a:latin typeface="Comic Sans MS" panose="030F0702030302020204" pitchFamily="66" charset="0"/>
              </a:rPr>
              <a:t> </a:t>
            </a:r>
          </a:p>
          <a:p>
            <a:pPr algn="ctr"/>
            <a:r>
              <a:rPr lang="en-US" dirty="0" err="1" smtClean="0">
                <a:latin typeface="Comic Sans MS" panose="030F0702030302020204" pitchFamily="66" charset="0"/>
              </a:rPr>
              <a:t>microbianas</a:t>
            </a:r>
            <a:r>
              <a:rPr lang="en-US" dirty="0" smtClean="0">
                <a:latin typeface="Comic Sans MS" panose="030F0702030302020204" pitchFamily="66" charset="0"/>
              </a:rPr>
              <a:t> </a:t>
            </a:r>
          </a:p>
          <a:p>
            <a:pPr algn="ctr"/>
            <a:r>
              <a:rPr lang="en-US" dirty="0" err="1" smtClean="0">
                <a:latin typeface="Comic Sans MS" panose="030F0702030302020204" pitchFamily="66" charset="0"/>
              </a:rPr>
              <a:t>potenciales</a:t>
            </a:r>
            <a:r>
              <a:rPr lang="en-US" dirty="0" smtClean="0">
                <a:latin typeface="Comic Sans MS" panose="030F0702030302020204" pitchFamily="66" charset="0"/>
              </a:rPr>
              <a:t> </a:t>
            </a:r>
          </a:p>
          <a:p>
            <a:pPr algn="ctr"/>
            <a:r>
              <a:rPr lang="en-US" dirty="0" smtClean="0">
                <a:latin typeface="Comic Sans MS" panose="030F0702030302020204" pitchFamily="66" charset="0"/>
              </a:rPr>
              <a:t>para </a:t>
            </a:r>
            <a:r>
              <a:rPr lang="en-US" dirty="0" err="1" smtClean="0">
                <a:latin typeface="Comic Sans MS" panose="030F0702030302020204" pitchFamily="66" charset="0"/>
              </a:rPr>
              <a:t>mejorar</a:t>
            </a:r>
            <a:r>
              <a:rPr lang="en-US" dirty="0" smtClean="0">
                <a:latin typeface="Comic Sans MS" panose="030F0702030302020204" pitchFamily="66" charset="0"/>
              </a:rPr>
              <a:t> </a:t>
            </a:r>
          </a:p>
          <a:p>
            <a:pPr algn="ctr"/>
            <a:r>
              <a:rPr lang="en-US" dirty="0" err="1" smtClean="0">
                <a:latin typeface="Comic Sans MS" panose="030F0702030302020204" pitchFamily="66" charset="0"/>
              </a:rPr>
              <a:t>inmunidad</a:t>
            </a:r>
            <a:r>
              <a:rPr lang="en-US" dirty="0" smtClean="0">
                <a:latin typeface="Comic Sans MS" panose="030F0702030302020204" pitchFamily="66" charset="0"/>
              </a:rPr>
              <a:t> mucosal. </a:t>
            </a:r>
            <a:endParaRPr lang="es-VE" dirty="0"/>
          </a:p>
        </p:txBody>
      </p:sp>
    </p:spTree>
    <p:extLst>
      <p:ext uri="{BB962C8B-B14F-4D97-AF65-F5344CB8AC3E}">
        <p14:creationId xmlns:p14="http://schemas.microsoft.com/office/powerpoint/2010/main" val="1640938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CuadroTexto 4"/>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p:txBody>
      </p:sp>
      <p:sp>
        <p:nvSpPr>
          <p:cNvPr id="3" name="Rectángulo 2"/>
          <p:cNvSpPr/>
          <p:nvPr/>
        </p:nvSpPr>
        <p:spPr>
          <a:xfrm>
            <a:off x="935596" y="1153768"/>
            <a:ext cx="7272808" cy="4924425"/>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square">
            <a:spAutoFit/>
          </a:bodyPr>
          <a:lstStyle/>
          <a:p>
            <a:endParaRPr lang="en-US" sz="1000" dirty="0" smtClean="0">
              <a:latin typeface="Comic Sans MS" panose="030F0702030302020204" pitchFamily="66" charset="0"/>
            </a:endParaRPr>
          </a:p>
          <a:p>
            <a:pPr marL="342900" indent="-342900">
              <a:buFont typeface="+mj-lt"/>
              <a:buAutoNum type="alphaUcPeriod"/>
            </a:pPr>
            <a:r>
              <a:rPr lang="en-US" sz="1600" b="1" dirty="0" err="1" smtClean="0">
                <a:latin typeface="Comic Sans MS" panose="030F0702030302020204" pitchFamily="66" charset="0"/>
              </a:rPr>
              <a:t>Exclusión</a:t>
            </a:r>
            <a:r>
              <a:rPr lang="en-US" sz="1600" b="1" dirty="0" smtClean="0">
                <a:latin typeface="Comic Sans MS" panose="030F0702030302020204" pitchFamily="66" charset="0"/>
              </a:rPr>
              <a:t> </a:t>
            </a:r>
            <a:r>
              <a:rPr lang="en-US" sz="1600" b="1" dirty="0" err="1" smtClean="0">
                <a:latin typeface="Comic Sans MS" panose="030F0702030302020204" pitchFamily="66" charset="0"/>
              </a:rPr>
              <a:t>competitiva</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sitios</a:t>
            </a:r>
            <a:r>
              <a:rPr lang="en-US" sz="1600" dirty="0" smtClean="0">
                <a:latin typeface="Comic Sans MS" panose="030F0702030302020204" pitchFamily="66" charset="0"/>
              </a:rPr>
              <a:t> de enlace y </a:t>
            </a:r>
            <a:r>
              <a:rPr lang="en-US" sz="1600" dirty="0" err="1" smtClean="0">
                <a:latin typeface="Comic Sans MS" panose="030F0702030302020204" pitchFamily="66" charset="0"/>
              </a:rPr>
              <a:t>translocación</a:t>
            </a:r>
            <a:r>
              <a:rPr lang="en-US" sz="1600" dirty="0" smtClean="0">
                <a:latin typeface="Comic Sans MS" panose="030F0702030302020204" pitchFamily="66" charset="0"/>
              </a:rPr>
              <a:t>. </a:t>
            </a:r>
          </a:p>
          <a:p>
            <a:pPr marL="342900" indent="-342900">
              <a:buFont typeface="+mj-lt"/>
              <a:buAutoNum type="alphaUcPeriod"/>
            </a:pPr>
            <a:r>
              <a:rPr lang="en-US" sz="1600" b="1" dirty="0" err="1" smtClean="0">
                <a:latin typeface="Comic Sans MS" panose="030F0702030302020204" pitchFamily="66" charset="0"/>
              </a:rPr>
              <a:t>Función</a:t>
            </a:r>
            <a:r>
              <a:rPr lang="en-US" sz="1600" b="1" dirty="0" smtClean="0">
                <a:latin typeface="Comic Sans MS" panose="030F0702030302020204" pitchFamily="66" charset="0"/>
              </a:rPr>
              <a:t> </a:t>
            </a:r>
            <a:r>
              <a:rPr lang="en-US" sz="1600" b="1" dirty="0" err="1" smtClean="0">
                <a:latin typeface="Comic Sans MS" panose="030F0702030302020204" pitchFamily="66" charset="0"/>
              </a:rPr>
              <a:t>aumentada</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barrera</a:t>
            </a:r>
            <a:r>
              <a:rPr lang="en-US" sz="1600" b="1"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revertir</a:t>
            </a:r>
            <a:r>
              <a:rPr lang="en-US" sz="1600" dirty="0" smtClean="0">
                <a:latin typeface="Comic Sans MS" panose="030F0702030302020204" pitchFamily="66" charset="0"/>
              </a:rPr>
              <a:t> la </a:t>
            </a:r>
            <a:r>
              <a:rPr lang="en-US" sz="1600" dirty="0" err="1" smtClean="0">
                <a:latin typeface="Comic Sans MS" panose="030F0702030302020204" pitchFamily="66" charset="0"/>
              </a:rPr>
              <a:t>permeabilidad</a:t>
            </a:r>
            <a:r>
              <a:rPr lang="en-US" sz="1600" dirty="0" smtClean="0">
                <a:latin typeface="Comic Sans MS" panose="030F0702030302020204" pitchFamily="66" charset="0"/>
              </a:rPr>
              <a:t> </a:t>
            </a:r>
            <a:r>
              <a:rPr lang="en-US" sz="1600" dirty="0" err="1" smtClean="0">
                <a:latin typeface="Comic Sans MS" panose="030F0702030302020204" pitchFamily="66" charset="0"/>
              </a:rPr>
              <a:t>aumentada</a:t>
            </a:r>
            <a:endParaRPr lang="en-US" sz="1600" dirty="0" smtClean="0">
              <a:latin typeface="Comic Sans MS" panose="030F0702030302020204" pitchFamily="66" charset="0"/>
            </a:endParaRPr>
          </a:p>
          <a:p>
            <a:pPr marL="342900" indent="-342900">
              <a:buFont typeface="+mj-lt"/>
              <a:buAutoNum type="alphaUcPeriod"/>
            </a:pPr>
            <a:r>
              <a:rPr lang="en-US" sz="1600" b="1" dirty="0" err="1" smtClean="0">
                <a:latin typeface="Comic Sans MS" panose="030F0702030302020204" pitchFamily="66" charset="0"/>
              </a:rPr>
              <a:t>Respuesta</a:t>
            </a:r>
            <a:r>
              <a:rPr lang="en-US" sz="1600" b="1" dirty="0" smtClean="0">
                <a:latin typeface="Comic Sans MS" panose="030F0702030302020204" pitchFamily="66" charset="0"/>
              </a:rPr>
              <a:t> </a:t>
            </a:r>
            <a:r>
              <a:rPr lang="en-US" sz="1600" b="1" dirty="0" err="1" smtClean="0">
                <a:latin typeface="Comic Sans MS" panose="030F0702030302020204" pitchFamily="66" charset="0"/>
              </a:rPr>
              <a:t>aumentada</a:t>
            </a:r>
            <a:r>
              <a:rPr lang="en-US" sz="1600" b="1" dirty="0" smtClean="0">
                <a:latin typeface="Comic Sans MS" panose="030F0702030302020204" pitchFamily="66" charset="0"/>
              </a:rPr>
              <a:t> de </a:t>
            </a:r>
            <a:r>
              <a:rPr lang="en-US" sz="1600" b="1" dirty="0" err="1">
                <a:latin typeface="Comic Sans MS" panose="030F0702030302020204" pitchFamily="66" charset="0"/>
              </a:rPr>
              <a:t>i</a:t>
            </a:r>
            <a:r>
              <a:rPr lang="en-US" sz="1600" b="1" dirty="0" err="1" smtClean="0">
                <a:latin typeface="Comic Sans MS" panose="030F0702030302020204" pitchFamily="66" charset="0"/>
              </a:rPr>
              <a:t>nmunoglobulina</a:t>
            </a:r>
            <a:r>
              <a:rPr lang="en-US" sz="1600" b="1" dirty="0" smtClean="0">
                <a:latin typeface="Comic Sans MS" panose="030F0702030302020204" pitchFamily="66" charset="0"/>
              </a:rPr>
              <a:t> mucosal </a:t>
            </a:r>
            <a:r>
              <a:rPr lang="en-US" sz="1600" dirty="0" err="1" smtClean="0">
                <a:latin typeface="Comic Sans MS" panose="030F0702030302020204" pitchFamily="66" charset="0"/>
              </a:rPr>
              <a:t>IgT</a:t>
            </a:r>
            <a:r>
              <a:rPr lang="en-US" sz="1600" dirty="0" smtClean="0">
                <a:latin typeface="Comic Sans MS" panose="030F0702030302020204" pitchFamily="66" charset="0"/>
              </a:rPr>
              <a:t>/Z a </a:t>
            </a:r>
            <a:r>
              <a:rPr lang="en-US" sz="1600" dirty="0" err="1" smtClean="0">
                <a:latin typeface="Comic Sans MS" panose="030F0702030302020204" pitchFamily="66" charset="0"/>
              </a:rPr>
              <a:t>antígenos</a:t>
            </a:r>
            <a:r>
              <a:rPr lang="en-US" sz="1600" dirty="0" smtClean="0">
                <a:latin typeface="Comic Sans MS" panose="030F0702030302020204" pitchFamily="66" charset="0"/>
              </a:rPr>
              <a:t> </a:t>
            </a:r>
            <a:r>
              <a:rPr lang="en-US" sz="1600" dirty="0" err="1" smtClean="0">
                <a:latin typeface="Comic Sans MS" panose="030F0702030302020204" pitchFamily="66" charset="0"/>
              </a:rPr>
              <a:t>enterales</a:t>
            </a:r>
            <a:r>
              <a:rPr lang="en-US" sz="1600" dirty="0" smtClean="0">
                <a:latin typeface="Comic Sans MS" panose="030F0702030302020204" pitchFamily="66" charset="0"/>
              </a:rPr>
              <a:t>. </a:t>
            </a:r>
          </a:p>
          <a:p>
            <a:pPr marL="342900" indent="-342900">
              <a:buFont typeface="+mj-lt"/>
              <a:buAutoNum type="alphaUcPeriod"/>
            </a:pPr>
            <a:r>
              <a:rPr lang="en-US" sz="1600" dirty="0" err="1" smtClean="0">
                <a:latin typeface="Comic Sans MS" panose="030F0702030302020204" pitchFamily="66" charset="0"/>
              </a:rPr>
              <a:t>Reducción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secreción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mediadores</a:t>
            </a:r>
            <a:r>
              <a:rPr lang="en-US" sz="1600" dirty="0" smtClean="0">
                <a:latin typeface="Comic Sans MS" panose="030F0702030302020204" pitchFamily="66" charset="0"/>
              </a:rPr>
              <a:t> </a:t>
            </a:r>
            <a:r>
              <a:rPr lang="en-US" sz="1600" dirty="0" err="1" smtClean="0">
                <a:latin typeface="Comic Sans MS" panose="030F0702030302020204" pitchFamily="66" charset="0"/>
              </a:rPr>
              <a:t>inflamatorios</a:t>
            </a:r>
            <a:r>
              <a:rPr lang="en-US" sz="1600" dirty="0" smtClean="0">
                <a:latin typeface="Comic Sans MS" panose="030F0702030302020204" pitchFamily="66" charset="0"/>
              </a:rPr>
              <a:t>.</a:t>
            </a:r>
          </a:p>
          <a:p>
            <a:pPr marL="342900" indent="-342900">
              <a:buFont typeface="+mj-lt"/>
              <a:buAutoNum type="alphaUcPeriod"/>
            </a:pPr>
            <a:r>
              <a:rPr lang="en-US" sz="1600" dirty="0" err="1" smtClean="0">
                <a:latin typeface="Comic Sans MS" panose="030F0702030302020204" pitchFamily="66" charset="0"/>
              </a:rPr>
              <a:t>Estimulación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funciones</a:t>
            </a:r>
            <a:r>
              <a:rPr lang="en-US" sz="1600" dirty="0" smtClean="0">
                <a:latin typeface="Comic Sans MS" panose="030F0702030302020204" pitchFamily="66" charset="0"/>
              </a:rPr>
              <a:t> </a:t>
            </a:r>
            <a:r>
              <a:rPr lang="en-US" sz="1600" dirty="0" err="1" smtClean="0">
                <a:latin typeface="Comic Sans MS" panose="030F0702030302020204" pitchFamily="66" charset="0"/>
              </a:rPr>
              <a:t>inmunes</a:t>
            </a:r>
            <a:r>
              <a:rPr lang="en-US" sz="1600" dirty="0" smtClean="0">
                <a:latin typeface="Comic Sans MS" panose="030F0702030302020204" pitchFamily="66" charset="0"/>
              </a:rPr>
              <a:t> </a:t>
            </a:r>
            <a:r>
              <a:rPr lang="en-US" sz="1600" dirty="0" err="1" smtClean="0">
                <a:latin typeface="Comic Sans MS" panose="030F0702030302020204" pitchFamily="66" charset="0"/>
              </a:rPr>
              <a:t>innatas</a:t>
            </a:r>
            <a:r>
              <a:rPr lang="en-US" sz="1600" dirty="0" smtClean="0">
                <a:latin typeface="Comic Sans MS" panose="030F0702030302020204" pitchFamily="66" charset="0"/>
              </a:rPr>
              <a:t>. </a:t>
            </a:r>
          </a:p>
          <a:p>
            <a:pPr marL="342900" indent="-342900">
              <a:buFont typeface="+mj-lt"/>
              <a:buAutoNum type="alphaUcPeriod"/>
            </a:pPr>
            <a:r>
              <a:rPr lang="en-US" sz="1600" dirty="0" err="1" smtClean="0">
                <a:latin typeface="Comic Sans MS" panose="030F0702030302020204" pitchFamily="66" charset="0"/>
              </a:rPr>
              <a:t>Estimulación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liberación</a:t>
            </a:r>
            <a:r>
              <a:rPr lang="en-US" sz="1600" dirty="0" smtClean="0">
                <a:latin typeface="Comic Sans MS" panose="030F0702030302020204" pitchFamily="66" charset="0"/>
              </a:rPr>
              <a:t> de </a:t>
            </a:r>
            <a:r>
              <a:rPr lang="en-US" sz="1600" b="1" dirty="0" err="1" smtClean="0">
                <a:latin typeface="Comic Sans MS" panose="030F0702030302020204" pitchFamily="66" charset="0"/>
              </a:rPr>
              <a:t>péptidos</a:t>
            </a:r>
            <a:r>
              <a:rPr lang="en-US" sz="1600" b="1" dirty="0" smtClean="0">
                <a:latin typeface="Comic Sans MS" panose="030F0702030302020204" pitchFamily="66" charset="0"/>
              </a:rPr>
              <a:t> </a:t>
            </a:r>
            <a:r>
              <a:rPr lang="en-US" sz="1600" b="1" dirty="0" err="1" smtClean="0">
                <a:latin typeface="Comic Sans MS" panose="030F0702030302020204" pitchFamily="66" charset="0"/>
              </a:rPr>
              <a:t>antimicrobianos</a:t>
            </a:r>
            <a:r>
              <a:rPr lang="en-US" sz="1600" b="1" dirty="0" smtClean="0">
                <a:latin typeface="Comic Sans MS" panose="030F0702030302020204" pitchFamily="66" charset="0"/>
              </a:rPr>
              <a:t> </a:t>
            </a:r>
            <a:r>
              <a:rPr lang="en-US" sz="1600" dirty="0" smtClean="0">
                <a:latin typeface="Comic Sans MS" panose="030F0702030302020204" pitchFamily="66" charset="0"/>
              </a:rPr>
              <a:t>(</a:t>
            </a:r>
            <a:r>
              <a:rPr lang="en-US" sz="1600" dirty="0">
                <a:latin typeface="Comic Sans MS" panose="030F0702030302020204" pitchFamily="66" charset="0"/>
              </a:rPr>
              <a:t>AMPs) </a:t>
            </a:r>
            <a:r>
              <a:rPr lang="en-US" sz="1600" dirty="0" smtClean="0">
                <a:latin typeface="Comic Sans MS" panose="030F0702030302020204" pitchFamily="66" charset="0"/>
              </a:rPr>
              <a:t>en la </a:t>
            </a:r>
            <a:r>
              <a:rPr lang="en-US" sz="1600" dirty="0" err="1" smtClean="0">
                <a:latin typeface="Comic Sans MS" panose="030F0702030302020204" pitchFamily="66" charset="0"/>
              </a:rPr>
              <a:t>capa</a:t>
            </a:r>
            <a:r>
              <a:rPr lang="en-US" sz="1600" dirty="0" smtClean="0">
                <a:latin typeface="Comic Sans MS" panose="030F0702030302020204" pitchFamily="66" charset="0"/>
              </a:rPr>
              <a:t> mucosa. </a:t>
            </a:r>
          </a:p>
          <a:p>
            <a:pPr marL="342900" indent="-342900">
              <a:buFont typeface="+mj-lt"/>
              <a:buAutoNum type="alphaUcPeriod"/>
            </a:pPr>
            <a:r>
              <a:rPr lang="en-US" sz="1600" dirty="0" err="1" smtClean="0">
                <a:latin typeface="Comic Sans MS" panose="030F0702030302020204" pitchFamily="66" charset="0"/>
              </a:rPr>
              <a:t>Aumentada</a:t>
            </a:r>
            <a:r>
              <a:rPr lang="en-US" sz="1600" dirty="0" smtClean="0">
                <a:latin typeface="Comic Sans MS" panose="030F0702030302020204" pitchFamily="66" charset="0"/>
              </a:rPr>
              <a:t> </a:t>
            </a:r>
            <a:r>
              <a:rPr lang="en-US" sz="1600" dirty="0" err="1" smtClean="0">
                <a:latin typeface="Comic Sans MS" panose="030F0702030302020204" pitchFamily="66" charset="0"/>
              </a:rPr>
              <a:t>habilidad</a:t>
            </a:r>
            <a:r>
              <a:rPr lang="en-US" sz="1600" dirty="0" smtClean="0">
                <a:latin typeface="Comic Sans MS" panose="030F0702030302020204" pitchFamily="66" charset="0"/>
              </a:rPr>
              <a:t> de </a:t>
            </a:r>
            <a:r>
              <a:rPr lang="en-US" sz="1600" dirty="0" err="1" smtClean="0">
                <a:latin typeface="Comic Sans MS" panose="030F0702030302020204" pitchFamily="66" charset="0"/>
              </a:rPr>
              <a:t>mediadores</a:t>
            </a:r>
            <a:r>
              <a:rPr lang="en-US" sz="1600" dirty="0" smtClean="0">
                <a:latin typeface="Comic Sans MS" panose="030F0702030302020204" pitchFamily="66" charset="0"/>
              </a:rPr>
              <a:t> </a:t>
            </a:r>
            <a:r>
              <a:rPr lang="en-US" sz="1600" dirty="0" err="1" smtClean="0">
                <a:latin typeface="Comic Sans MS" panose="030F0702030302020204" pitchFamily="66" charset="0"/>
              </a:rPr>
              <a:t>antiinflamatorios</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a:t>
            </a:r>
            <a:r>
              <a:rPr lang="en-US" sz="1600" dirty="0" err="1" smtClean="0">
                <a:latin typeface="Comic Sans MS" panose="030F0702030302020204" pitchFamily="66" charset="0"/>
              </a:rPr>
              <a:t>regulación</a:t>
            </a:r>
            <a:r>
              <a:rPr lang="en-US" sz="1600" dirty="0" smtClean="0">
                <a:latin typeface="Comic Sans MS" panose="030F0702030302020204" pitchFamily="66" charset="0"/>
              </a:rPr>
              <a:t> de c. </a:t>
            </a:r>
            <a:r>
              <a:rPr lang="en-US" sz="1600" dirty="0" err="1" smtClean="0">
                <a:latin typeface="Comic Sans MS" panose="030F0702030302020204" pitchFamily="66" charset="0"/>
              </a:rPr>
              <a:t>inmunes</a:t>
            </a:r>
            <a:r>
              <a:rPr lang="en-US" sz="1600" dirty="0" smtClean="0">
                <a:latin typeface="Comic Sans MS" panose="030F0702030302020204" pitchFamily="66" charset="0"/>
              </a:rPr>
              <a:t>. </a:t>
            </a:r>
          </a:p>
          <a:p>
            <a:pPr marL="342900" indent="-342900">
              <a:buFont typeface="+mj-lt"/>
              <a:buAutoNum type="alphaUcPeriod"/>
            </a:pPr>
            <a:r>
              <a:rPr lang="en-US" sz="1600" dirty="0" err="1" smtClean="0">
                <a:latin typeface="Comic Sans MS" panose="030F0702030302020204" pitchFamily="66" charset="0"/>
              </a:rPr>
              <a:t>Producción</a:t>
            </a:r>
            <a:r>
              <a:rPr lang="en-US" sz="1600" dirty="0" smtClean="0">
                <a:latin typeface="Comic Sans MS" panose="030F0702030302020204" pitchFamily="66" charset="0"/>
              </a:rPr>
              <a:t> de </a:t>
            </a:r>
            <a:r>
              <a:rPr lang="en-US" sz="1600" dirty="0" err="1" smtClean="0">
                <a:latin typeface="Comic Sans MS" panose="030F0702030302020204" pitchFamily="66" charset="0"/>
              </a:rPr>
              <a:t>aumentadores</a:t>
            </a:r>
            <a:r>
              <a:rPr lang="en-US" sz="1600" dirty="0" smtClean="0">
                <a:latin typeface="Comic Sans MS" panose="030F0702030302020204" pitchFamily="66" charset="0"/>
              </a:rPr>
              <a:t> de </a:t>
            </a:r>
            <a:r>
              <a:rPr lang="en-US" sz="1600" dirty="0" err="1" smtClean="0">
                <a:latin typeface="Comic Sans MS" panose="030F0702030302020204" pitchFamily="66" charset="0"/>
              </a:rPr>
              <a:t>salud</a:t>
            </a:r>
            <a:r>
              <a:rPr lang="en-US" sz="1600" dirty="0" smtClean="0">
                <a:latin typeface="Comic Sans MS" panose="030F0702030302020204" pitchFamily="66" charset="0"/>
              </a:rPr>
              <a:t> </a:t>
            </a:r>
            <a:r>
              <a:rPr lang="en-US" sz="1600" dirty="0" err="1" smtClean="0">
                <a:latin typeface="Comic Sans MS" panose="030F0702030302020204" pitchFamily="66" charset="0"/>
              </a:rPr>
              <a:t>metabólicos</a:t>
            </a:r>
            <a:r>
              <a:rPr lang="en-US" sz="1600" dirty="0" smtClean="0">
                <a:latin typeface="Comic Sans MS" panose="030F0702030302020204" pitchFamily="66" charset="0"/>
              </a:rPr>
              <a:t> </a:t>
            </a:r>
            <a:r>
              <a:rPr lang="en-US" sz="1600" dirty="0" err="1" smtClean="0">
                <a:latin typeface="Comic Sans MS" panose="030F0702030302020204" pitchFamily="66" charset="0"/>
              </a:rPr>
              <a:t>como</a:t>
            </a:r>
            <a:r>
              <a:rPr lang="en-US" sz="1600" dirty="0" smtClean="0">
                <a:latin typeface="Comic Sans MS" panose="030F0702030302020204" pitchFamily="66" charset="0"/>
              </a:rPr>
              <a:t> </a:t>
            </a:r>
            <a:r>
              <a:rPr lang="en-US" sz="1600" b="1" dirty="0" smtClean="0">
                <a:latin typeface="Comic Sans MS" panose="030F0702030302020204" pitchFamily="66" charset="0"/>
              </a:rPr>
              <a:t>SCFAs</a:t>
            </a:r>
            <a:r>
              <a:rPr lang="en-US" sz="1600" dirty="0" smtClean="0">
                <a:latin typeface="Comic Sans MS" panose="030F0702030302020204" pitchFamily="66" charset="0"/>
              </a:rPr>
              <a:t> </a:t>
            </a:r>
            <a:r>
              <a:rPr lang="en-US" sz="1600" dirty="0" err="1" smtClean="0">
                <a:latin typeface="Comic Sans MS" panose="030F0702030302020204" pitchFamily="66" charset="0"/>
              </a:rPr>
              <a:t>por</a:t>
            </a:r>
            <a:r>
              <a:rPr lang="en-US" sz="1600" dirty="0" smtClean="0">
                <a:latin typeface="Comic Sans MS" panose="030F0702030302020204" pitchFamily="66" charset="0"/>
              </a:rPr>
              <a:t> prebióticos no </a:t>
            </a:r>
            <a:r>
              <a:rPr lang="en-US" sz="1600" dirty="0" err="1" smtClean="0">
                <a:latin typeface="Comic Sans MS" panose="030F0702030302020204" pitchFamily="66" charset="0"/>
              </a:rPr>
              <a:t>digeribles</a:t>
            </a:r>
            <a:r>
              <a:rPr lang="en-US" sz="1600" dirty="0" smtClean="0">
                <a:latin typeface="Comic Sans MS" panose="030F0702030302020204" pitchFamily="66" charset="0"/>
              </a:rPr>
              <a:t>.</a:t>
            </a:r>
          </a:p>
          <a:p>
            <a:pPr marL="342900" indent="-342900">
              <a:buFont typeface="+mj-lt"/>
              <a:buAutoNum type="alphaUcPeriod"/>
            </a:pPr>
            <a:r>
              <a:rPr lang="en-US" sz="1600" dirty="0" err="1" smtClean="0">
                <a:latin typeface="Comic Sans MS" panose="030F0702030302020204" pitchFamily="66" charset="0"/>
              </a:rPr>
              <a:t>Difusión</a:t>
            </a:r>
            <a:r>
              <a:rPr lang="en-US" sz="1600" dirty="0" smtClean="0">
                <a:latin typeface="Comic Sans MS" panose="030F0702030302020204" pitchFamily="66" charset="0"/>
              </a:rPr>
              <a:t> de </a:t>
            </a:r>
            <a:r>
              <a:rPr lang="en-US" sz="1600" b="1" dirty="0" smtClean="0">
                <a:latin typeface="Comic Sans MS" panose="030F0702030302020204" pitchFamily="66" charset="0"/>
              </a:rPr>
              <a:t>SCFAs</a:t>
            </a:r>
            <a:r>
              <a:rPr lang="en-US" sz="1600" dirty="0" smtClean="0">
                <a:latin typeface="Comic Sans MS" panose="030F0702030302020204" pitchFamily="66" charset="0"/>
              </a:rPr>
              <a:t> a </a:t>
            </a:r>
            <a:r>
              <a:rPr lang="en-US" sz="1600" dirty="0" err="1" smtClean="0">
                <a:latin typeface="Comic Sans MS" panose="030F0702030302020204" pitchFamily="66" charset="0"/>
              </a:rPr>
              <a:t>través</a:t>
            </a:r>
            <a:r>
              <a:rPr lang="en-US" sz="1600" dirty="0" smtClean="0">
                <a:latin typeface="Comic Sans MS" panose="030F0702030302020204" pitchFamily="66" charset="0"/>
              </a:rPr>
              <a:t> de enterocitos para </a:t>
            </a:r>
            <a:r>
              <a:rPr lang="en-US" sz="1600" b="1" dirty="0" err="1" smtClean="0">
                <a:latin typeface="Comic Sans MS" panose="030F0702030302020204" pitchFamily="66" charset="0"/>
              </a:rPr>
              <a:t>mejorar</a:t>
            </a:r>
            <a:r>
              <a:rPr lang="en-US" sz="1600" b="1" dirty="0" smtClean="0">
                <a:latin typeface="Comic Sans MS" panose="030F0702030302020204" pitchFamily="66" charset="0"/>
              </a:rPr>
              <a:t> </a:t>
            </a:r>
            <a:r>
              <a:rPr lang="en-US" sz="1600" b="1" dirty="0" err="1" smtClean="0">
                <a:latin typeface="Comic Sans MS" panose="030F0702030302020204" pitchFamily="66" charset="0"/>
              </a:rPr>
              <a:t>funciones</a:t>
            </a:r>
            <a:r>
              <a:rPr lang="en-US" sz="1600" b="1" dirty="0" smtClean="0">
                <a:latin typeface="Comic Sans MS" panose="030F0702030302020204" pitchFamily="66" charset="0"/>
              </a:rPr>
              <a:t> de </a:t>
            </a:r>
            <a:r>
              <a:rPr lang="en-US" sz="1600" b="1" dirty="0" err="1" smtClean="0">
                <a:latin typeface="Comic Sans MS" panose="030F0702030302020204" pitchFamily="66" charset="0"/>
              </a:rPr>
              <a:t>barrera</a:t>
            </a:r>
            <a:r>
              <a:rPr lang="en-US" sz="1600" b="1" dirty="0" smtClean="0">
                <a:latin typeface="Comic Sans MS" panose="030F0702030302020204" pitchFamily="66" charset="0"/>
              </a:rPr>
              <a:t> </a:t>
            </a:r>
            <a:r>
              <a:rPr lang="en-US" sz="1600" dirty="0" smtClean="0">
                <a:latin typeface="Comic Sans MS" panose="030F0702030302020204" pitchFamily="66" charset="0"/>
              </a:rPr>
              <a:t>de la mucosa.</a:t>
            </a:r>
            <a:endParaRPr lang="en-US" sz="1600" dirty="0">
              <a:latin typeface="Comic Sans MS" panose="030F0702030302020204" pitchFamily="66" charset="0"/>
            </a:endParaRPr>
          </a:p>
          <a:p>
            <a:pPr marL="342900" indent="-342900">
              <a:buFont typeface="+mj-lt"/>
              <a:buAutoNum type="alphaUcPeriod"/>
            </a:pPr>
            <a:r>
              <a:rPr lang="en-US" sz="1600" dirty="0" smtClean="0">
                <a:latin typeface="Comic Sans MS" panose="030F0702030302020204" pitchFamily="66" charset="0"/>
              </a:rPr>
              <a:t>Se ha </a:t>
            </a:r>
            <a:r>
              <a:rPr lang="en-US" sz="1600" dirty="0" err="1" smtClean="0">
                <a:latin typeface="Comic Sans MS" panose="030F0702030302020204" pitchFamily="66" charset="0"/>
              </a:rPr>
              <a:t>sugerido</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b="1" dirty="0" smtClean="0">
                <a:latin typeface="Comic Sans MS" panose="030F0702030302020204" pitchFamily="66" charset="0"/>
              </a:rPr>
              <a:t>probióticos</a:t>
            </a:r>
            <a:r>
              <a:rPr lang="en-US" sz="1600" dirty="0" smtClean="0">
                <a:latin typeface="Comic Sans MS" panose="030F0702030302020204" pitchFamily="66" charset="0"/>
              </a:rPr>
              <a:t> </a:t>
            </a:r>
            <a:r>
              <a:rPr lang="en-US" sz="1600" dirty="0" err="1" smtClean="0">
                <a:latin typeface="Comic Sans MS" panose="030F0702030302020204" pitchFamily="66" charset="0"/>
              </a:rPr>
              <a:t>confieren</a:t>
            </a:r>
            <a:r>
              <a:rPr lang="en-US" sz="1600" dirty="0" smtClean="0">
                <a:latin typeface="Comic Sans MS" panose="030F0702030302020204" pitchFamily="66" charset="0"/>
              </a:rPr>
              <a:t> </a:t>
            </a:r>
            <a:r>
              <a:rPr lang="en-US" sz="1600" dirty="0" err="1" smtClean="0">
                <a:latin typeface="Comic Sans MS" panose="030F0702030302020204" pitchFamily="66" charset="0"/>
              </a:rPr>
              <a:t>varios</a:t>
            </a:r>
            <a:r>
              <a:rPr lang="en-US" sz="1600" dirty="0" smtClean="0">
                <a:latin typeface="Comic Sans MS" panose="030F0702030302020204" pitchFamily="66" charset="0"/>
              </a:rPr>
              <a:t> </a:t>
            </a:r>
            <a:r>
              <a:rPr lang="en-US" sz="1600" dirty="0" err="1" smtClean="0">
                <a:latin typeface="Comic Sans MS" panose="030F0702030302020204" pitchFamily="66" charset="0"/>
              </a:rPr>
              <a:t>beneficios</a:t>
            </a:r>
            <a:r>
              <a:rPr lang="en-US" sz="1600" dirty="0" smtClean="0">
                <a:latin typeface="Comic Sans MS" panose="030F0702030302020204" pitchFamily="66" charset="0"/>
              </a:rPr>
              <a:t> de </a:t>
            </a:r>
            <a:r>
              <a:rPr lang="en-US" sz="1600" dirty="0" err="1" smtClean="0">
                <a:latin typeface="Comic Sans MS" panose="030F0702030302020204" pitchFamily="66" charset="0"/>
              </a:rPr>
              <a:t>salud</a:t>
            </a:r>
            <a:r>
              <a:rPr lang="en-US" sz="1600" dirty="0" smtClean="0">
                <a:latin typeface="Comic Sans MS" panose="030F0702030302020204" pitchFamily="66" charset="0"/>
              </a:rPr>
              <a:t> al </a:t>
            </a:r>
            <a:r>
              <a:rPr lang="en-US" sz="1600" dirty="0" err="1" smtClean="0">
                <a:latin typeface="Comic Sans MS" panose="030F0702030302020204" pitchFamily="66" charset="0"/>
              </a:rPr>
              <a:t>hospedero</a:t>
            </a:r>
            <a:r>
              <a:rPr lang="en-US" sz="1600" dirty="0" smtClean="0">
                <a:latin typeface="Comic Sans MS" panose="030F0702030302020204" pitchFamily="66" charset="0"/>
              </a:rPr>
              <a:t>. Sin embargo, </a:t>
            </a:r>
            <a:r>
              <a:rPr lang="en-US" sz="1600" dirty="0" err="1" smtClean="0">
                <a:latin typeface="Comic Sans MS" panose="030F0702030302020204" pitchFamily="66" charset="0"/>
              </a:rPr>
              <a:t>sus</a:t>
            </a:r>
            <a:r>
              <a:rPr lang="en-US" sz="1600" dirty="0" smtClean="0">
                <a:latin typeface="Comic Sans MS" panose="030F0702030302020204" pitchFamily="66" charset="0"/>
              </a:rPr>
              <a:t> </a:t>
            </a:r>
            <a:r>
              <a:rPr lang="en-US" sz="1600" dirty="0" err="1" smtClean="0">
                <a:latin typeface="Comic Sans MS" panose="030F0702030302020204" pitchFamily="66" charset="0"/>
              </a:rPr>
              <a:t>mecanismos</a:t>
            </a:r>
            <a:r>
              <a:rPr lang="en-US" sz="1600" dirty="0" smtClean="0">
                <a:latin typeface="Comic Sans MS" panose="030F0702030302020204" pitchFamily="66" charset="0"/>
              </a:rPr>
              <a:t> de </a:t>
            </a:r>
            <a:r>
              <a:rPr lang="en-US" sz="1600" dirty="0" err="1" smtClean="0">
                <a:latin typeface="Comic Sans MS" panose="030F0702030302020204" pitchFamily="66" charset="0"/>
              </a:rPr>
              <a:t>acción</a:t>
            </a:r>
            <a:r>
              <a:rPr lang="en-US" sz="1600" dirty="0" smtClean="0">
                <a:latin typeface="Comic Sans MS" panose="030F0702030302020204" pitchFamily="66" charset="0"/>
              </a:rPr>
              <a:t> no se </a:t>
            </a:r>
            <a:r>
              <a:rPr lang="en-US" sz="1600" dirty="0" err="1" smtClean="0">
                <a:latin typeface="Comic Sans MS" panose="030F0702030302020204" pitchFamily="66" charset="0"/>
              </a:rPr>
              <a:t>conocen</a:t>
            </a:r>
            <a:r>
              <a:rPr lang="en-US" sz="1600" dirty="0" smtClean="0">
                <a:latin typeface="Comic Sans MS" panose="030F0702030302020204" pitchFamily="66" charset="0"/>
              </a:rPr>
              <a:t> </a:t>
            </a:r>
            <a:r>
              <a:rPr lang="en-US" sz="1600" dirty="0" err="1" smtClean="0">
                <a:latin typeface="Comic Sans MS" panose="030F0702030302020204" pitchFamily="66" charset="0"/>
              </a:rPr>
              <a:t>bien</a:t>
            </a:r>
            <a:r>
              <a:rPr lang="en-US" sz="1600" dirty="0" smtClean="0">
                <a:latin typeface="Comic Sans MS" panose="030F0702030302020204" pitchFamily="66" charset="0"/>
              </a:rPr>
              <a:t>. </a:t>
            </a:r>
          </a:p>
          <a:p>
            <a:pPr marL="342900" indent="-342900">
              <a:buFont typeface="+mj-lt"/>
              <a:buAutoNum type="alphaUcPeriod"/>
            </a:pPr>
            <a:r>
              <a:rPr lang="en-US" sz="1600" b="1" dirty="0" err="1" smtClean="0">
                <a:latin typeface="Comic Sans MS" panose="030F0702030302020204" pitchFamily="66" charset="0"/>
              </a:rPr>
              <a:t>Simbióticos</a:t>
            </a:r>
            <a:r>
              <a:rPr lang="en-US" sz="1600" dirty="0" smtClean="0">
                <a:latin typeface="Comic Sans MS" panose="030F0702030302020204" pitchFamily="66" charset="0"/>
              </a:rPr>
              <a:t> son </a:t>
            </a:r>
            <a:r>
              <a:rPr lang="en-US" sz="1600" dirty="0" err="1" smtClean="0">
                <a:latin typeface="Comic Sans MS" panose="030F0702030302020204" pitchFamily="66" charset="0"/>
              </a:rPr>
              <a:t>mezcla</a:t>
            </a:r>
            <a:r>
              <a:rPr lang="en-US" sz="1600" dirty="0" smtClean="0">
                <a:latin typeface="Comic Sans MS" panose="030F0702030302020204" pitchFamily="66" charset="0"/>
              </a:rPr>
              <a:t> de pre y probióticos, de </a:t>
            </a:r>
            <a:r>
              <a:rPr lang="en-US" sz="1600" dirty="0" err="1" smtClean="0">
                <a:latin typeface="Comic Sans MS" panose="030F0702030302020204" pitchFamily="66" charset="0"/>
              </a:rPr>
              <a:t>modo</a:t>
            </a:r>
            <a:r>
              <a:rPr lang="en-US" sz="1600" dirty="0" smtClean="0">
                <a:latin typeface="Comic Sans MS" panose="030F0702030302020204" pitchFamily="66" charset="0"/>
              </a:rPr>
              <a:t> </a:t>
            </a:r>
            <a:r>
              <a:rPr lang="en-US" sz="1600" dirty="0" err="1" smtClean="0">
                <a:latin typeface="Comic Sans MS" panose="030F0702030302020204" pitchFamily="66" charset="0"/>
              </a:rPr>
              <a:t>que</a:t>
            </a:r>
            <a:r>
              <a:rPr lang="en-US" sz="1600" dirty="0" smtClean="0">
                <a:latin typeface="Comic Sans MS" panose="030F0702030302020204" pitchFamily="66" charset="0"/>
              </a:rPr>
              <a:t> </a:t>
            </a:r>
            <a:r>
              <a:rPr lang="en-US" sz="1600" dirty="0" err="1" smtClean="0">
                <a:latin typeface="Comic Sans MS" panose="030F0702030302020204" pitchFamily="66" charset="0"/>
              </a:rPr>
              <a:t>su</a:t>
            </a:r>
            <a:r>
              <a:rPr lang="en-US" sz="1600" dirty="0" smtClean="0">
                <a:latin typeface="Comic Sans MS" panose="030F0702030302020204" pitchFamily="66" charset="0"/>
              </a:rPr>
              <a:t> </a:t>
            </a:r>
            <a:r>
              <a:rPr lang="en-US" sz="1600" dirty="0" err="1" smtClean="0">
                <a:latin typeface="Comic Sans MS" panose="030F0702030302020204" pitchFamily="66" charset="0"/>
              </a:rPr>
              <a:t>modo</a:t>
            </a:r>
            <a:r>
              <a:rPr lang="en-US" sz="1600" dirty="0" smtClean="0">
                <a:latin typeface="Comic Sans MS" panose="030F0702030302020204" pitchFamily="66" charset="0"/>
              </a:rPr>
              <a:t> de </a:t>
            </a:r>
            <a:r>
              <a:rPr lang="en-US" sz="1600" dirty="0" err="1" smtClean="0">
                <a:latin typeface="Comic Sans MS" panose="030F0702030302020204" pitchFamily="66" charset="0"/>
              </a:rPr>
              <a:t>acción</a:t>
            </a:r>
            <a:r>
              <a:rPr lang="en-US" sz="1600" dirty="0" smtClean="0">
                <a:latin typeface="Comic Sans MS" panose="030F0702030302020204" pitchFamily="66" charset="0"/>
              </a:rPr>
              <a:t> </a:t>
            </a:r>
            <a:r>
              <a:rPr lang="en-US" sz="1600" dirty="0" err="1" smtClean="0">
                <a:latin typeface="Comic Sans MS" panose="030F0702030302020204" pitchFamily="66" charset="0"/>
              </a:rPr>
              <a:t>es</a:t>
            </a:r>
            <a:r>
              <a:rPr lang="en-US" sz="1600" dirty="0" smtClean="0">
                <a:latin typeface="Comic Sans MS" panose="030F0702030302020204" pitchFamily="66" charset="0"/>
              </a:rPr>
              <a:t> </a:t>
            </a:r>
            <a:r>
              <a:rPr lang="en-US" sz="1600" dirty="0" err="1" smtClean="0">
                <a:latin typeface="Comic Sans MS" panose="030F0702030302020204" pitchFamily="66" charset="0"/>
              </a:rPr>
              <a:t>más</a:t>
            </a:r>
            <a:r>
              <a:rPr lang="en-US" sz="1600" dirty="0" smtClean="0">
                <a:latin typeface="Comic Sans MS" panose="030F0702030302020204" pitchFamily="66" charset="0"/>
              </a:rPr>
              <a:t> </a:t>
            </a:r>
            <a:r>
              <a:rPr lang="en-US" sz="1600" dirty="0" err="1" smtClean="0">
                <a:latin typeface="Comic Sans MS" panose="030F0702030302020204" pitchFamily="66" charset="0"/>
              </a:rPr>
              <a:t>difícil</a:t>
            </a:r>
            <a:r>
              <a:rPr lang="en-US" sz="1600" dirty="0" smtClean="0">
                <a:latin typeface="Comic Sans MS" panose="030F0702030302020204" pitchFamily="66" charset="0"/>
              </a:rPr>
              <a:t> de </a:t>
            </a:r>
            <a:r>
              <a:rPr lang="en-US" sz="1600" dirty="0" err="1" smtClean="0">
                <a:latin typeface="Comic Sans MS" panose="030F0702030302020204" pitchFamily="66" charset="0"/>
              </a:rPr>
              <a:t>definir</a:t>
            </a:r>
            <a:r>
              <a:rPr lang="en-US" sz="1600" dirty="0" smtClean="0">
                <a:latin typeface="Comic Sans MS" panose="030F0702030302020204" pitchFamily="66" charset="0"/>
              </a:rPr>
              <a:t>. </a:t>
            </a:r>
            <a:endParaRPr lang="es-VE" sz="1600" dirty="0">
              <a:latin typeface="Comic Sans MS" panose="030F0702030302020204" pitchFamily="66" charset="0"/>
            </a:endParaRPr>
          </a:p>
        </p:txBody>
      </p:sp>
      <p:sp>
        <p:nvSpPr>
          <p:cNvPr id="9" name="Rectángulo 8"/>
          <p:cNvSpPr/>
          <p:nvPr/>
        </p:nvSpPr>
        <p:spPr>
          <a:xfrm>
            <a:off x="212042" y="6441975"/>
            <a:ext cx="5688632" cy="430887"/>
          </a:xfrm>
          <a:prstGeom prst="rect">
            <a:avLst/>
          </a:prstGeom>
        </p:spPr>
        <p:txBody>
          <a:bodyPr wrap="square">
            <a:spAutoFit/>
          </a:bodyPr>
          <a:lstStyle/>
          <a:p>
            <a:r>
              <a:rPr lang="es-VE" sz="1100" dirty="0" smtClean="0">
                <a:latin typeface="Times New Roman" panose="02020603050405020304" pitchFamily="18" charset="0"/>
                <a:cs typeface="Times New Roman" panose="02020603050405020304" pitchFamily="18" charset="0"/>
              </a:rPr>
              <a:t>A. </a:t>
            </a:r>
            <a:r>
              <a:rPr lang="es-VE" sz="1100" dirty="0" err="1" smtClean="0">
                <a:latin typeface="Times New Roman" panose="02020603050405020304" pitchFamily="18" charset="0"/>
                <a:cs typeface="Times New Roman" panose="02020603050405020304" pitchFamily="18" charset="0"/>
              </a:rPr>
              <a:t>Montalban</a:t>
            </a:r>
            <a:r>
              <a:rPr lang="es-VE" sz="1100" dirty="0" smtClean="0">
                <a:latin typeface="Times New Roman" panose="02020603050405020304" pitchFamily="18" charset="0"/>
                <a:cs typeface="Times New Roman" panose="02020603050405020304" pitchFamily="18" charset="0"/>
              </a:rPr>
              <a:t>-Arques et al. </a:t>
            </a:r>
            <a:r>
              <a:rPr lang="es-VE" sz="1100" i="1" dirty="0" err="1">
                <a:latin typeface="Times New Roman" panose="02020603050405020304" pitchFamily="18" charset="0"/>
                <a:cs typeface="Times New Roman" panose="02020603050405020304" pitchFamily="18" charset="0"/>
              </a:rPr>
              <a:t>Selective</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manipulation</a:t>
            </a:r>
            <a:r>
              <a:rPr lang="es-VE" sz="1100" i="1" dirty="0">
                <a:latin typeface="Times New Roman" panose="02020603050405020304" pitchFamily="18" charset="0"/>
                <a:cs typeface="Times New Roman" panose="02020603050405020304" pitchFamily="18" charset="0"/>
              </a:rPr>
              <a:t> of </a:t>
            </a:r>
            <a:r>
              <a:rPr lang="es-VE" sz="1100" i="1" dirty="0" err="1">
                <a:latin typeface="Times New Roman" panose="02020603050405020304" pitchFamily="18" charset="0"/>
                <a:cs typeface="Times New Roman" panose="02020603050405020304" pitchFamily="18" charset="0"/>
              </a:rPr>
              <a:t>the</a:t>
            </a:r>
            <a:r>
              <a:rPr lang="es-VE" sz="1100" i="1" dirty="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gut</a:t>
            </a:r>
            <a:r>
              <a:rPr lang="es-VE" sz="1100" i="1" dirty="0">
                <a:latin typeface="Times New Roman" panose="02020603050405020304" pitchFamily="18" charset="0"/>
                <a:cs typeface="Times New Roman" panose="02020603050405020304" pitchFamily="18" charset="0"/>
              </a:rPr>
              <a:t> </a:t>
            </a:r>
            <a:r>
              <a:rPr lang="es-VE" sz="1100" i="1" dirty="0" smtClean="0">
                <a:latin typeface="Times New Roman" panose="02020603050405020304" pitchFamily="18" charset="0"/>
                <a:cs typeface="Times New Roman" panose="02020603050405020304" pitchFamily="18" charset="0"/>
              </a:rPr>
              <a:t>microbiota </a:t>
            </a:r>
            <a:r>
              <a:rPr lang="es-VE" sz="1100" i="1" dirty="0" err="1">
                <a:latin typeface="Times New Roman" panose="02020603050405020304" pitchFamily="18" charset="0"/>
                <a:cs typeface="Times New Roman" panose="02020603050405020304" pitchFamily="18" charset="0"/>
              </a:rPr>
              <a:t>improves</a:t>
            </a:r>
            <a:r>
              <a:rPr lang="es-VE" sz="1100" i="1" dirty="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immune</a:t>
            </a:r>
            <a:r>
              <a:rPr lang="es-VE" sz="1100" i="1" dirty="0" smtClean="0">
                <a:latin typeface="Times New Roman" panose="02020603050405020304" pitchFamily="18" charset="0"/>
                <a:cs typeface="Times New Roman" panose="02020603050405020304" pitchFamily="18" charset="0"/>
              </a:rPr>
              <a:t> status </a:t>
            </a:r>
            <a:r>
              <a:rPr lang="es-VE" sz="1100" i="1" dirty="0">
                <a:latin typeface="Times New Roman" panose="02020603050405020304" pitchFamily="18" charset="0"/>
                <a:cs typeface="Times New Roman" panose="02020603050405020304" pitchFamily="18" charset="0"/>
              </a:rPr>
              <a:t>in </a:t>
            </a:r>
            <a:r>
              <a:rPr lang="es-VE" sz="1100" i="1" dirty="0" err="1" smtClean="0">
                <a:latin typeface="Times New Roman" panose="02020603050405020304" pitchFamily="18" charset="0"/>
                <a:cs typeface="Times New Roman" panose="02020603050405020304" pitchFamily="18" charset="0"/>
              </a:rPr>
              <a:t>vertebrates</a:t>
            </a:r>
            <a:r>
              <a:rPr lang="es-VE" sz="1100" dirty="0" smtClean="0">
                <a:latin typeface="Times New Roman" panose="02020603050405020304" pitchFamily="18" charset="0"/>
                <a:cs typeface="Times New Roman" panose="02020603050405020304" pitchFamily="18" charset="0"/>
              </a:rPr>
              <a:t>. </a:t>
            </a:r>
            <a:r>
              <a:rPr lang="es-VE" sz="1100" dirty="0" err="1" smtClean="0">
                <a:latin typeface="Times New Roman" panose="02020603050405020304" pitchFamily="18" charset="0"/>
                <a:cs typeface="Times New Roman" panose="02020603050405020304" pitchFamily="18" charset="0"/>
              </a:rPr>
              <a:t>Frontiers</a:t>
            </a:r>
            <a:r>
              <a:rPr lang="es-VE" sz="1100" dirty="0" smtClean="0">
                <a:latin typeface="Times New Roman" panose="02020603050405020304" pitchFamily="18" charset="0"/>
                <a:cs typeface="Times New Roman" panose="02020603050405020304" pitchFamily="18" charset="0"/>
              </a:rPr>
              <a:t> in </a:t>
            </a:r>
            <a:r>
              <a:rPr lang="es-VE" sz="1100" dirty="0" err="1" smtClean="0">
                <a:latin typeface="Times New Roman" panose="02020603050405020304" pitchFamily="18" charset="0"/>
                <a:cs typeface="Times New Roman" panose="02020603050405020304" pitchFamily="18" charset="0"/>
              </a:rPr>
              <a:t>Inmunology</a:t>
            </a:r>
            <a:r>
              <a:rPr lang="es-VE" sz="1100" dirty="0" smtClean="0">
                <a:latin typeface="Times New Roman" panose="02020603050405020304" pitchFamily="18" charset="0"/>
                <a:cs typeface="Times New Roman" panose="02020603050405020304" pitchFamily="18" charset="0"/>
              </a:rPr>
              <a:t> </a:t>
            </a:r>
            <a:r>
              <a:rPr lang="es-VE" sz="1100" b="1" dirty="0" smtClean="0">
                <a:latin typeface="Times New Roman" panose="02020603050405020304" pitchFamily="18" charset="0"/>
                <a:cs typeface="Times New Roman" panose="02020603050405020304" pitchFamily="18" charset="0"/>
              </a:rPr>
              <a:t>2015</a:t>
            </a:r>
            <a:r>
              <a:rPr lang="es-VE" sz="1100" dirty="0" smtClean="0">
                <a:latin typeface="Times New Roman" panose="02020603050405020304" pitchFamily="18" charset="0"/>
                <a:cs typeface="Times New Roman" panose="02020603050405020304" pitchFamily="18" charset="0"/>
              </a:rPr>
              <a:t>;6: </a:t>
            </a:r>
            <a:r>
              <a:rPr lang="es-VE" sz="1100" dirty="0" err="1" smtClean="0">
                <a:latin typeface="Times New Roman" panose="02020603050405020304" pitchFamily="18" charset="0"/>
                <a:cs typeface="Times New Roman" panose="02020603050405020304" pitchFamily="18" charset="0"/>
              </a:rPr>
              <a:t>article</a:t>
            </a:r>
            <a:r>
              <a:rPr lang="es-VE" sz="1100" dirty="0" smtClean="0">
                <a:latin typeface="Times New Roman" panose="02020603050405020304" pitchFamily="18" charset="0"/>
                <a:cs typeface="Times New Roman" panose="02020603050405020304" pitchFamily="18" charset="0"/>
              </a:rPr>
              <a:t> 512</a:t>
            </a:r>
            <a:endParaRPr lang="es-VE" sz="1100" dirty="0">
              <a:latin typeface="Times New Roman" panose="02020603050405020304" pitchFamily="18" charset="0"/>
              <a:cs typeface="Times New Roman" panose="02020603050405020304" pitchFamily="18" charset="0"/>
            </a:endParaRPr>
          </a:p>
        </p:txBody>
      </p:sp>
      <p:sp>
        <p:nvSpPr>
          <p:cNvPr id="2" name="Rectángulo 1"/>
          <p:cNvSpPr/>
          <p:nvPr/>
        </p:nvSpPr>
        <p:spPr>
          <a:xfrm>
            <a:off x="1763688" y="388695"/>
            <a:ext cx="5616624" cy="707886"/>
          </a:xfrm>
          <a:prstGeom prst="rect">
            <a:avLst/>
          </a:prstGeom>
          <a:solidFill>
            <a:schemeClr val="accent6">
              <a:lumMod val="60000"/>
              <a:lumOff val="40000"/>
            </a:schemeClr>
          </a:solidFill>
          <a:ln w="28575">
            <a:solidFill>
              <a:srgbClr val="0000FF"/>
            </a:solidFill>
          </a:ln>
        </p:spPr>
        <p:txBody>
          <a:bodyPr wrap="square">
            <a:spAutoFit/>
          </a:bodyPr>
          <a:lstStyle/>
          <a:p>
            <a:pPr algn="ctr"/>
            <a:r>
              <a:rPr lang="en-US" sz="2000" dirty="0" err="1" smtClean="0">
                <a:latin typeface="Comic Sans MS" panose="030F0702030302020204" pitchFamily="66" charset="0"/>
              </a:rPr>
              <a:t>Estrategias</a:t>
            </a:r>
            <a:r>
              <a:rPr lang="en-US" sz="2000" dirty="0" smtClean="0">
                <a:latin typeface="Comic Sans MS" panose="030F0702030302020204" pitchFamily="66" charset="0"/>
              </a:rPr>
              <a:t> </a:t>
            </a:r>
            <a:r>
              <a:rPr lang="en-US" sz="2000" dirty="0" err="1" smtClean="0">
                <a:latin typeface="Comic Sans MS" panose="030F0702030302020204" pitchFamily="66" charset="0"/>
              </a:rPr>
              <a:t>microbianas</a:t>
            </a:r>
            <a:r>
              <a:rPr lang="en-US" sz="2000" dirty="0" smtClean="0">
                <a:latin typeface="Comic Sans MS" panose="030F0702030302020204" pitchFamily="66" charset="0"/>
              </a:rPr>
              <a:t> </a:t>
            </a:r>
            <a:r>
              <a:rPr lang="en-US" sz="2000" dirty="0" err="1" smtClean="0">
                <a:latin typeface="Comic Sans MS" panose="030F0702030302020204" pitchFamily="66" charset="0"/>
              </a:rPr>
              <a:t>potenciales</a:t>
            </a:r>
            <a:r>
              <a:rPr lang="en-US" sz="2000" dirty="0" smtClean="0">
                <a:latin typeface="Comic Sans MS" panose="030F0702030302020204" pitchFamily="66" charset="0"/>
              </a:rPr>
              <a:t> para </a:t>
            </a:r>
            <a:r>
              <a:rPr lang="en-US" sz="2000" dirty="0" err="1" smtClean="0">
                <a:latin typeface="Comic Sans MS" panose="030F0702030302020204" pitchFamily="66" charset="0"/>
              </a:rPr>
              <a:t>mejorar</a:t>
            </a:r>
            <a:r>
              <a:rPr lang="en-US" sz="2000" dirty="0" smtClean="0">
                <a:latin typeface="Comic Sans MS" panose="030F0702030302020204" pitchFamily="66" charset="0"/>
              </a:rPr>
              <a:t> la </a:t>
            </a:r>
            <a:r>
              <a:rPr lang="en-US" sz="2000" dirty="0" err="1" smtClean="0">
                <a:latin typeface="Comic Sans MS" panose="030F0702030302020204" pitchFamily="66" charset="0"/>
              </a:rPr>
              <a:t>inmunidad</a:t>
            </a:r>
            <a:r>
              <a:rPr lang="en-US" sz="2000" dirty="0" smtClean="0">
                <a:latin typeface="Comic Sans MS" panose="030F0702030302020204" pitchFamily="66" charset="0"/>
              </a:rPr>
              <a:t> mucosal. </a:t>
            </a:r>
            <a:endParaRPr lang="es-VE" sz="2000" dirty="0"/>
          </a:p>
        </p:txBody>
      </p:sp>
    </p:spTree>
    <p:extLst>
      <p:ext uri="{BB962C8B-B14F-4D97-AF65-F5344CB8AC3E}">
        <p14:creationId xmlns:p14="http://schemas.microsoft.com/office/powerpoint/2010/main" val="25159227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Rectángulo 6"/>
          <p:cNvSpPr/>
          <p:nvPr/>
        </p:nvSpPr>
        <p:spPr>
          <a:xfrm>
            <a:off x="33318" y="6381908"/>
            <a:ext cx="5688632" cy="430887"/>
          </a:xfrm>
          <a:prstGeom prst="rect">
            <a:avLst/>
          </a:prstGeom>
        </p:spPr>
        <p:txBody>
          <a:bodyPr wrap="square">
            <a:spAutoFit/>
          </a:bodyPr>
          <a:lstStyle/>
          <a:p>
            <a:r>
              <a:rPr lang="es-VE" sz="1100" dirty="0" smtClean="0">
                <a:latin typeface="Times New Roman" panose="02020603050405020304" pitchFamily="18" charset="0"/>
                <a:cs typeface="Times New Roman" panose="02020603050405020304" pitchFamily="18" charset="0"/>
              </a:rPr>
              <a:t>A. </a:t>
            </a:r>
            <a:r>
              <a:rPr lang="es-VE" sz="1100" dirty="0" err="1" smtClean="0">
                <a:latin typeface="Times New Roman" panose="02020603050405020304" pitchFamily="18" charset="0"/>
                <a:cs typeface="Times New Roman" panose="02020603050405020304" pitchFamily="18" charset="0"/>
              </a:rPr>
              <a:t>Montalban</a:t>
            </a:r>
            <a:r>
              <a:rPr lang="es-VE" sz="1100" dirty="0" smtClean="0">
                <a:latin typeface="Times New Roman" panose="02020603050405020304" pitchFamily="18" charset="0"/>
                <a:cs typeface="Times New Roman" panose="02020603050405020304" pitchFamily="18" charset="0"/>
              </a:rPr>
              <a:t>-Arques et al. </a:t>
            </a:r>
            <a:r>
              <a:rPr lang="es-VE" sz="1100" i="1" dirty="0" err="1">
                <a:latin typeface="Times New Roman" panose="02020603050405020304" pitchFamily="18" charset="0"/>
                <a:cs typeface="Times New Roman" panose="02020603050405020304" pitchFamily="18" charset="0"/>
              </a:rPr>
              <a:t>Selective</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manipulation</a:t>
            </a:r>
            <a:r>
              <a:rPr lang="es-VE" sz="1100" i="1" dirty="0">
                <a:latin typeface="Times New Roman" panose="02020603050405020304" pitchFamily="18" charset="0"/>
                <a:cs typeface="Times New Roman" panose="02020603050405020304" pitchFamily="18" charset="0"/>
              </a:rPr>
              <a:t> of </a:t>
            </a:r>
            <a:r>
              <a:rPr lang="es-VE" sz="1100" i="1" dirty="0" err="1">
                <a:latin typeface="Times New Roman" panose="02020603050405020304" pitchFamily="18" charset="0"/>
                <a:cs typeface="Times New Roman" panose="02020603050405020304" pitchFamily="18" charset="0"/>
              </a:rPr>
              <a:t>the</a:t>
            </a:r>
            <a:r>
              <a:rPr lang="es-VE" sz="1100" i="1" dirty="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gut</a:t>
            </a:r>
            <a:r>
              <a:rPr lang="es-VE" sz="1100" i="1" dirty="0">
                <a:latin typeface="Times New Roman" panose="02020603050405020304" pitchFamily="18" charset="0"/>
                <a:cs typeface="Times New Roman" panose="02020603050405020304" pitchFamily="18" charset="0"/>
              </a:rPr>
              <a:t> </a:t>
            </a:r>
            <a:r>
              <a:rPr lang="es-VE" sz="1100" i="1" dirty="0" smtClean="0">
                <a:latin typeface="Times New Roman" panose="02020603050405020304" pitchFamily="18" charset="0"/>
                <a:cs typeface="Times New Roman" panose="02020603050405020304" pitchFamily="18" charset="0"/>
              </a:rPr>
              <a:t>microbiota </a:t>
            </a:r>
            <a:r>
              <a:rPr lang="es-VE" sz="1100" i="1" dirty="0" err="1">
                <a:latin typeface="Times New Roman" panose="02020603050405020304" pitchFamily="18" charset="0"/>
                <a:cs typeface="Times New Roman" panose="02020603050405020304" pitchFamily="18" charset="0"/>
              </a:rPr>
              <a:t>improves</a:t>
            </a:r>
            <a:r>
              <a:rPr lang="es-VE" sz="1100" i="1" dirty="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immune</a:t>
            </a:r>
            <a:r>
              <a:rPr lang="es-VE" sz="1100" i="1" dirty="0" smtClean="0">
                <a:latin typeface="Times New Roman" panose="02020603050405020304" pitchFamily="18" charset="0"/>
                <a:cs typeface="Times New Roman" panose="02020603050405020304" pitchFamily="18" charset="0"/>
              </a:rPr>
              <a:t> status </a:t>
            </a:r>
            <a:r>
              <a:rPr lang="es-VE" sz="1100" i="1" dirty="0">
                <a:latin typeface="Times New Roman" panose="02020603050405020304" pitchFamily="18" charset="0"/>
                <a:cs typeface="Times New Roman" panose="02020603050405020304" pitchFamily="18" charset="0"/>
              </a:rPr>
              <a:t>in </a:t>
            </a:r>
            <a:r>
              <a:rPr lang="es-VE" sz="1100" i="1" dirty="0" err="1" smtClean="0">
                <a:latin typeface="Times New Roman" panose="02020603050405020304" pitchFamily="18" charset="0"/>
                <a:cs typeface="Times New Roman" panose="02020603050405020304" pitchFamily="18" charset="0"/>
              </a:rPr>
              <a:t>vertebrates</a:t>
            </a:r>
            <a:r>
              <a:rPr lang="es-VE" sz="1100" dirty="0" smtClean="0">
                <a:latin typeface="Times New Roman" panose="02020603050405020304" pitchFamily="18" charset="0"/>
                <a:cs typeface="Times New Roman" panose="02020603050405020304" pitchFamily="18" charset="0"/>
              </a:rPr>
              <a:t>. </a:t>
            </a:r>
            <a:r>
              <a:rPr lang="es-VE" sz="1100" dirty="0" err="1" smtClean="0">
                <a:latin typeface="Times New Roman" panose="02020603050405020304" pitchFamily="18" charset="0"/>
                <a:cs typeface="Times New Roman" panose="02020603050405020304" pitchFamily="18" charset="0"/>
              </a:rPr>
              <a:t>Frontiers</a:t>
            </a:r>
            <a:r>
              <a:rPr lang="es-VE" sz="1100" dirty="0" smtClean="0">
                <a:latin typeface="Times New Roman" panose="02020603050405020304" pitchFamily="18" charset="0"/>
                <a:cs typeface="Times New Roman" panose="02020603050405020304" pitchFamily="18" charset="0"/>
              </a:rPr>
              <a:t> in </a:t>
            </a:r>
            <a:r>
              <a:rPr lang="es-VE" sz="1100" dirty="0" err="1" smtClean="0">
                <a:latin typeface="Times New Roman" panose="02020603050405020304" pitchFamily="18" charset="0"/>
                <a:cs typeface="Times New Roman" panose="02020603050405020304" pitchFamily="18" charset="0"/>
              </a:rPr>
              <a:t>Inmunology</a:t>
            </a:r>
            <a:r>
              <a:rPr lang="es-VE" sz="1100" dirty="0" smtClean="0">
                <a:latin typeface="Times New Roman" panose="02020603050405020304" pitchFamily="18" charset="0"/>
                <a:cs typeface="Times New Roman" panose="02020603050405020304" pitchFamily="18" charset="0"/>
              </a:rPr>
              <a:t> </a:t>
            </a:r>
            <a:r>
              <a:rPr lang="es-VE" sz="1100" b="1" dirty="0" smtClean="0">
                <a:latin typeface="Times New Roman" panose="02020603050405020304" pitchFamily="18" charset="0"/>
                <a:cs typeface="Times New Roman" panose="02020603050405020304" pitchFamily="18" charset="0"/>
              </a:rPr>
              <a:t>2015</a:t>
            </a:r>
            <a:r>
              <a:rPr lang="es-VE" sz="1100" dirty="0" smtClean="0">
                <a:latin typeface="Times New Roman" panose="02020603050405020304" pitchFamily="18" charset="0"/>
                <a:cs typeface="Times New Roman" panose="02020603050405020304" pitchFamily="18" charset="0"/>
              </a:rPr>
              <a:t>;6: </a:t>
            </a:r>
            <a:r>
              <a:rPr lang="es-VE" sz="1100" dirty="0" err="1" smtClean="0">
                <a:latin typeface="Times New Roman" panose="02020603050405020304" pitchFamily="18" charset="0"/>
                <a:cs typeface="Times New Roman" panose="02020603050405020304" pitchFamily="18" charset="0"/>
              </a:rPr>
              <a:t>article</a:t>
            </a:r>
            <a:r>
              <a:rPr lang="es-VE" sz="1100" dirty="0" smtClean="0">
                <a:latin typeface="Times New Roman" panose="02020603050405020304" pitchFamily="18" charset="0"/>
                <a:cs typeface="Times New Roman" panose="02020603050405020304" pitchFamily="18" charset="0"/>
              </a:rPr>
              <a:t> 512</a:t>
            </a:r>
            <a:endParaRPr lang="es-VE" sz="1100"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a:blip r:embed="rId2">
            <a:lum bright="-17000" contrast="27000"/>
          </a:blip>
          <a:stretch>
            <a:fillRect/>
          </a:stretch>
        </p:blipFill>
        <p:spPr>
          <a:xfrm>
            <a:off x="1149231" y="346558"/>
            <a:ext cx="7853335" cy="6035350"/>
          </a:xfrm>
          <a:prstGeom prst="rect">
            <a:avLst/>
          </a:prstGeom>
        </p:spPr>
      </p:pic>
      <p:sp>
        <p:nvSpPr>
          <p:cNvPr id="3" name="Rectángulo 2"/>
          <p:cNvSpPr/>
          <p:nvPr/>
        </p:nvSpPr>
        <p:spPr>
          <a:xfrm>
            <a:off x="2617930" y="388695"/>
            <a:ext cx="259704" cy="16001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1929168" y="2238561"/>
            <a:ext cx="177453" cy="11256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Rectángulo 13"/>
          <p:cNvSpPr/>
          <p:nvPr/>
        </p:nvSpPr>
        <p:spPr>
          <a:xfrm>
            <a:off x="1234450" y="2801397"/>
            <a:ext cx="262671" cy="1635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rot="16200000">
            <a:off x="2089530" y="1027903"/>
            <a:ext cx="1463080" cy="584775"/>
          </a:xfrm>
          <a:prstGeom prst="rect">
            <a:avLst/>
          </a:prstGeom>
        </p:spPr>
        <p:txBody>
          <a:bodyPr wrap="square">
            <a:spAutoFit/>
          </a:bodyPr>
          <a:lstStyle/>
          <a:p>
            <a:r>
              <a:rPr lang="en-US" sz="1600" dirty="0" err="1" smtClean="0">
                <a:latin typeface="Comic Sans MS" panose="030F0702030302020204" pitchFamily="66" charset="0"/>
              </a:rPr>
              <a:t>Modulación</a:t>
            </a:r>
            <a:r>
              <a:rPr lang="en-US" sz="1600" dirty="0" smtClean="0">
                <a:latin typeface="Comic Sans MS" panose="030F0702030302020204" pitchFamily="66" charset="0"/>
              </a:rPr>
              <a:t> </a:t>
            </a:r>
          </a:p>
          <a:p>
            <a:r>
              <a:rPr lang="en-US" sz="1600" dirty="0" smtClean="0">
                <a:latin typeface="Comic Sans MS" panose="030F0702030302020204" pitchFamily="66" charset="0"/>
              </a:rPr>
              <a:t>microbiota</a:t>
            </a:r>
            <a:endParaRPr lang="es-VE" sz="1600" dirty="0"/>
          </a:p>
        </p:txBody>
      </p:sp>
      <p:sp>
        <p:nvSpPr>
          <p:cNvPr id="12" name="Rectángulo 11"/>
          <p:cNvSpPr/>
          <p:nvPr/>
        </p:nvSpPr>
        <p:spPr>
          <a:xfrm rot="16200000">
            <a:off x="672932" y="2922158"/>
            <a:ext cx="2624436" cy="338554"/>
          </a:xfrm>
          <a:prstGeom prst="rect">
            <a:avLst/>
          </a:prstGeom>
        </p:spPr>
        <p:txBody>
          <a:bodyPr wrap="none">
            <a:spAutoFit/>
          </a:bodyPr>
          <a:lstStyle/>
          <a:p>
            <a:r>
              <a:rPr lang="en-US" sz="1600" dirty="0" err="1" smtClean="0">
                <a:latin typeface="Comic Sans MS" panose="030F0702030302020204" pitchFamily="66" charset="0"/>
              </a:rPr>
              <a:t>Efectos</a:t>
            </a:r>
            <a:r>
              <a:rPr lang="en-US" sz="1600" dirty="0" smtClean="0">
                <a:latin typeface="Comic Sans MS" panose="030F0702030302020204" pitchFamily="66" charset="0"/>
              </a:rPr>
              <a:t> </a:t>
            </a:r>
            <a:r>
              <a:rPr lang="en-US" sz="1600" dirty="0" err="1" smtClean="0">
                <a:latin typeface="Comic Sans MS" panose="030F0702030302020204" pitchFamily="66" charset="0"/>
              </a:rPr>
              <a:t>sobre</a:t>
            </a:r>
            <a:r>
              <a:rPr lang="en-US" sz="1600" dirty="0" smtClean="0">
                <a:latin typeface="Comic Sans MS" panose="030F0702030302020204" pitchFamily="66" charset="0"/>
              </a:rPr>
              <a:t> </a:t>
            </a:r>
            <a:r>
              <a:rPr lang="en-US" sz="1600" dirty="0" err="1" smtClean="0">
                <a:latin typeface="Comic Sans MS" panose="030F0702030302020204" pitchFamily="66" charset="0"/>
              </a:rPr>
              <a:t>Hospedero</a:t>
            </a:r>
            <a:endParaRPr lang="es-VE" sz="1600" dirty="0"/>
          </a:p>
        </p:txBody>
      </p:sp>
      <p:sp>
        <p:nvSpPr>
          <p:cNvPr id="10" name="Rectángulo 9"/>
          <p:cNvSpPr/>
          <p:nvPr/>
        </p:nvSpPr>
        <p:spPr>
          <a:xfrm rot="16200000">
            <a:off x="218453" y="3331161"/>
            <a:ext cx="2319866" cy="338554"/>
          </a:xfrm>
          <a:prstGeom prst="rect">
            <a:avLst/>
          </a:prstGeom>
        </p:spPr>
        <p:txBody>
          <a:bodyPr wrap="none">
            <a:spAutoFit/>
          </a:bodyPr>
          <a:lstStyle/>
          <a:p>
            <a:r>
              <a:rPr lang="en-US" sz="1600" dirty="0" err="1" smtClean="0">
                <a:latin typeface="Comic Sans MS" panose="030F0702030302020204" pitchFamily="66" charset="0"/>
              </a:rPr>
              <a:t>Evaluación</a:t>
            </a:r>
            <a:r>
              <a:rPr lang="en-US" sz="1600" dirty="0" smtClean="0">
                <a:latin typeface="Comic Sans MS" panose="030F0702030302020204" pitchFamily="66" charset="0"/>
              </a:rPr>
              <a:t> </a:t>
            </a:r>
            <a:r>
              <a:rPr lang="en-US" sz="1600" dirty="0" err="1" smtClean="0">
                <a:latin typeface="Comic Sans MS" panose="030F0702030302020204" pitchFamily="66" charset="0"/>
              </a:rPr>
              <a:t>estrategias</a:t>
            </a:r>
            <a:endParaRPr lang="es-VE" sz="1600" dirty="0"/>
          </a:p>
        </p:txBody>
      </p:sp>
      <p:sp>
        <p:nvSpPr>
          <p:cNvPr id="15" name="Rectángulo 14"/>
          <p:cNvSpPr/>
          <p:nvPr/>
        </p:nvSpPr>
        <p:spPr>
          <a:xfrm>
            <a:off x="5075898" y="415971"/>
            <a:ext cx="1152286" cy="28601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Rectángulo 15"/>
          <p:cNvSpPr/>
          <p:nvPr/>
        </p:nvSpPr>
        <p:spPr>
          <a:xfrm>
            <a:off x="4229371" y="1188767"/>
            <a:ext cx="1125750" cy="36802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5721950" y="1072578"/>
            <a:ext cx="1461672" cy="484214"/>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a:off x="5083906" y="434861"/>
            <a:ext cx="1159292" cy="307777"/>
          </a:xfrm>
          <a:prstGeom prst="rect">
            <a:avLst/>
          </a:prstGeom>
        </p:spPr>
        <p:txBody>
          <a:bodyPr wrap="none">
            <a:spAutoFit/>
          </a:bodyPr>
          <a:lstStyle/>
          <a:p>
            <a:r>
              <a:rPr lang="en-US" sz="1400" b="1" dirty="0" err="1" smtClean="0">
                <a:latin typeface="Comic Sans MS" panose="030F0702030302020204" pitchFamily="66" charset="0"/>
              </a:rPr>
              <a:t>Simbióticos</a:t>
            </a:r>
            <a:endParaRPr lang="es-VE" sz="1400" b="1" dirty="0"/>
          </a:p>
        </p:txBody>
      </p:sp>
      <p:sp>
        <p:nvSpPr>
          <p:cNvPr id="19" name="Rectángulo 18"/>
          <p:cNvSpPr/>
          <p:nvPr/>
        </p:nvSpPr>
        <p:spPr>
          <a:xfrm>
            <a:off x="4195829" y="1229423"/>
            <a:ext cx="1122423" cy="307777"/>
          </a:xfrm>
          <a:prstGeom prst="rect">
            <a:avLst/>
          </a:prstGeom>
        </p:spPr>
        <p:txBody>
          <a:bodyPr wrap="none">
            <a:spAutoFit/>
          </a:bodyPr>
          <a:lstStyle/>
          <a:p>
            <a:r>
              <a:rPr lang="en-US" sz="1400" b="1" dirty="0" smtClean="0">
                <a:latin typeface="Comic Sans MS" panose="030F0702030302020204" pitchFamily="66" charset="0"/>
              </a:rPr>
              <a:t>Probióticos</a:t>
            </a:r>
            <a:endParaRPr lang="es-VE" sz="1400" b="1" dirty="0"/>
          </a:p>
        </p:txBody>
      </p:sp>
      <p:sp>
        <p:nvSpPr>
          <p:cNvPr id="20" name="Rectángulo 19"/>
          <p:cNvSpPr/>
          <p:nvPr/>
        </p:nvSpPr>
        <p:spPr>
          <a:xfrm>
            <a:off x="5906616" y="1161589"/>
            <a:ext cx="1128835" cy="307777"/>
          </a:xfrm>
          <a:prstGeom prst="rect">
            <a:avLst/>
          </a:prstGeom>
        </p:spPr>
        <p:txBody>
          <a:bodyPr wrap="none">
            <a:spAutoFit/>
          </a:bodyPr>
          <a:lstStyle/>
          <a:p>
            <a:r>
              <a:rPr lang="en-US" sz="1400" b="1" dirty="0" smtClean="0">
                <a:latin typeface="Comic Sans MS" panose="030F0702030302020204" pitchFamily="66" charset="0"/>
              </a:rPr>
              <a:t>Prebióticos</a:t>
            </a:r>
            <a:endParaRPr lang="es-VE" sz="1400" b="1" dirty="0"/>
          </a:p>
        </p:txBody>
      </p:sp>
      <p:sp>
        <p:nvSpPr>
          <p:cNvPr id="21" name="Rectángulo 20"/>
          <p:cNvSpPr/>
          <p:nvPr/>
        </p:nvSpPr>
        <p:spPr>
          <a:xfrm>
            <a:off x="5397514" y="1886733"/>
            <a:ext cx="542638" cy="24612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4827663" y="2464175"/>
            <a:ext cx="1625123" cy="21606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Rectángulo 22"/>
          <p:cNvSpPr/>
          <p:nvPr/>
        </p:nvSpPr>
        <p:spPr>
          <a:xfrm>
            <a:off x="5285295" y="1889688"/>
            <a:ext cx="649537" cy="307777"/>
          </a:xfrm>
          <a:prstGeom prst="rect">
            <a:avLst/>
          </a:prstGeom>
        </p:spPr>
        <p:txBody>
          <a:bodyPr wrap="none">
            <a:spAutoFit/>
          </a:bodyPr>
          <a:lstStyle/>
          <a:p>
            <a:r>
              <a:rPr lang="en-US" sz="1400" b="1" dirty="0" err="1" smtClean="0">
                <a:latin typeface="Comic Sans MS" panose="030F0702030302020204" pitchFamily="66" charset="0"/>
              </a:rPr>
              <a:t>Dieta</a:t>
            </a:r>
            <a:endParaRPr lang="es-VE" sz="1400" b="1" dirty="0"/>
          </a:p>
        </p:txBody>
      </p:sp>
      <p:sp>
        <p:nvSpPr>
          <p:cNvPr id="24" name="Rectángulo 23"/>
          <p:cNvSpPr/>
          <p:nvPr/>
        </p:nvSpPr>
        <p:spPr>
          <a:xfrm>
            <a:off x="4847889" y="2418317"/>
            <a:ext cx="1643399" cy="307777"/>
          </a:xfrm>
          <a:prstGeom prst="rect">
            <a:avLst/>
          </a:prstGeom>
        </p:spPr>
        <p:txBody>
          <a:bodyPr wrap="none">
            <a:spAutoFit/>
          </a:bodyPr>
          <a:lstStyle/>
          <a:p>
            <a:r>
              <a:rPr lang="en-US" sz="1400" b="1" dirty="0" err="1" smtClean="0">
                <a:latin typeface="Comic Sans MS" panose="030F0702030302020204" pitchFamily="66" charset="0"/>
              </a:rPr>
              <a:t>Trat</a:t>
            </a:r>
            <a:r>
              <a:rPr lang="en-US" sz="1400" b="1" dirty="0" smtClean="0">
                <a:latin typeface="Comic Sans MS" panose="030F0702030302020204" pitchFamily="66" charset="0"/>
              </a:rPr>
              <a:t>. </a:t>
            </a:r>
            <a:r>
              <a:rPr lang="en-US" sz="1400" b="1" dirty="0" err="1" smtClean="0">
                <a:latin typeface="Comic Sans MS" panose="030F0702030302020204" pitchFamily="66" charset="0"/>
              </a:rPr>
              <a:t>Hospedero</a:t>
            </a:r>
            <a:endParaRPr lang="es-VE" sz="1400" b="1" dirty="0"/>
          </a:p>
        </p:txBody>
      </p:sp>
      <p:sp>
        <p:nvSpPr>
          <p:cNvPr id="25" name="Rectángulo 24"/>
          <p:cNvSpPr/>
          <p:nvPr/>
        </p:nvSpPr>
        <p:spPr>
          <a:xfrm>
            <a:off x="4572000" y="2801397"/>
            <a:ext cx="825514" cy="1999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Rectángulo 25"/>
          <p:cNvSpPr/>
          <p:nvPr/>
        </p:nvSpPr>
        <p:spPr>
          <a:xfrm>
            <a:off x="5934832" y="2795725"/>
            <a:ext cx="800907" cy="198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7" name="Rectángulo 26"/>
          <p:cNvSpPr/>
          <p:nvPr/>
        </p:nvSpPr>
        <p:spPr>
          <a:xfrm>
            <a:off x="4539279" y="2741164"/>
            <a:ext cx="1056700" cy="307777"/>
          </a:xfrm>
          <a:prstGeom prst="rect">
            <a:avLst/>
          </a:prstGeom>
        </p:spPr>
        <p:txBody>
          <a:bodyPr wrap="none">
            <a:spAutoFit/>
          </a:bodyPr>
          <a:lstStyle/>
          <a:p>
            <a:r>
              <a:rPr lang="en-US" sz="1400" dirty="0" err="1" smtClean="0">
                <a:latin typeface="Comic Sans MS" panose="030F0702030302020204" pitchFamily="66" charset="0"/>
              </a:rPr>
              <a:t>Preventivo</a:t>
            </a:r>
            <a:endParaRPr lang="es-VE" sz="1400" dirty="0"/>
          </a:p>
        </p:txBody>
      </p:sp>
      <p:sp>
        <p:nvSpPr>
          <p:cNvPr id="28" name="Rectángulo 27"/>
          <p:cNvSpPr/>
          <p:nvPr/>
        </p:nvSpPr>
        <p:spPr>
          <a:xfrm>
            <a:off x="5655192" y="2751213"/>
            <a:ext cx="878767" cy="307777"/>
          </a:xfrm>
          <a:prstGeom prst="rect">
            <a:avLst/>
          </a:prstGeom>
        </p:spPr>
        <p:txBody>
          <a:bodyPr wrap="none">
            <a:spAutoFit/>
          </a:bodyPr>
          <a:lstStyle/>
          <a:p>
            <a:r>
              <a:rPr lang="en-US" sz="1400" dirty="0" err="1" smtClean="0">
                <a:latin typeface="Comic Sans MS" panose="030F0702030302020204" pitchFamily="66" charset="0"/>
              </a:rPr>
              <a:t>Curativo</a:t>
            </a:r>
            <a:endParaRPr lang="es-VE" sz="1400" dirty="0"/>
          </a:p>
        </p:txBody>
      </p:sp>
      <p:sp>
        <p:nvSpPr>
          <p:cNvPr id="29" name="Rectángulo 28"/>
          <p:cNvSpPr/>
          <p:nvPr/>
        </p:nvSpPr>
        <p:spPr>
          <a:xfrm>
            <a:off x="3281231" y="3366902"/>
            <a:ext cx="2014954" cy="441433"/>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0" name="Rectángulo 29"/>
          <p:cNvSpPr/>
          <p:nvPr/>
        </p:nvSpPr>
        <p:spPr>
          <a:xfrm>
            <a:off x="3571701" y="3285115"/>
            <a:ext cx="1486305" cy="584775"/>
          </a:xfrm>
          <a:prstGeom prst="rect">
            <a:avLst/>
          </a:prstGeom>
        </p:spPr>
        <p:txBody>
          <a:bodyPr wrap="none">
            <a:spAutoFit/>
          </a:bodyPr>
          <a:lstStyle/>
          <a:p>
            <a:pPr algn="ctr"/>
            <a:r>
              <a:rPr lang="en-US" sz="1600" b="1" dirty="0" smtClean="0">
                <a:latin typeface="Comic Sans MS" panose="030F0702030302020204" pitchFamily="66" charset="0"/>
              </a:rPr>
              <a:t>Homeostasis </a:t>
            </a:r>
          </a:p>
          <a:p>
            <a:pPr algn="ctr"/>
            <a:r>
              <a:rPr lang="en-US" sz="1600" b="1" dirty="0" err="1" smtClean="0">
                <a:latin typeface="Comic Sans MS" panose="030F0702030302020204" pitchFamily="66" charset="0"/>
              </a:rPr>
              <a:t>Hospedero</a:t>
            </a:r>
            <a:endParaRPr lang="es-VE" sz="1600" b="1" dirty="0"/>
          </a:p>
        </p:txBody>
      </p:sp>
      <p:sp>
        <p:nvSpPr>
          <p:cNvPr id="32" name="Rectángulo 31"/>
          <p:cNvSpPr/>
          <p:nvPr/>
        </p:nvSpPr>
        <p:spPr>
          <a:xfrm>
            <a:off x="6075244" y="3288581"/>
            <a:ext cx="1920413" cy="523220"/>
          </a:xfrm>
          <a:prstGeom prst="rect">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1" name="Rectángulo 30"/>
          <p:cNvSpPr/>
          <p:nvPr/>
        </p:nvSpPr>
        <p:spPr>
          <a:xfrm>
            <a:off x="6422587" y="3242229"/>
            <a:ext cx="1215397" cy="584775"/>
          </a:xfrm>
          <a:prstGeom prst="rect">
            <a:avLst/>
          </a:prstGeom>
        </p:spPr>
        <p:txBody>
          <a:bodyPr wrap="none">
            <a:spAutoFit/>
          </a:bodyPr>
          <a:lstStyle/>
          <a:p>
            <a:pPr algn="ctr"/>
            <a:r>
              <a:rPr lang="en-US" sz="1600" b="1" dirty="0" smtClean="0">
                <a:latin typeface="Comic Sans MS" panose="030F0702030302020204" pitchFamily="66" charset="0"/>
              </a:rPr>
              <a:t>Disbiosis </a:t>
            </a:r>
          </a:p>
          <a:p>
            <a:pPr algn="ctr"/>
            <a:r>
              <a:rPr lang="en-US" sz="1600" b="1" dirty="0" err="1" smtClean="0">
                <a:latin typeface="Comic Sans MS" panose="030F0702030302020204" pitchFamily="66" charset="0"/>
              </a:rPr>
              <a:t>Hospedero</a:t>
            </a:r>
            <a:endParaRPr lang="es-VE" sz="1600" b="1" dirty="0"/>
          </a:p>
        </p:txBody>
      </p:sp>
      <p:sp>
        <p:nvSpPr>
          <p:cNvPr id="33" name="Rectángulo 32"/>
          <p:cNvSpPr/>
          <p:nvPr/>
        </p:nvSpPr>
        <p:spPr>
          <a:xfrm>
            <a:off x="5285295" y="4660371"/>
            <a:ext cx="621321" cy="3528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4" name="Rectángulo 33"/>
          <p:cNvSpPr/>
          <p:nvPr/>
        </p:nvSpPr>
        <p:spPr>
          <a:xfrm>
            <a:off x="5225331" y="4515146"/>
            <a:ext cx="753732" cy="646331"/>
          </a:xfrm>
          <a:prstGeom prst="rect">
            <a:avLst/>
          </a:prstGeom>
        </p:spPr>
        <p:txBody>
          <a:bodyPr wrap="none">
            <a:spAutoFit/>
          </a:bodyPr>
          <a:lstStyle/>
          <a:p>
            <a:r>
              <a:rPr lang="en-US" sz="1200" dirty="0" err="1" smtClean="0">
                <a:latin typeface="Comic Sans MS" panose="030F0702030302020204" pitchFamily="66" charset="0"/>
              </a:rPr>
              <a:t>Carga</a:t>
            </a:r>
            <a:endParaRPr lang="en-US" sz="1200" dirty="0" smtClean="0">
              <a:latin typeface="Comic Sans MS" panose="030F0702030302020204" pitchFamily="66" charset="0"/>
            </a:endParaRPr>
          </a:p>
          <a:p>
            <a:r>
              <a:rPr lang="en-US" sz="1200" dirty="0" err="1" smtClean="0">
                <a:latin typeface="Comic Sans MS" panose="030F0702030302020204" pitchFamily="66" charset="0"/>
              </a:rPr>
              <a:t>Microb</a:t>
            </a:r>
            <a:r>
              <a:rPr lang="en-US" sz="1200" dirty="0" smtClean="0">
                <a:latin typeface="Comic Sans MS" panose="030F0702030302020204" pitchFamily="66" charset="0"/>
              </a:rPr>
              <a:t>.</a:t>
            </a:r>
          </a:p>
          <a:p>
            <a:r>
              <a:rPr lang="en-US" sz="1200" dirty="0" err="1" smtClean="0">
                <a:latin typeface="Comic Sans MS" panose="030F0702030302020204" pitchFamily="66" charset="0"/>
              </a:rPr>
              <a:t>Hosped</a:t>
            </a:r>
            <a:r>
              <a:rPr lang="en-US" sz="1200" dirty="0" smtClean="0">
                <a:latin typeface="Comic Sans MS" panose="030F0702030302020204" pitchFamily="66" charset="0"/>
              </a:rPr>
              <a:t>.</a:t>
            </a:r>
            <a:endParaRPr lang="es-VE" sz="1200" dirty="0"/>
          </a:p>
        </p:txBody>
      </p:sp>
      <p:sp>
        <p:nvSpPr>
          <p:cNvPr id="36" name="Rectángulo 35"/>
          <p:cNvSpPr/>
          <p:nvPr/>
        </p:nvSpPr>
        <p:spPr>
          <a:xfrm>
            <a:off x="2349283" y="4710485"/>
            <a:ext cx="1222417" cy="318281"/>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5" name="Rectángulo 34"/>
          <p:cNvSpPr/>
          <p:nvPr/>
        </p:nvSpPr>
        <p:spPr>
          <a:xfrm>
            <a:off x="2400110" y="4715736"/>
            <a:ext cx="1151277" cy="307777"/>
          </a:xfrm>
          <a:prstGeom prst="rect">
            <a:avLst/>
          </a:prstGeom>
        </p:spPr>
        <p:txBody>
          <a:bodyPr wrap="none">
            <a:spAutoFit/>
          </a:bodyPr>
          <a:lstStyle/>
          <a:p>
            <a:r>
              <a:rPr lang="en-US" sz="1400" b="1" dirty="0" err="1" smtClean="0">
                <a:latin typeface="Comic Sans MS" panose="030F0702030302020204" pitchFamily="66" charset="0"/>
              </a:rPr>
              <a:t>Comensales</a:t>
            </a:r>
            <a:endParaRPr lang="es-VE" sz="1400" b="1" dirty="0"/>
          </a:p>
        </p:txBody>
      </p:sp>
      <p:sp>
        <p:nvSpPr>
          <p:cNvPr id="37" name="Rectángulo 36"/>
          <p:cNvSpPr/>
          <p:nvPr/>
        </p:nvSpPr>
        <p:spPr>
          <a:xfrm>
            <a:off x="4634968" y="4007753"/>
            <a:ext cx="897876" cy="271746"/>
          </a:xfrm>
          <a:prstGeom prst="rect">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8" name="Rectángulo 37"/>
          <p:cNvSpPr/>
          <p:nvPr/>
        </p:nvSpPr>
        <p:spPr>
          <a:xfrm>
            <a:off x="4558515" y="3998655"/>
            <a:ext cx="1018227" cy="307777"/>
          </a:xfrm>
          <a:prstGeom prst="rect">
            <a:avLst/>
          </a:prstGeom>
        </p:spPr>
        <p:txBody>
          <a:bodyPr wrap="none">
            <a:spAutoFit/>
          </a:bodyPr>
          <a:lstStyle/>
          <a:p>
            <a:r>
              <a:rPr lang="en-US" sz="1400" dirty="0" err="1">
                <a:latin typeface="Comic Sans MS" panose="030F0702030302020204" pitchFamily="66" charset="0"/>
              </a:rPr>
              <a:t>P</a:t>
            </a:r>
            <a:r>
              <a:rPr lang="en-US" sz="1400" dirty="0" err="1" smtClean="0">
                <a:latin typeface="Comic Sans MS" panose="030F0702030302020204" pitchFamily="66" charset="0"/>
              </a:rPr>
              <a:t>atógenos</a:t>
            </a:r>
            <a:endParaRPr lang="es-VE" sz="1400" dirty="0"/>
          </a:p>
        </p:txBody>
      </p:sp>
      <p:sp>
        <p:nvSpPr>
          <p:cNvPr id="40" name="Rectángulo 39"/>
          <p:cNvSpPr/>
          <p:nvPr/>
        </p:nvSpPr>
        <p:spPr>
          <a:xfrm>
            <a:off x="5864573" y="4007754"/>
            <a:ext cx="1011683" cy="1744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9" name="Rectángulo 38"/>
          <p:cNvSpPr/>
          <p:nvPr/>
        </p:nvSpPr>
        <p:spPr>
          <a:xfrm>
            <a:off x="5846948" y="3935415"/>
            <a:ext cx="1151277" cy="307777"/>
          </a:xfrm>
          <a:prstGeom prst="rect">
            <a:avLst/>
          </a:prstGeom>
        </p:spPr>
        <p:txBody>
          <a:bodyPr wrap="none">
            <a:spAutoFit/>
          </a:bodyPr>
          <a:lstStyle/>
          <a:p>
            <a:r>
              <a:rPr lang="en-US" sz="1400" dirty="0" err="1" smtClean="0">
                <a:latin typeface="Comic Sans MS" panose="030F0702030302020204" pitchFamily="66" charset="0"/>
              </a:rPr>
              <a:t>Comensales</a:t>
            </a:r>
            <a:endParaRPr lang="es-VE" sz="1400" dirty="0"/>
          </a:p>
        </p:txBody>
      </p:sp>
      <p:sp>
        <p:nvSpPr>
          <p:cNvPr id="42" name="Rectángulo 41"/>
          <p:cNvSpPr/>
          <p:nvPr/>
        </p:nvSpPr>
        <p:spPr>
          <a:xfrm>
            <a:off x="7995657" y="4730590"/>
            <a:ext cx="1006909" cy="313028"/>
          </a:xfrm>
          <a:prstGeom prst="rect">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1" name="Rectángulo 40"/>
          <p:cNvSpPr/>
          <p:nvPr/>
        </p:nvSpPr>
        <p:spPr>
          <a:xfrm>
            <a:off x="7969911" y="4730590"/>
            <a:ext cx="1032655" cy="307777"/>
          </a:xfrm>
          <a:prstGeom prst="rect">
            <a:avLst/>
          </a:prstGeom>
        </p:spPr>
        <p:txBody>
          <a:bodyPr wrap="none">
            <a:spAutoFit/>
          </a:bodyPr>
          <a:lstStyle/>
          <a:p>
            <a:r>
              <a:rPr lang="en-US" sz="1400" b="1" dirty="0" err="1" smtClean="0">
                <a:latin typeface="Comic Sans MS" panose="030F0702030302020204" pitchFamily="66" charset="0"/>
              </a:rPr>
              <a:t>Patógenos</a:t>
            </a:r>
            <a:endParaRPr lang="es-VE" sz="1400" b="1" dirty="0"/>
          </a:p>
        </p:txBody>
      </p:sp>
      <p:sp>
        <p:nvSpPr>
          <p:cNvPr id="46" name="Rectángulo 45"/>
          <p:cNvSpPr/>
          <p:nvPr/>
        </p:nvSpPr>
        <p:spPr>
          <a:xfrm>
            <a:off x="2646360" y="5940326"/>
            <a:ext cx="1810054" cy="243147"/>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7" name="Rectángulo 46"/>
          <p:cNvSpPr/>
          <p:nvPr/>
        </p:nvSpPr>
        <p:spPr>
          <a:xfrm>
            <a:off x="4742287" y="5946977"/>
            <a:ext cx="1810054" cy="243147"/>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8" name="Rectángulo 47"/>
          <p:cNvSpPr/>
          <p:nvPr/>
        </p:nvSpPr>
        <p:spPr>
          <a:xfrm>
            <a:off x="6838214" y="5946977"/>
            <a:ext cx="1810054" cy="243147"/>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43" name="Rectángulo 42"/>
          <p:cNvSpPr/>
          <p:nvPr/>
        </p:nvSpPr>
        <p:spPr>
          <a:xfrm>
            <a:off x="2498209" y="5882347"/>
            <a:ext cx="1996059" cy="307777"/>
          </a:xfrm>
          <a:prstGeom prst="rect">
            <a:avLst/>
          </a:prstGeom>
        </p:spPr>
        <p:txBody>
          <a:bodyPr wrap="none">
            <a:spAutoFit/>
          </a:bodyPr>
          <a:lstStyle/>
          <a:p>
            <a:r>
              <a:rPr lang="en-US" sz="1400" b="1" dirty="0" err="1" smtClean="0">
                <a:latin typeface="Comic Sans MS" panose="030F0702030302020204" pitchFamily="66" charset="0"/>
              </a:rPr>
              <a:t>Herramientas</a:t>
            </a:r>
            <a:r>
              <a:rPr lang="en-US" sz="1400" b="1" dirty="0" smtClean="0">
                <a:latin typeface="Comic Sans MS" panose="030F0702030302020204" pitchFamily="66" charset="0"/>
              </a:rPr>
              <a:t> </a:t>
            </a:r>
            <a:r>
              <a:rPr lang="en-US" sz="1400" b="1" dirty="0" err="1" smtClean="0">
                <a:latin typeface="Comic Sans MS" panose="030F0702030302020204" pitchFamily="66" charset="0"/>
              </a:rPr>
              <a:t>omicas</a:t>
            </a:r>
            <a:endParaRPr lang="es-VE" sz="1400" b="1" dirty="0"/>
          </a:p>
        </p:txBody>
      </p:sp>
      <p:sp>
        <p:nvSpPr>
          <p:cNvPr id="44" name="Rectángulo 43"/>
          <p:cNvSpPr/>
          <p:nvPr/>
        </p:nvSpPr>
        <p:spPr>
          <a:xfrm>
            <a:off x="4808387" y="5878355"/>
            <a:ext cx="1866217" cy="307777"/>
          </a:xfrm>
          <a:prstGeom prst="rect">
            <a:avLst/>
          </a:prstGeom>
        </p:spPr>
        <p:txBody>
          <a:bodyPr wrap="none">
            <a:spAutoFit/>
          </a:bodyPr>
          <a:lstStyle/>
          <a:p>
            <a:r>
              <a:rPr lang="en-US" sz="1400" b="1" dirty="0" err="1" smtClean="0">
                <a:latin typeface="Comic Sans MS" panose="030F0702030302020204" pitchFamily="66" charset="0"/>
              </a:rPr>
              <a:t>Análisis</a:t>
            </a:r>
            <a:r>
              <a:rPr lang="en-US" sz="1400" b="1" dirty="0" smtClean="0">
                <a:latin typeface="Comic Sans MS" panose="030F0702030302020204" pitchFamily="66" charset="0"/>
              </a:rPr>
              <a:t> microbioma</a:t>
            </a:r>
            <a:endParaRPr lang="es-VE" sz="1400" b="1" dirty="0"/>
          </a:p>
        </p:txBody>
      </p:sp>
      <p:sp>
        <p:nvSpPr>
          <p:cNvPr id="45" name="Rectángulo 44"/>
          <p:cNvSpPr/>
          <p:nvPr/>
        </p:nvSpPr>
        <p:spPr>
          <a:xfrm>
            <a:off x="7123050" y="5875696"/>
            <a:ext cx="1186543" cy="307777"/>
          </a:xfrm>
          <a:prstGeom prst="rect">
            <a:avLst/>
          </a:prstGeom>
        </p:spPr>
        <p:txBody>
          <a:bodyPr wrap="none">
            <a:spAutoFit/>
          </a:bodyPr>
          <a:lstStyle/>
          <a:p>
            <a:r>
              <a:rPr lang="en-US" sz="1400" b="1" dirty="0" err="1" smtClean="0">
                <a:latin typeface="Comic Sans MS" panose="030F0702030302020204" pitchFamily="66" charset="0"/>
              </a:rPr>
              <a:t>Modelos</a:t>
            </a:r>
            <a:r>
              <a:rPr lang="en-US" sz="1400" b="1" dirty="0" smtClean="0">
                <a:latin typeface="Comic Sans MS" panose="030F0702030302020204" pitchFamily="66" charset="0"/>
              </a:rPr>
              <a:t> GF</a:t>
            </a:r>
            <a:endParaRPr lang="es-VE" sz="1400" b="1" dirty="0"/>
          </a:p>
        </p:txBody>
      </p:sp>
    </p:spTree>
    <p:extLst>
      <p:ext uri="{BB962C8B-B14F-4D97-AF65-F5344CB8AC3E}">
        <p14:creationId xmlns:p14="http://schemas.microsoft.com/office/powerpoint/2010/main" val="428281753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9" name="Rectángulo 8"/>
          <p:cNvSpPr/>
          <p:nvPr/>
        </p:nvSpPr>
        <p:spPr>
          <a:xfrm>
            <a:off x="1548753" y="1572175"/>
            <a:ext cx="6702399" cy="4278094"/>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pPr marL="176213" indent="-176213">
              <a:buFont typeface="Arial" panose="020B0604020202020204" pitchFamily="34" charset="0"/>
              <a:buChar char="•"/>
            </a:pPr>
            <a:r>
              <a:rPr lang="en-US" dirty="0" err="1" smtClean="0">
                <a:latin typeface="Comic Sans MS" panose="030F0702030302020204" pitchFamily="66" charset="0"/>
              </a:rPr>
              <a:t>Adición</a:t>
            </a:r>
            <a:r>
              <a:rPr lang="en-US" dirty="0" smtClean="0">
                <a:latin typeface="Comic Sans MS" panose="030F0702030302020204" pitchFamily="66" charset="0"/>
              </a:rPr>
              <a:t> en </a:t>
            </a:r>
            <a:r>
              <a:rPr lang="en-US" dirty="0" err="1" smtClean="0">
                <a:latin typeface="Comic Sans MS" panose="030F0702030302020204" pitchFamily="66" charset="0"/>
              </a:rPr>
              <a:t>dieta</a:t>
            </a:r>
            <a:r>
              <a:rPr lang="en-US" dirty="0" smtClean="0">
                <a:latin typeface="Comic Sans MS" panose="030F0702030302020204" pitchFamily="66" charset="0"/>
              </a:rPr>
              <a:t> de </a:t>
            </a:r>
            <a:r>
              <a:rPr lang="en-US" dirty="0" err="1" smtClean="0">
                <a:latin typeface="Comic Sans MS" panose="030F0702030302020204" pitchFamily="66" charset="0"/>
              </a:rPr>
              <a:t>fuentes</a:t>
            </a:r>
            <a:r>
              <a:rPr lang="en-US" dirty="0" smtClean="0">
                <a:latin typeface="Comic Sans MS" panose="030F0702030302020204" pitchFamily="66" charset="0"/>
              </a:rPr>
              <a:t> </a:t>
            </a:r>
            <a:r>
              <a:rPr lang="en-US" dirty="0" err="1" smtClean="0">
                <a:latin typeface="Comic Sans MS" panose="030F0702030302020204" pitchFamily="66" charset="0"/>
              </a:rPr>
              <a:t>exógenas</a:t>
            </a:r>
            <a:r>
              <a:rPr lang="en-US" dirty="0" smtClean="0">
                <a:latin typeface="Comic Sans MS" panose="030F0702030302020204" pitchFamily="66" charset="0"/>
              </a:rPr>
              <a:t> de </a:t>
            </a:r>
            <a:r>
              <a:rPr lang="en-US" dirty="0" err="1" smtClean="0">
                <a:latin typeface="Comic Sans MS" panose="030F0702030302020204" pitchFamily="66" charset="0"/>
              </a:rPr>
              <a:t>microbios</a:t>
            </a:r>
            <a:r>
              <a:rPr lang="en-US" dirty="0" smtClean="0">
                <a:latin typeface="Comic Sans MS" panose="030F0702030302020204" pitchFamily="66" charset="0"/>
              </a:rPr>
              <a:t> </a:t>
            </a:r>
            <a:r>
              <a:rPr lang="en-US" dirty="0" err="1" smtClean="0">
                <a:latin typeface="Comic Sans MS" panose="030F0702030302020204" pitchFamily="66" charset="0"/>
              </a:rPr>
              <a:t>puede</a:t>
            </a:r>
            <a:r>
              <a:rPr lang="en-US" dirty="0" smtClean="0">
                <a:latin typeface="Comic Sans MS" panose="030F0702030302020204" pitchFamily="66" charset="0"/>
              </a:rPr>
              <a:t> </a:t>
            </a:r>
            <a:r>
              <a:rPr lang="en-US" dirty="0" err="1" smtClean="0">
                <a:latin typeface="Comic Sans MS" panose="030F0702030302020204" pitchFamily="66" charset="0"/>
              </a:rPr>
              <a:t>aumentar</a:t>
            </a:r>
            <a:r>
              <a:rPr lang="en-US" dirty="0" smtClean="0">
                <a:latin typeface="Comic Sans MS" panose="030F0702030302020204" pitchFamily="66" charset="0"/>
              </a:rPr>
              <a:t> la </a:t>
            </a:r>
            <a:r>
              <a:rPr lang="en-US" dirty="0" err="1" smtClean="0">
                <a:latin typeface="Comic Sans MS" panose="030F0702030302020204" pitchFamily="66" charset="0"/>
              </a:rPr>
              <a:t>salud</a:t>
            </a:r>
            <a:r>
              <a:rPr lang="en-US" dirty="0" smtClean="0">
                <a:latin typeface="Comic Sans MS" panose="030F0702030302020204" pitchFamily="66" charset="0"/>
              </a:rPr>
              <a:t> del </a:t>
            </a:r>
            <a:r>
              <a:rPr lang="en-US" dirty="0" err="1" smtClean="0">
                <a:latin typeface="Comic Sans MS" panose="030F0702030302020204" pitchFamily="66" charset="0"/>
              </a:rPr>
              <a:t>pez</a:t>
            </a:r>
            <a:r>
              <a:rPr lang="en-US" dirty="0" smtClean="0">
                <a:latin typeface="Comic Sans MS" panose="030F0702030302020204" pitchFamily="66" charset="0"/>
              </a:rPr>
              <a:t> a </a:t>
            </a:r>
            <a:r>
              <a:rPr lang="en-US" dirty="0" err="1" smtClean="0">
                <a:latin typeface="Comic Sans MS" panose="030F0702030302020204" pitchFamily="66" charset="0"/>
              </a:rPr>
              <a:t>través</a:t>
            </a:r>
            <a:r>
              <a:rPr lang="en-US" dirty="0" smtClean="0">
                <a:latin typeface="Comic Sans MS" panose="030F0702030302020204" pitchFamily="66" charset="0"/>
              </a:rPr>
              <a:t> de un </a:t>
            </a:r>
            <a:r>
              <a:rPr lang="en-US" dirty="0" err="1" smtClean="0">
                <a:latin typeface="Comic Sans MS" panose="030F0702030302020204" pitchFamily="66" charset="0"/>
              </a:rPr>
              <a:t>lazo</a:t>
            </a:r>
            <a:r>
              <a:rPr lang="en-US" dirty="0" smtClean="0">
                <a:latin typeface="Comic Sans MS" panose="030F0702030302020204" pitchFamily="66" charset="0"/>
              </a:rPr>
              <a:t> </a:t>
            </a:r>
            <a:r>
              <a:rPr lang="en-US" dirty="0" err="1" smtClean="0">
                <a:latin typeface="Comic Sans MS" panose="030F0702030302020204" pitchFamily="66" charset="0"/>
              </a:rPr>
              <a:t>positivo</a:t>
            </a:r>
            <a:r>
              <a:rPr lang="en-US" dirty="0" smtClean="0">
                <a:latin typeface="Comic Sans MS" panose="030F0702030302020204" pitchFamily="66" charset="0"/>
              </a:rPr>
              <a:t> </a:t>
            </a:r>
            <a:r>
              <a:rPr lang="en-US" dirty="0" err="1" smtClean="0">
                <a:latin typeface="Comic Sans MS" panose="030F0702030302020204" pitchFamily="66" charset="0"/>
              </a:rPr>
              <a:t>hospedero-microbio</a:t>
            </a:r>
            <a:r>
              <a:rPr lang="en-US" dirty="0" smtClean="0">
                <a:latin typeface="Comic Sans MS" panose="030F0702030302020204" pitchFamily="66" charset="0"/>
              </a:rPr>
              <a:t>.</a:t>
            </a:r>
          </a:p>
          <a:p>
            <a:pPr marL="176213" indent="-176213">
              <a:buFont typeface="Arial" panose="020B0604020202020204" pitchFamily="34" charset="0"/>
              <a:buChar char="•"/>
            </a:pPr>
            <a:endParaRPr lang="en-US" sz="1000" dirty="0" smtClean="0">
              <a:latin typeface="Comic Sans MS" panose="030F0702030302020204" pitchFamily="66" charset="0"/>
            </a:endParaRPr>
          </a:p>
          <a:p>
            <a:pPr marL="176213" indent="-176213">
              <a:buFont typeface="Arial" panose="020B0604020202020204" pitchFamily="34" charset="0"/>
              <a:buChar char="•"/>
            </a:pPr>
            <a:r>
              <a:rPr lang="en-US" dirty="0" err="1" smtClean="0">
                <a:latin typeface="Comic Sans MS" panose="030F0702030302020204" pitchFamily="66" charset="0"/>
              </a:rPr>
              <a:t>Microbios</a:t>
            </a:r>
            <a:r>
              <a:rPr lang="en-US" dirty="0" smtClean="0">
                <a:latin typeface="Comic Sans MS" panose="030F0702030302020204" pitchFamily="66" charset="0"/>
              </a:rPr>
              <a:t> </a:t>
            </a:r>
            <a:r>
              <a:rPr lang="en-US" dirty="0" err="1" smtClean="0">
                <a:latin typeface="Comic Sans MS" panose="030F0702030302020204" pitchFamily="66" charset="0"/>
              </a:rPr>
              <a:t>comensales</a:t>
            </a:r>
            <a:r>
              <a:rPr lang="en-US" dirty="0" smtClean="0">
                <a:latin typeface="Comic Sans MS" panose="030F0702030302020204" pitchFamily="66" charset="0"/>
              </a:rPr>
              <a:t> </a:t>
            </a:r>
            <a:r>
              <a:rPr lang="en-US" dirty="0" err="1" smtClean="0">
                <a:latin typeface="Comic Sans MS" panose="030F0702030302020204" pitchFamily="66" charset="0"/>
              </a:rPr>
              <a:t>podían</a:t>
            </a:r>
            <a:r>
              <a:rPr lang="en-US" dirty="0" smtClean="0">
                <a:latin typeface="Comic Sans MS" panose="030F0702030302020204" pitchFamily="66" charset="0"/>
              </a:rPr>
              <a:t> </a:t>
            </a:r>
            <a:r>
              <a:rPr lang="en-US" dirty="0" err="1" smtClean="0">
                <a:latin typeface="Comic Sans MS" panose="030F0702030302020204" pitchFamily="66" charset="0"/>
              </a:rPr>
              <a:t>ser</a:t>
            </a:r>
            <a:r>
              <a:rPr lang="en-US" dirty="0" smtClean="0">
                <a:latin typeface="Comic Sans MS" panose="030F0702030302020204" pitchFamily="66" charset="0"/>
              </a:rPr>
              <a:t> </a:t>
            </a:r>
            <a:r>
              <a:rPr lang="en-US" dirty="0" err="1" smtClean="0">
                <a:latin typeface="Comic Sans MS" panose="030F0702030302020204" pitchFamily="66" charset="0"/>
              </a:rPr>
              <a:t>modulados</a:t>
            </a:r>
            <a:r>
              <a:rPr lang="en-US" dirty="0" smtClean="0">
                <a:latin typeface="Comic Sans MS" panose="030F0702030302020204" pitchFamily="66" charset="0"/>
              </a:rPr>
              <a:t> </a:t>
            </a:r>
            <a:r>
              <a:rPr lang="en-US" dirty="0" err="1" smtClean="0">
                <a:latin typeface="Comic Sans MS" panose="030F0702030302020204" pitchFamily="66" charset="0"/>
              </a:rPr>
              <a:t>por</a:t>
            </a:r>
            <a:r>
              <a:rPr lang="en-US" dirty="0" smtClean="0">
                <a:latin typeface="Comic Sans MS" panose="030F0702030302020204" pitchFamily="66" charset="0"/>
              </a:rPr>
              <a:t> </a:t>
            </a:r>
            <a:r>
              <a:rPr lang="en-US" dirty="0" err="1" smtClean="0">
                <a:latin typeface="Comic Sans MS" panose="030F0702030302020204" pitchFamily="66" charset="0"/>
              </a:rPr>
              <a:t>administración</a:t>
            </a:r>
            <a:r>
              <a:rPr lang="en-US" dirty="0" smtClean="0">
                <a:latin typeface="Comic Sans MS" panose="030F0702030302020204" pitchFamily="66" charset="0"/>
              </a:rPr>
              <a:t> </a:t>
            </a:r>
            <a:r>
              <a:rPr lang="en-US" dirty="0" err="1" smtClean="0">
                <a:latin typeface="Comic Sans MS" panose="030F0702030302020204" pitchFamily="66" charset="0"/>
              </a:rPr>
              <a:t>dietética</a:t>
            </a:r>
            <a:r>
              <a:rPr lang="en-US" dirty="0" smtClean="0">
                <a:latin typeface="Comic Sans MS" panose="030F0702030302020204" pitchFamily="66" charset="0"/>
              </a:rPr>
              <a:t> de </a:t>
            </a:r>
            <a:r>
              <a:rPr lang="en-US" dirty="0" err="1" smtClean="0">
                <a:latin typeface="Comic Sans MS" panose="030F0702030302020204" pitchFamily="66" charset="0"/>
              </a:rPr>
              <a:t>microbios</a:t>
            </a:r>
            <a:r>
              <a:rPr lang="en-US" dirty="0" smtClean="0">
                <a:latin typeface="Comic Sans MS" panose="030F0702030302020204" pitchFamily="66" charset="0"/>
              </a:rPr>
              <a:t> </a:t>
            </a:r>
            <a:r>
              <a:rPr lang="en-US" dirty="0" err="1" smtClean="0">
                <a:latin typeface="Comic Sans MS" panose="030F0702030302020204" pitchFamily="66" charset="0"/>
              </a:rPr>
              <a:t>blanco</a:t>
            </a:r>
            <a:r>
              <a:rPr lang="en-US" dirty="0" smtClean="0">
                <a:latin typeface="Comic Sans MS" panose="030F0702030302020204" pitchFamily="66" charset="0"/>
              </a:rPr>
              <a:t>, </a:t>
            </a:r>
            <a:r>
              <a:rPr lang="en-US" dirty="0" err="1" smtClean="0">
                <a:latin typeface="Comic Sans MS" panose="030F0702030302020204" pitchFamily="66" charset="0"/>
              </a:rPr>
              <a:t>elementos</a:t>
            </a:r>
            <a:r>
              <a:rPr lang="en-US" dirty="0" smtClean="0">
                <a:latin typeface="Comic Sans MS" panose="030F0702030302020204" pitchFamily="66" charset="0"/>
              </a:rPr>
              <a:t> no </a:t>
            </a:r>
            <a:r>
              <a:rPr lang="en-US" dirty="0" err="1" smtClean="0">
                <a:latin typeface="Comic Sans MS" panose="030F0702030302020204" pitchFamily="66" charset="0"/>
              </a:rPr>
              <a:t>digeribles</a:t>
            </a:r>
            <a:r>
              <a:rPr lang="en-US" dirty="0" smtClean="0">
                <a:latin typeface="Comic Sans MS" panose="030F0702030302020204" pitchFamily="66" charset="0"/>
              </a:rPr>
              <a:t> o </a:t>
            </a:r>
            <a:r>
              <a:rPr lang="en-US" dirty="0" err="1" smtClean="0">
                <a:latin typeface="Comic Sans MS" panose="030F0702030302020204" pitchFamily="66" charset="0"/>
              </a:rPr>
              <a:t>una</a:t>
            </a:r>
            <a:r>
              <a:rPr lang="en-US" dirty="0" smtClean="0">
                <a:latin typeface="Comic Sans MS" panose="030F0702030302020204" pitchFamily="66" charset="0"/>
              </a:rPr>
              <a:t> </a:t>
            </a:r>
            <a:r>
              <a:rPr lang="en-US" dirty="0" err="1" smtClean="0">
                <a:latin typeface="Comic Sans MS" panose="030F0702030302020204" pitchFamily="66" charset="0"/>
              </a:rPr>
              <a:t>mezcla</a:t>
            </a:r>
            <a:r>
              <a:rPr lang="en-US" dirty="0" smtClean="0">
                <a:latin typeface="Comic Sans MS" panose="030F0702030302020204" pitchFamily="66" charset="0"/>
              </a:rPr>
              <a:t>.</a:t>
            </a:r>
          </a:p>
          <a:p>
            <a:pPr marL="176213" indent="-176213">
              <a:buFont typeface="Arial" panose="020B0604020202020204" pitchFamily="34" charset="0"/>
              <a:buChar char="•"/>
            </a:pPr>
            <a:endParaRPr lang="en-US" sz="1000" dirty="0">
              <a:latin typeface="Comic Sans MS" panose="030F0702030302020204" pitchFamily="66" charset="0"/>
            </a:endParaRPr>
          </a:p>
          <a:p>
            <a:pPr marL="176213" indent="-176213">
              <a:buFont typeface="Arial" panose="020B0604020202020204" pitchFamily="34" charset="0"/>
              <a:buChar char="•"/>
            </a:pPr>
            <a:r>
              <a:rPr lang="en-US" dirty="0" err="1" smtClean="0">
                <a:latin typeface="Comic Sans MS" panose="030F0702030302020204" pitchFamily="66" charset="0"/>
              </a:rPr>
              <a:t>Resultado</a:t>
            </a:r>
            <a:r>
              <a:rPr lang="en-US" dirty="0" smtClean="0">
                <a:latin typeface="Comic Sans MS" panose="030F0702030302020204" pitchFamily="66" charset="0"/>
              </a:rPr>
              <a:t> </a:t>
            </a:r>
            <a:r>
              <a:rPr lang="en-US" dirty="0" err="1" smtClean="0">
                <a:latin typeface="Comic Sans MS" panose="030F0702030302020204" pitchFamily="66" charset="0"/>
              </a:rPr>
              <a:t>esperado</a:t>
            </a:r>
            <a:r>
              <a:rPr lang="en-US" dirty="0" smtClean="0">
                <a:latin typeface="Comic Sans MS" panose="030F0702030302020204" pitchFamily="66" charset="0"/>
              </a:rPr>
              <a:t> </a:t>
            </a:r>
            <a:r>
              <a:rPr lang="en-US" dirty="0" err="1" smtClean="0">
                <a:latin typeface="Comic Sans MS" panose="030F0702030302020204" pitchFamily="66" charset="0"/>
              </a:rPr>
              <a:t>debería</a:t>
            </a:r>
            <a:r>
              <a:rPr lang="en-US" dirty="0" smtClean="0">
                <a:latin typeface="Comic Sans MS" panose="030F0702030302020204" pitchFamily="66" charset="0"/>
              </a:rPr>
              <a:t> </a:t>
            </a:r>
            <a:r>
              <a:rPr lang="en-US" dirty="0" err="1" smtClean="0">
                <a:latin typeface="Comic Sans MS" panose="030F0702030302020204" pitchFamily="66" charset="0"/>
              </a:rPr>
              <a:t>volverse</a:t>
            </a:r>
            <a:r>
              <a:rPr lang="en-US" dirty="0" smtClean="0">
                <a:latin typeface="Comic Sans MS" panose="030F0702030302020204" pitchFamily="66" charset="0"/>
              </a:rPr>
              <a:t> en </a:t>
            </a:r>
            <a:r>
              <a:rPr lang="en-US" dirty="0" err="1" smtClean="0">
                <a:latin typeface="Comic Sans MS" panose="030F0702030302020204" pitchFamily="66" charset="0"/>
              </a:rPr>
              <a:t>estrategias</a:t>
            </a:r>
            <a:r>
              <a:rPr lang="en-US" dirty="0" smtClean="0">
                <a:latin typeface="Comic Sans MS" panose="030F0702030302020204" pitchFamily="66" charset="0"/>
              </a:rPr>
              <a:t> </a:t>
            </a:r>
            <a:r>
              <a:rPr lang="en-US" dirty="0" err="1" smtClean="0">
                <a:latin typeface="Comic Sans MS" panose="030F0702030302020204" pitchFamily="66" charset="0"/>
              </a:rPr>
              <a:t>preventivas</a:t>
            </a:r>
            <a:r>
              <a:rPr lang="en-US" dirty="0" smtClean="0">
                <a:latin typeface="Comic Sans MS" panose="030F0702030302020204" pitchFamily="66" charset="0"/>
              </a:rPr>
              <a:t> o </a:t>
            </a:r>
            <a:r>
              <a:rPr lang="en-US" dirty="0" err="1" smtClean="0">
                <a:latin typeface="Comic Sans MS" panose="030F0702030302020204" pitchFamily="66" charset="0"/>
              </a:rPr>
              <a:t>curativas</a:t>
            </a:r>
            <a:r>
              <a:rPr lang="en-US" dirty="0" smtClean="0">
                <a:latin typeface="Comic Sans MS" panose="030F0702030302020204" pitchFamily="66" charset="0"/>
              </a:rPr>
              <a:t>. </a:t>
            </a:r>
          </a:p>
          <a:p>
            <a:pPr marL="176213" indent="-176213">
              <a:buFont typeface="Arial" panose="020B0604020202020204" pitchFamily="34" charset="0"/>
              <a:buChar char="•"/>
            </a:pPr>
            <a:endParaRPr lang="en-US" sz="1000" dirty="0">
              <a:latin typeface="Comic Sans MS" panose="030F0702030302020204" pitchFamily="66" charset="0"/>
            </a:endParaRPr>
          </a:p>
          <a:p>
            <a:pPr marL="176213" indent="-176213">
              <a:buFont typeface="Arial" panose="020B0604020202020204" pitchFamily="34" charset="0"/>
              <a:buChar char="•"/>
            </a:pPr>
            <a:r>
              <a:rPr lang="en-US" dirty="0" smtClean="0">
                <a:latin typeface="Comic Sans MS" panose="030F0702030302020204" pitchFamily="66" charset="0"/>
              </a:rPr>
              <a:t>El </a:t>
            </a:r>
            <a:r>
              <a:rPr lang="en-US" dirty="0" err="1" smtClean="0">
                <a:latin typeface="Comic Sans MS" panose="030F0702030302020204" pitchFamily="66" charset="0"/>
              </a:rPr>
              <a:t>uso</a:t>
            </a:r>
            <a:r>
              <a:rPr lang="en-US" dirty="0" smtClean="0">
                <a:latin typeface="Comic Sans MS" panose="030F0702030302020204" pitchFamily="66" charset="0"/>
              </a:rPr>
              <a:t> de pro-</a:t>
            </a:r>
            <a:r>
              <a:rPr lang="en-US" dirty="0">
                <a:latin typeface="Comic Sans MS" panose="030F0702030302020204" pitchFamily="66" charset="0"/>
              </a:rPr>
              <a:t>, pre-, </a:t>
            </a:r>
            <a:r>
              <a:rPr lang="en-US" dirty="0" smtClean="0">
                <a:latin typeface="Comic Sans MS" panose="030F0702030302020204" pitchFamily="66" charset="0"/>
              </a:rPr>
              <a:t>y/o </a:t>
            </a:r>
            <a:r>
              <a:rPr lang="en-US" dirty="0" err="1" smtClean="0">
                <a:latin typeface="Comic Sans MS" panose="030F0702030302020204" pitchFamily="66" charset="0"/>
              </a:rPr>
              <a:t>simbióticos</a:t>
            </a:r>
            <a:r>
              <a:rPr lang="en-US" dirty="0" smtClean="0">
                <a:latin typeface="Comic Sans MS" panose="030F0702030302020204" pitchFamily="66" charset="0"/>
              </a:rPr>
              <a:t> se </a:t>
            </a:r>
            <a:r>
              <a:rPr lang="en-US" dirty="0" err="1" smtClean="0">
                <a:latin typeface="Comic Sans MS" panose="030F0702030302020204" pitchFamily="66" charset="0"/>
              </a:rPr>
              <a:t>espera</a:t>
            </a:r>
            <a:r>
              <a:rPr lang="en-US" dirty="0" smtClean="0">
                <a:latin typeface="Comic Sans MS" panose="030F0702030302020204" pitchFamily="66" charset="0"/>
              </a:rPr>
              <a:t> </a:t>
            </a:r>
            <a:r>
              <a:rPr lang="en-US" dirty="0" err="1" smtClean="0">
                <a:latin typeface="Comic Sans MS" panose="030F0702030302020204" pitchFamily="66" charset="0"/>
              </a:rPr>
              <a:t>que</a:t>
            </a:r>
            <a:r>
              <a:rPr lang="en-US" dirty="0" smtClean="0">
                <a:latin typeface="Comic Sans MS" panose="030F0702030302020204" pitchFamily="66" charset="0"/>
              </a:rPr>
              <a:t> </a:t>
            </a:r>
            <a:r>
              <a:rPr lang="en-US" dirty="0" err="1" smtClean="0">
                <a:latin typeface="Comic Sans MS" panose="030F0702030302020204" pitchFamily="66" charset="0"/>
              </a:rPr>
              <a:t>restaure</a:t>
            </a:r>
            <a:r>
              <a:rPr lang="en-US" dirty="0" smtClean="0">
                <a:latin typeface="Comic Sans MS" panose="030F0702030302020204" pitchFamily="66" charset="0"/>
              </a:rPr>
              <a:t> el </a:t>
            </a:r>
            <a:r>
              <a:rPr lang="en-US" dirty="0" err="1" smtClean="0">
                <a:latin typeface="Comic Sans MS" panose="030F0702030302020204" pitchFamily="66" charset="0"/>
              </a:rPr>
              <a:t>estado</a:t>
            </a:r>
            <a:r>
              <a:rPr lang="en-US" dirty="0" smtClean="0">
                <a:latin typeface="Comic Sans MS" panose="030F0702030302020204" pitchFamily="66" charset="0"/>
              </a:rPr>
              <a:t> </a:t>
            </a:r>
            <a:r>
              <a:rPr lang="en-US" dirty="0" err="1" smtClean="0">
                <a:latin typeface="Comic Sans MS" panose="030F0702030302020204" pitchFamily="66" charset="0"/>
              </a:rPr>
              <a:t>homeostático</a:t>
            </a:r>
            <a:r>
              <a:rPr lang="en-US" dirty="0" smtClean="0">
                <a:latin typeface="Comic Sans MS" panose="030F0702030302020204" pitchFamily="66" charset="0"/>
              </a:rPr>
              <a:t>. </a:t>
            </a:r>
            <a:r>
              <a:rPr lang="en-US" dirty="0" err="1" smtClean="0">
                <a:latin typeface="Comic Sans MS" panose="030F0702030302020204" pitchFamily="66" charset="0"/>
              </a:rPr>
              <a:t>Evaluación</a:t>
            </a:r>
            <a:r>
              <a:rPr lang="en-US" dirty="0" smtClean="0">
                <a:latin typeface="Comic Sans MS" panose="030F0702030302020204" pitchFamily="66" charset="0"/>
              </a:rPr>
              <a:t> de </a:t>
            </a:r>
            <a:r>
              <a:rPr lang="en-US" dirty="0" err="1" smtClean="0">
                <a:latin typeface="Comic Sans MS" panose="030F0702030302020204" pitchFamily="66" charset="0"/>
              </a:rPr>
              <a:t>estrategia</a:t>
            </a:r>
            <a:r>
              <a:rPr lang="en-US" dirty="0" smtClean="0">
                <a:latin typeface="Comic Sans MS" panose="030F0702030302020204" pitchFamily="66" charset="0"/>
              </a:rPr>
              <a:t> </a:t>
            </a:r>
            <a:r>
              <a:rPr lang="en-US" dirty="0" err="1" smtClean="0">
                <a:latin typeface="Comic Sans MS" panose="030F0702030302020204" pitchFamily="66" charset="0"/>
              </a:rPr>
              <a:t>seleccionada</a:t>
            </a:r>
            <a:r>
              <a:rPr lang="en-US" dirty="0" smtClean="0">
                <a:latin typeface="Comic Sans MS" panose="030F0702030302020204" pitchFamily="66" charset="0"/>
              </a:rPr>
              <a:t> </a:t>
            </a:r>
            <a:r>
              <a:rPr lang="en-US" dirty="0" err="1" smtClean="0">
                <a:latin typeface="Comic Sans MS" panose="030F0702030302020204" pitchFamily="66" charset="0"/>
              </a:rPr>
              <a:t>podría</a:t>
            </a:r>
            <a:r>
              <a:rPr lang="en-US" dirty="0" smtClean="0">
                <a:latin typeface="Comic Sans MS" panose="030F0702030302020204" pitchFamily="66" charset="0"/>
              </a:rPr>
              <a:t> </a:t>
            </a:r>
            <a:r>
              <a:rPr lang="en-US" dirty="0" err="1" smtClean="0">
                <a:latin typeface="Comic Sans MS" panose="030F0702030302020204" pitchFamily="66" charset="0"/>
              </a:rPr>
              <a:t>ser</a:t>
            </a:r>
            <a:r>
              <a:rPr lang="en-US" dirty="0" smtClean="0">
                <a:latin typeface="Comic Sans MS" panose="030F0702030302020204" pitchFamily="66" charset="0"/>
              </a:rPr>
              <a:t> </a:t>
            </a:r>
            <a:r>
              <a:rPr lang="en-US" dirty="0" err="1" smtClean="0">
                <a:latin typeface="Comic Sans MS" panose="030F0702030302020204" pitchFamily="66" charset="0"/>
              </a:rPr>
              <a:t>cuantificada</a:t>
            </a:r>
            <a:r>
              <a:rPr lang="en-US" dirty="0" smtClean="0">
                <a:latin typeface="Comic Sans MS" panose="030F0702030302020204" pitchFamily="66" charset="0"/>
              </a:rPr>
              <a:t>, </a:t>
            </a:r>
            <a:r>
              <a:rPr lang="en-US" dirty="0" err="1" smtClean="0">
                <a:latin typeface="Comic Sans MS" panose="030F0702030302020204" pitchFamily="66" charset="0"/>
              </a:rPr>
              <a:t>modelada</a:t>
            </a:r>
            <a:r>
              <a:rPr lang="en-US" dirty="0" smtClean="0">
                <a:latin typeface="Comic Sans MS" panose="030F0702030302020204" pitchFamily="66" charset="0"/>
              </a:rPr>
              <a:t> o </a:t>
            </a:r>
            <a:r>
              <a:rPr lang="en-US" dirty="0" err="1" smtClean="0">
                <a:latin typeface="Comic Sans MS" panose="030F0702030302020204" pitchFamily="66" charset="0"/>
              </a:rPr>
              <a:t>disecada</a:t>
            </a:r>
            <a:r>
              <a:rPr lang="en-US" dirty="0" smtClean="0">
                <a:latin typeface="Comic Sans MS" panose="030F0702030302020204" pitchFamily="66" charset="0"/>
              </a:rPr>
              <a:t> </a:t>
            </a:r>
            <a:r>
              <a:rPr lang="en-US" dirty="0" err="1" smtClean="0">
                <a:latin typeface="Comic Sans MS" panose="030F0702030302020204" pitchFamily="66" charset="0"/>
              </a:rPr>
              <a:t>usando</a:t>
            </a:r>
            <a:r>
              <a:rPr lang="en-US" dirty="0" smtClean="0">
                <a:latin typeface="Comic Sans MS" panose="030F0702030302020204" pitchFamily="66" charset="0"/>
              </a:rPr>
              <a:t> </a:t>
            </a:r>
            <a:r>
              <a:rPr lang="en-US" dirty="0" err="1" smtClean="0">
                <a:latin typeface="Comic Sans MS" panose="030F0702030302020204" pitchFamily="66" charset="0"/>
              </a:rPr>
              <a:t>herramientas</a:t>
            </a:r>
            <a:r>
              <a:rPr lang="en-US" dirty="0" smtClean="0">
                <a:latin typeface="Comic Sans MS" panose="030F0702030302020204" pitchFamily="66" charset="0"/>
              </a:rPr>
              <a:t> </a:t>
            </a:r>
            <a:r>
              <a:rPr lang="en-US" dirty="0" err="1" smtClean="0">
                <a:latin typeface="Comic Sans MS" panose="030F0702030302020204" pitchFamily="66" charset="0"/>
              </a:rPr>
              <a:t>ómicas</a:t>
            </a:r>
            <a:r>
              <a:rPr lang="en-US" dirty="0" smtClean="0">
                <a:latin typeface="Comic Sans MS" panose="030F0702030302020204" pitchFamily="66" charset="0"/>
              </a:rPr>
              <a:t>, </a:t>
            </a:r>
            <a:r>
              <a:rPr lang="en-US" dirty="0" err="1" smtClean="0">
                <a:latin typeface="Comic Sans MS" panose="030F0702030302020204" pitchFamily="66" charset="0"/>
              </a:rPr>
              <a:t>modelos</a:t>
            </a:r>
            <a:r>
              <a:rPr lang="en-US" dirty="0" smtClean="0">
                <a:latin typeface="Comic Sans MS" panose="030F0702030302020204" pitchFamily="66" charset="0"/>
              </a:rPr>
              <a:t> </a:t>
            </a:r>
            <a:r>
              <a:rPr lang="en-US" dirty="0" err="1" smtClean="0">
                <a:latin typeface="Comic Sans MS" panose="030F0702030302020204" pitchFamily="66" charset="0"/>
              </a:rPr>
              <a:t>libres</a:t>
            </a:r>
            <a:r>
              <a:rPr lang="en-US" dirty="0" smtClean="0">
                <a:latin typeface="Comic Sans MS" panose="030F0702030302020204" pitchFamily="66" charset="0"/>
              </a:rPr>
              <a:t> de </a:t>
            </a:r>
            <a:r>
              <a:rPr lang="en-US" dirty="0" err="1" smtClean="0">
                <a:latin typeface="Comic Sans MS" panose="030F0702030302020204" pitchFamily="66" charset="0"/>
              </a:rPr>
              <a:t>gérmenes</a:t>
            </a:r>
            <a:r>
              <a:rPr lang="en-US" dirty="0" smtClean="0">
                <a:latin typeface="Comic Sans MS" panose="030F0702030302020204" pitchFamily="66" charset="0"/>
              </a:rPr>
              <a:t> y </a:t>
            </a:r>
            <a:r>
              <a:rPr lang="en-US" dirty="0" err="1" smtClean="0">
                <a:latin typeface="Comic Sans MS" panose="030F0702030302020204" pitchFamily="66" charset="0"/>
              </a:rPr>
              <a:t>análisis</a:t>
            </a:r>
            <a:r>
              <a:rPr lang="en-US" dirty="0" smtClean="0">
                <a:latin typeface="Comic Sans MS" panose="030F0702030302020204" pitchFamily="66" charset="0"/>
              </a:rPr>
              <a:t> de microbioma.</a:t>
            </a:r>
            <a:endParaRPr lang="es-VE" dirty="0">
              <a:latin typeface="Comic Sans MS" panose="030F0702030302020204" pitchFamily="66" charset="0"/>
            </a:endParaRPr>
          </a:p>
        </p:txBody>
      </p:sp>
      <p:sp>
        <p:nvSpPr>
          <p:cNvPr id="7" name="Rectángulo 6"/>
          <p:cNvSpPr/>
          <p:nvPr/>
        </p:nvSpPr>
        <p:spPr>
          <a:xfrm>
            <a:off x="33318" y="6381908"/>
            <a:ext cx="5688632" cy="430887"/>
          </a:xfrm>
          <a:prstGeom prst="rect">
            <a:avLst/>
          </a:prstGeom>
        </p:spPr>
        <p:txBody>
          <a:bodyPr wrap="square">
            <a:spAutoFit/>
          </a:bodyPr>
          <a:lstStyle/>
          <a:p>
            <a:r>
              <a:rPr lang="es-VE" sz="1100" dirty="0" smtClean="0">
                <a:latin typeface="Times New Roman" panose="02020603050405020304" pitchFamily="18" charset="0"/>
                <a:cs typeface="Times New Roman" panose="02020603050405020304" pitchFamily="18" charset="0"/>
              </a:rPr>
              <a:t>A. </a:t>
            </a:r>
            <a:r>
              <a:rPr lang="es-VE" sz="1100" dirty="0" err="1" smtClean="0">
                <a:latin typeface="Times New Roman" panose="02020603050405020304" pitchFamily="18" charset="0"/>
                <a:cs typeface="Times New Roman" panose="02020603050405020304" pitchFamily="18" charset="0"/>
              </a:rPr>
              <a:t>Montalban</a:t>
            </a:r>
            <a:r>
              <a:rPr lang="es-VE" sz="1100" dirty="0" smtClean="0">
                <a:latin typeface="Times New Roman" panose="02020603050405020304" pitchFamily="18" charset="0"/>
                <a:cs typeface="Times New Roman" panose="02020603050405020304" pitchFamily="18" charset="0"/>
              </a:rPr>
              <a:t>-Arques et al. </a:t>
            </a:r>
            <a:r>
              <a:rPr lang="es-VE" sz="1100" i="1" dirty="0" err="1">
                <a:latin typeface="Times New Roman" panose="02020603050405020304" pitchFamily="18" charset="0"/>
                <a:cs typeface="Times New Roman" panose="02020603050405020304" pitchFamily="18" charset="0"/>
              </a:rPr>
              <a:t>Selective</a:t>
            </a:r>
            <a:r>
              <a:rPr lang="es-VE" sz="1100" i="1" dirty="0">
                <a:latin typeface="Times New Roman" panose="02020603050405020304" pitchFamily="18" charset="0"/>
                <a:cs typeface="Times New Roman" panose="02020603050405020304" pitchFamily="18" charset="0"/>
              </a:rPr>
              <a:t> </a:t>
            </a:r>
            <a:r>
              <a:rPr lang="es-VE" sz="1100" i="1" dirty="0" err="1">
                <a:latin typeface="Times New Roman" panose="02020603050405020304" pitchFamily="18" charset="0"/>
                <a:cs typeface="Times New Roman" panose="02020603050405020304" pitchFamily="18" charset="0"/>
              </a:rPr>
              <a:t>manipulation</a:t>
            </a:r>
            <a:r>
              <a:rPr lang="es-VE" sz="1100" i="1" dirty="0">
                <a:latin typeface="Times New Roman" panose="02020603050405020304" pitchFamily="18" charset="0"/>
                <a:cs typeface="Times New Roman" panose="02020603050405020304" pitchFamily="18" charset="0"/>
              </a:rPr>
              <a:t> of </a:t>
            </a:r>
            <a:r>
              <a:rPr lang="es-VE" sz="1100" i="1" dirty="0" err="1">
                <a:latin typeface="Times New Roman" panose="02020603050405020304" pitchFamily="18" charset="0"/>
                <a:cs typeface="Times New Roman" panose="02020603050405020304" pitchFamily="18" charset="0"/>
              </a:rPr>
              <a:t>the</a:t>
            </a:r>
            <a:r>
              <a:rPr lang="es-VE" sz="1100" i="1" dirty="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gut</a:t>
            </a:r>
            <a:r>
              <a:rPr lang="es-VE" sz="1100" i="1" dirty="0">
                <a:latin typeface="Times New Roman" panose="02020603050405020304" pitchFamily="18" charset="0"/>
                <a:cs typeface="Times New Roman" panose="02020603050405020304" pitchFamily="18" charset="0"/>
              </a:rPr>
              <a:t> </a:t>
            </a:r>
            <a:r>
              <a:rPr lang="es-VE" sz="1100" i="1" dirty="0" smtClean="0">
                <a:latin typeface="Times New Roman" panose="02020603050405020304" pitchFamily="18" charset="0"/>
                <a:cs typeface="Times New Roman" panose="02020603050405020304" pitchFamily="18" charset="0"/>
              </a:rPr>
              <a:t>microbiota </a:t>
            </a:r>
            <a:r>
              <a:rPr lang="es-VE" sz="1100" i="1" dirty="0" err="1">
                <a:latin typeface="Times New Roman" panose="02020603050405020304" pitchFamily="18" charset="0"/>
                <a:cs typeface="Times New Roman" panose="02020603050405020304" pitchFamily="18" charset="0"/>
              </a:rPr>
              <a:t>improves</a:t>
            </a:r>
            <a:r>
              <a:rPr lang="es-VE" sz="1100" i="1" dirty="0">
                <a:latin typeface="Times New Roman" panose="02020603050405020304" pitchFamily="18" charset="0"/>
                <a:cs typeface="Times New Roman" panose="02020603050405020304" pitchFamily="18" charset="0"/>
              </a:rPr>
              <a:t> </a:t>
            </a:r>
            <a:r>
              <a:rPr lang="es-VE" sz="1100" i="1" dirty="0" err="1" smtClean="0">
                <a:latin typeface="Times New Roman" panose="02020603050405020304" pitchFamily="18" charset="0"/>
                <a:cs typeface="Times New Roman" panose="02020603050405020304" pitchFamily="18" charset="0"/>
              </a:rPr>
              <a:t>immune</a:t>
            </a:r>
            <a:r>
              <a:rPr lang="es-VE" sz="1100" i="1" dirty="0" smtClean="0">
                <a:latin typeface="Times New Roman" panose="02020603050405020304" pitchFamily="18" charset="0"/>
                <a:cs typeface="Times New Roman" panose="02020603050405020304" pitchFamily="18" charset="0"/>
              </a:rPr>
              <a:t> status </a:t>
            </a:r>
            <a:r>
              <a:rPr lang="es-VE" sz="1100" i="1" dirty="0">
                <a:latin typeface="Times New Roman" panose="02020603050405020304" pitchFamily="18" charset="0"/>
                <a:cs typeface="Times New Roman" panose="02020603050405020304" pitchFamily="18" charset="0"/>
              </a:rPr>
              <a:t>in </a:t>
            </a:r>
            <a:r>
              <a:rPr lang="es-VE" sz="1100" i="1" dirty="0" err="1" smtClean="0">
                <a:latin typeface="Times New Roman" panose="02020603050405020304" pitchFamily="18" charset="0"/>
                <a:cs typeface="Times New Roman" panose="02020603050405020304" pitchFamily="18" charset="0"/>
              </a:rPr>
              <a:t>vertebrates</a:t>
            </a:r>
            <a:r>
              <a:rPr lang="es-VE" sz="1100" dirty="0" smtClean="0">
                <a:latin typeface="Times New Roman" panose="02020603050405020304" pitchFamily="18" charset="0"/>
                <a:cs typeface="Times New Roman" panose="02020603050405020304" pitchFamily="18" charset="0"/>
              </a:rPr>
              <a:t>. </a:t>
            </a:r>
            <a:r>
              <a:rPr lang="es-VE" sz="1100" dirty="0" err="1" smtClean="0">
                <a:latin typeface="Times New Roman" panose="02020603050405020304" pitchFamily="18" charset="0"/>
                <a:cs typeface="Times New Roman" panose="02020603050405020304" pitchFamily="18" charset="0"/>
              </a:rPr>
              <a:t>Frontiers</a:t>
            </a:r>
            <a:r>
              <a:rPr lang="es-VE" sz="1100" dirty="0" smtClean="0">
                <a:latin typeface="Times New Roman" panose="02020603050405020304" pitchFamily="18" charset="0"/>
                <a:cs typeface="Times New Roman" panose="02020603050405020304" pitchFamily="18" charset="0"/>
              </a:rPr>
              <a:t> in </a:t>
            </a:r>
            <a:r>
              <a:rPr lang="es-VE" sz="1100" dirty="0" err="1" smtClean="0">
                <a:latin typeface="Times New Roman" panose="02020603050405020304" pitchFamily="18" charset="0"/>
                <a:cs typeface="Times New Roman" panose="02020603050405020304" pitchFamily="18" charset="0"/>
              </a:rPr>
              <a:t>Inmunology</a:t>
            </a:r>
            <a:r>
              <a:rPr lang="es-VE" sz="1100" dirty="0" smtClean="0">
                <a:latin typeface="Times New Roman" panose="02020603050405020304" pitchFamily="18" charset="0"/>
                <a:cs typeface="Times New Roman" panose="02020603050405020304" pitchFamily="18" charset="0"/>
              </a:rPr>
              <a:t> </a:t>
            </a:r>
            <a:r>
              <a:rPr lang="es-VE" sz="1100" b="1" dirty="0" smtClean="0">
                <a:latin typeface="Times New Roman" panose="02020603050405020304" pitchFamily="18" charset="0"/>
                <a:cs typeface="Times New Roman" panose="02020603050405020304" pitchFamily="18" charset="0"/>
              </a:rPr>
              <a:t>2015</a:t>
            </a:r>
            <a:r>
              <a:rPr lang="es-VE" sz="1100" dirty="0" smtClean="0">
                <a:latin typeface="Times New Roman" panose="02020603050405020304" pitchFamily="18" charset="0"/>
                <a:cs typeface="Times New Roman" panose="02020603050405020304" pitchFamily="18" charset="0"/>
              </a:rPr>
              <a:t>;6: </a:t>
            </a:r>
            <a:r>
              <a:rPr lang="es-VE" sz="1100" dirty="0" err="1" smtClean="0">
                <a:latin typeface="Times New Roman" panose="02020603050405020304" pitchFamily="18" charset="0"/>
                <a:cs typeface="Times New Roman" panose="02020603050405020304" pitchFamily="18" charset="0"/>
              </a:rPr>
              <a:t>article</a:t>
            </a:r>
            <a:r>
              <a:rPr lang="es-VE" sz="1100" dirty="0" smtClean="0">
                <a:latin typeface="Times New Roman" panose="02020603050405020304" pitchFamily="18" charset="0"/>
                <a:cs typeface="Times New Roman" panose="02020603050405020304" pitchFamily="18" charset="0"/>
              </a:rPr>
              <a:t> 512</a:t>
            </a:r>
            <a:endParaRPr lang="es-VE" sz="1100" dirty="0">
              <a:latin typeface="Times New Roman" panose="02020603050405020304" pitchFamily="18" charset="0"/>
              <a:cs typeface="Times New Roman" panose="02020603050405020304" pitchFamily="18" charset="0"/>
            </a:endParaRPr>
          </a:p>
        </p:txBody>
      </p:sp>
      <p:sp>
        <p:nvSpPr>
          <p:cNvPr id="2" name="Rectángulo 1"/>
          <p:cNvSpPr/>
          <p:nvPr/>
        </p:nvSpPr>
        <p:spPr>
          <a:xfrm>
            <a:off x="1666553" y="1040536"/>
            <a:ext cx="6224686" cy="400110"/>
          </a:xfrm>
          <a:prstGeom prst="rect">
            <a:avLst/>
          </a:prstGeom>
          <a:solidFill>
            <a:schemeClr val="accent6">
              <a:lumMod val="40000"/>
              <a:lumOff val="60000"/>
            </a:schemeClr>
          </a:solidFill>
          <a:ln>
            <a:solidFill>
              <a:srgbClr val="0000FF"/>
            </a:solidFill>
          </a:ln>
          <a:effectLst>
            <a:outerShdw blurRad="50800" dist="38100" dir="2700000" algn="tl" rotWithShape="0">
              <a:prstClr val="black">
                <a:alpha val="40000"/>
              </a:prstClr>
            </a:outerShdw>
          </a:effectLst>
        </p:spPr>
        <p:txBody>
          <a:bodyPr wrap="square">
            <a:spAutoFit/>
          </a:bodyPr>
          <a:lstStyle/>
          <a:p>
            <a:pPr algn="ctr"/>
            <a:r>
              <a:rPr lang="en-US" sz="2000" dirty="0" err="1">
                <a:latin typeface="Comic Sans MS" panose="030F0702030302020204" pitchFamily="66" charset="0"/>
              </a:rPr>
              <a:t>Carga</a:t>
            </a:r>
            <a:r>
              <a:rPr lang="en-US" sz="2000" dirty="0">
                <a:latin typeface="Comic Sans MS" panose="030F0702030302020204" pitchFamily="66" charset="0"/>
              </a:rPr>
              <a:t> </a:t>
            </a:r>
            <a:r>
              <a:rPr lang="en-US" sz="2000" dirty="0" err="1">
                <a:latin typeface="Comic Sans MS" panose="030F0702030302020204" pitchFamily="66" charset="0"/>
              </a:rPr>
              <a:t>Hospedero</a:t>
            </a:r>
            <a:r>
              <a:rPr lang="en-US" sz="2000" dirty="0">
                <a:latin typeface="Comic Sans MS" panose="030F0702030302020204" pitchFamily="66" charset="0"/>
              </a:rPr>
              <a:t>-microbioma en </a:t>
            </a:r>
            <a:r>
              <a:rPr lang="en-US" sz="2000" dirty="0" err="1">
                <a:latin typeface="Comic Sans MS" panose="030F0702030302020204" pitchFamily="66" charset="0"/>
              </a:rPr>
              <a:t>salud</a:t>
            </a:r>
            <a:r>
              <a:rPr lang="en-US" sz="2000" dirty="0">
                <a:latin typeface="Comic Sans MS" panose="030F0702030302020204" pitchFamily="66" charset="0"/>
              </a:rPr>
              <a:t> y disbiosis </a:t>
            </a:r>
            <a:endParaRPr lang="es-VE" sz="2000" dirty="0"/>
          </a:p>
        </p:txBody>
      </p:sp>
    </p:spTree>
    <p:extLst>
      <p:ext uri="{BB962C8B-B14F-4D97-AF65-F5344CB8AC3E}">
        <p14:creationId xmlns:p14="http://schemas.microsoft.com/office/powerpoint/2010/main" val="183825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539552" y="556572"/>
            <a:ext cx="843501"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C</a:t>
            </a:r>
            <a:endParaRPr lang="es-VE" sz="2000" dirty="0">
              <a:solidFill>
                <a:prstClr val="white"/>
              </a:solidFill>
              <a:latin typeface="Comic Sans MS" pitchFamily="66" charset="0"/>
            </a:endParaRPr>
          </a:p>
        </p:txBody>
      </p:sp>
      <p:sp>
        <p:nvSpPr>
          <p:cNvPr id="5" name="1 CuadroTexto"/>
          <p:cNvSpPr txBox="1"/>
          <p:nvPr/>
        </p:nvSpPr>
        <p:spPr>
          <a:xfrm>
            <a:off x="562154" y="1106702"/>
            <a:ext cx="1721946" cy="1200329"/>
          </a:xfrm>
          <a:prstGeom prst="rect">
            <a:avLst/>
          </a:prstGeom>
          <a:solidFill>
            <a:schemeClr val="accent6">
              <a:lumMod val="60000"/>
              <a:lumOff val="4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r>
              <a:rPr lang="es-VE" dirty="0" smtClean="0">
                <a:latin typeface="Comic Sans MS" pitchFamily="66" charset="0"/>
              </a:rPr>
              <a:t>Tratamientos </a:t>
            </a:r>
          </a:p>
          <a:p>
            <a:r>
              <a:rPr lang="es-VE" dirty="0" smtClean="0">
                <a:latin typeface="Comic Sans MS" pitchFamily="66" charset="0"/>
              </a:rPr>
              <a:t>Novedosos</a:t>
            </a:r>
          </a:p>
          <a:p>
            <a:r>
              <a:rPr lang="es-VE" dirty="0" smtClean="0">
                <a:latin typeface="Comic Sans MS" pitchFamily="66" charset="0"/>
              </a:rPr>
              <a:t>en </a:t>
            </a:r>
            <a:r>
              <a:rPr lang="es-VE" dirty="0" smtClean="0">
                <a:latin typeface="Comic Sans MS" pitchFamily="66" charset="0"/>
              </a:rPr>
              <a:t>algunas </a:t>
            </a:r>
          </a:p>
          <a:p>
            <a:r>
              <a:rPr lang="es-VE" dirty="0" smtClean="0">
                <a:latin typeface="Comic Sans MS" pitchFamily="66" charset="0"/>
              </a:rPr>
              <a:t>enfermedades</a:t>
            </a:r>
            <a:endParaRPr lang="es-VE" dirty="0">
              <a:latin typeface="Comic Sans MS" pitchFamily="66" charset="0"/>
            </a:endParaRPr>
          </a:p>
        </p:txBody>
      </p:sp>
      <p:sp>
        <p:nvSpPr>
          <p:cNvPr id="6" name="1 CuadroTexto"/>
          <p:cNvSpPr txBox="1"/>
          <p:nvPr/>
        </p:nvSpPr>
        <p:spPr>
          <a:xfrm>
            <a:off x="2715402" y="1628507"/>
            <a:ext cx="3713196" cy="3600986"/>
          </a:xfrm>
          <a:prstGeom prst="rect">
            <a:avLst/>
          </a:prstGeom>
          <a:solidFill>
            <a:schemeClr val="accent6">
              <a:lumMod val="40000"/>
              <a:lumOff val="60000"/>
            </a:schemeClr>
          </a:solidFill>
          <a:ln w="28575">
            <a:noFill/>
          </a:ln>
          <a:effectLst>
            <a:outerShdw blurRad="50800" dist="38100" dir="2700000" algn="tl" rotWithShape="0">
              <a:prstClr val="black">
                <a:alpha val="40000"/>
              </a:prstClr>
            </a:outerShdw>
          </a:effectLst>
        </p:spPr>
        <p:txBody>
          <a:bodyPr wrap="none" rtlCol="0">
            <a:spAutoFit/>
          </a:bodyPr>
          <a:lstStyle/>
          <a:p>
            <a:r>
              <a:rPr lang="es-VE" sz="2400" dirty="0" err="1" smtClean="0">
                <a:latin typeface="Comic Sans MS" pitchFamily="66" charset="0"/>
              </a:rPr>
              <a:t>Enf</a:t>
            </a:r>
            <a:r>
              <a:rPr lang="es-VE" sz="2400" dirty="0" smtClean="0">
                <a:latin typeface="Comic Sans MS" pitchFamily="66" charset="0"/>
              </a:rPr>
              <a:t>. Locales GI:</a:t>
            </a:r>
            <a:endParaRPr lang="es-VE" sz="2400" dirty="0">
              <a:latin typeface="Comic Sans MS" pitchFamily="66" charset="0"/>
            </a:endParaRPr>
          </a:p>
          <a:p>
            <a:pPr marL="176213" indent="-176213">
              <a:buFont typeface="Arial" panose="020B0604020202020204" pitchFamily="34" charset="0"/>
              <a:buChar char="•"/>
            </a:pPr>
            <a:r>
              <a:rPr lang="es-VE" sz="2000" dirty="0" err="1" smtClean="0">
                <a:latin typeface="Comic Sans MS" pitchFamily="66" charset="0"/>
              </a:rPr>
              <a:t>Enf</a:t>
            </a:r>
            <a:r>
              <a:rPr lang="es-VE" sz="2000" dirty="0">
                <a:latin typeface="Comic Sans MS" pitchFamily="66" charset="0"/>
              </a:rPr>
              <a:t>. Inflamatoria Intestinal</a:t>
            </a:r>
          </a:p>
          <a:p>
            <a:pPr marL="176213" indent="-176213">
              <a:buFont typeface="Arial" panose="020B0604020202020204" pitchFamily="34" charset="0"/>
              <a:buChar char="•"/>
            </a:pPr>
            <a:r>
              <a:rPr lang="es-VE" sz="2000" dirty="0" err="1" smtClean="0">
                <a:latin typeface="Comic Sans MS" pitchFamily="66" charset="0"/>
              </a:rPr>
              <a:t>Enf</a:t>
            </a:r>
            <a:r>
              <a:rPr lang="es-VE" sz="2000" dirty="0">
                <a:latin typeface="Comic Sans MS" pitchFamily="66" charset="0"/>
              </a:rPr>
              <a:t>. Celíaca</a:t>
            </a:r>
          </a:p>
          <a:p>
            <a:pPr marL="176213" indent="-176213">
              <a:buFont typeface="Arial" panose="020B0604020202020204" pitchFamily="34" charset="0"/>
              <a:buChar char="•"/>
            </a:pPr>
            <a:r>
              <a:rPr lang="es-VE" sz="2000" dirty="0" smtClean="0">
                <a:latin typeface="Comic Sans MS" pitchFamily="66" charset="0"/>
              </a:rPr>
              <a:t>Cáncer</a:t>
            </a:r>
            <a:endParaRPr lang="es-VE" sz="2000" dirty="0">
              <a:latin typeface="Comic Sans MS" pitchFamily="66" charset="0"/>
            </a:endParaRPr>
          </a:p>
          <a:p>
            <a:pPr marL="176213" indent="-176213">
              <a:buFont typeface="Arial" panose="020B0604020202020204" pitchFamily="34" charset="0"/>
              <a:buChar char="•"/>
            </a:pPr>
            <a:r>
              <a:rPr lang="es-VE" sz="2000" dirty="0" smtClean="0">
                <a:latin typeface="Comic Sans MS" pitchFamily="66" charset="0"/>
              </a:rPr>
              <a:t>Infección </a:t>
            </a:r>
            <a:r>
              <a:rPr lang="es-VE" sz="2000" i="1" dirty="0">
                <a:latin typeface="Comic Sans MS" pitchFamily="66" charset="0"/>
              </a:rPr>
              <a:t>C. difficile</a:t>
            </a:r>
          </a:p>
          <a:p>
            <a:r>
              <a:rPr lang="es-VE" sz="2000" i="1" dirty="0">
                <a:latin typeface="Comic Sans MS" pitchFamily="66" charset="0"/>
              </a:rPr>
              <a:t> </a:t>
            </a:r>
            <a:endParaRPr lang="es-VE" sz="2000" i="1" dirty="0" smtClean="0">
              <a:latin typeface="Comic Sans MS" pitchFamily="66" charset="0"/>
            </a:endParaRPr>
          </a:p>
          <a:p>
            <a:r>
              <a:rPr lang="es-VE" sz="2400" dirty="0" err="1" smtClean="0">
                <a:latin typeface="Comic Sans MS" pitchFamily="66" charset="0"/>
              </a:rPr>
              <a:t>Enf</a:t>
            </a:r>
            <a:r>
              <a:rPr lang="es-VE" sz="2400" dirty="0" smtClean="0">
                <a:latin typeface="Comic Sans MS" pitchFamily="66" charset="0"/>
              </a:rPr>
              <a:t>. Sistémicas:</a:t>
            </a:r>
          </a:p>
          <a:p>
            <a:pPr marL="176213" indent="-176213">
              <a:buFont typeface="Arial" panose="020B0604020202020204" pitchFamily="34" charset="0"/>
              <a:buChar char="•"/>
            </a:pPr>
            <a:r>
              <a:rPr lang="es-VE" sz="2000" dirty="0" err="1" smtClean="0">
                <a:latin typeface="Comic Sans MS" pitchFamily="66" charset="0"/>
              </a:rPr>
              <a:t>Enf</a:t>
            </a:r>
            <a:r>
              <a:rPr lang="es-VE" sz="2000" dirty="0" smtClean="0">
                <a:latin typeface="Comic Sans MS" pitchFamily="66" charset="0"/>
              </a:rPr>
              <a:t>. Metabólicas</a:t>
            </a:r>
            <a:endParaRPr lang="es-VE" sz="1200" dirty="0" smtClean="0">
              <a:latin typeface="Comic Sans MS" pitchFamily="66" charset="0"/>
            </a:endParaRPr>
          </a:p>
          <a:p>
            <a:pPr marL="176213" indent="-176213">
              <a:buFont typeface="Arial" panose="020B0604020202020204" pitchFamily="34" charset="0"/>
              <a:buChar char="•"/>
            </a:pPr>
            <a:r>
              <a:rPr lang="es-VE" sz="2000" dirty="0" err="1" smtClean="0">
                <a:latin typeface="Comic Sans MS" pitchFamily="66" charset="0"/>
              </a:rPr>
              <a:t>Enf</a:t>
            </a:r>
            <a:r>
              <a:rPr lang="es-VE" sz="2000" dirty="0" smtClean="0">
                <a:latin typeface="Comic Sans MS" pitchFamily="66" charset="0"/>
              </a:rPr>
              <a:t>. Cardiovasculares</a:t>
            </a:r>
            <a:endParaRPr lang="es-VE" sz="1200" dirty="0" smtClean="0">
              <a:latin typeface="Comic Sans MS" pitchFamily="66" charset="0"/>
            </a:endParaRPr>
          </a:p>
          <a:p>
            <a:pPr marL="176213" indent="-176213">
              <a:buFont typeface="Arial" panose="020B0604020202020204" pitchFamily="34" charset="0"/>
              <a:buChar char="•"/>
            </a:pPr>
            <a:r>
              <a:rPr lang="es-VE" sz="2000" dirty="0" err="1" smtClean="0">
                <a:latin typeface="Comic Sans MS" pitchFamily="66" charset="0"/>
              </a:rPr>
              <a:t>Enf</a:t>
            </a:r>
            <a:r>
              <a:rPr lang="es-VE" sz="2000" dirty="0" smtClean="0">
                <a:latin typeface="Comic Sans MS" pitchFamily="66" charset="0"/>
              </a:rPr>
              <a:t>. </a:t>
            </a:r>
            <a:r>
              <a:rPr lang="es-VE" sz="2000" dirty="0" err="1" smtClean="0">
                <a:latin typeface="Comic Sans MS" pitchFamily="66" charset="0"/>
              </a:rPr>
              <a:t>Neuropsiquiátricas</a:t>
            </a:r>
            <a:endParaRPr lang="es-VE" sz="1200" dirty="0" smtClean="0">
              <a:latin typeface="Comic Sans MS" pitchFamily="66" charset="0"/>
            </a:endParaRPr>
          </a:p>
          <a:p>
            <a:pPr marL="176213" indent="-176213">
              <a:buFont typeface="Arial" panose="020B0604020202020204" pitchFamily="34" charset="0"/>
              <a:buChar char="•"/>
            </a:pPr>
            <a:r>
              <a:rPr lang="es-VE" sz="2000" dirty="0" smtClean="0">
                <a:latin typeface="Comic Sans MS" pitchFamily="66" charset="0"/>
              </a:rPr>
              <a:t>Otras</a:t>
            </a:r>
            <a:endParaRPr lang="es-VE" sz="2000" dirty="0">
              <a:latin typeface="Comic Sans MS" pitchFamily="66" charset="0"/>
            </a:endParaRPr>
          </a:p>
        </p:txBody>
      </p:sp>
      <p:sp>
        <p:nvSpPr>
          <p:cNvPr id="7" name="5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28719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t="10169"/>
          <a:stretch/>
        </p:blipFill>
        <p:spPr>
          <a:xfrm>
            <a:off x="3347864" y="692696"/>
            <a:ext cx="5298379" cy="6119136"/>
          </a:xfrm>
          <a:prstGeom prst="rect">
            <a:avLst/>
          </a:prstGeom>
        </p:spPr>
      </p:pic>
      <p:sp>
        <p:nvSpPr>
          <p:cNvPr id="7" name="Rectángulo 6"/>
          <p:cNvSpPr/>
          <p:nvPr/>
        </p:nvSpPr>
        <p:spPr>
          <a:xfrm>
            <a:off x="120561" y="6143607"/>
            <a:ext cx="3715938" cy="553998"/>
          </a:xfrm>
          <a:prstGeom prst="rect">
            <a:avLst/>
          </a:prstGeom>
        </p:spPr>
        <p:txBody>
          <a:bodyPr wrap="square">
            <a:spAutoFit/>
          </a:bodyPr>
          <a:lstStyle/>
          <a:p>
            <a:pPr algn="ctr"/>
            <a:r>
              <a:rPr lang="es-VE" sz="1000" dirty="0" smtClean="0">
                <a:solidFill>
                  <a:srgbClr val="000000"/>
                </a:solidFill>
                <a:latin typeface="Times New Roman" panose="02020603050405020304" pitchFamily="18" charset="0"/>
                <a:cs typeface="Times New Roman" panose="02020603050405020304" pitchFamily="18" charset="0"/>
              </a:rPr>
              <a:t>TS. </a:t>
            </a:r>
            <a:r>
              <a:rPr lang="es-VE" sz="1000" dirty="0" err="1" smtClean="0">
                <a:solidFill>
                  <a:srgbClr val="000000"/>
                </a:solidFill>
                <a:latin typeface="Times New Roman" panose="02020603050405020304" pitchFamily="18" charset="0"/>
                <a:cs typeface="Times New Roman" panose="02020603050405020304" pitchFamily="18" charset="0"/>
              </a:rPr>
              <a:t>Postler</a:t>
            </a:r>
            <a:r>
              <a:rPr lang="es-VE" sz="1000" dirty="0" smtClean="0">
                <a:solidFill>
                  <a:srgbClr val="2197D2"/>
                </a:solidFill>
                <a:latin typeface="Times New Roman" panose="02020603050405020304" pitchFamily="18" charset="0"/>
                <a:cs typeface="Times New Roman" panose="02020603050405020304" pitchFamily="18" charset="0"/>
              </a:rPr>
              <a:t>,  </a:t>
            </a:r>
            <a:r>
              <a:rPr lang="es-VE" sz="1000" dirty="0" smtClean="0">
                <a:solidFill>
                  <a:srgbClr val="000000"/>
                </a:solidFill>
                <a:latin typeface="Times New Roman" panose="02020603050405020304" pitchFamily="18" charset="0"/>
                <a:cs typeface="Times New Roman" panose="02020603050405020304" pitchFamily="18" charset="0"/>
              </a:rPr>
              <a:t>S. </a:t>
            </a:r>
            <a:r>
              <a:rPr lang="es-VE" sz="1000" dirty="0" err="1" smtClean="0">
                <a:solidFill>
                  <a:srgbClr val="000000"/>
                </a:solidFill>
                <a:latin typeface="Times New Roman" panose="02020603050405020304" pitchFamily="18" charset="0"/>
                <a:cs typeface="Times New Roman" panose="02020603050405020304" pitchFamily="18" charset="0"/>
              </a:rPr>
              <a:t>Ghosh</a:t>
            </a:r>
            <a:r>
              <a:rPr lang="es-VE" sz="1000" dirty="0">
                <a:solidFill>
                  <a:srgbClr val="2197D2"/>
                </a:solidFill>
                <a:latin typeface="Times New Roman" panose="02020603050405020304" pitchFamily="18" charset="0"/>
                <a:cs typeface="Times New Roman" panose="02020603050405020304" pitchFamily="18" charset="0"/>
              </a:rPr>
              <a:t> </a:t>
            </a:r>
            <a:r>
              <a:rPr lang="es-VE" sz="1000" i="1" dirty="0" err="1" smtClean="0">
                <a:solidFill>
                  <a:srgbClr val="000000"/>
                </a:solidFill>
                <a:latin typeface="Times New Roman" panose="02020603050405020304" pitchFamily="18" charset="0"/>
                <a:cs typeface="Times New Roman" panose="02020603050405020304" pitchFamily="18" charset="0"/>
              </a:rPr>
              <a:t>Understanding</a:t>
            </a:r>
            <a:r>
              <a:rPr lang="es-VE" sz="1000" i="1" dirty="0" smtClean="0">
                <a:solidFill>
                  <a:srgbClr val="000000"/>
                </a:solidFill>
                <a:latin typeface="Times New Roman" panose="02020603050405020304" pitchFamily="18" charset="0"/>
                <a:cs typeface="Times New Roman" panose="02020603050405020304" pitchFamily="18" charset="0"/>
              </a:rPr>
              <a:t> </a:t>
            </a:r>
            <a:r>
              <a:rPr lang="es-VE" sz="1000" i="1" dirty="0" err="1">
                <a:solidFill>
                  <a:srgbClr val="000000"/>
                </a:solidFill>
                <a:latin typeface="Times New Roman" panose="02020603050405020304" pitchFamily="18" charset="0"/>
                <a:cs typeface="Times New Roman" panose="02020603050405020304" pitchFamily="18" charset="0"/>
              </a:rPr>
              <a:t>the</a:t>
            </a:r>
            <a:r>
              <a:rPr lang="es-VE" sz="1000" i="1" dirty="0">
                <a:solidFill>
                  <a:srgbClr val="000000"/>
                </a:solidFill>
                <a:latin typeface="Times New Roman" panose="02020603050405020304" pitchFamily="18" charset="0"/>
                <a:cs typeface="Times New Roman" panose="02020603050405020304" pitchFamily="18" charset="0"/>
              </a:rPr>
              <a:t> </a:t>
            </a:r>
            <a:r>
              <a:rPr lang="es-VE" sz="1000" i="1" dirty="0" err="1">
                <a:solidFill>
                  <a:srgbClr val="000000"/>
                </a:solidFill>
                <a:latin typeface="Times New Roman" panose="02020603050405020304" pitchFamily="18" charset="0"/>
                <a:cs typeface="Times New Roman" panose="02020603050405020304" pitchFamily="18" charset="0"/>
              </a:rPr>
              <a:t>Holobiont</a:t>
            </a:r>
            <a:r>
              <a:rPr lang="es-VE" sz="1000" i="1" dirty="0">
                <a:solidFill>
                  <a:srgbClr val="000000"/>
                </a:solidFill>
                <a:latin typeface="Times New Roman" panose="02020603050405020304" pitchFamily="18" charset="0"/>
                <a:cs typeface="Times New Roman" panose="02020603050405020304" pitchFamily="18" charset="0"/>
              </a:rPr>
              <a:t>: </a:t>
            </a:r>
            <a:r>
              <a:rPr lang="es-VE" sz="1000" i="1" dirty="0" err="1" smtClean="0">
                <a:solidFill>
                  <a:srgbClr val="000000"/>
                </a:solidFill>
                <a:latin typeface="Times New Roman" panose="02020603050405020304" pitchFamily="18" charset="0"/>
                <a:cs typeface="Times New Roman" panose="02020603050405020304" pitchFamily="18" charset="0"/>
              </a:rPr>
              <a:t>How</a:t>
            </a:r>
            <a:r>
              <a:rPr lang="es-VE" sz="1000" i="1" dirty="0">
                <a:solidFill>
                  <a:srgbClr val="000000"/>
                </a:solidFill>
                <a:latin typeface="Times New Roman" panose="02020603050405020304" pitchFamily="18" charset="0"/>
                <a:cs typeface="Times New Roman" panose="02020603050405020304" pitchFamily="18" charset="0"/>
              </a:rPr>
              <a:t> </a:t>
            </a:r>
            <a:r>
              <a:rPr lang="es-VE" sz="1000" i="1" dirty="0" err="1" smtClean="0">
                <a:solidFill>
                  <a:srgbClr val="000000"/>
                </a:solidFill>
                <a:latin typeface="Times New Roman" panose="02020603050405020304" pitchFamily="18" charset="0"/>
                <a:cs typeface="Times New Roman" panose="02020603050405020304" pitchFamily="18" charset="0"/>
              </a:rPr>
              <a:t>Microbial</a:t>
            </a:r>
            <a:r>
              <a:rPr lang="es-VE" sz="1000" i="1" dirty="0" smtClean="0">
                <a:solidFill>
                  <a:srgbClr val="000000"/>
                </a:solidFill>
                <a:latin typeface="Times New Roman" panose="02020603050405020304" pitchFamily="18" charset="0"/>
                <a:cs typeface="Times New Roman" panose="02020603050405020304" pitchFamily="18" charset="0"/>
              </a:rPr>
              <a:t> </a:t>
            </a:r>
            <a:r>
              <a:rPr lang="es-VE" sz="1000" i="1" dirty="0" err="1">
                <a:solidFill>
                  <a:srgbClr val="000000"/>
                </a:solidFill>
                <a:latin typeface="Times New Roman" panose="02020603050405020304" pitchFamily="18" charset="0"/>
                <a:cs typeface="Times New Roman" panose="02020603050405020304" pitchFamily="18" charset="0"/>
              </a:rPr>
              <a:t>Metabolites</a:t>
            </a:r>
            <a:r>
              <a:rPr lang="es-VE" sz="1000" i="1" dirty="0">
                <a:solidFill>
                  <a:srgbClr val="000000"/>
                </a:solidFill>
                <a:latin typeface="Times New Roman" panose="02020603050405020304" pitchFamily="18" charset="0"/>
                <a:cs typeface="Times New Roman" panose="02020603050405020304" pitchFamily="18" charset="0"/>
              </a:rPr>
              <a:t> </a:t>
            </a:r>
            <a:r>
              <a:rPr lang="es-VE" sz="1000" i="1" dirty="0" err="1">
                <a:solidFill>
                  <a:srgbClr val="000000"/>
                </a:solidFill>
                <a:latin typeface="Times New Roman" panose="02020603050405020304" pitchFamily="18" charset="0"/>
                <a:cs typeface="Times New Roman" panose="02020603050405020304" pitchFamily="18" charset="0"/>
              </a:rPr>
              <a:t>Affect</a:t>
            </a:r>
            <a:r>
              <a:rPr lang="es-VE" sz="1000" i="1" dirty="0">
                <a:solidFill>
                  <a:srgbClr val="000000"/>
                </a:solidFill>
                <a:latin typeface="Times New Roman" panose="02020603050405020304" pitchFamily="18" charset="0"/>
                <a:cs typeface="Times New Roman" panose="02020603050405020304" pitchFamily="18" charset="0"/>
              </a:rPr>
              <a:t> </a:t>
            </a:r>
            <a:r>
              <a:rPr lang="es-VE" sz="1000" i="1" dirty="0" smtClean="0">
                <a:solidFill>
                  <a:srgbClr val="000000"/>
                </a:solidFill>
                <a:latin typeface="Times New Roman" panose="02020603050405020304" pitchFamily="18" charset="0"/>
                <a:cs typeface="Times New Roman" panose="02020603050405020304" pitchFamily="18" charset="0"/>
              </a:rPr>
              <a:t>Human </a:t>
            </a:r>
            <a:r>
              <a:rPr lang="en-US" sz="1000" i="1" dirty="0" smtClean="0">
                <a:solidFill>
                  <a:srgbClr val="000000"/>
                </a:solidFill>
                <a:latin typeface="Times New Roman" panose="02020603050405020304" pitchFamily="18" charset="0"/>
                <a:cs typeface="Times New Roman" panose="02020603050405020304" pitchFamily="18" charset="0"/>
              </a:rPr>
              <a:t>Health </a:t>
            </a:r>
            <a:r>
              <a:rPr lang="en-US" sz="1000" i="1" dirty="0">
                <a:solidFill>
                  <a:srgbClr val="000000"/>
                </a:solidFill>
                <a:latin typeface="Times New Roman" panose="02020603050405020304" pitchFamily="18" charset="0"/>
                <a:cs typeface="Times New Roman" panose="02020603050405020304" pitchFamily="18" charset="0"/>
              </a:rPr>
              <a:t>and Shape the Immune </a:t>
            </a:r>
            <a:r>
              <a:rPr lang="en-US" sz="1000" i="1" dirty="0" smtClean="0">
                <a:solidFill>
                  <a:srgbClr val="000000"/>
                </a:solidFill>
                <a:latin typeface="Times New Roman" panose="02020603050405020304" pitchFamily="18" charset="0"/>
                <a:cs typeface="Times New Roman" panose="02020603050405020304" pitchFamily="18" charset="0"/>
              </a:rPr>
              <a:t>System. </a:t>
            </a:r>
            <a:r>
              <a:rPr lang="en-US" sz="1000" dirty="0">
                <a:latin typeface="Times New Roman" panose="02020603050405020304" pitchFamily="18" charset="0"/>
                <a:cs typeface="Times New Roman" panose="02020603050405020304" pitchFamily="18" charset="0"/>
              </a:rPr>
              <a:t>Cell Metabolism </a:t>
            </a:r>
            <a:r>
              <a:rPr lang="en-US" sz="1000" b="1" dirty="0" smtClean="0">
                <a:latin typeface="Times New Roman" panose="02020603050405020304" pitchFamily="18" charset="0"/>
                <a:cs typeface="Times New Roman" panose="02020603050405020304" pitchFamily="18" charset="0"/>
              </a:rPr>
              <a:t>2017</a:t>
            </a:r>
            <a:r>
              <a:rPr lang="en-US" sz="1000" dirty="0" smtClean="0">
                <a:latin typeface="Times New Roman" panose="02020603050405020304" pitchFamily="18" charset="0"/>
                <a:cs typeface="Times New Roman" panose="02020603050405020304" pitchFamily="18" charset="0"/>
              </a:rPr>
              <a:t>; 26: 112-130</a:t>
            </a:r>
            <a:endParaRPr lang="en-US" sz="1000" i="1" dirty="0">
              <a:solidFill>
                <a:srgbClr val="000000"/>
              </a:solidFill>
              <a:latin typeface="Times New Roman" panose="02020603050405020304" pitchFamily="18" charset="0"/>
              <a:cs typeface="Times New Roman" panose="02020603050405020304" pitchFamily="18" charset="0"/>
            </a:endParaRPr>
          </a:p>
        </p:txBody>
      </p:sp>
      <p:sp>
        <p:nvSpPr>
          <p:cNvPr id="2" name="Rectángulo 1"/>
          <p:cNvSpPr/>
          <p:nvPr/>
        </p:nvSpPr>
        <p:spPr>
          <a:xfrm>
            <a:off x="140374" y="5537398"/>
            <a:ext cx="2199378" cy="461665"/>
          </a:xfrm>
          <a:prstGeom prst="rect">
            <a:avLst/>
          </a:prstGeom>
          <a:effectLst>
            <a:outerShdw blurRad="50800" dist="38100" dir="2700000" algn="tl" rotWithShape="0">
              <a:prstClr val="black">
                <a:alpha val="40000"/>
              </a:prstClr>
            </a:outerShdw>
          </a:effectLst>
        </p:spPr>
        <p:txBody>
          <a:bodyPr wrap="square">
            <a:spAutoFit/>
          </a:bodyPr>
          <a:lstStyle/>
          <a:p>
            <a:r>
              <a:rPr lang="en-US" sz="1200" b="1" dirty="0" smtClean="0">
                <a:latin typeface="Comic Sans MS" panose="030F0702030302020204" pitchFamily="66" charset="0"/>
              </a:rPr>
              <a:t>ILC3:</a:t>
            </a:r>
            <a:r>
              <a:rPr lang="en-US" sz="1200" dirty="0" smtClean="0">
                <a:latin typeface="Comic Sans MS" panose="030F0702030302020204" pitchFamily="66" charset="0"/>
              </a:rPr>
              <a:t> </a:t>
            </a:r>
            <a:r>
              <a:rPr lang="en-US" sz="1200" dirty="0" err="1">
                <a:latin typeface="Comic Sans MS" panose="030F0702030302020204" pitchFamily="66" charset="0"/>
              </a:rPr>
              <a:t>c.linfoide</a:t>
            </a:r>
            <a:r>
              <a:rPr lang="en-US" sz="1200" dirty="0">
                <a:latin typeface="Comic Sans MS" panose="030F0702030302020204" pitchFamily="66" charset="0"/>
              </a:rPr>
              <a:t> </a:t>
            </a:r>
            <a:r>
              <a:rPr lang="en-US" sz="1200" dirty="0" err="1">
                <a:latin typeface="Comic Sans MS" panose="030F0702030302020204" pitchFamily="66" charset="0"/>
              </a:rPr>
              <a:t>innata</a:t>
            </a:r>
            <a:r>
              <a:rPr lang="en-US" sz="1200" dirty="0">
                <a:latin typeface="Comic Sans MS" panose="030F0702030302020204" pitchFamily="66" charset="0"/>
              </a:rPr>
              <a:t> tipo3 </a:t>
            </a:r>
            <a:endParaRPr lang="en-US" sz="1200" dirty="0" smtClean="0">
              <a:latin typeface="Comic Sans MS" panose="030F0702030302020204" pitchFamily="66" charset="0"/>
            </a:endParaRPr>
          </a:p>
          <a:p>
            <a:r>
              <a:rPr lang="en-US" sz="1200" b="1" dirty="0" err="1" smtClean="0">
                <a:latin typeface="Comic Sans MS" panose="030F0702030302020204" pitchFamily="66" charset="0"/>
              </a:rPr>
              <a:t>Treg</a:t>
            </a:r>
            <a:r>
              <a:rPr lang="en-US" sz="1200" b="1" dirty="0" smtClean="0">
                <a:latin typeface="Comic Sans MS" panose="030F0702030302020204" pitchFamily="66" charset="0"/>
              </a:rPr>
              <a:t>: </a:t>
            </a:r>
            <a:r>
              <a:rPr lang="en-US" sz="1200" dirty="0" err="1" smtClean="0">
                <a:latin typeface="Comic Sans MS" panose="030F0702030302020204" pitchFamily="66" charset="0"/>
              </a:rPr>
              <a:t>c.T</a:t>
            </a:r>
            <a:r>
              <a:rPr lang="en-US" sz="1200" dirty="0" smtClean="0">
                <a:latin typeface="Comic Sans MS" panose="030F0702030302020204" pitchFamily="66" charset="0"/>
              </a:rPr>
              <a:t> </a:t>
            </a:r>
            <a:r>
              <a:rPr lang="en-US" sz="1200" dirty="0" err="1" smtClean="0">
                <a:latin typeface="Comic Sans MS" panose="030F0702030302020204" pitchFamily="66" charset="0"/>
              </a:rPr>
              <a:t>reguladora</a:t>
            </a:r>
            <a:r>
              <a:rPr lang="en-US" sz="1200" dirty="0" smtClean="0">
                <a:latin typeface="Comic Sans MS" panose="030F0702030302020204" pitchFamily="66" charset="0"/>
              </a:rPr>
              <a:t>.</a:t>
            </a:r>
            <a:endParaRPr lang="es-VE" sz="1200" dirty="0">
              <a:latin typeface="Comic Sans MS" panose="030F0702030302020204" pitchFamily="66" charset="0"/>
            </a:endParaRPr>
          </a:p>
        </p:txBody>
      </p:sp>
      <p:sp>
        <p:nvSpPr>
          <p:cNvPr id="4" name="3 CuadroTexto"/>
          <p:cNvSpPr txBox="1"/>
          <p:nvPr/>
        </p:nvSpPr>
        <p:spPr>
          <a:xfrm>
            <a:off x="7004775" y="6606151"/>
            <a:ext cx="2165978" cy="230832"/>
          </a:xfrm>
          <a:prstGeom prst="rect">
            <a:avLst/>
          </a:prstGeom>
          <a:noFill/>
        </p:spPr>
        <p:txBody>
          <a:bodyPr wrap="none" rtlCol="0">
            <a:spAutoFit/>
          </a:bodyPr>
          <a:lstStyle/>
          <a:p>
            <a:r>
              <a:rPr lang="es-VE" sz="9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Rectángulo 2"/>
          <p:cNvSpPr/>
          <p:nvPr/>
        </p:nvSpPr>
        <p:spPr>
          <a:xfrm>
            <a:off x="6588224" y="1196752"/>
            <a:ext cx="1256763"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6544586" y="996391"/>
            <a:ext cx="1560042" cy="707886"/>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none" rtlCol="0">
            <a:spAutoFit/>
          </a:bodyPr>
          <a:lstStyle/>
          <a:p>
            <a:pPr algn="ctr"/>
            <a:r>
              <a:rPr lang="es-VE" sz="2000" dirty="0" smtClean="0">
                <a:latin typeface="Comic Sans MS" panose="030F0702030302020204" pitchFamily="66" charset="0"/>
              </a:rPr>
              <a:t>Microbiota </a:t>
            </a:r>
          </a:p>
          <a:p>
            <a:pPr algn="ctr"/>
            <a:r>
              <a:rPr lang="es-VE" sz="2000" dirty="0" smtClean="0">
                <a:latin typeface="Comic Sans MS" panose="030F0702030302020204" pitchFamily="66" charset="0"/>
              </a:rPr>
              <a:t>intestinal</a:t>
            </a:r>
            <a:endParaRPr lang="es-VE" sz="2000" dirty="0">
              <a:latin typeface="Comic Sans MS" panose="030F0702030302020204" pitchFamily="66" charset="0"/>
            </a:endParaRPr>
          </a:p>
        </p:txBody>
      </p:sp>
      <p:sp>
        <p:nvSpPr>
          <p:cNvPr id="13" name="Rectángulo 12"/>
          <p:cNvSpPr/>
          <p:nvPr/>
        </p:nvSpPr>
        <p:spPr>
          <a:xfrm>
            <a:off x="3862319" y="548680"/>
            <a:ext cx="3982668" cy="1642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3903071" y="343559"/>
            <a:ext cx="1064715" cy="369332"/>
          </a:xfrm>
          <a:prstGeom prst="rect">
            <a:avLst/>
          </a:prstGeom>
          <a:noFill/>
        </p:spPr>
        <p:txBody>
          <a:bodyPr wrap="none" rtlCol="0">
            <a:spAutoFit/>
          </a:bodyPr>
          <a:lstStyle/>
          <a:p>
            <a:r>
              <a:rPr lang="es-VE" b="1" dirty="0" smtClean="0">
                <a:solidFill>
                  <a:srgbClr val="00B050"/>
                </a:solidFill>
                <a:latin typeface="Comic Sans MS" panose="030F0702030302020204" pitchFamily="66" charset="0"/>
              </a:rPr>
              <a:t>Celulosa</a:t>
            </a:r>
            <a:endParaRPr lang="es-VE" b="1" dirty="0">
              <a:solidFill>
                <a:srgbClr val="00B050"/>
              </a:solidFill>
              <a:latin typeface="Comic Sans MS" panose="030F0702030302020204" pitchFamily="66" charset="0"/>
            </a:endParaRPr>
          </a:p>
        </p:txBody>
      </p:sp>
      <p:sp>
        <p:nvSpPr>
          <p:cNvPr id="11" name="CuadroTexto 10"/>
          <p:cNvSpPr txBox="1"/>
          <p:nvPr/>
        </p:nvSpPr>
        <p:spPr>
          <a:xfrm>
            <a:off x="5110500" y="461508"/>
            <a:ext cx="1218603" cy="338554"/>
          </a:xfrm>
          <a:prstGeom prst="rect">
            <a:avLst/>
          </a:prstGeom>
          <a:noFill/>
        </p:spPr>
        <p:txBody>
          <a:bodyPr wrap="none" rtlCol="0">
            <a:spAutoFit/>
          </a:bodyPr>
          <a:lstStyle/>
          <a:p>
            <a:r>
              <a:rPr lang="es-VE" sz="1600" b="1" dirty="0" smtClean="0">
                <a:solidFill>
                  <a:srgbClr val="0047D6"/>
                </a:solidFill>
                <a:latin typeface="Comic Sans MS" panose="030F0702030302020204" pitchFamily="66" charset="0"/>
              </a:rPr>
              <a:t>Triptófano</a:t>
            </a:r>
            <a:endParaRPr lang="es-VE" sz="1600" b="1" dirty="0">
              <a:solidFill>
                <a:srgbClr val="0047D6"/>
              </a:solidFill>
              <a:latin typeface="Comic Sans MS" panose="030F0702030302020204" pitchFamily="66" charset="0"/>
            </a:endParaRPr>
          </a:p>
        </p:txBody>
      </p:sp>
      <p:sp>
        <p:nvSpPr>
          <p:cNvPr id="12" name="CuadroTexto 11"/>
          <p:cNvSpPr txBox="1"/>
          <p:nvPr/>
        </p:nvSpPr>
        <p:spPr>
          <a:xfrm>
            <a:off x="6865232" y="379403"/>
            <a:ext cx="979755" cy="338554"/>
          </a:xfrm>
          <a:prstGeom prst="rect">
            <a:avLst/>
          </a:prstGeom>
          <a:noFill/>
        </p:spPr>
        <p:txBody>
          <a:bodyPr wrap="none" rtlCol="0">
            <a:spAutoFit/>
          </a:bodyPr>
          <a:lstStyle/>
          <a:p>
            <a:r>
              <a:rPr lang="es-VE" sz="1600" b="1" dirty="0" smtClean="0">
                <a:solidFill>
                  <a:srgbClr val="C00000"/>
                </a:solidFill>
                <a:latin typeface="Comic Sans MS" panose="030F0702030302020204" pitchFamily="66" charset="0"/>
              </a:rPr>
              <a:t>Arginina</a:t>
            </a:r>
            <a:endParaRPr lang="es-VE" sz="1600" b="1" dirty="0">
              <a:solidFill>
                <a:srgbClr val="C00000"/>
              </a:solidFill>
              <a:latin typeface="Comic Sans MS" panose="030F0702030302020204" pitchFamily="66" charset="0"/>
            </a:endParaRPr>
          </a:p>
        </p:txBody>
      </p:sp>
      <p:sp>
        <p:nvSpPr>
          <p:cNvPr id="17" name="Rectángulo 16"/>
          <p:cNvSpPr/>
          <p:nvPr/>
        </p:nvSpPr>
        <p:spPr>
          <a:xfrm>
            <a:off x="3707904" y="4869160"/>
            <a:ext cx="360040"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a:off x="3606969" y="4808185"/>
            <a:ext cx="660758" cy="276999"/>
          </a:xfrm>
          <a:prstGeom prst="rect">
            <a:avLst/>
          </a:prstGeom>
        </p:spPr>
        <p:txBody>
          <a:bodyPr wrap="none">
            <a:spAutoFit/>
          </a:bodyPr>
          <a:lstStyle/>
          <a:p>
            <a:r>
              <a:rPr lang="en-US" sz="1200" dirty="0" err="1" smtClean="0">
                <a:latin typeface="Comic Sans MS" panose="030F0702030302020204" pitchFamily="66" charset="0"/>
              </a:rPr>
              <a:t>C.Treg</a:t>
            </a:r>
            <a:endParaRPr lang="es-VE" sz="1200" dirty="0"/>
          </a:p>
        </p:txBody>
      </p:sp>
      <p:sp>
        <p:nvSpPr>
          <p:cNvPr id="19" name="Rectángulo 18"/>
          <p:cNvSpPr/>
          <p:nvPr/>
        </p:nvSpPr>
        <p:spPr>
          <a:xfrm>
            <a:off x="4845247" y="5076280"/>
            <a:ext cx="814647" cy="276999"/>
          </a:xfrm>
          <a:prstGeom prst="rect">
            <a:avLst/>
          </a:prstGeom>
          <a:solidFill>
            <a:schemeClr val="bg1"/>
          </a:solidFill>
        </p:spPr>
        <p:txBody>
          <a:bodyPr wrap="none">
            <a:spAutoFit/>
          </a:bodyPr>
          <a:lstStyle/>
          <a:p>
            <a:r>
              <a:rPr lang="en-US" sz="1200" dirty="0" smtClean="0">
                <a:latin typeface="Comic Sans MS" panose="030F0702030302020204" pitchFamily="66" charset="0"/>
              </a:rPr>
              <a:t>C. goblet</a:t>
            </a:r>
            <a:endParaRPr lang="es-VE" sz="1200" dirty="0"/>
          </a:p>
        </p:txBody>
      </p:sp>
      <p:sp>
        <p:nvSpPr>
          <p:cNvPr id="20" name="Rectángulo 19"/>
          <p:cNvSpPr/>
          <p:nvPr/>
        </p:nvSpPr>
        <p:spPr>
          <a:xfrm>
            <a:off x="5541749" y="5076280"/>
            <a:ext cx="934871" cy="276999"/>
          </a:xfrm>
          <a:prstGeom prst="rect">
            <a:avLst/>
          </a:prstGeom>
          <a:solidFill>
            <a:schemeClr val="bg1"/>
          </a:solidFill>
        </p:spPr>
        <p:txBody>
          <a:bodyPr wrap="none">
            <a:spAutoFit/>
          </a:bodyPr>
          <a:lstStyle/>
          <a:p>
            <a:r>
              <a:rPr lang="en-US" sz="1200" dirty="0" smtClean="0">
                <a:latin typeface="Comic Sans MS" panose="030F0702030302020204" pitchFamily="66" charset="0"/>
              </a:rPr>
              <a:t>C. </a:t>
            </a:r>
            <a:r>
              <a:rPr lang="en-US" sz="1200" dirty="0" err="1" smtClean="0">
                <a:latin typeface="Comic Sans MS" panose="030F0702030302020204" pitchFamily="66" charset="0"/>
              </a:rPr>
              <a:t>epitelial</a:t>
            </a:r>
            <a:endParaRPr lang="es-VE" sz="1200" dirty="0"/>
          </a:p>
        </p:txBody>
      </p:sp>
      <p:sp>
        <p:nvSpPr>
          <p:cNvPr id="21" name="Rectángulo 20"/>
          <p:cNvSpPr/>
          <p:nvPr/>
        </p:nvSpPr>
        <p:spPr>
          <a:xfrm>
            <a:off x="7136863" y="5415271"/>
            <a:ext cx="950901" cy="276999"/>
          </a:xfrm>
          <a:prstGeom prst="rect">
            <a:avLst/>
          </a:prstGeom>
          <a:solidFill>
            <a:schemeClr val="bg1"/>
          </a:solidFill>
        </p:spPr>
        <p:txBody>
          <a:bodyPr wrap="none">
            <a:spAutoFit/>
          </a:bodyPr>
          <a:lstStyle/>
          <a:p>
            <a:r>
              <a:rPr lang="en-US" sz="1200" dirty="0" err="1" smtClean="0">
                <a:latin typeface="Comic Sans MS" panose="030F0702030302020204" pitchFamily="66" charset="0"/>
              </a:rPr>
              <a:t>Macrófago</a:t>
            </a:r>
            <a:endParaRPr lang="es-VE" sz="1200" dirty="0"/>
          </a:p>
        </p:txBody>
      </p:sp>
      <p:sp>
        <p:nvSpPr>
          <p:cNvPr id="22" name="Rectángulo 21"/>
          <p:cNvSpPr/>
          <p:nvPr/>
        </p:nvSpPr>
        <p:spPr>
          <a:xfrm>
            <a:off x="6043650" y="6273223"/>
            <a:ext cx="942887" cy="276999"/>
          </a:xfrm>
          <a:prstGeom prst="rect">
            <a:avLst/>
          </a:prstGeom>
          <a:solidFill>
            <a:schemeClr val="bg1"/>
          </a:solidFill>
        </p:spPr>
        <p:txBody>
          <a:bodyPr wrap="none">
            <a:spAutoFit/>
          </a:bodyPr>
          <a:lstStyle/>
          <a:p>
            <a:r>
              <a:rPr lang="en-US" sz="1200" dirty="0" err="1" smtClean="0">
                <a:latin typeface="Comic Sans MS" panose="030F0702030302020204" pitchFamily="66" charset="0"/>
              </a:rPr>
              <a:t>Neutrófilo</a:t>
            </a:r>
            <a:endParaRPr lang="es-VE" sz="1200" dirty="0"/>
          </a:p>
        </p:txBody>
      </p:sp>
      <p:sp>
        <p:nvSpPr>
          <p:cNvPr id="23" name="Rectángulo 22"/>
          <p:cNvSpPr/>
          <p:nvPr/>
        </p:nvSpPr>
        <p:spPr>
          <a:xfrm>
            <a:off x="4875084" y="6669360"/>
            <a:ext cx="235416" cy="1424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Rectángulo 23"/>
          <p:cNvSpPr/>
          <p:nvPr/>
        </p:nvSpPr>
        <p:spPr>
          <a:xfrm>
            <a:off x="5460798" y="6537367"/>
            <a:ext cx="1096775" cy="276999"/>
          </a:xfrm>
          <a:prstGeom prst="rect">
            <a:avLst/>
          </a:prstGeom>
          <a:solidFill>
            <a:schemeClr val="bg1"/>
          </a:solidFill>
        </p:spPr>
        <p:txBody>
          <a:bodyPr wrap="none">
            <a:spAutoFit/>
          </a:bodyPr>
          <a:lstStyle/>
          <a:p>
            <a:r>
              <a:rPr lang="en-US" sz="1200" dirty="0" smtClean="0">
                <a:latin typeface="Comic Sans MS" panose="030F0702030302020204" pitchFamily="66" charset="0"/>
              </a:rPr>
              <a:t>C. </a:t>
            </a:r>
            <a:r>
              <a:rPr lang="en-US" sz="1200" dirty="0" err="1" smtClean="0">
                <a:latin typeface="Comic Sans MS" panose="030F0702030302020204" pitchFamily="66" charset="0"/>
              </a:rPr>
              <a:t>dendrítica</a:t>
            </a:r>
            <a:endParaRPr lang="es-VE" sz="1200" dirty="0"/>
          </a:p>
        </p:txBody>
      </p:sp>
      <p:sp>
        <p:nvSpPr>
          <p:cNvPr id="25" name="Rectángulo 24"/>
          <p:cNvSpPr/>
          <p:nvPr/>
        </p:nvSpPr>
        <p:spPr>
          <a:xfrm>
            <a:off x="7013747" y="4260468"/>
            <a:ext cx="540533" cy="276999"/>
          </a:xfrm>
          <a:prstGeom prst="rect">
            <a:avLst/>
          </a:prstGeom>
          <a:solidFill>
            <a:schemeClr val="bg1"/>
          </a:solidFill>
        </p:spPr>
        <p:txBody>
          <a:bodyPr wrap="none">
            <a:spAutoFit/>
          </a:bodyPr>
          <a:lstStyle/>
          <a:p>
            <a:r>
              <a:rPr lang="en-US" sz="1200" dirty="0" smtClean="0">
                <a:latin typeface="Comic Sans MS" panose="030F0702030302020204" pitchFamily="66" charset="0"/>
              </a:rPr>
              <a:t>ILC3</a:t>
            </a:r>
            <a:endParaRPr lang="es-VE" sz="1200" dirty="0"/>
          </a:p>
        </p:txBody>
      </p:sp>
      <p:sp>
        <p:nvSpPr>
          <p:cNvPr id="26" name="Rectángulo 25"/>
          <p:cNvSpPr/>
          <p:nvPr/>
        </p:nvSpPr>
        <p:spPr>
          <a:xfrm>
            <a:off x="3850957" y="5722064"/>
            <a:ext cx="582211" cy="276999"/>
          </a:xfrm>
          <a:prstGeom prst="rect">
            <a:avLst/>
          </a:prstGeom>
          <a:solidFill>
            <a:schemeClr val="bg1"/>
          </a:solidFill>
        </p:spPr>
        <p:txBody>
          <a:bodyPr wrap="none">
            <a:spAutoFit/>
          </a:bodyPr>
          <a:lstStyle/>
          <a:p>
            <a:r>
              <a:rPr lang="en-US" sz="1200" dirty="0" smtClean="0">
                <a:latin typeface="Comic Sans MS" panose="030F0702030302020204" pitchFamily="66" charset="0"/>
              </a:rPr>
              <a:t>C. “B”</a:t>
            </a:r>
            <a:endParaRPr lang="es-VE" sz="1200" dirty="0"/>
          </a:p>
        </p:txBody>
      </p:sp>
      <p:sp>
        <p:nvSpPr>
          <p:cNvPr id="27" name="CuadroTexto 26"/>
          <p:cNvSpPr txBox="1"/>
          <p:nvPr/>
        </p:nvSpPr>
        <p:spPr>
          <a:xfrm>
            <a:off x="381613" y="3202012"/>
            <a:ext cx="1806905" cy="923330"/>
          </a:xfrm>
          <a:prstGeom prst="rect">
            <a:avLst/>
          </a:prstGeom>
          <a:solidFill>
            <a:schemeClr val="accent5">
              <a:lumMod val="40000"/>
              <a:lumOff val="60000"/>
            </a:schemeClr>
          </a:solidFill>
        </p:spPr>
        <p:txBody>
          <a:bodyPr wrap="none" rtlCol="0">
            <a:spAutoFit/>
          </a:bodyPr>
          <a:lstStyle/>
          <a:p>
            <a:r>
              <a:rPr lang="es-VE" dirty="0" smtClean="0">
                <a:latin typeface="Comic Sans MS" panose="030F0702030302020204" pitchFamily="66" charset="0"/>
              </a:rPr>
              <a:t>Eje intestino - </a:t>
            </a:r>
          </a:p>
          <a:p>
            <a:r>
              <a:rPr lang="es-VE" dirty="0" smtClean="0">
                <a:latin typeface="Comic Sans MS" panose="030F0702030302020204" pitchFamily="66" charset="0"/>
              </a:rPr>
              <a:t>microbiota -</a:t>
            </a:r>
          </a:p>
          <a:p>
            <a:r>
              <a:rPr lang="es-VE" dirty="0" smtClean="0">
                <a:latin typeface="Comic Sans MS" panose="030F0702030302020204" pitchFamily="66" charset="0"/>
              </a:rPr>
              <a:t>sistema inmune</a:t>
            </a:r>
            <a:endParaRPr lang="es-VE" dirty="0">
              <a:latin typeface="Comic Sans MS" panose="030F0702030302020204" pitchFamily="66" charset="0"/>
            </a:endParaRPr>
          </a:p>
        </p:txBody>
      </p:sp>
      <p:sp>
        <p:nvSpPr>
          <p:cNvPr id="28" name="Rectángulo 27"/>
          <p:cNvSpPr/>
          <p:nvPr/>
        </p:nvSpPr>
        <p:spPr>
          <a:xfrm>
            <a:off x="3419872" y="2527349"/>
            <a:ext cx="5442395" cy="757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Rectángulo 28"/>
          <p:cNvSpPr/>
          <p:nvPr/>
        </p:nvSpPr>
        <p:spPr>
          <a:xfrm>
            <a:off x="7136863" y="2135257"/>
            <a:ext cx="1509380" cy="4370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6" name="CuadroTexto 15"/>
          <p:cNvSpPr txBox="1"/>
          <p:nvPr/>
        </p:nvSpPr>
        <p:spPr>
          <a:xfrm>
            <a:off x="6992542" y="2483702"/>
            <a:ext cx="1661032" cy="461665"/>
          </a:xfrm>
          <a:prstGeom prst="rect">
            <a:avLst/>
          </a:prstGeom>
          <a:solidFill>
            <a:schemeClr val="bg1"/>
          </a:solidFill>
        </p:spPr>
        <p:txBody>
          <a:bodyPr wrap="none" rtlCol="0">
            <a:spAutoFit/>
          </a:bodyPr>
          <a:lstStyle/>
          <a:p>
            <a:r>
              <a:rPr lang="es-VE" sz="2400" b="1" dirty="0" err="1" smtClean="0">
                <a:solidFill>
                  <a:srgbClr val="C00000"/>
                </a:solidFill>
                <a:latin typeface="Comic Sans MS" panose="030F0702030302020204" pitchFamily="66" charset="0"/>
              </a:rPr>
              <a:t>Poliaminas</a:t>
            </a:r>
            <a:endParaRPr lang="es-VE" sz="2400" b="1" dirty="0">
              <a:solidFill>
                <a:srgbClr val="C00000"/>
              </a:solidFill>
              <a:latin typeface="Comic Sans MS" panose="030F0702030302020204" pitchFamily="66" charset="0"/>
            </a:endParaRPr>
          </a:p>
        </p:txBody>
      </p:sp>
      <p:sp>
        <p:nvSpPr>
          <p:cNvPr id="30" name="Rectángulo 29"/>
          <p:cNvSpPr/>
          <p:nvPr/>
        </p:nvSpPr>
        <p:spPr>
          <a:xfrm>
            <a:off x="5460798" y="2353788"/>
            <a:ext cx="582852" cy="218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CuadroTexto 14"/>
          <p:cNvSpPr txBox="1"/>
          <p:nvPr/>
        </p:nvSpPr>
        <p:spPr>
          <a:xfrm>
            <a:off x="5284623" y="2555404"/>
            <a:ext cx="1263487" cy="461665"/>
          </a:xfrm>
          <a:prstGeom prst="rect">
            <a:avLst/>
          </a:prstGeom>
          <a:solidFill>
            <a:schemeClr val="bg1"/>
          </a:solidFill>
        </p:spPr>
        <p:txBody>
          <a:bodyPr wrap="none" rtlCol="0">
            <a:spAutoFit/>
          </a:bodyPr>
          <a:lstStyle/>
          <a:p>
            <a:r>
              <a:rPr lang="es-VE" sz="2400" b="1" dirty="0" err="1" smtClean="0">
                <a:solidFill>
                  <a:srgbClr val="0047D6"/>
                </a:solidFill>
                <a:latin typeface="Comic Sans MS" panose="030F0702030302020204" pitchFamily="66" charset="0"/>
              </a:rPr>
              <a:t>Indoles</a:t>
            </a:r>
            <a:endParaRPr lang="es-VE" sz="2400" b="1" dirty="0">
              <a:solidFill>
                <a:srgbClr val="0047D6"/>
              </a:solidFill>
              <a:latin typeface="Comic Sans MS" panose="030F0702030302020204" pitchFamily="66" charset="0"/>
            </a:endParaRPr>
          </a:p>
        </p:txBody>
      </p:sp>
      <p:sp>
        <p:nvSpPr>
          <p:cNvPr id="31" name="Rectángulo 30"/>
          <p:cNvSpPr/>
          <p:nvPr/>
        </p:nvSpPr>
        <p:spPr>
          <a:xfrm>
            <a:off x="3707904" y="2233725"/>
            <a:ext cx="559823" cy="3918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CuadroTexto 13"/>
          <p:cNvSpPr txBox="1"/>
          <p:nvPr/>
        </p:nvSpPr>
        <p:spPr>
          <a:xfrm>
            <a:off x="3903910" y="2408335"/>
            <a:ext cx="1149674" cy="461665"/>
          </a:xfrm>
          <a:prstGeom prst="rect">
            <a:avLst/>
          </a:prstGeom>
          <a:solidFill>
            <a:schemeClr val="bg1"/>
          </a:solidFill>
        </p:spPr>
        <p:txBody>
          <a:bodyPr wrap="none" rtlCol="0">
            <a:spAutoFit/>
          </a:bodyPr>
          <a:lstStyle/>
          <a:p>
            <a:r>
              <a:rPr lang="es-VE" sz="2400" b="1" dirty="0" err="1" smtClean="0">
                <a:solidFill>
                  <a:srgbClr val="00B050"/>
                </a:solidFill>
                <a:latin typeface="Comic Sans MS" panose="030F0702030302020204" pitchFamily="66" charset="0"/>
              </a:rPr>
              <a:t>SCFAs</a:t>
            </a:r>
            <a:endParaRPr lang="es-VE" sz="2400" b="1" dirty="0">
              <a:solidFill>
                <a:srgbClr val="00B050"/>
              </a:solidFill>
              <a:latin typeface="Comic Sans MS" panose="030F0702030302020204" pitchFamily="66" charset="0"/>
            </a:endParaRPr>
          </a:p>
        </p:txBody>
      </p:sp>
      <p:sp>
        <p:nvSpPr>
          <p:cNvPr id="32" name="6 CuadroTexto"/>
          <p:cNvSpPr txBox="1"/>
          <p:nvPr/>
        </p:nvSpPr>
        <p:spPr>
          <a:xfrm>
            <a:off x="381613" y="161692"/>
            <a:ext cx="797013"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IIIA2</a:t>
            </a:r>
            <a:endParaRPr lang="es-VE" sz="1600" dirty="0">
              <a:solidFill>
                <a:prstClr val="white"/>
              </a:solidFill>
              <a:latin typeface="Comic Sans MS" pitchFamily="66" charset="0"/>
            </a:endParaRPr>
          </a:p>
        </p:txBody>
      </p:sp>
      <p:sp>
        <p:nvSpPr>
          <p:cNvPr id="33" name="CuadroTexto 32"/>
          <p:cNvSpPr txBox="1"/>
          <p:nvPr/>
        </p:nvSpPr>
        <p:spPr>
          <a:xfrm>
            <a:off x="381613" y="574727"/>
            <a:ext cx="1499128" cy="615553"/>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b="1" dirty="0" err="1" smtClean="0">
                <a:latin typeface="Comic Sans MS" panose="030F0702030302020204" pitchFamily="66" charset="0"/>
              </a:rPr>
              <a:t>Postbióticos</a:t>
            </a:r>
            <a:endParaRPr lang="es-VE" b="1" dirty="0">
              <a:latin typeface="Comic Sans MS" panose="030F0702030302020204" pitchFamily="66" charset="0"/>
            </a:endParaRPr>
          </a:p>
        </p:txBody>
      </p:sp>
      <p:sp>
        <p:nvSpPr>
          <p:cNvPr id="9" name="CuadroTexto 8"/>
          <p:cNvSpPr txBox="1"/>
          <p:nvPr/>
        </p:nvSpPr>
        <p:spPr>
          <a:xfrm>
            <a:off x="381613" y="1276082"/>
            <a:ext cx="2919077" cy="1754326"/>
          </a:xfrm>
          <a:prstGeom prst="rect">
            <a:avLst/>
          </a:prstGeom>
          <a:solidFill>
            <a:schemeClr val="accent6">
              <a:lumMod val="20000"/>
              <a:lumOff val="80000"/>
            </a:schemeClr>
          </a:solidFill>
          <a:ln>
            <a:solidFill>
              <a:srgbClr val="0047D6"/>
            </a:solidFill>
          </a:ln>
          <a:effectLst>
            <a:outerShdw blurRad="50800" dist="38100" dir="2700000" algn="tl" rotWithShape="0">
              <a:prstClr val="black">
                <a:alpha val="40000"/>
              </a:prstClr>
            </a:outerShdw>
          </a:effectLst>
        </p:spPr>
        <p:txBody>
          <a:bodyPr wrap="square" rtlCol="0">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Metabolitos producidos </a:t>
            </a:r>
          </a:p>
          <a:p>
            <a:r>
              <a:rPr lang="es-VE" dirty="0" smtClean="0">
                <a:effectLst>
                  <a:outerShdw blurRad="38100" dist="38100" dir="2700000" algn="tl">
                    <a:srgbClr val="000000">
                      <a:alpha val="43137"/>
                    </a:srgbClr>
                  </a:outerShdw>
                </a:effectLst>
                <a:latin typeface="Comic Sans MS" panose="030F0702030302020204" pitchFamily="66" charset="0"/>
              </a:rPr>
              <a:t>por el Microbiota a partir de la Dieta</a:t>
            </a:r>
          </a:p>
          <a:p>
            <a:pPr marL="285750" indent="-285750">
              <a:buFont typeface="Arial" panose="020B0604020202020204" pitchFamily="34" charset="0"/>
              <a:buChar char="•"/>
            </a:pPr>
            <a:r>
              <a:rPr lang="es-VE" dirty="0" smtClean="0">
                <a:latin typeface="Comic Sans MS" panose="030F0702030302020204" pitchFamily="66" charset="0"/>
              </a:rPr>
              <a:t>SCFA</a:t>
            </a:r>
          </a:p>
          <a:p>
            <a:pPr marL="285750" indent="-285750">
              <a:buFont typeface="Arial" panose="020B0604020202020204" pitchFamily="34" charset="0"/>
              <a:buChar char="•"/>
            </a:pPr>
            <a:r>
              <a:rPr lang="es-VE" dirty="0" smtClean="0">
                <a:latin typeface="Comic Sans MS" panose="030F0702030302020204" pitchFamily="66" charset="0"/>
              </a:rPr>
              <a:t>Derivados </a:t>
            </a:r>
            <a:r>
              <a:rPr lang="es-VE" dirty="0" err="1" smtClean="0">
                <a:latin typeface="Comic Sans MS" panose="030F0702030302020204" pitchFamily="66" charset="0"/>
              </a:rPr>
              <a:t>indólicos</a:t>
            </a:r>
            <a:endParaRPr lang="es-VE" dirty="0" smtClean="0">
              <a:latin typeface="Comic Sans MS" panose="030F0702030302020204" pitchFamily="66" charset="0"/>
            </a:endParaRPr>
          </a:p>
          <a:p>
            <a:pPr marL="285750" indent="-285750">
              <a:buFont typeface="Arial" panose="020B0604020202020204" pitchFamily="34" charset="0"/>
              <a:buChar char="•"/>
            </a:pPr>
            <a:r>
              <a:rPr lang="es-VE" dirty="0" err="1" smtClean="0">
                <a:latin typeface="Comic Sans MS" panose="030F0702030302020204" pitchFamily="66" charset="0"/>
              </a:rPr>
              <a:t>Poliaminas</a:t>
            </a:r>
            <a:endParaRPr lang="es-VE" dirty="0">
              <a:latin typeface="Comic Sans MS" panose="030F0702030302020204" pitchFamily="66" charset="0"/>
            </a:endParaRPr>
          </a:p>
        </p:txBody>
      </p:sp>
    </p:spTree>
    <p:extLst>
      <p:ext uri="{BB962C8B-B14F-4D97-AF65-F5344CB8AC3E}">
        <p14:creationId xmlns:p14="http://schemas.microsoft.com/office/powerpoint/2010/main" val="274030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10" grpId="0"/>
      <p:bldP spid="11" grpId="0"/>
      <p:bldP spid="12" grpId="0"/>
      <p:bldP spid="18" grpId="0"/>
      <p:bldP spid="19" grpId="0" animBg="1"/>
      <p:bldP spid="20" grpId="0" animBg="1"/>
      <p:bldP spid="21" grpId="0" animBg="1"/>
      <p:bldP spid="22" grpId="0" animBg="1"/>
      <p:bldP spid="24" grpId="0" animBg="1"/>
      <p:bldP spid="25" grpId="0" animBg="1"/>
      <p:bldP spid="26" grpId="0" animBg="1"/>
      <p:bldP spid="16" grpId="0" animBg="1"/>
      <p:bldP spid="15" grpId="0" animBg="1"/>
      <p:bldP spid="14" grpId="0" animBg="1"/>
      <p:bldP spid="9"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bg1">
                    <a:lumMod val="50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50000"/>
                </a:schemeClr>
              </a:solidFill>
              <a:latin typeface="Arial" panose="020B0604020202020204" pitchFamily="34" charset="0"/>
              <a:cs typeface="Arial" panose="020B0604020202020204" pitchFamily="34" charset="0"/>
            </a:endParaRPr>
          </a:p>
        </p:txBody>
      </p:sp>
      <p:sp>
        <p:nvSpPr>
          <p:cNvPr id="5" name="CuadroTexto 4"/>
          <p:cNvSpPr txBox="1"/>
          <p:nvPr/>
        </p:nvSpPr>
        <p:spPr>
          <a:xfrm>
            <a:off x="1794596" y="1360719"/>
            <a:ext cx="5618698" cy="707886"/>
          </a:xfrm>
          <a:prstGeom prst="rect">
            <a:avLst/>
          </a:prstGeom>
          <a:solidFill>
            <a:schemeClr val="accent5">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square" rtlCol="0">
            <a:spAutoFit/>
          </a:bodyPr>
          <a:lstStyle/>
          <a:p>
            <a:pPr algn="ctr"/>
            <a:r>
              <a:rPr lang="es-VE" sz="2000" dirty="0" smtClean="0">
                <a:latin typeface="Comic Sans MS" panose="030F0702030302020204" pitchFamily="66" charset="0"/>
              </a:rPr>
              <a:t>Ejemplos clínicos (</a:t>
            </a:r>
            <a:r>
              <a:rPr lang="es-VE" sz="2000" dirty="0" smtClean="0">
                <a:solidFill>
                  <a:schemeClr val="accent1"/>
                </a:solidFill>
                <a:latin typeface="Comic Sans MS" panose="030F0702030302020204" pitchFamily="66" charset="0"/>
              </a:rPr>
              <a:t>azul</a:t>
            </a:r>
            <a:r>
              <a:rPr lang="es-VE" sz="2000" dirty="0" smtClean="0">
                <a:latin typeface="Comic Sans MS" panose="030F0702030302020204" pitchFamily="66" charset="0"/>
              </a:rPr>
              <a:t>) y preclínicos (</a:t>
            </a:r>
            <a:r>
              <a:rPr lang="es-VE" sz="2000" dirty="0" smtClean="0">
                <a:solidFill>
                  <a:schemeClr val="accent6">
                    <a:lumMod val="75000"/>
                  </a:schemeClr>
                </a:solidFill>
                <a:latin typeface="Comic Sans MS" panose="030F0702030302020204" pitchFamily="66" charset="0"/>
              </a:rPr>
              <a:t>naranja</a:t>
            </a:r>
            <a:r>
              <a:rPr lang="es-VE" sz="2000" dirty="0" smtClean="0">
                <a:latin typeface="Comic Sans MS" panose="030F0702030302020204" pitchFamily="66" charset="0"/>
              </a:rPr>
              <a:t>)  de Terapia mediada por Microbiota</a:t>
            </a:r>
          </a:p>
        </p:txBody>
      </p:sp>
      <p:sp>
        <p:nvSpPr>
          <p:cNvPr id="12" name="CuadroTexto 11"/>
          <p:cNvSpPr txBox="1"/>
          <p:nvPr/>
        </p:nvSpPr>
        <p:spPr>
          <a:xfrm>
            <a:off x="279247" y="4847430"/>
            <a:ext cx="1321196" cy="646331"/>
          </a:xfrm>
          <a:prstGeom prst="rect">
            <a:avLst/>
          </a:prstGeom>
          <a:solidFill>
            <a:schemeClr val="tx2">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Infección </a:t>
            </a:r>
          </a:p>
          <a:p>
            <a:r>
              <a:rPr lang="es-VE" dirty="0" smtClean="0">
                <a:latin typeface="Comic Sans MS" panose="030F0702030302020204" pitchFamily="66" charset="0"/>
              </a:rPr>
              <a:t>C. difficile</a:t>
            </a:r>
            <a:endParaRPr lang="es-VE" dirty="0">
              <a:latin typeface="Comic Sans MS" panose="030F0702030302020204" pitchFamily="66" charset="0"/>
            </a:endParaRPr>
          </a:p>
        </p:txBody>
      </p:sp>
      <p:sp>
        <p:nvSpPr>
          <p:cNvPr id="13" name="CuadroTexto 12"/>
          <p:cNvSpPr txBox="1"/>
          <p:nvPr/>
        </p:nvSpPr>
        <p:spPr>
          <a:xfrm>
            <a:off x="1830025" y="4859979"/>
            <a:ext cx="1252266" cy="646331"/>
          </a:xfrm>
          <a:prstGeom prst="rect">
            <a:avLst/>
          </a:prstGeom>
          <a:solidFill>
            <a:schemeClr val="accent6"/>
          </a:solidFill>
          <a:effectLst>
            <a:outerShdw blurRad="50800" dist="38100" dir="2700000" algn="tl" rotWithShape="0">
              <a:prstClr val="black">
                <a:alpha val="40000"/>
              </a:prstClr>
            </a:outerShdw>
          </a:effectLst>
        </p:spPr>
        <p:txBody>
          <a:bodyPr wrap="none" rtlCol="0">
            <a:spAutoFit/>
          </a:bodyPr>
          <a:lstStyle/>
          <a:p>
            <a:pPr algn="ctr"/>
            <a:r>
              <a:rPr lang="es-VE" dirty="0" err="1" smtClean="0">
                <a:latin typeface="Comic Sans MS" panose="030F0702030302020204" pitchFamily="66" charset="0"/>
              </a:rPr>
              <a:t>Atero</a:t>
            </a:r>
            <a:endParaRPr lang="es-VE" dirty="0" smtClean="0">
              <a:latin typeface="Comic Sans MS" panose="030F0702030302020204" pitchFamily="66" charset="0"/>
            </a:endParaRPr>
          </a:p>
          <a:p>
            <a:pPr algn="ctr"/>
            <a:r>
              <a:rPr lang="es-VE" dirty="0" smtClean="0">
                <a:latin typeface="Comic Sans MS" panose="030F0702030302020204" pitchFamily="66" charset="0"/>
              </a:rPr>
              <a:t>esclerosis</a:t>
            </a:r>
            <a:endParaRPr lang="es-VE" dirty="0">
              <a:latin typeface="Comic Sans MS" panose="030F0702030302020204" pitchFamily="66" charset="0"/>
            </a:endParaRPr>
          </a:p>
        </p:txBody>
      </p:sp>
      <p:sp>
        <p:nvSpPr>
          <p:cNvPr id="14" name="CuadroTexto 13"/>
          <p:cNvSpPr txBox="1"/>
          <p:nvPr/>
        </p:nvSpPr>
        <p:spPr>
          <a:xfrm>
            <a:off x="3263001" y="4881933"/>
            <a:ext cx="1167307" cy="369332"/>
          </a:xfrm>
          <a:prstGeom prst="rect">
            <a:avLst/>
          </a:prstGeom>
          <a:solidFill>
            <a:schemeClr val="accent6"/>
          </a:solid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Ansiedad</a:t>
            </a:r>
            <a:endParaRPr lang="es-VE" dirty="0">
              <a:latin typeface="Comic Sans MS" panose="030F0702030302020204" pitchFamily="66" charset="0"/>
            </a:endParaRPr>
          </a:p>
        </p:txBody>
      </p:sp>
      <p:sp>
        <p:nvSpPr>
          <p:cNvPr id="15" name="CuadroTexto 14"/>
          <p:cNvSpPr txBox="1"/>
          <p:nvPr/>
        </p:nvSpPr>
        <p:spPr>
          <a:xfrm>
            <a:off x="4791729" y="4871730"/>
            <a:ext cx="918841" cy="369332"/>
          </a:xfrm>
          <a:prstGeom prst="rect">
            <a:avLst/>
          </a:prstGeom>
          <a:solidFill>
            <a:schemeClr val="accent6"/>
          </a:solid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Cáncer</a:t>
            </a:r>
            <a:endParaRPr lang="es-VE" dirty="0">
              <a:latin typeface="Comic Sans MS" panose="030F0702030302020204" pitchFamily="66" charset="0"/>
            </a:endParaRPr>
          </a:p>
        </p:txBody>
      </p:sp>
      <p:sp>
        <p:nvSpPr>
          <p:cNvPr id="16" name="CuadroTexto 15"/>
          <p:cNvSpPr txBox="1"/>
          <p:nvPr/>
        </p:nvSpPr>
        <p:spPr>
          <a:xfrm>
            <a:off x="5802919" y="4881933"/>
            <a:ext cx="1366080" cy="369332"/>
          </a:xfrm>
          <a:prstGeom prst="rect">
            <a:avLst/>
          </a:prstGeom>
          <a:solidFill>
            <a:schemeClr val="accent6"/>
          </a:solid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Adiposidad</a:t>
            </a:r>
            <a:endParaRPr lang="es-VE" dirty="0">
              <a:latin typeface="Comic Sans MS" panose="030F0702030302020204" pitchFamily="66" charset="0"/>
            </a:endParaRPr>
          </a:p>
        </p:txBody>
      </p:sp>
      <p:sp>
        <p:nvSpPr>
          <p:cNvPr id="17" name="CuadroTexto 16"/>
          <p:cNvSpPr txBox="1"/>
          <p:nvPr/>
        </p:nvSpPr>
        <p:spPr>
          <a:xfrm>
            <a:off x="7261348" y="4881934"/>
            <a:ext cx="1763624" cy="923330"/>
          </a:xfrm>
          <a:prstGeom prst="rect">
            <a:avLst/>
          </a:prstGeom>
          <a:solidFill>
            <a:schemeClr val="tx2">
              <a:lumMod val="40000"/>
              <a:lumOff val="60000"/>
            </a:schemeClr>
          </a:solidFill>
          <a:effectLst>
            <a:outerShdw blurRad="50800" dist="38100" dir="2700000" algn="tl" rotWithShape="0">
              <a:prstClr val="black">
                <a:alpha val="40000"/>
              </a:prstClr>
            </a:outerShdw>
          </a:effectLst>
        </p:spPr>
        <p:txBody>
          <a:bodyPr wrap="none" rtlCol="0">
            <a:spAutoFit/>
          </a:bodyPr>
          <a:lstStyle/>
          <a:p>
            <a:pPr algn="ctr"/>
            <a:r>
              <a:rPr lang="es-VE" dirty="0" smtClean="0">
                <a:latin typeface="Comic Sans MS" panose="030F0702030302020204" pitchFamily="66" charset="0"/>
              </a:rPr>
              <a:t>Autoinmunidad</a:t>
            </a:r>
          </a:p>
          <a:p>
            <a:pPr algn="ctr"/>
            <a:r>
              <a:rPr lang="es-VE" dirty="0" smtClean="0">
                <a:latin typeface="Comic Sans MS" panose="030F0702030302020204" pitchFamily="66" charset="0"/>
              </a:rPr>
              <a:t> islote </a:t>
            </a:r>
          </a:p>
          <a:p>
            <a:pPr algn="ctr"/>
            <a:r>
              <a:rPr lang="es-VE" dirty="0" smtClean="0">
                <a:latin typeface="Comic Sans MS" panose="030F0702030302020204" pitchFamily="66" charset="0"/>
              </a:rPr>
              <a:t>pancreático</a:t>
            </a:r>
            <a:endParaRPr lang="es-VE" dirty="0">
              <a:latin typeface="Comic Sans MS" panose="030F0702030302020204" pitchFamily="66" charset="0"/>
            </a:endParaRPr>
          </a:p>
        </p:txBody>
      </p:sp>
      <p:cxnSp>
        <p:nvCxnSpPr>
          <p:cNvPr id="19" name="Conector recto 18"/>
          <p:cNvCxnSpPr/>
          <p:nvPr/>
        </p:nvCxnSpPr>
        <p:spPr>
          <a:xfrm>
            <a:off x="4643438" y="2115324"/>
            <a:ext cx="18" cy="550046"/>
          </a:xfrm>
          <a:prstGeom prst="line">
            <a:avLst/>
          </a:prstGeom>
          <a:ln w="28575">
            <a:solidFill>
              <a:srgbClr val="0047D6"/>
            </a:solidFill>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a:off x="946155" y="2647945"/>
            <a:ext cx="7181723"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 name="Conector recto de flecha 22"/>
          <p:cNvCxnSpPr/>
          <p:nvPr/>
        </p:nvCxnSpPr>
        <p:spPr>
          <a:xfrm>
            <a:off x="946155" y="2630817"/>
            <a:ext cx="0" cy="217736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a:off x="2400916" y="2647945"/>
            <a:ext cx="0" cy="217736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5" name="Conector recto de flecha 24"/>
          <p:cNvCxnSpPr/>
          <p:nvPr/>
        </p:nvCxnSpPr>
        <p:spPr>
          <a:xfrm>
            <a:off x="3927957" y="2635245"/>
            <a:ext cx="0" cy="217736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p:cNvCxnSpPr/>
          <p:nvPr/>
        </p:nvCxnSpPr>
        <p:spPr>
          <a:xfrm>
            <a:off x="5345197" y="2647945"/>
            <a:ext cx="0" cy="217736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a:off x="6738896" y="2647945"/>
            <a:ext cx="0" cy="217736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p:cNvCxnSpPr/>
          <p:nvPr/>
        </p:nvCxnSpPr>
        <p:spPr>
          <a:xfrm>
            <a:off x="8135200" y="2647945"/>
            <a:ext cx="0" cy="217736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CuadroTexto 5"/>
          <p:cNvSpPr txBox="1"/>
          <p:nvPr/>
        </p:nvSpPr>
        <p:spPr>
          <a:xfrm flipH="1">
            <a:off x="248799" y="3204588"/>
            <a:ext cx="1322433" cy="584775"/>
          </a:xfrm>
          <a:prstGeom prst="rect">
            <a:avLst/>
          </a:prstGeom>
          <a:solidFill>
            <a:schemeClr val="bg1"/>
          </a:solidFill>
          <a:effectLst/>
        </p:spPr>
        <p:txBody>
          <a:bodyPr wrap="square" rtlCol="0">
            <a:spAutoFit/>
          </a:bodyPr>
          <a:lstStyle/>
          <a:p>
            <a:pPr algn="ctr"/>
            <a:r>
              <a:rPr lang="es-VE" sz="1600" dirty="0" smtClean="0">
                <a:effectLst>
                  <a:outerShdw blurRad="38100" dist="38100" dir="2700000" algn="tl">
                    <a:srgbClr val="000000">
                      <a:alpha val="43137"/>
                    </a:srgbClr>
                  </a:outerShdw>
                </a:effectLst>
                <a:latin typeface="Comic Sans MS" panose="030F0702030302020204" pitchFamily="66" charset="0"/>
              </a:rPr>
              <a:t>Transplante fecal</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7" name="CuadroTexto 6"/>
          <p:cNvSpPr txBox="1"/>
          <p:nvPr/>
        </p:nvSpPr>
        <p:spPr>
          <a:xfrm flipH="1">
            <a:off x="1515802" y="3137847"/>
            <a:ext cx="1754481" cy="830997"/>
          </a:xfrm>
          <a:prstGeom prst="rect">
            <a:avLst/>
          </a:prstGeom>
          <a:solidFill>
            <a:schemeClr val="bg1"/>
          </a:solidFill>
          <a:effectLst/>
        </p:spPr>
        <p:txBody>
          <a:bodyPr wrap="square" rtlCol="0">
            <a:spAutoFit/>
          </a:bodyPr>
          <a:lstStyle/>
          <a:p>
            <a:pPr algn="ctr"/>
            <a:r>
              <a:rPr lang="es-VE" sz="1600" dirty="0" smtClean="0">
                <a:effectLst>
                  <a:outerShdw blurRad="38100" dist="38100" dir="2700000" algn="tl">
                    <a:srgbClr val="000000">
                      <a:alpha val="43137"/>
                    </a:srgbClr>
                  </a:outerShdw>
                </a:effectLst>
                <a:latin typeface="Comic Sans MS" panose="030F0702030302020204" pitchFamily="66" charset="0"/>
              </a:rPr>
              <a:t>Inhibición síntesis TMA</a:t>
            </a:r>
          </a:p>
          <a:p>
            <a:pPr algn="ctr"/>
            <a:r>
              <a:rPr lang="es-VE" sz="1600" dirty="0" smtClean="0">
                <a:effectLst>
                  <a:outerShdw blurRad="38100" dist="38100" dir="2700000" algn="tl">
                    <a:srgbClr val="000000">
                      <a:alpha val="43137"/>
                    </a:srgbClr>
                  </a:outerShdw>
                </a:effectLst>
                <a:latin typeface="Comic Sans MS" panose="030F0702030302020204" pitchFamily="66" charset="0"/>
              </a:rPr>
              <a:t>microbiana</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8" name="CuadroTexto 7"/>
          <p:cNvSpPr txBox="1"/>
          <p:nvPr/>
        </p:nvSpPr>
        <p:spPr>
          <a:xfrm flipH="1">
            <a:off x="3142453" y="3186476"/>
            <a:ext cx="1519455" cy="584775"/>
          </a:xfrm>
          <a:prstGeom prst="rect">
            <a:avLst/>
          </a:prstGeom>
          <a:solidFill>
            <a:schemeClr val="bg1"/>
          </a:solidFill>
          <a:effectLst/>
        </p:spPr>
        <p:txBody>
          <a:bodyPr wrap="square" rtlCol="0">
            <a:spAutoFit/>
          </a:bodyPr>
          <a:lstStyle/>
          <a:p>
            <a:pPr algn="ctr"/>
            <a:r>
              <a:rPr lang="es-VE" sz="1600" i="1" dirty="0" err="1" smtClean="0">
                <a:effectLst>
                  <a:outerShdw blurRad="38100" dist="38100" dir="2700000" algn="tl">
                    <a:srgbClr val="000000">
                      <a:alpha val="43137"/>
                    </a:srgbClr>
                  </a:outerShdw>
                </a:effectLst>
                <a:latin typeface="Comic Sans MS" panose="030F0702030302020204" pitchFamily="66" charset="0"/>
              </a:rPr>
              <a:t>Bacteroides</a:t>
            </a:r>
            <a:r>
              <a:rPr lang="es-VE" sz="1600" i="1" dirty="0" smtClean="0">
                <a:effectLst>
                  <a:outerShdw blurRad="38100" dist="38100" dir="2700000" algn="tl">
                    <a:srgbClr val="000000">
                      <a:alpha val="43137"/>
                    </a:srgbClr>
                  </a:outerShdw>
                </a:effectLst>
                <a:latin typeface="Comic Sans MS" panose="030F0702030302020204" pitchFamily="66" charset="0"/>
              </a:rPr>
              <a:t> </a:t>
            </a:r>
            <a:r>
              <a:rPr lang="es-VE" sz="1600" i="1" dirty="0" err="1" smtClean="0">
                <a:effectLst>
                  <a:outerShdw blurRad="38100" dist="38100" dir="2700000" algn="tl">
                    <a:srgbClr val="000000">
                      <a:alpha val="43137"/>
                    </a:srgbClr>
                  </a:outerShdw>
                </a:effectLst>
                <a:latin typeface="Comic Sans MS" panose="030F0702030302020204" pitchFamily="66" charset="0"/>
              </a:rPr>
              <a:t>fragilis</a:t>
            </a:r>
            <a:endParaRPr lang="es-VE" sz="1600" i="1" dirty="0">
              <a:effectLst>
                <a:outerShdw blurRad="38100" dist="38100" dir="2700000" algn="tl">
                  <a:srgbClr val="000000">
                    <a:alpha val="43137"/>
                  </a:srgbClr>
                </a:outerShdw>
              </a:effectLst>
              <a:latin typeface="Comic Sans MS" panose="030F0702030302020204" pitchFamily="66" charset="0"/>
            </a:endParaRPr>
          </a:p>
        </p:txBody>
      </p:sp>
      <p:sp>
        <p:nvSpPr>
          <p:cNvPr id="9" name="CuadroTexto 8"/>
          <p:cNvSpPr txBox="1"/>
          <p:nvPr/>
        </p:nvSpPr>
        <p:spPr>
          <a:xfrm flipH="1">
            <a:off x="4486272" y="3176802"/>
            <a:ext cx="1754481" cy="830997"/>
          </a:xfrm>
          <a:prstGeom prst="rect">
            <a:avLst/>
          </a:prstGeom>
          <a:solidFill>
            <a:schemeClr val="bg1"/>
          </a:solidFill>
          <a:effectLst/>
        </p:spPr>
        <p:txBody>
          <a:bodyPr wrap="square" rtlCol="0">
            <a:spAutoFit/>
          </a:bodyPr>
          <a:lstStyle/>
          <a:p>
            <a:pPr algn="ctr"/>
            <a:r>
              <a:rPr lang="es-VE" sz="1600" dirty="0" smtClean="0">
                <a:effectLst>
                  <a:outerShdw blurRad="38100" dist="38100" dir="2700000" algn="tl">
                    <a:srgbClr val="000000">
                      <a:alpha val="43137"/>
                    </a:srgbClr>
                  </a:outerShdw>
                </a:effectLst>
                <a:latin typeface="Comic Sans MS" panose="030F0702030302020204" pitchFamily="66" charset="0"/>
              </a:rPr>
              <a:t>Diversos comensales específicos</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10" name="CuadroTexto 9"/>
          <p:cNvSpPr txBox="1"/>
          <p:nvPr/>
        </p:nvSpPr>
        <p:spPr>
          <a:xfrm flipH="1">
            <a:off x="6022701" y="3191067"/>
            <a:ext cx="1414348" cy="584775"/>
          </a:xfrm>
          <a:prstGeom prst="rect">
            <a:avLst/>
          </a:prstGeom>
          <a:solidFill>
            <a:schemeClr val="bg1"/>
          </a:solidFill>
          <a:effectLst/>
        </p:spPr>
        <p:txBody>
          <a:bodyPr wrap="square" rtlCol="0">
            <a:spAutoFit/>
          </a:bodyPr>
          <a:lstStyle/>
          <a:p>
            <a:pPr algn="ctr"/>
            <a:r>
              <a:rPr lang="es-VE" sz="1600" i="1" dirty="0" smtClean="0">
                <a:effectLst>
                  <a:outerShdw blurRad="38100" dist="38100" dir="2700000" algn="tl">
                    <a:srgbClr val="000000">
                      <a:alpha val="43137"/>
                    </a:srgbClr>
                  </a:outerShdw>
                </a:effectLst>
                <a:latin typeface="Comic Sans MS" panose="030F0702030302020204" pitchFamily="66" charset="0"/>
              </a:rPr>
              <a:t>E. </a:t>
            </a:r>
            <a:r>
              <a:rPr lang="es-VE" sz="1600" i="1" dirty="0" err="1" smtClean="0">
                <a:effectLst>
                  <a:outerShdw blurRad="38100" dist="38100" dir="2700000" algn="tl">
                    <a:srgbClr val="000000">
                      <a:alpha val="43137"/>
                    </a:srgbClr>
                  </a:outerShdw>
                </a:effectLst>
                <a:latin typeface="Comic Sans MS" panose="030F0702030302020204" pitchFamily="66" charset="0"/>
              </a:rPr>
              <a:t>Coli</a:t>
            </a:r>
            <a:r>
              <a:rPr lang="es-VE" sz="1600" i="1" dirty="0" smtClean="0">
                <a:effectLst>
                  <a:outerShdw blurRad="38100" dist="38100" dir="2700000" algn="tl">
                    <a:srgbClr val="000000">
                      <a:alpha val="43137"/>
                    </a:srgbClr>
                  </a:outerShdw>
                </a:effectLst>
                <a:latin typeface="Comic Sans MS" panose="030F0702030302020204" pitchFamily="66" charset="0"/>
              </a:rPr>
              <a:t> </a:t>
            </a:r>
          </a:p>
          <a:p>
            <a:pPr algn="ctr"/>
            <a:r>
              <a:rPr lang="es-VE" sz="1600" dirty="0" err="1" smtClean="0">
                <a:effectLst>
                  <a:outerShdw blurRad="38100" dist="38100" dir="2700000" algn="tl">
                    <a:srgbClr val="000000">
                      <a:alpha val="43137"/>
                    </a:srgbClr>
                  </a:outerShdw>
                </a:effectLst>
                <a:latin typeface="Comic Sans MS" panose="030F0702030302020204" pitchFamily="66" charset="0"/>
              </a:rPr>
              <a:t>engineered</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11" name="CuadroTexto 10"/>
          <p:cNvSpPr txBox="1"/>
          <p:nvPr/>
        </p:nvSpPr>
        <p:spPr>
          <a:xfrm flipH="1">
            <a:off x="7254299" y="3189785"/>
            <a:ext cx="1754481" cy="1077218"/>
          </a:xfrm>
          <a:prstGeom prst="rect">
            <a:avLst/>
          </a:prstGeom>
          <a:solidFill>
            <a:schemeClr val="bg1"/>
          </a:solidFill>
          <a:effectLst/>
        </p:spPr>
        <p:txBody>
          <a:bodyPr wrap="square" rtlCol="0">
            <a:spAutoFit/>
          </a:bodyPr>
          <a:lstStyle/>
          <a:p>
            <a:pPr algn="ctr"/>
            <a:r>
              <a:rPr lang="es-VE" sz="1600" dirty="0" smtClean="0">
                <a:effectLst>
                  <a:outerShdw blurRad="38100" dist="38100" dir="2700000" algn="tl">
                    <a:srgbClr val="000000">
                      <a:alpha val="43137"/>
                    </a:srgbClr>
                  </a:outerShdw>
                </a:effectLst>
                <a:latin typeface="Comic Sans MS" panose="030F0702030302020204" pitchFamily="66" charset="0"/>
              </a:rPr>
              <a:t>Suplemento </a:t>
            </a:r>
            <a:r>
              <a:rPr lang="es-VE" sz="1600" dirty="0" err="1" smtClean="0">
                <a:effectLst>
                  <a:outerShdw blurRad="38100" dist="38100" dir="2700000" algn="tl">
                    <a:srgbClr val="000000">
                      <a:alpha val="43137"/>
                    </a:srgbClr>
                  </a:outerShdw>
                </a:effectLst>
                <a:latin typeface="Comic Sans MS" panose="030F0702030302020204" pitchFamily="66" charset="0"/>
              </a:rPr>
              <a:t>probiótico</a:t>
            </a:r>
            <a:endParaRPr lang="es-VE" sz="1600" dirty="0" smtClean="0">
              <a:effectLst>
                <a:outerShdw blurRad="38100" dist="38100" dir="2700000" algn="tl">
                  <a:srgbClr val="000000">
                    <a:alpha val="43137"/>
                  </a:srgbClr>
                </a:outerShdw>
              </a:effectLst>
              <a:latin typeface="Comic Sans MS" panose="030F0702030302020204" pitchFamily="66" charset="0"/>
            </a:endParaRPr>
          </a:p>
          <a:p>
            <a:pPr algn="ctr"/>
            <a:r>
              <a:rPr lang="es-VE" sz="1600" dirty="0">
                <a:effectLst>
                  <a:outerShdw blurRad="38100" dist="38100" dir="2700000" algn="tl">
                    <a:srgbClr val="000000">
                      <a:alpha val="43137"/>
                    </a:srgbClr>
                  </a:outerShdw>
                </a:effectLst>
                <a:latin typeface="Comic Sans MS" panose="030F0702030302020204" pitchFamily="66" charset="0"/>
              </a:rPr>
              <a:t>t</a:t>
            </a:r>
            <a:r>
              <a:rPr lang="es-VE" sz="1600" dirty="0" smtClean="0">
                <a:effectLst>
                  <a:outerShdw blurRad="38100" dist="38100" dir="2700000" algn="tl">
                    <a:srgbClr val="000000">
                      <a:alpha val="43137"/>
                    </a:srgbClr>
                  </a:outerShdw>
                </a:effectLst>
                <a:latin typeface="Comic Sans MS" panose="030F0702030302020204" pitchFamily="66" charset="0"/>
              </a:rPr>
              <a:t>emprano en la vida</a:t>
            </a:r>
            <a:endParaRPr lang="es-VE" sz="1600" dirty="0">
              <a:effectLst>
                <a:outerShdw blurRad="38100" dist="38100" dir="2700000" algn="tl">
                  <a:srgbClr val="000000">
                    <a:alpha val="43137"/>
                  </a:srgbClr>
                </a:outerShdw>
              </a:effectLst>
              <a:latin typeface="Comic Sans MS" panose="030F0702030302020204" pitchFamily="66" charset="0"/>
            </a:endParaRPr>
          </a:p>
        </p:txBody>
      </p:sp>
      <p:sp>
        <p:nvSpPr>
          <p:cNvPr id="2" name="Rectángulo 1"/>
          <p:cNvSpPr/>
          <p:nvPr/>
        </p:nvSpPr>
        <p:spPr>
          <a:xfrm>
            <a:off x="1172322" y="5885017"/>
            <a:ext cx="6863247" cy="261610"/>
          </a:xfrm>
          <a:prstGeom prst="rect">
            <a:avLst/>
          </a:prstGeom>
        </p:spPr>
        <p:txBody>
          <a:bodyPr wrap="square">
            <a:spAutoFit/>
          </a:bodyPr>
          <a:lstStyle/>
          <a:p>
            <a:pPr algn="ctr"/>
            <a:r>
              <a:rPr lang="en-US" sz="1100" dirty="0">
                <a:latin typeface="Times New Roman" panose="02020603050405020304" pitchFamily="18" charset="0"/>
                <a:ea typeface="Times New Roman" panose="02020603050405020304" pitchFamily="18" charset="0"/>
              </a:rPr>
              <a:t>SV. Lynch, </a:t>
            </a:r>
            <a:r>
              <a:rPr lang="en-US" sz="1100" dirty="0" err="1">
                <a:latin typeface="Times New Roman" panose="02020603050405020304" pitchFamily="18" charset="0"/>
                <a:ea typeface="Times New Roman" panose="02020603050405020304" pitchFamily="18" charset="0"/>
              </a:rPr>
              <a:t>OPedersen</a:t>
            </a:r>
            <a:r>
              <a:rPr lang="en-US" sz="1100" dirty="0">
                <a:latin typeface="Times New Roman" panose="02020603050405020304" pitchFamily="18" charset="0"/>
                <a:ea typeface="Times New Roman" panose="02020603050405020304" pitchFamily="18" charset="0"/>
              </a:rPr>
              <a:t>. </a:t>
            </a:r>
            <a:r>
              <a:rPr lang="en-US" sz="1100" i="1" dirty="0">
                <a:latin typeface="Times New Roman" panose="02020603050405020304" pitchFamily="18" charset="0"/>
                <a:ea typeface="Times New Roman" panose="02020603050405020304" pitchFamily="18" charset="0"/>
              </a:rPr>
              <a:t>The Human Intestinal </a:t>
            </a:r>
            <a:r>
              <a:rPr lang="en-US" sz="1100" i="1" dirty="0" err="1">
                <a:latin typeface="Times New Roman" panose="02020603050405020304" pitchFamily="18" charset="0"/>
                <a:ea typeface="Times New Roman" panose="02020603050405020304" pitchFamily="18" charset="0"/>
              </a:rPr>
              <a:t>Microbiome</a:t>
            </a:r>
            <a:r>
              <a:rPr lang="en-US" sz="1100" i="1" dirty="0">
                <a:latin typeface="Times New Roman" panose="02020603050405020304" pitchFamily="18" charset="0"/>
                <a:ea typeface="Times New Roman" panose="02020603050405020304" pitchFamily="18" charset="0"/>
              </a:rPr>
              <a:t> in Health and Disease</a:t>
            </a:r>
            <a:r>
              <a:rPr lang="en-US" sz="1100" dirty="0">
                <a:latin typeface="Times New Roman" panose="02020603050405020304" pitchFamily="18" charset="0"/>
                <a:ea typeface="Times New Roman" panose="02020603050405020304" pitchFamily="18" charset="0"/>
              </a:rPr>
              <a:t>. N </a:t>
            </a:r>
            <a:r>
              <a:rPr lang="en-US" sz="1100" dirty="0" err="1">
                <a:latin typeface="Times New Roman" panose="02020603050405020304" pitchFamily="18" charset="0"/>
                <a:ea typeface="Times New Roman" panose="02020603050405020304" pitchFamily="18" charset="0"/>
              </a:rPr>
              <a:t>Engl</a:t>
            </a:r>
            <a:r>
              <a:rPr lang="en-US" sz="1100" dirty="0">
                <a:latin typeface="Times New Roman" panose="02020603050405020304" pitchFamily="18" charset="0"/>
                <a:ea typeface="Times New Roman" panose="02020603050405020304" pitchFamily="18" charset="0"/>
              </a:rPr>
              <a:t> J Med </a:t>
            </a:r>
            <a:r>
              <a:rPr lang="en-US" sz="1100" b="1" dirty="0">
                <a:latin typeface="Times New Roman" panose="02020603050405020304" pitchFamily="18" charset="0"/>
                <a:ea typeface="Times New Roman" panose="02020603050405020304" pitchFamily="18" charset="0"/>
              </a:rPr>
              <a:t>2016</a:t>
            </a:r>
            <a:r>
              <a:rPr lang="en-US" sz="1100" dirty="0">
                <a:latin typeface="Times New Roman" panose="02020603050405020304" pitchFamily="18" charset="0"/>
                <a:ea typeface="Times New Roman" panose="02020603050405020304" pitchFamily="18" charset="0"/>
              </a:rPr>
              <a:t>; 375: 2369-79</a:t>
            </a:r>
            <a:endParaRPr lang="es-VE" sz="1100" dirty="0"/>
          </a:p>
        </p:txBody>
      </p:sp>
      <p:sp>
        <p:nvSpPr>
          <p:cNvPr id="3" name="CuadroTexto 2"/>
          <p:cNvSpPr txBox="1"/>
          <p:nvPr/>
        </p:nvSpPr>
        <p:spPr>
          <a:xfrm>
            <a:off x="1406013" y="416784"/>
            <a:ext cx="6474849" cy="707886"/>
          </a:xfrm>
          <a:prstGeom prst="rect">
            <a:avLst/>
          </a:prstGeom>
          <a:solidFill>
            <a:schemeClr val="accent6">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none" rtlCol="0">
            <a:spAutoFit/>
          </a:bodyPr>
          <a:lstStyle/>
          <a:p>
            <a:pPr algn="ctr"/>
            <a:r>
              <a:rPr lang="es-VE" sz="2000" dirty="0" smtClean="0">
                <a:latin typeface="Comic Sans MS" panose="030F0702030302020204" pitchFamily="66" charset="0"/>
              </a:rPr>
              <a:t>Microbiota intestinal y comensales específicos como </a:t>
            </a:r>
          </a:p>
          <a:p>
            <a:pPr algn="ctr"/>
            <a:r>
              <a:rPr lang="es-VE" sz="2000" dirty="0" smtClean="0">
                <a:latin typeface="Comic Sans MS" panose="030F0702030302020204" pitchFamily="66" charset="0"/>
              </a:rPr>
              <a:t>agentes potenciales preventivos o terapéuticos</a:t>
            </a:r>
            <a:endParaRPr lang="es-VE" sz="2000" dirty="0">
              <a:latin typeface="Comic Sans MS" panose="030F0702030302020204" pitchFamily="66" charset="0"/>
            </a:endParaRPr>
          </a:p>
        </p:txBody>
      </p:sp>
      <p:sp>
        <p:nvSpPr>
          <p:cNvPr id="33" name="6 CuadroTexto"/>
          <p:cNvSpPr txBox="1"/>
          <p:nvPr/>
        </p:nvSpPr>
        <p:spPr>
          <a:xfrm>
            <a:off x="224153" y="188640"/>
            <a:ext cx="776175"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IIIB2</a:t>
            </a:r>
            <a:endParaRPr lang="es-VE" sz="1600" dirty="0">
              <a:solidFill>
                <a:prstClr val="white"/>
              </a:solidFill>
              <a:latin typeface="Comic Sans MS" pitchFamily="66" charset="0"/>
            </a:endParaRPr>
          </a:p>
        </p:txBody>
      </p:sp>
      <p:sp>
        <p:nvSpPr>
          <p:cNvPr id="34" name="CuadroTexto 33"/>
          <p:cNvSpPr txBox="1"/>
          <p:nvPr/>
        </p:nvSpPr>
        <p:spPr>
          <a:xfrm>
            <a:off x="224153" y="584358"/>
            <a:ext cx="819455"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dirty="0" smtClean="0">
                <a:latin typeface="Comic Sans MS" panose="030F0702030302020204" pitchFamily="66" charset="0"/>
              </a:rPr>
              <a:t>General</a:t>
            </a:r>
            <a:endParaRPr lang="es-VE" sz="1400" dirty="0">
              <a:latin typeface="Comic Sans MS" panose="030F0702030302020204" pitchFamily="66" charset="0"/>
            </a:endParaRPr>
          </a:p>
        </p:txBody>
      </p:sp>
    </p:spTree>
    <p:extLst>
      <p:ext uri="{BB962C8B-B14F-4D97-AF65-F5344CB8AC3E}">
        <p14:creationId xmlns:p14="http://schemas.microsoft.com/office/powerpoint/2010/main" val="1989502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6" grpId="0" animBg="1"/>
      <p:bldP spid="7" grpId="0" animBg="1"/>
      <p:bldP spid="8" grpId="0" animBg="1"/>
      <p:bldP spid="9" grpId="0" animBg="1"/>
      <p:bldP spid="10" grpId="0" animBg="1"/>
      <p:bldP spid="11"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757212" cy="1815882"/>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Locales GI</a:t>
            </a:r>
          </a:p>
          <a:p>
            <a:r>
              <a:rPr lang="es-VE" sz="1600" dirty="0" smtClean="0">
                <a:latin typeface="Comic Sans MS" panose="030F0702030302020204" pitchFamily="66" charset="0"/>
              </a:rPr>
              <a:t>IBD</a:t>
            </a:r>
          </a:p>
          <a:p>
            <a:r>
              <a:rPr lang="es-VE" sz="1600" dirty="0" smtClean="0">
                <a:latin typeface="Comic Sans MS" panose="030F0702030302020204" pitchFamily="66" charset="0"/>
              </a:rPr>
              <a:t>IBS</a:t>
            </a:r>
          </a:p>
          <a:p>
            <a:r>
              <a:rPr lang="es-VE" sz="1600" dirty="0" err="1" smtClean="0">
                <a:latin typeface="Comic Sans MS" panose="030F0702030302020204" pitchFamily="66" charset="0"/>
              </a:rPr>
              <a:t>Enf</a:t>
            </a:r>
            <a:r>
              <a:rPr lang="es-VE" sz="1600" dirty="0" smtClean="0">
                <a:latin typeface="Comic Sans MS" panose="030F0702030302020204" pitchFamily="66" charset="0"/>
              </a:rPr>
              <a:t>. Celíaca</a:t>
            </a:r>
          </a:p>
          <a:p>
            <a:r>
              <a:rPr lang="es-VE" sz="1600" dirty="0" smtClean="0">
                <a:latin typeface="Comic Sans MS" panose="030F0702030302020204" pitchFamily="66" charset="0"/>
              </a:rPr>
              <a:t>C. Difficile</a:t>
            </a:r>
          </a:p>
          <a:p>
            <a:r>
              <a:rPr lang="es-VE" sz="1600" dirty="0" smtClean="0">
                <a:latin typeface="Comic Sans MS" panose="030F0702030302020204" pitchFamily="66" charset="0"/>
              </a:rPr>
              <a:t>Cáncer GI</a:t>
            </a:r>
            <a:endParaRPr lang="es-VE" sz="1600" dirty="0">
              <a:latin typeface="Comic Sans MS" panose="030F0702030302020204" pitchFamily="66" charset="0"/>
            </a:endParaRP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4071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757212"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Locales GI</a:t>
            </a:r>
          </a:p>
          <a:p>
            <a:r>
              <a:rPr lang="es-VE" sz="1600" dirty="0" smtClean="0">
                <a:latin typeface="Comic Sans MS" panose="030F0702030302020204" pitchFamily="66" charset="0"/>
              </a:rPr>
              <a:t>IBD</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0628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757212"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Locales GI</a:t>
            </a:r>
          </a:p>
          <a:p>
            <a:r>
              <a:rPr lang="es-VE" sz="1600" dirty="0" smtClean="0">
                <a:latin typeface="Comic Sans MS" panose="030F0702030302020204" pitchFamily="66" charset="0"/>
              </a:rPr>
              <a:t>IBS</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043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757212"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Locales GI</a:t>
            </a:r>
          </a:p>
          <a:p>
            <a:r>
              <a:rPr lang="es-VE" sz="1600" dirty="0" err="1" smtClean="0">
                <a:latin typeface="Comic Sans MS" panose="030F0702030302020204" pitchFamily="66" charset="0"/>
              </a:rPr>
              <a:t>Enf</a:t>
            </a:r>
            <a:r>
              <a:rPr lang="es-VE" sz="1600" dirty="0" smtClean="0">
                <a:latin typeface="Comic Sans MS" panose="030F0702030302020204" pitchFamily="66" charset="0"/>
              </a:rPr>
              <a:t>. Celíaca</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5504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757212"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Locales GI</a:t>
            </a:r>
          </a:p>
          <a:p>
            <a:r>
              <a:rPr lang="es-VE" sz="1600" dirty="0" smtClean="0">
                <a:latin typeface="Comic Sans MS" panose="030F0702030302020204" pitchFamily="66" charset="0"/>
              </a:rPr>
              <a:t>C. Difficile</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4506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3">
            <a:lum bright="-6000" contrast="25000"/>
          </a:blip>
          <a:srcRect l="2520" t="1973" r="2674" b="1519"/>
          <a:stretch/>
        </p:blipFill>
        <p:spPr>
          <a:xfrm>
            <a:off x="698579" y="260647"/>
            <a:ext cx="5256584" cy="6264697"/>
          </a:xfrm>
          <a:prstGeom prst="rect">
            <a:avLst/>
          </a:prstGeom>
          <a:ln>
            <a:noFill/>
          </a:ln>
          <a:effectLst>
            <a:glow>
              <a:schemeClr val="accent1">
                <a:alpha val="67000"/>
              </a:schemeClr>
            </a:glow>
            <a:outerShdw blurRad="50800" dist="38100" dir="2700000" algn="tl" rotWithShape="0">
              <a:prstClr val="black">
                <a:alpha val="40000"/>
              </a:prstClr>
            </a:outerShdw>
          </a:effectLst>
        </p:spPr>
      </p:pic>
      <p:sp>
        <p:nvSpPr>
          <p:cNvPr id="3" name="CuadroTexto 2"/>
          <p:cNvSpPr txBox="1"/>
          <p:nvPr/>
        </p:nvSpPr>
        <p:spPr>
          <a:xfrm>
            <a:off x="6300124" y="1811015"/>
            <a:ext cx="2058309" cy="1631216"/>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rtlCol="0">
            <a:spAutoFit/>
          </a:bodyPr>
          <a:lstStyle/>
          <a:p>
            <a:pPr algn="ctr"/>
            <a:r>
              <a:rPr lang="es-VE" sz="2000" dirty="0" smtClean="0">
                <a:latin typeface="Comic Sans MS" panose="030F0702030302020204" pitchFamily="66" charset="0"/>
              </a:rPr>
              <a:t>Manipulación del microbiota </a:t>
            </a:r>
          </a:p>
          <a:p>
            <a:pPr algn="ctr"/>
            <a:r>
              <a:rPr lang="es-VE" sz="2000" dirty="0" smtClean="0">
                <a:latin typeface="Comic Sans MS" panose="030F0702030302020204" pitchFamily="66" charset="0"/>
              </a:rPr>
              <a:t>podría conferir resistencia a</a:t>
            </a:r>
          </a:p>
          <a:p>
            <a:pPr algn="ctr"/>
            <a:r>
              <a:rPr lang="es-VE" sz="2000" dirty="0" smtClean="0">
                <a:latin typeface="Comic Sans MS" panose="030F0702030302020204" pitchFamily="66" charset="0"/>
              </a:rPr>
              <a:t>patógenos</a:t>
            </a:r>
            <a:endParaRPr lang="es-VE" sz="2000" dirty="0">
              <a:latin typeface="Comic Sans MS" panose="030F0702030302020204" pitchFamily="66" charset="0"/>
            </a:endParaRPr>
          </a:p>
        </p:txBody>
      </p:sp>
      <p:sp>
        <p:nvSpPr>
          <p:cNvPr id="7" name="CuadroTexto 6"/>
          <p:cNvSpPr txBox="1"/>
          <p:nvPr/>
        </p:nvSpPr>
        <p:spPr>
          <a:xfrm>
            <a:off x="6269633" y="3820858"/>
            <a:ext cx="2316211" cy="1323439"/>
          </a:xfrm>
          <a:prstGeom prst="rect">
            <a:avLst/>
          </a:prstGeom>
          <a:noFill/>
        </p:spPr>
        <p:txBody>
          <a:bodyPr wrap="square" rtlCol="0">
            <a:spAutoFit/>
          </a:bodyPr>
          <a:lstStyle/>
          <a:p>
            <a:r>
              <a:rPr lang="es-VE" sz="1600" i="1" dirty="0" smtClean="0">
                <a:latin typeface="Comic Sans MS" panose="030F0702030302020204" pitchFamily="66" charset="0"/>
              </a:rPr>
              <a:t>C. </a:t>
            </a:r>
            <a:r>
              <a:rPr lang="es-VE" sz="1600" i="1" dirty="0">
                <a:latin typeface="Comic Sans MS" panose="030F0702030302020204" pitchFamily="66" charset="0"/>
              </a:rPr>
              <a:t> </a:t>
            </a:r>
            <a:r>
              <a:rPr lang="es-VE" sz="1600" i="1" dirty="0" err="1" smtClean="0">
                <a:latin typeface="Comic Sans MS" panose="030F0702030302020204" pitchFamily="66" charset="0"/>
              </a:rPr>
              <a:t>scindens</a:t>
            </a:r>
            <a:r>
              <a:rPr lang="es-VE" sz="1600" i="1" dirty="0" smtClean="0">
                <a:latin typeface="Comic Sans MS" panose="030F0702030302020204" pitchFamily="66" charset="0"/>
              </a:rPr>
              <a:t> </a:t>
            </a:r>
            <a:r>
              <a:rPr lang="es-VE" sz="1600" dirty="0" smtClean="0">
                <a:latin typeface="Comic Sans MS" panose="030F0702030302020204" pitchFamily="66" charset="0"/>
              </a:rPr>
              <a:t>produce </a:t>
            </a:r>
          </a:p>
          <a:p>
            <a:r>
              <a:rPr lang="es-VE" sz="1600" b="1" dirty="0" smtClean="0">
                <a:latin typeface="Comic Sans MS" panose="030F0702030302020204" pitchFamily="66" charset="0"/>
              </a:rPr>
              <a:t>SB secundarias </a:t>
            </a:r>
          </a:p>
          <a:p>
            <a:r>
              <a:rPr lang="es-VE" sz="1600" b="1" dirty="0" smtClean="0">
                <a:latin typeface="Comic Sans MS" panose="030F0702030302020204" pitchFamily="66" charset="0"/>
              </a:rPr>
              <a:t>y previene expansión </a:t>
            </a:r>
            <a:r>
              <a:rPr lang="es-VE" sz="1600" dirty="0" smtClean="0">
                <a:latin typeface="Comic Sans MS" panose="030F0702030302020204" pitchFamily="66" charset="0"/>
              </a:rPr>
              <a:t>de </a:t>
            </a:r>
            <a:r>
              <a:rPr lang="es-VE" sz="1600" b="1" i="1" dirty="0" smtClean="0">
                <a:latin typeface="Comic Sans MS" panose="030F0702030302020204" pitchFamily="66" charset="0"/>
              </a:rPr>
              <a:t>C. difficile </a:t>
            </a:r>
            <a:r>
              <a:rPr lang="es-VE" sz="1600" dirty="0" smtClean="0">
                <a:latin typeface="Comic Sans MS" panose="030F0702030302020204" pitchFamily="66" charset="0"/>
              </a:rPr>
              <a:t>en ratones</a:t>
            </a:r>
            <a:endParaRPr lang="es-VE" sz="1600" dirty="0">
              <a:latin typeface="Comic Sans MS" panose="030F0702030302020204" pitchFamily="66" charset="0"/>
            </a:endParaRPr>
          </a:p>
        </p:txBody>
      </p:sp>
      <p:sp>
        <p:nvSpPr>
          <p:cNvPr id="9" name="Rectángulo 8"/>
          <p:cNvSpPr/>
          <p:nvPr/>
        </p:nvSpPr>
        <p:spPr>
          <a:xfrm>
            <a:off x="1624480" y="548680"/>
            <a:ext cx="1440160" cy="108012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Rectángulo 9"/>
          <p:cNvSpPr/>
          <p:nvPr/>
        </p:nvSpPr>
        <p:spPr>
          <a:xfrm>
            <a:off x="3002835" y="1268760"/>
            <a:ext cx="432048" cy="36004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Rectángulo 10"/>
          <p:cNvSpPr/>
          <p:nvPr/>
        </p:nvSpPr>
        <p:spPr>
          <a:xfrm>
            <a:off x="1850707" y="1628800"/>
            <a:ext cx="1584176" cy="45719"/>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1446518" y="474928"/>
            <a:ext cx="1988365" cy="1261884"/>
          </a:xfrm>
          <a:prstGeom prst="rect">
            <a:avLst/>
          </a:prstGeom>
          <a:noFill/>
        </p:spPr>
        <p:txBody>
          <a:bodyPr wrap="none" rtlCol="0">
            <a:spAutoFit/>
          </a:bodyPr>
          <a:lstStyle/>
          <a:p>
            <a:r>
              <a:rPr lang="es-VE" sz="1400" dirty="0" smtClean="0">
                <a:effectLst>
                  <a:outerShdw blurRad="38100" dist="38100" dir="2700000" algn="tl">
                    <a:srgbClr val="000000">
                      <a:alpha val="43137"/>
                    </a:srgbClr>
                  </a:outerShdw>
                </a:effectLst>
                <a:latin typeface="Comic Sans MS" panose="030F0702030302020204" pitchFamily="66" charset="0"/>
              </a:rPr>
              <a:t>Sales biliares </a:t>
            </a:r>
          </a:p>
          <a:p>
            <a:r>
              <a:rPr lang="es-VE" sz="1400" dirty="0" smtClean="0">
                <a:effectLst>
                  <a:outerShdw blurRad="38100" dist="38100" dir="2700000" algn="tl">
                    <a:srgbClr val="000000">
                      <a:alpha val="43137"/>
                    </a:srgbClr>
                  </a:outerShdw>
                </a:effectLst>
                <a:latin typeface="Comic Sans MS" panose="030F0702030302020204" pitchFamily="66" charset="0"/>
              </a:rPr>
              <a:t>primarias conjugadas</a:t>
            </a:r>
          </a:p>
          <a:p>
            <a:pPr marL="84138" indent="-84138">
              <a:buFont typeface="Arial" panose="020B0604020202020204" pitchFamily="34" charset="0"/>
              <a:buChar char="•"/>
            </a:pPr>
            <a:r>
              <a:rPr lang="es-VE" sz="1200" dirty="0" err="1" smtClean="0">
                <a:latin typeface="Comic Sans MS" panose="030F0702030302020204" pitchFamily="66" charset="0"/>
              </a:rPr>
              <a:t>Glicocolato</a:t>
            </a:r>
            <a:endParaRPr lang="es-VE" sz="1200" dirty="0" smtClean="0">
              <a:latin typeface="Comic Sans MS" panose="030F0702030302020204" pitchFamily="66" charset="0"/>
            </a:endParaRPr>
          </a:p>
          <a:p>
            <a:pPr marL="84138" indent="-84138">
              <a:buFont typeface="Arial" panose="020B0604020202020204" pitchFamily="34" charset="0"/>
              <a:buChar char="•"/>
            </a:pPr>
            <a:r>
              <a:rPr lang="es-VE" sz="1200" dirty="0" err="1" smtClean="0">
                <a:latin typeface="Comic Sans MS" panose="030F0702030302020204" pitchFamily="66" charset="0"/>
              </a:rPr>
              <a:t>Taurocolato</a:t>
            </a:r>
            <a:endParaRPr lang="es-VE" sz="1200" dirty="0" smtClean="0">
              <a:latin typeface="Comic Sans MS" panose="030F0702030302020204" pitchFamily="66" charset="0"/>
            </a:endParaRPr>
          </a:p>
          <a:p>
            <a:pPr marL="84138" indent="-84138">
              <a:buFont typeface="Arial" panose="020B0604020202020204" pitchFamily="34" charset="0"/>
              <a:buChar char="•"/>
            </a:pPr>
            <a:r>
              <a:rPr lang="es-VE" sz="1200" dirty="0" err="1" smtClean="0">
                <a:latin typeface="Comic Sans MS" panose="030F0702030302020204" pitchFamily="66" charset="0"/>
              </a:rPr>
              <a:t>Glicoquenodesoxicolato</a:t>
            </a:r>
            <a:endParaRPr lang="es-VE" sz="1200" dirty="0" smtClean="0">
              <a:latin typeface="Comic Sans MS" panose="030F0702030302020204" pitchFamily="66" charset="0"/>
            </a:endParaRPr>
          </a:p>
          <a:p>
            <a:pPr marL="84138" indent="-84138">
              <a:buFont typeface="Arial" panose="020B0604020202020204" pitchFamily="34" charset="0"/>
              <a:buChar char="•"/>
            </a:pPr>
            <a:r>
              <a:rPr lang="es-VE" sz="1200" dirty="0" err="1" smtClean="0">
                <a:latin typeface="Comic Sans MS" panose="030F0702030302020204" pitchFamily="66" charset="0"/>
              </a:rPr>
              <a:t>Tauroquenodesoxicolato</a:t>
            </a:r>
            <a:endParaRPr lang="es-VE" sz="1200" dirty="0" smtClean="0">
              <a:latin typeface="Comic Sans MS" panose="030F0702030302020204" pitchFamily="66" charset="0"/>
            </a:endParaRPr>
          </a:p>
        </p:txBody>
      </p:sp>
      <p:sp>
        <p:nvSpPr>
          <p:cNvPr id="12" name="Rectángulo 11"/>
          <p:cNvSpPr/>
          <p:nvPr/>
        </p:nvSpPr>
        <p:spPr>
          <a:xfrm>
            <a:off x="1055621" y="1844824"/>
            <a:ext cx="864096" cy="288032"/>
          </a:xfrm>
          <a:prstGeom prst="rect">
            <a:avLst/>
          </a:prstGeom>
          <a:solidFill>
            <a:srgbClr val="F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400" dirty="0" smtClean="0">
                <a:solidFill>
                  <a:schemeClr val="tx1"/>
                </a:solidFill>
                <a:latin typeface="Comic Sans MS" panose="030F0702030302020204" pitchFamily="66" charset="0"/>
              </a:rPr>
              <a:t>Vesícula</a:t>
            </a:r>
            <a:endParaRPr lang="es-VE" sz="1400" dirty="0">
              <a:solidFill>
                <a:schemeClr val="tx1"/>
              </a:solidFill>
              <a:latin typeface="Comic Sans MS" panose="030F0702030302020204" pitchFamily="66" charset="0"/>
            </a:endParaRPr>
          </a:p>
        </p:txBody>
      </p:sp>
      <p:sp>
        <p:nvSpPr>
          <p:cNvPr id="13" name="Rectángulo 12"/>
          <p:cNvSpPr/>
          <p:nvPr/>
        </p:nvSpPr>
        <p:spPr>
          <a:xfrm>
            <a:off x="5091532" y="2132856"/>
            <a:ext cx="864096" cy="404257"/>
          </a:xfrm>
          <a:prstGeom prst="rect">
            <a:avLst/>
          </a:prstGeom>
          <a:solidFill>
            <a:srgbClr val="F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400" dirty="0" smtClean="0">
                <a:solidFill>
                  <a:schemeClr val="tx1"/>
                </a:solidFill>
                <a:latin typeface="Comic Sans MS" panose="030F0702030302020204" pitchFamily="66" charset="0"/>
              </a:rPr>
              <a:t>Hígado</a:t>
            </a:r>
            <a:endParaRPr lang="es-VE" sz="1400" dirty="0">
              <a:solidFill>
                <a:schemeClr val="tx1"/>
              </a:solidFill>
              <a:latin typeface="Comic Sans MS" panose="030F0702030302020204" pitchFamily="66" charset="0"/>
            </a:endParaRPr>
          </a:p>
        </p:txBody>
      </p:sp>
      <p:sp>
        <p:nvSpPr>
          <p:cNvPr id="14" name="Rectángulo 13"/>
          <p:cNvSpPr/>
          <p:nvPr/>
        </p:nvSpPr>
        <p:spPr>
          <a:xfrm>
            <a:off x="4974266" y="2818821"/>
            <a:ext cx="864666" cy="5165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4194899" y="3046934"/>
            <a:ext cx="1760264" cy="446594"/>
          </a:xfrm>
          <a:prstGeom prst="rect">
            <a:avLst/>
          </a:prstGeom>
          <a:solidFill>
            <a:srgbClr val="F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dirty="0" smtClean="0">
                <a:solidFill>
                  <a:schemeClr val="tx1"/>
                </a:solidFill>
                <a:latin typeface="Comic Sans MS" panose="030F0702030302020204" pitchFamily="66" charset="0"/>
              </a:rPr>
              <a:t>Pared intestino</a:t>
            </a:r>
            <a:endParaRPr lang="es-VE" sz="1600" dirty="0">
              <a:solidFill>
                <a:schemeClr val="tx1"/>
              </a:solidFill>
              <a:latin typeface="Comic Sans MS" panose="030F0702030302020204" pitchFamily="66" charset="0"/>
            </a:endParaRPr>
          </a:p>
        </p:txBody>
      </p:sp>
      <p:sp>
        <p:nvSpPr>
          <p:cNvPr id="16" name="Rectángulo 15"/>
          <p:cNvSpPr/>
          <p:nvPr/>
        </p:nvSpPr>
        <p:spPr>
          <a:xfrm>
            <a:off x="2991803" y="3617072"/>
            <a:ext cx="720080" cy="244086"/>
          </a:xfrm>
          <a:prstGeom prst="rect">
            <a:avLst/>
          </a:prstGeom>
          <a:solidFill>
            <a:srgbClr val="F3B3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7" name="Rectángulo 16"/>
          <p:cNvSpPr/>
          <p:nvPr/>
        </p:nvSpPr>
        <p:spPr>
          <a:xfrm>
            <a:off x="1575486" y="3948829"/>
            <a:ext cx="1162331" cy="289204"/>
          </a:xfrm>
          <a:prstGeom prst="rect">
            <a:avLst/>
          </a:prstGeom>
          <a:solidFill>
            <a:srgbClr val="F3B3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8" name="Rectángulo 17"/>
          <p:cNvSpPr/>
          <p:nvPr/>
        </p:nvSpPr>
        <p:spPr>
          <a:xfrm>
            <a:off x="3938939" y="3931884"/>
            <a:ext cx="864096" cy="289204"/>
          </a:xfrm>
          <a:prstGeom prst="rect">
            <a:avLst/>
          </a:prstGeom>
          <a:solidFill>
            <a:srgbClr val="F3B3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Rectángulo 18"/>
          <p:cNvSpPr/>
          <p:nvPr/>
        </p:nvSpPr>
        <p:spPr>
          <a:xfrm>
            <a:off x="2892273" y="3515818"/>
            <a:ext cx="792086" cy="4465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2000" dirty="0" smtClean="0">
                <a:solidFill>
                  <a:schemeClr val="tx1"/>
                </a:solidFill>
                <a:effectLst>
                  <a:outerShdw blurRad="38100" dist="38100" dir="2700000" algn="tl">
                    <a:srgbClr val="000000">
                      <a:alpha val="43137"/>
                    </a:srgbClr>
                  </a:outerShdw>
                </a:effectLst>
                <a:latin typeface="Comic Sans MS" panose="030F0702030302020204" pitchFamily="66" charset="0"/>
              </a:rPr>
              <a:t>LUZ</a:t>
            </a:r>
            <a:endParaRPr lang="es-VE" sz="2000" dirty="0">
              <a:solidFill>
                <a:schemeClr val="tx1"/>
              </a:solidFill>
              <a:effectLst>
                <a:outerShdw blurRad="38100" dist="38100" dir="2700000" algn="tl">
                  <a:srgbClr val="000000">
                    <a:alpha val="43137"/>
                  </a:srgbClr>
                </a:outerShdw>
              </a:effectLst>
              <a:latin typeface="Comic Sans MS" panose="030F0702030302020204" pitchFamily="66" charset="0"/>
            </a:endParaRPr>
          </a:p>
        </p:txBody>
      </p:sp>
      <p:sp>
        <p:nvSpPr>
          <p:cNvPr id="20" name="Rectángulo 19"/>
          <p:cNvSpPr/>
          <p:nvPr/>
        </p:nvSpPr>
        <p:spPr>
          <a:xfrm>
            <a:off x="1579809" y="3809126"/>
            <a:ext cx="1283286" cy="4465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b="1" dirty="0" smtClean="0">
                <a:solidFill>
                  <a:schemeClr val="tx1"/>
                </a:solidFill>
                <a:latin typeface="Comic Sans MS" panose="030F0702030302020204" pitchFamily="66" charset="0"/>
              </a:rPr>
              <a:t>Microbiota</a:t>
            </a:r>
            <a:endParaRPr lang="es-VE" sz="1600" b="1" dirty="0">
              <a:solidFill>
                <a:schemeClr val="tx1"/>
              </a:solidFill>
              <a:latin typeface="Comic Sans MS" panose="030F0702030302020204" pitchFamily="66" charset="0"/>
            </a:endParaRPr>
          </a:p>
        </p:txBody>
      </p:sp>
      <p:sp>
        <p:nvSpPr>
          <p:cNvPr id="21" name="Rectángulo 20"/>
          <p:cNvSpPr/>
          <p:nvPr/>
        </p:nvSpPr>
        <p:spPr>
          <a:xfrm>
            <a:off x="3662957" y="3954080"/>
            <a:ext cx="1368617" cy="4465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b="1" dirty="0" smtClean="0">
                <a:solidFill>
                  <a:schemeClr val="tx1"/>
                </a:solidFill>
                <a:latin typeface="Comic Sans MS" panose="030F0702030302020204" pitchFamily="66" charset="0"/>
              </a:rPr>
              <a:t>C. </a:t>
            </a:r>
            <a:r>
              <a:rPr lang="es-VE" sz="1600" b="1" dirty="0" err="1" smtClean="0">
                <a:solidFill>
                  <a:schemeClr val="tx1"/>
                </a:solidFill>
                <a:latin typeface="Comic Sans MS" panose="030F0702030302020204" pitchFamily="66" charset="0"/>
              </a:rPr>
              <a:t>scindens</a:t>
            </a:r>
            <a:endParaRPr lang="es-VE" sz="1600" b="1" dirty="0">
              <a:solidFill>
                <a:schemeClr val="tx1"/>
              </a:solidFill>
              <a:latin typeface="Comic Sans MS" panose="030F0702030302020204" pitchFamily="66" charset="0"/>
            </a:endParaRPr>
          </a:p>
        </p:txBody>
      </p:sp>
      <p:sp>
        <p:nvSpPr>
          <p:cNvPr id="23" name="Rectángulo 22"/>
          <p:cNvSpPr/>
          <p:nvPr/>
        </p:nvSpPr>
        <p:spPr>
          <a:xfrm>
            <a:off x="740071" y="4461322"/>
            <a:ext cx="898115" cy="792088"/>
          </a:xfrm>
          <a:prstGeom prst="rect">
            <a:avLst/>
          </a:prstGeom>
          <a:solidFill>
            <a:srgbClr val="FFE1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650075" y="4400494"/>
            <a:ext cx="1152127" cy="7202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VE" sz="1400" dirty="0">
                <a:solidFill>
                  <a:schemeClr val="tx1"/>
                </a:solidFill>
                <a:effectLst>
                  <a:outerShdw blurRad="38100" dist="38100" dir="2700000" algn="tl">
                    <a:srgbClr val="000000">
                      <a:alpha val="43137"/>
                    </a:srgbClr>
                  </a:outerShdw>
                </a:effectLst>
                <a:latin typeface="Comic Sans MS" panose="030F0702030302020204" pitchFamily="66" charset="0"/>
              </a:rPr>
              <a:t>SB </a:t>
            </a:r>
          </a:p>
          <a:p>
            <a:r>
              <a:rPr lang="es-VE" sz="1400" dirty="0">
                <a:solidFill>
                  <a:schemeClr val="tx1"/>
                </a:solidFill>
                <a:effectLst>
                  <a:outerShdw blurRad="38100" dist="38100" dir="2700000" algn="tl">
                    <a:srgbClr val="000000">
                      <a:alpha val="43137"/>
                    </a:srgbClr>
                  </a:outerShdw>
                </a:effectLst>
                <a:latin typeface="Comic Sans MS" panose="030F0702030302020204" pitchFamily="66" charset="0"/>
              </a:rPr>
              <a:t>Primarias Conjugadas</a:t>
            </a:r>
          </a:p>
        </p:txBody>
      </p:sp>
      <p:sp>
        <p:nvSpPr>
          <p:cNvPr id="24" name="Rectángulo 23"/>
          <p:cNvSpPr/>
          <p:nvPr/>
        </p:nvSpPr>
        <p:spPr>
          <a:xfrm>
            <a:off x="2450228" y="4326406"/>
            <a:ext cx="1628439" cy="883708"/>
          </a:xfrm>
          <a:prstGeom prst="rect">
            <a:avLst/>
          </a:prstGeom>
          <a:solidFill>
            <a:srgbClr val="FFE1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Rectángulo 24"/>
          <p:cNvSpPr/>
          <p:nvPr/>
        </p:nvSpPr>
        <p:spPr>
          <a:xfrm>
            <a:off x="2413789" y="4244478"/>
            <a:ext cx="1701315" cy="10475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VE" sz="1400" dirty="0">
                <a:solidFill>
                  <a:schemeClr val="tx1"/>
                </a:solidFill>
                <a:effectLst>
                  <a:outerShdw blurRad="38100" dist="38100" dir="2700000" algn="tl">
                    <a:srgbClr val="000000">
                      <a:alpha val="43137"/>
                    </a:srgbClr>
                  </a:outerShdw>
                </a:effectLst>
                <a:latin typeface="Comic Sans MS" panose="030F0702030302020204" pitchFamily="66" charset="0"/>
              </a:rPr>
              <a:t>SB </a:t>
            </a:r>
            <a:r>
              <a:rPr lang="es-VE" sz="1400" dirty="0" smtClean="0">
                <a:solidFill>
                  <a:schemeClr val="tx1"/>
                </a:solidFill>
                <a:effectLst>
                  <a:outerShdw blurRad="38100" dist="38100" dir="2700000" algn="tl">
                    <a:srgbClr val="000000">
                      <a:alpha val="43137"/>
                    </a:srgbClr>
                  </a:outerShdw>
                </a:effectLst>
                <a:latin typeface="Comic Sans MS" panose="030F0702030302020204" pitchFamily="66" charset="0"/>
              </a:rPr>
              <a:t>Primarias </a:t>
            </a:r>
            <a:r>
              <a:rPr lang="es-VE" sz="1400" dirty="0" err="1" smtClean="0">
                <a:solidFill>
                  <a:schemeClr val="tx1"/>
                </a:solidFill>
                <a:effectLst>
                  <a:outerShdw blurRad="38100" dist="38100" dir="2700000" algn="tl">
                    <a:srgbClr val="000000">
                      <a:alpha val="43137"/>
                    </a:srgbClr>
                  </a:outerShdw>
                </a:effectLst>
                <a:latin typeface="Comic Sans MS" panose="030F0702030302020204" pitchFamily="66" charset="0"/>
              </a:rPr>
              <a:t>Desconjugadas</a:t>
            </a:r>
            <a:endParaRPr lang="es-VE" sz="1400" dirty="0" smtClean="0">
              <a:solidFill>
                <a:schemeClr val="tx1"/>
              </a:solidFill>
              <a:effectLst>
                <a:outerShdw blurRad="38100" dist="38100" dir="2700000" algn="tl">
                  <a:srgbClr val="000000">
                    <a:alpha val="43137"/>
                  </a:srgbClr>
                </a:outerShdw>
              </a:effectLst>
              <a:latin typeface="Comic Sans MS" panose="030F0702030302020204" pitchFamily="66" charset="0"/>
            </a:endParaRPr>
          </a:p>
          <a:p>
            <a:pPr marL="84138" indent="-84138">
              <a:buFont typeface="Arial" panose="020B0604020202020204" pitchFamily="34" charset="0"/>
              <a:buChar char="•"/>
            </a:pPr>
            <a:r>
              <a:rPr lang="es-VE" sz="1200" dirty="0" err="1" smtClean="0">
                <a:solidFill>
                  <a:schemeClr val="tx1"/>
                </a:solidFill>
                <a:latin typeface="Comic Sans MS" panose="030F0702030302020204" pitchFamily="66" charset="0"/>
              </a:rPr>
              <a:t>Colato</a:t>
            </a:r>
            <a:endParaRPr lang="es-VE" sz="1200" dirty="0" smtClean="0">
              <a:solidFill>
                <a:schemeClr val="tx1"/>
              </a:solidFill>
              <a:latin typeface="Comic Sans MS" panose="030F0702030302020204" pitchFamily="66" charset="0"/>
            </a:endParaRPr>
          </a:p>
          <a:p>
            <a:pPr marL="84138" indent="-84138">
              <a:buFont typeface="Arial" panose="020B0604020202020204" pitchFamily="34" charset="0"/>
              <a:buChar char="•"/>
            </a:pPr>
            <a:r>
              <a:rPr lang="es-VE" sz="1200" dirty="0" err="1" smtClean="0">
                <a:solidFill>
                  <a:schemeClr val="tx1"/>
                </a:solidFill>
                <a:latin typeface="Comic Sans MS" panose="030F0702030302020204" pitchFamily="66" charset="0"/>
              </a:rPr>
              <a:t>Quenodesoxicolato</a:t>
            </a:r>
            <a:endParaRPr lang="es-VE" sz="1200" dirty="0">
              <a:solidFill>
                <a:schemeClr val="tx1"/>
              </a:solidFill>
              <a:latin typeface="Comic Sans MS" panose="030F0702030302020204" pitchFamily="66" charset="0"/>
            </a:endParaRPr>
          </a:p>
        </p:txBody>
      </p:sp>
      <p:sp>
        <p:nvSpPr>
          <p:cNvPr id="27" name="Rectángulo 26"/>
          <p:cNvSpPr/>
          <p:nvPr/>
        </p:nvSpPr>
        <p:spPr>
          <a:xfrm>
            <a:off x="4599615" y="4299804"/>
            <a:ext cx="1199475" cy="852327"/>
          </a:xfrm>
          <a:prstGeom prst="rect">
            <a:avLst/>
          </a:prstGeom>
          <a:solidFill>
            <a:srgbClr val="FFE1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Rectángulo 25"/>
          <p:cNvSpPr/>
          <p:nvPr/>
        </p:nvSpPr>
        <p:spPr>
          <a:xfrm>
            <a:off x="4579426" y="4221088"/>
            <a:ext cx="1346798" cy="9917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VE" sz="1400" dirty="0" smtClean="0">
                <a:solidFill>
                  <a:schemeClr val="tx1"/>
                </a:solidFill>
                <a:effectLst>
                  <a:outerShdw blurRad="38100" dist="38100" dir="2700000" algn="tl">
                    <a:srgbClr val="000000">
                      <a:alpha val="43137"/>
                    </a:srgbClr>
                  </a:outerShdw>
                </a:effectLst>
                <a:latin typeface="Comic Sans MS" panose="030F0702030302020204" pitchFamily="66" charset="0"/>
              </a:rPr>
              <a:t>SB Secundarias</a:t>
            </a:r>
          </a:p>
          <a:p>
            <a:pPr marL="84138" indent="-84138">
              <a:buFont typeface="Arial" panose="020B0604020202020204" pitchFamily="34" charset="0"/>
              <a:buChar char="•"/>
            </a:pPr>
            <a:r>
              <a:rPr lang="es-VE" sz="1200" dirty="0" err="1" smtClean="0">
                <a:solidFill>
                  <a:schemeClr val="tx1"/>
                </a:solidFill>
                <a:latin typeface="Comic Sans MS" panose="030F0702030302020204" pitchFamily="66" charset="0"/>
              </a:rPr>
              <a:t>Desoxicolato</a:t>
            </a:r>
            <a:endParaRPr lang="es-VE" sz="1200" dirty="0" smtClean="0">
              <a:solidFill>
                <a:schemeClr val="tx1"/>
              </a:solidFill>
              <a:latin typeface="Comic Sans MS" panose="030F0702030302020204" pitchFamily="66" charset="0"/>
            </a:endParaRPr>
          </a:p>
          <a:p>
            <a:pPr marL="84138" indent="-84138">
              <a:buFont typeface="Arial" panose="020B0604020202020204" pitchFamily="34" charset="0"/>
              <a:buChar char="•"/>
            </a:pPr>
            <a:r>
              <a:rPr lang="es-VE" sz="1200" dirty="0" err="1" smtClean="0">
                <a:solidFill>
                  <a:schemeClr val="tx1"/>
                </a:solidFill>
                <a:latin typeface="Comic Sans MS" panose="030F0702030302020204" pitchFamily="66" charset="0"/>
              </a:rPr>
              <a:t>Litocolato</a:t>
            </a:r>
            <a:endParaRPr lang="es-VE" sz="1200" dirty="0">
              <a:solidFill>
                <a:schemeClr val="tx1"/>
              </a:solidFill>
              <a:latin typeface="Comic Sans MS" panose="030F0702030302020204" pitchFamily="66" charset="0"/>
            </a:endParaRPr>
          </a:p>
        </p:txBody>
      </p:sp>
      <p:sp>
        <p:nvSpPr>
          <p:cNvPr id="30" name="Rectángulo 29"/>
          <p:cNvSpPr/>
          <p:nvPr/>
        </p:nvSpPr>
        <p:spPr>
          <a:xfrm>
            <a:off x="688376" y="5579712"/>
            <a:ext cx="1162331" cy="362631"/>
          </a:xfrm>
          <a:prstGeom prst="rect">
            <a:avLst/>
          </a:prstGeom>
          <a:solidFill>
            <a:srgbClr val="F3B3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9" name="Rectángulo 28"/>
          <p:cNvSpPr/>
          <p:nvPr/>
        </p:nvSpPr>
        <p:spPr>
          <a:xfrm>
            <a:off x="613064" y="5534934"/>
            <a:ext cx="1152128" cy="4465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400" dirty="0" smtClean="0">
                <a:solidFill>
                  <a:schemeClr val="tx1"/>
                </a:solidFill>
                <a:effectLst>
                  <a:outerShdw blurRad="38100" dist="38100" dir="2700000" algn="tl">
                    <a:srgbClr val="000000">
                      <a:alpha val="43137"/>
                    </a:srgbClr>
                  </a:outerShdw>
                </a:effectLst>
                <a:latin typeface="Comic Sans MS" panose="030F0702030302020204" pitchFamily="66" charset="0"/>
              </a:rPr>
              <a:t>Esporas</a:t>
            </a:r>
          </a:p>
          <a:p>
            <a:pPr algn="ctr"/>
            <a:r>
              <a:rPr lang="es-VE" sz="1400" i="1" dirty="0" smtClean="0">
                <a:solidFill>
                  <a:schemeClr val="tx1"/>
                </a:solidFill>
                <a:effectLst>
                  <a:outerShdw blurRad="38100" dist="38100" dir="2700000" algn="tl">
                    <a:srgbClr val="000000">
                      <a:alpha val="43137"/>
                    </a:srgbClr>
                  </a:outerShdw>
                </a:effectLst>
                <a:latin typeface="Comic Sans MS" panose="030F0702030302020204" pitchFamily="66" charset="0"/>
              </a:rPr>
              <a:t>C. difficile</a:t>
            </a:r>
            <a:endParaRPr lang="es-VE" sz="1400" i="1" dirty="0">
              <a:solidFill>
                <a:schemeClr val="tx1"/>
              </a:solidFill>
              <a:effectLst>
                <a:outerShdw blurRad="38100" dist="38100" dir="2700000" algn="tl">
                  <a:srgbClr val="000000">
                    <a:alpha val="43137"/>
                  </a:srgbClr>
                </a:outerShdw>
              </a:effectLst>
              <a:latin typeface="Comic Sans MS" panose="030F0702030302020204" pitchFamily="66" charset="0"/>
            </a:endParaRPr>
          </a:p>
        </p:txBody>
      </p:sp>
      <p:sp>
        <p:nvSpPr>
          <p:cNvPr id="31" name="Rectángulo 30"/>
          <p:cNvSpPr/>
          <p:nvPr/>
        </p:nvSpPr>
        <p:spPr>
          <a:xfrm>
            <a:off x="2683280" y="5891859"/>
            <a:ext cx="1162331" cy="236107"/>
          </a:xfrm>
          <a:prstGeom prst="rect">
            <a:avLst/>
          </a:prstGeom>
          <a:solidFill>
            <a:srgbClr val="F3B3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2" name="Rectángulo 31"/>
          <p:cNvSpPr/>
          <p:nvPr/>
        </p:nvSpPr>
        <p:spPr>
          <a:xfrm>
            <a:off x="4612616" y="5693683"/>
            <a:ext cx="1279907" cy="327833"/>
          </a:xfrm>
          <a:prstGeom prst="rect">
            <a:avLst/>
          </a:prstGeom>
          <a:solidFill>
            <a:srgbClr val="F3B3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Rectángulo 32"/>
          <p:cNvSpPr/>
          <p:nvPr/>
        </p:nvSpPr>
        <p:spPr>
          <a:xfrm>
            <a:off x="4443924" y="5634302"/>
            <a:ext cx="1655255" cy="4465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200" dirty="0" err="1" smtClean="0">
                <a:solidFill>
                  <a:schemeClr val="tx1"/>
                </a:solidFill>
                <a:effectLst>
                  <a:outerShdw blurRad="38100" dist="38100" dir="2700000" algn="tl">
                    <a:srgbClr val="000000">
                      <a:alpha val="43137"/>
                    </a:srgbClr>
                  </a:outerShdw>
                </a:effectLst>
                <a:latin typeface="Comic Sans MS" panose="030F0702030302020204" pitchFamily="66" charset="0"/>
              </a:rPr>
              <a:t>Cels</a:t>
            </a:r>
            <a:r>
              <a:rPr lang="es-VE" sz="1200" dirty="0" smtClean="0">
                <a:solidFill>
                  <a:schemeClr val="tx1"/>
                </a:solidFill>
                <a:effectLst>
                  <a:outerShdw blurRad="38100" dist="38100" dir="2700000" algn="tl">
                    <a:srgbClr val="000000">
                      <a:alpha val="43137"/>
                    </a:srgbClr>
                  </a:outerShdw>
                </a:effectLst>
                <a:latin typeface="Comic Sans MS" panose="030F0702030302020204" pitchFamily="66" charset="0"/>
              </a:rPr>
              <a:t>. Vegetativas </a:t>
            </a:r>
          </a:p>
          <a:p>
            <a:pPr algn="ctr"/>
            <a:r>
              <a:rPr lang="es-VE" sz="1200" i="1" dirty="0" smtClean="0">
                <a:solidFill>
                  <a:schemeClr val="tx1"/>
                </a:solidFill>
                <a:effectLst>
                  <a:outerShdw blurRad="38100" dist="38100" dir="2700000" algn="tl">
                    <a:srgbClr val="000000">
                      <a:alpha val="43137"/>
                    </a:srgbClr>
                  </a:outerShdw>
                </a:effectLst>
                <a:latin typeface="Comic Sans MS" panose="030F0702030302020204" pitchFamily="66" charset="0"/>
              </a:rPr>
              <a:t>C. difficile</a:t>
            </a:r>
            <a:endParaRPr lang="es-VE" sz="1200" i="1" dirty="0">
              <a:solidFill>
                <a:schemeClr val="tx1"/>
              </a:solidFill>
              <a:effectLst>
                <a:outerShdw blurRad="38100" dist="38100" dir="2700000" algn="tl">
                  <a:srgbClr val="000000">
                    <a:alpha val="43137"/>
                  </a:srgbClr>
                </a:outerShdw>
              </a:effectLst>
              <a:latin typeface="Comic Sans MS" panose="030F0702030302020204" pitchFamily="66" charset="0"/>
            </a:endParaRPr>
          </a:p>
        </p:txBody>
      </p:sp>
      <p:sp>
        <p:nvSpPr>
          <p:cNvPr id="34" name="Rectángulo 33"/>
          <p:cNvSpPr/>
          <p:nvPr/>
        </p:nvSpPr>
        <p:spPr>
          <a:xfrm>
            <a:off x="2580653" y="5786328"/>
            <a:ext cx="1276412" cy="4465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400" dirty="0" smtClean="0">
                <a:solidFill>
                  <a:schemeClr val="tx1"/>
                </a:solidFill>
                <a:latin typeface="Comic Sans MS" panose="030F0702030302020204" pitchFamily="66" charset="0"/>
              </a:rPr>
              <a:t>Germinación</a:t>
            </a:r>
            <a:endParaRPr lang="es-VE" sz="1400" dirty="0">
              <a:solidFill>
                <a:schemeClr val="tx1"/>
              </a:solidFill>
              <a:latin typeface="Comic Sans MS" panose="030F0702030302020204" pitchFamily="66" charset="0"/>
            </a:endParaRPr>
          </a:p>
        </p:txBody>
      </p:sp>
      <p:sp>
        <p:nvSpPr>
          <p:cNvPr id="37" name="Rectángulo 36"/>
          <p:cNvSpPr/>
          <p:nvPr/>
        </p:nvSpPr>
        <p:spPr>
          <a:xfrm>
            <a:off x="1779340" y="4210226"/>
            <a:ext cx="630214" cy="329405"/>
          </a:xfrm>
          <a:prstGeom prst="rect">
            <a:avLst/>
          </a:prstGeom>
          <a:solidFill>
            <a:srgbClr val="F3B3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8" name="Rectángulo 37"/>
          <p:cNvSpPr/>
          <p:nvPr/>
        </p:nvSpPr>
        <p:spPr>
          <a:xfrm>
            <a:off x="1802201" y="5106691"/>
            <a:ext cx="660447" cy="267278"/>
          </a:xfrm>
          <a:prstGeom prst="rect">
            <a:avLst/>
          </a:prstGeom>
          <a:solidFill>
            <a:srgbClr val="F3B3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5" name="Rectángulo 34"/>
          <p:cNvSpPr/>
          <p:nvPr/>
        </p:nvSpPr>
        <p:spPr>
          <a:xfrm>
            <a:off x="1738223" y="4231854"/>
            <a:ext cx="813043" cy="307777"/>
          </a:xfrm>
          <a:prstGeom prst="rect">
            <a:avLst/>
          </a:prstGeom>
        </p:spPr>
        <p:txBody>
          <a:bodyPr wrap="none">
            <a:spAutoFit/>
          </a:bodyPr>
          <a:lstStyle/>
          <a:p>
            <a:pPr algn="ctr"/>
            <a:r>
              <a:rPr lang="es-VE" sz="1400" dirty="0" smtClean="0">
                <a:latin typeface="Comic Sans MS" panose="030F0702030302020204" pitchFamily="66" charset="0"/>
              </a:rPr>
              <a:t>Taurina</a:t>
            </a:r>
            <a:endParaRPr lang="es-VE" sz="1400" dirty="0">
              <a:latin typeface="Comic Sans MS" panose="030F0702030302020204" pitchFamily="66" charset="0"/>
            </a:endParaRPr>
          </a:p>
        </p:txBody>
      </p:sp>
      <p:sp>
        <p:nvSpPr>
          <p:cNvPr id="36" name="Rectángulo 35"/>
          <p:cNvSpPr/>
          <p:nvPr/>
        </p:nvSpPr>
        <p:spPr>
          <a:xfrm>
            <a:off x="1735260" y="5106691"/>
            <a:ext cx="734496" cy="307777"/>
          </a:xfrm>
          <a:prstGeom prst="rect">
            <a:avLst/>
          </a:prstGeom>
        </p:spPr>
        <p:txBody>
          <a:bodyPr wrap="none">
            <a:spAutoFit/>
          </a:bodyPr>
          <a:lstStyle/>
          <a:p>
            <a:pPr algn="ctr"/>
            <a:r>
              <a:rPr lang="es-VE" sz="1400" dirty="0" smtClean="0">
                <a:latin typeface="Comic Sans MS" panose="030F0702030302020204" pitchFamily="66" charset="0"/>
              </a:rPr>
              <a:t>Glicina</a:t>
            </a:r>
            <a:endParaRPr lang="es-VE" sz="1400" dirty="0">
              <a:latin typeface="Comic Sans MS" panose="030F0702030302020204" pitchFamily="66" charset="0"/>
            </a:endParaRPr>
          </a:p>
        </p:txBody>
      </p:sp>
      <p:sp>
        <p:nvSpPr>
          <p:cNvPr id="40" name="CuadroTexto 39"/>
          <p:cNvSpPr txBox="1"/>
          <p:nvPr/>
        </p:nvSpPr>
        <p:spPr>
          <a:xfrm>
            <a:off x="6284832" y="248451"/>
            <a:ext cx="2058309" cy="1200329"/>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square" rtlCol="0">
            <a:spAutoFit/>
          </a:bodyPr>
          <a:lstStyle/>
          <a:p>
            <a:pPr algn="ctr"/>
            <a:r>
              <a:rPr lang="es-VE" sz="2400" dirty="0" smtClean="0">
                <a:latin typeface="Comic Sans MS" panose="030F0702030302020204" pitchFamily="66" charset="0"/>
              </a:rPr>
              <a:t>Microbiota-hospedero- patógenos</a:t>
            </a:r>
            <a:endParaRPr lang="es-VE" sz="2400" dirty="0">
              <a:latin typeface="Comic Sans MS" panose="030F0702030302020204" pitchFamily="66" charset="0"/>
            </a:endParaRPr>
          </a:p>
        </p:txBody>
      </p:sp>
      <p:sp>
        <p:nvSpPr>
          <p:cNvPr id="41" name="Rectángulo 40"/>
          <p:cNvSpPr/>
          <p:nvPr/>
        </p:nvSpPr>
        <p:spPr>
          <a:xfrm>
            <a:off x="6123855" y="5634302"/>
            <a:ext cx="2768625" cy="600164"/>
          </a:xfrm>
          <a:prstGeom prst="rect">
            <a:avLst/>
          </a:prstGeom>
        </p:spPr>
        <p:txBody>
          <a:bodyPr wrap="square">
            <a:spAutoFit/>
          </a:bodyPr>
          <a:lstStyle/>
          <a:p>
            <a:r>
              <a:rPr lang="en-US" sz="1100" dirty="0" smtClean="0">
                <a:latin typeface="Times New Roman" panose="02020603050405020304" pitchFamily="18" charset="0"/>
                <a:cs typeface="Times New Roman" panose="02020603050405020304" pitchFamily="18" charset="0"/>
              </a:rPr>
              <a:t>AJ</a:t>
            </a:r>
            <a:r>
              <a:rPr lang="en-US" sz="1100" dirty="0">
                <a:latin typeface="Times New Roman" panose="02020603050405020304" pitchFamily="18" charset="0"/>
                <a:cs typeface="Times New Roman" panose="02020603050405020304" pitchFamily="18" charset="0"/>
              </a:rPr>
              <a:t>. </a:t>
            </a:r>
            <a:r>
              <a:rPr lang="en-US" sz="1100" dirty="0" err="1" smtClean="0">
                <a:latin typeface="Times New Roman" panose="02020603050405020304" pitchFamily="18" charset="0"/>
                <a:cs typeface="Times New Roman" panose="02020603050405020304" pitchFamily="18" charset="0"/>
              </a:rPr>
              <a:t>Bäumler</a:t>
            </a:r>
            <a:r>
              <a:rPr lang="en-US" sz="1100" dirty="0" smtClean="0">
                <a:latin typeface="Times New Roman" panose="02020603050405020304" pitchFamily="18" charset="0"/>
                <a:cs typeface="Times New Roman" panose="02020603050405020304" pitchFamily="18" charset="0"/>
              </a:rPr>
              <a:t>,  V. </a:t>
            </a:r>
            <a:r>
              <a:rPr lang="en-US" sz="1100" dirty="0" err="1" smtClean="0">
                <a:latin typeface="Times New Roman" panose="02020603050405020304" pitchFamily="18" charset="0"/>
                <a:cs typeface="Times New Roman" panose="02020603050405020304" pitchFamily="18" charset="0"/>
              </a:rPr>
              <a:t>Sperandio</a:t>
            </a:r>
            <a:r>
              <a:rPr lang="en-US" sz="1100" dirty="0" smtClean="0">
                <a:latin typeface="Times New Roman" panose="02020603050405020304" pitchFamily="18" charset="0"/>
                <a:cs typeface="Times New Roman" panose="02020603050405020304" pitchFamily="18" charset="0"/>
              </a:rPr>
              <a:t>. </a:t>
            </a:r>
            <a:r>
              <a:rPr lang="en-US" sz="1100" i="1" dirty="0" smtClean="0">
                <a:latin typeface="Times New Roman" panose="02020603050405020304" pitchFamily="18" charset="0"/>
                <a:cs typeface="Times New Roman" panose="02020603050405020304" pitchFamily="18" charset="0"/>
              </a:rPr>
              <a:t>Interactions </a:t>
            </a:r>
            <a:r>
              <a:rPr lang="en-US" sz="1100" i="1" dirty="0">
                <a:latin typeface="Times New Roman" panose="02020603050405020304" pitchFamily="18" charset="0"/>
                <a:cs typeface="Times New Roman" panose="02020603050405020304" pitchFamily="18" charset="0"/>
              </a:rPr>
              <a:t>between the microbiota and pathogenic bacteria in the </a:t>
            </a:r>
            <a:r>
              <a:rPr lang="en-US" sz="1100" i="1" dirty="0" smtClean="0">
                <a:latin typeface="Times New Roman" panose="02020603050405020304" pitchFamily="18" charset="0"/>
                <a:cs typeface="Times New Roman" panose="02020603050405020304" pitchFamily="18" charset="0"/>
              </a:rPr>
              <a:t>gut.</a:t>
            </a:r>
            <a:r>
              <a:rPr lang="en-US" sz="1100" dirty="0" smtClean="0">
                <a:latin typeface="Times New Roman" panose="02020603050405020304" pitchFamily="18" charset="0"/>
                <a:cs typeface="Times New Roman" panose="02020603050405020304" pitchFamily="18" charset="0"/>
              </a:rPr>
              <a:t> </a:t>
            </a:r>
            <a:r>
              <a:rPr lang="es-VE" sz="1100" dirty="0" err="1" smtClean="0">
                <a:solidFill>
                  <a:srgbClr val="000000"/>
                </a:solidFill>
                <a:latin typeface="Times New Roman" panose="02020603050405020304" pitchFamily="18" charset="0"/>
                <a:cs typeface="Times New Roman" panose="02020603050405020304" pitchFamily="18" charset="0"/>
              </a:rPr>
              <a:t>Nature</a:t>
            </a:r>
            <a:r>
              <a:rPr lang="es-VE" sz="1100" dirty="0" smtClean="0">
                <a:solidFill>
                  <a:srgbClr val="000000"/>
                </a:solidFill>
                <a:latin typeface="Times New Roman" panose="02020603050405020304" pitchFamily="18" charset="0"/>
                <a:cs typeface="Times New Roman" panose="02020603050405020304" pitchFamily="18" charset="0"/>
              </a:rPr>
              <a:t> 2016; 535: </a:t>
            </a:r>
            <a:r>
              <a:rPr lang="es-VE" sz="1100" dirty="0">
                <a:solidFill>
                  <a:srgbClr val="000000"/>
                </a:solidFill>
                <a:latin typeface="Times New Roman" panose="02020603050405020304" pitchFamily="18" charset="0"/>
                <a:cs typeface="Times New Roman" panose="02020603050405020304" pitchFamily="18" charset="0"/>
              </a:rPr>
              <a:t>85–93 </a:t>
            </a:r>
            <a:endParaRPr lang="es-VE" sz="1100" dirty="0">
              <a:latin typeface="Times New Roman" panose="02020603050405020304" pitchFamily="18" charset="0"/>
              <a:cs typeface="Times New Roman" panose="02020603050405020304" pitchFamily="18" charset="0"/>
            </a:endParaRPr>
          </a:p>
        </p:txBody>
      </p:sp>
      <p:sp>
        <p:nvSpPr>
          <p:cNvPr id="39" name="6 CuadroTexto"/>
          <p:cNvSpPr txBox="1"/>
          <p:nvPr/>
        </p:nvSpPr>
        <p:spPr>
          <a:xfrm>
            <a:off x="107504" y="116632"/>
            <a:ext cx="776175"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IIIB2</a:t>
            </a:r>
            <a:endParaRPr lang="es-VE" sz="1600" dirty="0">
              <a:solidFill>
                <a:prstClr val="white"/>
              </a:solidFill>
              <a:latin typeface="Comic Sans MS" pitchFamily="66" charset="0"/>
            </a:endParaRPr>
          </a:p>
        </p:txBody>
      </p:sp>
      <p:sp>
        <p:nvSpPr>
          <p:cNvPr id="42" name="CuadroTexto 41"/>
          <p:cNvSpPr txBox="1"/>
          <p:nvPr/>
        </p:nvSpPr>
        <p:spPr>
          <a:xfrm>
            <a:off x="107504" y="512350"/>
            <a:ext cx="1133644" cy="52322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400" dirty="0" smtClean="0">
                <a:latin typeface="Comic Sans MS" panose="030F0702030302020204" pitchFamily="66" charset="0"/>
              </a:rPr>
              <a:t>Terapia</a:t>
            </a:r>
          </a:p>
          <a:p>
            <a:r>
              <a:rPr lang="es-VE" sz="1400" b="1" dirty="0" smtClean="0">
                <a:latin typeface="Comic Sans MS" panose="030F0702030302020204" pitchFamily="66" charset="0"/>
              </a:rPr>
              <a:t>C. difficile</a:t>
            </a:r>
            <a:endParaRPr lang="es-VE" sz="1400" b="1" dirty="0">
              <a:latin typeface="Comic Sans MS" panose="030F0702030302020204" pitchFamily="66" charset="0"/>
            </a:endParaRPr>
          </a:p>
        </p:txBody>
      </p:sp>
    </p:spTree>
    <p:extLst>
      <p:ext uri="{BB962C8B-B14F-4D97-AF65-F5344CB8AC3E}">
        <p14:creationId xmlns:p14="http://schemas.microsoft.com/office/powerpoint/2010/main" val="53384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40"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844254" y="1545263"/>
            <a:ext cx="5598368" cy="2954655"/>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endParaRPr lang="en-US" sz="900" dirty="0" smtClean="0">
              <a:latin typeface="Comic Sans MS" panose="030F0702030302020204" pitchFamily="66" charset="0"/>
            </a:endParaRPr>
          </a:p>
          <a:p>
            <a:r>
              <a:rPr lang="en-US" sz="2400" dirty="0" smtClean="0">
                <a:latin typeface="Comic Sans MS" panose="030F0702030302020204" pitchFamily="66" charset="0"/>
              </a:rPr>
              <a:t>El </a:t>
            </a:r>
            <a:r>
              <a:rPr lang="en-US" sz="2400" dirty="0" err="1" smtClean="0">
                <a:latin typeface="Comic Sans MS" panose="030F0702030302020204" pitchFamily="66" charset="0"/>
              </a:rPr>
              <a:t>tratamiento</a:t>
            </a:r>
            <a:r>
              <a:rPr lang="en-US" sz="2400" dirty="0" smtClean="0">
                <a:latin typeface="Comic Sans MS" panose="030F0702030302020204" pitchFamily="66" charset="0"/>
              </a:rPr>
              <a:t> </a:t>
            </a:r>
            <a:r>
              <a:rPr lang="en-US" sz="2400" dirty="0" err="1" smtClean="0">
                <a:effectLst>
                  <a:outerShdw blurRad="38100" dist="38100" dir="2700000" algn="tl">
                    <a:srgbClr val="000000">
                      <a:alpha val="43137"/>
                    </a:srgbClr>
                  </a:outerShdw>
                </a:effectLst>
                <a:latin typeface="Comic Sans MS" panose="030F0702030302020204" pitchFamily="66" charset="0"/>
              </a:rPr>
              <a:t>antibiótico</a:t>
            </a:r>
            <a:r>
              <a:rPr lang="en-US" sz="2400" dirty="0" smtClean="0">
                <a:latin typeface="Comic Sans MS" panose="030F0702030302020204" pitchFamily="66" charset="0"/>
              </a:rPr>
              <a:t> </a:t>
            </a:r>
            <a:r>
              <a:rPr lang="en-US" sz="2400" dirty="0" err="1" smtClean="0">
                <a:latin typeface="Comic Sans MS" panose="030F0702030302020204" pitchFamily="66" charset="0"/>
              </a:rPr>
              <a:t>por</a:t>
            </a:r>
            <a:r>
              <a:rPr lang="en-US" sz="2400" dirty="0" smtClean="0">
                <a:latin typeface="Comic Sans MS" panose="030F0702030302020204" pitchFamily="66" charset="0"/>
              </a:rPr>
              <a:t> </a:t>
            </a:r>
            <a:r>
              <a:rPr lang="en-US" sz="2400" dirty="0" err="1" smtClean="0">
                <a:effectLst>
                  <a:outerShdw blurRad="38100" dist="38100" dir="2700000" algn="tl">
                    <a:srgbClr val="000000">
                      <a:alpha val="43137"/>
                    </a:srgbClr>
                  </a:outerShdw>
                </a:effectLst>
                <a:latin typeface="Comic Sans MS" panose="030F0702030302020204" pitchFamily="66" charset="0"/>
              </a:rPr>
              <a:t>reducir</a:t>
            </a:r>
            <a:r>
              <a:rPr lang="en-US" sz="2400" dirty="0" smtClean="0">
                <a:latin typeface="Comic Sans MS" panose="030F0702030302020204" pitchFamily="66" charset="0"/>
              </a:rPr>
              <a:t> </a:t>
            </a:r>
            <a:r>
              <a:rPr lang="en-US" sz="2400" dirty="0" err="1" smtClean="0">
                <a:latin typeface="Comic Sans MS" panose="030F0702030302020204" pitchFamily="66" charset="0"/>
              </a:rPr>
              <a:t>significativamente</a:t>
            </a:r>
            <a:r>
              <a:rPr lang="en-US" sz="2400" dirty="0" smtClean="0">
                <a:latin typeface="Comic Sans MS" panose="030F0702030302020204" pitchFamily="66" charset="0"/>
              </a:rPr>
              <a:t> la </a:t>
            </a:r>
            <a:r>
              <a:rPr lang="en-US" sz="2400" dirty="0" err="1" smtClean="0">
                <a:latin typeface="Comic Sans MS" panose="030F0702030302020204" pitchFamily="66" charset="0"/>
              </a:rPr>
              <a:t>abundancia</a:t>
            </a:r>
            <a:r>
              <a:rPr lang="en-US" sz="2400" dirty="0" smtClean="0">
                <a:latin typeface="Comic Sans MS" panose="030F0702030302020204" pitchFamily="66" charset="0"/>
              </a:rPr>
              <a:t> de </a:t>
            </a:r>
            <a:r>
              <a:rPr lang="en-US" sz="2400" dirty="0" err="1" smtClean="0">
                <a:effectLst>
                  <a:outerShdw blurRad="38100" dist="38100" dir="2700000" algn="tl">
                    <a:srgbClr val="000000">
                      <a:alpha val="43137"/>
                    </a:srgbClr>
                  </a:outerShdw>
                </a:effectLst>
                <a:latin typeface="Comic Sans MS" panose="030F0702030302020204" pitchFamily="66" charset="0"/>
              </a:rPr>
              <a:t>especies</a:t>
            </a:r>
            <a:r>
              <a:rPr lang="en-US" sz="2400" dirty="0" smtClean="0">
                <a:latin typeface="Comic Sans MS" panose="030F0702030302020204" pitchFamily="66" charset="0"/>
              </a:rPr>
              <a:t> </a:t>
            </a:r>
            <a:r>
              <a:rPr lang="en-US" sz="2400" dirty="0" err="1" smtClean="0">
                <a:latin typeface="Comic Sans MS" panose="030F0702030302020204" pitchFamily="66" charset="0"/>
              </a:rPr>
              <a:t>que</a:t>
            </a:r>
            <a:r>
              <a:rPr lang="en-US" sz="2400" dirty="0" smtClean="0">
                <a:latin typeface="Comic Sans MS" panose="030F0702030302020204" pitchFamily="66" charset="0"/>
              </a:rPr>
              <a:t> son </a:t>
            </a:r>
            <a:r>
              <a:rPr lang="en-US" sz="2400" dirty="0" err="1" smtClean="0">
                <a:effectLst>
                  <a:outerShdw blurRad="38100" dist="38100" dir="2700000" algn="tl">
                    <a:srgbClr val="000000">
                      <a:alpha val="43137"/>
                    </a:srgbClr>
                  </a:outerShdw>
                </a:effectLst>
                <a:latin typeface="Comic Sans MS" panose="030F0702030302020204" pitchFamily="66" charset="0"/>
              </a:rPr>
              <a:t>capaces</a:t>
            </a:r>
            <a:r>
              <a:rPr lang="en-US" sz="2400" dirty="0" smtClean="0">
                <a:effectLst>
                  <a:outerShdw blurRad="38100" dist="38100" dir="2700000" algn="tl">
                    <a:srgbClr val="000000">
                      <a:alpha val="43137"/>
                    </a:srgbClr>
                  </a:outerShdw>
                </a:effectLst>
                <a:latin typeface="Comic Sans MS" panose="030F0702030302020204" pitchFamily="66" charset="0"/>
              </a:rPr>
              <a:t> de </a:t>
            </a:r>
            <a:r>
              <a:rPr lang="en-US" sz="2400" dirty="0" err="1" smtClean="0">
                <a:effectLst>
                  <a:outerShdw blurRad="38100" dist="38100" dir="2700000" algn="tl">
                    <a:srgbClr val="000000">
                      <a:alpha val="43137"/>
                    </a:srgbClr>
                  </a:outerShdw>
                </a:effectLst>
                <a:latin typeface="Comic Sans MS" panose="030F0702030302020204" pitchFamily="66" charset="0"/>
              </a:rPr>
              <a:t>producir</a:t>
            </a:r>
            <a:r>
              <a:rPr lang="en-US" sz="2400" dirty="0" smtClean="0">
                <a:effectLst>
                  <a:outerShdw blurRad="38100" dist="38100" dir="2700000" algn="tl">
                    <a:srgbClr val="000000">
                      <a:alpha val="43137"/>
                    </a:srgbClr>
                  </a:outerShdw>
                </a:effectLst>
                <a:latin typeface="Comic Sans MS" panose="030F0702030302020204" pitchFamily="66" charset="0"/>
              </a:rPr>
              <a:t> SB </a:t>
            </a:r>
            <a:r>
              <a:rPr lang="en-US" sz="2400" dirty="0" err="1" smtClean="0">
                <a:effectLst>
                  <a:outerShdw blurRad="38100" dist="38100" dir="2700000" algn="tl">
                    <a:srgbClr val="000000">
                      <a:alpha val="43137"/>
                    </a:srgbClr>
                  </a:outerShdw>
                </a:effectLst>
                <a:latin typeface="Comic Sans MS" panose="030F0702030302020204" pitchFamily="66" charset="0"/>
              </a:rPr>
              <a:t>secundarias</a:t>
            </a:r>
            <a:r>
              <a:rPr lang="en-US" sz="2400" dirty="0" smtClean="0">
                <a:latin typeface="Comic Sans MS" panose="030F0702030302020204" pitchFamily="66" charset="0"/>
              </a:rPr>
              <a:t>: </a:t>
            </a:r>
            <a:r>
              <a:rPr lang="en-US" sz="2400" dirty="0" err="1" smtClean="0">
                <a:latin typeface="Comic Sans MS" panose="030F0702030302020204" pitchFamily="66" charset="0"/>
              </a:rPr>
              <a:t>desoxicolato</a:t>
            </a:r>
            <a:r>
              <a:rPr lang="en-US" sz="2400" dirty="0" smtClean="0">
                <a:latin typeface="Comic Sans MS" panose="030F0702030302020204" pitchFamily="66" charset="0"/>
              </a:rPr>
              <a:t> y </a:t>
            </a:r>
            <a:r>
              <a:rPr lang="en-US" sz="2400" dirty="0" err="1" smtClean="0">
                <a:latin typeface="Comic Sans MS" panose="030F0702030302020204" pitchFamily="66" charset="0"/>
              </a:rPr>
              <a:t>litocolato</a:t>
            </a:r>
            <a:r>
              <a:rPr lang="en-US" sz="2400" dirty="0" smtClean="0">
                <a:latin typeface="Comic Sans MS" panose="030F0702030302020204" pitchFamily="66" charset="0"/>
              </a:rPr>
              <a:t>, </a:t>
            </a:r>
            <a:r>
              <a:rPr lang="en-US" sz="2400" dirty="0" err="1" smtClean="0">
                <a:latin typeface="Comic Sans MS" panose="030F0702030302020204" pitchFamily="66" charset="0"/>
              </a:rPr>
              <a:t>causa</a:t>
            </a:r>
            <a:r>
              <a:rPr lang="en-US" sz="2400" dirty="0" smtClean="0">
                <a:latin typeface="Comic Sans MS" panose="030F0702030302020204" pitchFamily="66" charset="0"/>
              </a:rPr>
              <a:t> </a:t>
            </a:r>
            <a:r>
              <a:rPr lang="en-US" sz="2400" dirty="0" err="1" smtClean="0">
                <a:effectLst>
                  <a:outerShdw blurRad="38100" dist="38100" dir="2700000" algn="tl">
                    <a:srgbClr val="000000">
                      <a:alpha val="43137"/>
                    </a:srgbClr>
                  </a:outerShdw>
                </a:effectLst>
                <a:latin typeface="Comic Sans MS" panose="030F0702030302020204" pitchFamily="66" charset="0"/>
              </a:rPr>
              <a:t>reducción</a:t>
            </a:r>
            <a:r>
              <a:rPr lang="en-US" sz="2400" dirty="0" smtClean="0">
                <a:effectLst>
                  <a:outerShdw blurRad="38100" dist="38100" dir="2700000" algn="tl">
                    <a:srgbClr val="000000">
                      <a:alpha val="43137"/>
                    </a:srgbClr>
                  </a:outerShdw>
                </a:effectLst>
                <a:latin typeface="Comic Sans MS" panose="030F0702030302020204" pitchFamily="66" charset="0"/>
              </a:rPr>
              <a:t> de </a:t>
            </a:r>
            <a:r>
              <a:rPr lang="en-US" sz="2400" dirty="0" err="1" smtClean="0">
                <a:effectLst>
                  <a:outerShdw blurRad="38100" dist="38100" dir="2700000" algn="tl">
                    <a:srgbClr val="000000">
                      <a:alpha val="43137"/>
                    </a:srgbClr>
                  </a:outerShdw>
                </a:effectLst>
                <a:latin typeface="Comic Sans MS" panose="030F0702030302020204" pitchFamily="66" charset="0"/>
              </a:rPr>
              <a:t>estas</a:t>
            </a:r>
            <a:r>
              <a:rPr lang="en-US" sz="2400" dirty="0" smtClean="0">
                <a:effectLst>
                  <a:outerShdw blurRad="38100" dist="38100" dir="2700000" algn="tl">
                    <a:srgbClr val="000000">
                      <a:alpha val="43137"/>
                    </a:srgbClr>
                  </a:outerShdw>
                </a:effectLst>
                <a:latin typeface="Comic Sans MS" panose="030F0702030302020204" pitchFamily="66" charset="0"/>
              </a:rPr>
              <a:t> SB</a:t>
            </a:r>
            <a:r>
              <a:rPr lang="en-US" sz="2400" dirty="0" smtClean="0">
                <a:latin typeface="Comic Sans MS" panose="030F0702030302020204" pitchFamily="66" charset="0"/>
              </a:rPr>
              <a:t> y </a:t>
            </a:r>
            <a:r>
              <a:rPr lang="en-US" sz="2400" dirty="0" err="1" smtClean="0">
                <a:latin typeface="Comic Sans MS" panose="030F0702030302020204" pitchFamily="66" charset="0"/>
              </a:rPr>
              <a:t>promueve</a:t>
            </a:r>
            <a:r>
              <a:rPr lang="en-US" sz="2400" dirty="0" smtClean="0">
                <a:latin typeface="Comic Sans MS" panose="030F0702030302020204" pitchFamily="66" charset="0"/>
              </a:rPr>
              <a:t> la </a:t>
            </a:r>
            <a:r>
              <a:rPr lang="en-US" sz="2400" dirty="0" err="1" smtClean="0">
                <a:effectLst>
                  <a:outerShdw blurRad="38100" dist="38100" dir="2700000" algn="tl">
                    <a:srgbClr val="000000">
                      <a:alpha val="43137"/>
                    </a:srgbClr>
                  </a:outerShdw>
                </a:effectLst>
                <a:latin typeface="Comic Sans MS" panose="030F0702030302020204" pitchFamily="66" charset="0"/>
              </a:rPr>
              <a:t>expansión</a:t>
            </a:r>
            <a:r>
              <a:rPr lang="en-US" sz="2400" dirty="0" smtClean="0">
                <a:effectLst>
                  <a:outerShdw blurRad="38100" dist="38100" dir="2700000" algn="tl">
                    <a:srgbClr val="000000">
                      <a:alpha val="43137"/>
                    </a:srgbClr>
                  </a:outerShdw>
                </a:effectLst>
                <a:latin typeface="Comic Sans MS" panose="030F0702030302020204" pitchFamily="66" charset="0"/>
              </a:rPr>
              <a:t> de </a:t>
            </a:r>
            <a:r>
              <a:rPr lang="en-US" sz="2400" dirty="0" err="1" smtClean="0">
                <a:effectLst>
                  <a:outerShdw blurRad="38100" dist="38100" dir="2700000" algn="tl">
                    <a:srgbClr val="000000">
                      <a:alpha val="43137"/>
                    </a:srgbClr>
                  </a:outerShdw>
                </a:effectLst>
                <a:latin typeface="Comic Sans MS" panose="030F0702030302020204" pitchFamily="66" charset="0"/>
              </a:rPr>
              <a:t>células</a:t>
            </a:r>
            <a:r>
              <a:rPr lang="en-US" sz="2400" dirty="0" smtClean="0">
                <a:effectLst>
                  <a:outerShdw blurRad="38100" dist="38100" dir="2700000" algn="tl">
                    <a:srgbClr val="000000">
                      <a:alpha val="43137"/>
                    </a:srgbClr>
                  </a:outerShdw>
                </a:effectLst>
                <a:latin typeface="Comic Sans MS" panose="030F0702030302020204" pitchFamily="66" charset="0"/>
              </a:rPr>
              <a:t> </a:t>
            </a:r>
            <a:r>
              <a:rPr lang="en-US" sz="2400" dirty="0" err="1" smtClean="0">
                <a:effectLst>
                  <a:outerShdw blurRad="38100" dist="38100" dir="2700000" algn="tl">
                    <a:srgbClr val="000000">
                      <a:alpha val="43137"/>
                    </a:srgbClr>
                  </a:outerShdw>
                </a:effectLst>
                <a:latin typeface="Comic Sans MS" panose="030F0702030302020204" pitchFamily="66" charset="0"/>
              </a:rPr>
              <a:t>vegetativas</a:t>
            </a:r>
            <a:r>
              <a:rPr lang="en-US" sz="2400" dirty="0" smtClean="0">
                <a:effectLst>
                  <a:outerShdw blurRad="38100" dist="38100" dir="2700000" algn="tl">
                    <a:srgbClr val="000000">
                      <a:alpha val="43137"/>
                    </a:srgbClr>
                  </a:outerShdw>
                </a:effectLst>
                <a:latin typeface="Comic Sans MS" panose="030F0702030302020204" pitchFamily="66" charset="0"/>
              </a:rPr>
              <a:t> de </a:t>
            </a:r>
            <a:r>
              <a:rPr lang="en-US" sz="2400" i="1" dirty="0" smtClean="0">
                <a:effectLst>
                  <a:outerShdw blurRad="38100" dist="38100" dir="2700000" algn="tl">
                    <a:srgbClr val="000000">
                      <a:alpha val="43137"/>
                    </a:srgbClr>
                  </a:outerShdw>
                </a:effectLst>
                <a:latin typeface="Comic Sans MS" panose="030F0702030302020204" pitchFamily="66" charset="0"/>
              </a:rPr>
              <a:t>C</a:t>
            </a:r>
            <a:r>
              <a:rPr lang="en-US" sz="2400" i="1" dirty="0">
                <a:effectLst>
                  <a:outerShdw blurRad="38100" dist="38100" dir="2700000" algn="tl">
                    <a:srgbClr val="000000">
                      <a:alpha val="43137"/>
                    </a:srgbClr>
                  </a:outerShdw>
                </a:effectLst>
                <a:latin typeface="Comic Sans MS" panose="030F0702030302020204" pitchFamily="66" charset="0"/>
              </a:rPr>
              <a:t>. difficile </a:t>
            </a:r>
            <a:r>
              <a:rPr lang="en-US" sz="2400" dirty="0" smtClean="0">
                <a:effectLst>
                  <a:outerShdw blurRad="38100" dist="38100" dir="2700000" algn="tl">
                    <a:srgbClr val="000000">
                      <a:alpha val="43137"/>
                    </a:srgbClr>
                  </a:outerShdw>
                </a:effectLst>
                <a:latin typeface="Comic Sans MS" panose="030F0702030302020204" pitchFamily="66" charset="0"/>
              </a:rPr>
              <a:t>en el colon</a:t>
            </a:r>
            <a:r>
              <a:rPr lang="en-US" sz="2400" dirty="0" smtClean="0">
                <a:latin typeface="Comic Sans MS" panose="030F0702030302020204" pitchFamily="66" charset="0"/>
              </a:rPr>
              <a:t>.</a:t>
            </a:r>
          </a:p>
          <a:p>
            <a:endParaRPr lang="es-VE" sz="900" dirty="0">
              <a:latin typeface="Comic Sans MS" panose="030F0702030302020204" pitchFamily="66" charset="0"/>
            </a:endParaRPr>
          </a:p>
        </p:txBody>
      </p:sp>
      <p:sp>
        <p:nvSpPr>
          <p:cNvPr id="6" name="Rectángulo 5"/>
          <p:cNvSpPr/>
          <p:nvPr/>
        </p:nvSpPr>
        <p:spPr>
          <a:xfrm>
            <a:off x="2439399" y="4725144"/>
            <a:ext cx="4408078" cy="430887"/>
          </a:xfrm>
          <a:prstGeom prst="rect">
            <a:avLst/>
          </a:prstGeom>
        </p:spPr>
        <p:txBody>
          <a:bodyPr wrap="square">
            <a:spAutoFit/>
          </a:bodyPr>
          <a:lstStyle/>
          <a:p>
            <a:pPr algn="ctr"/>
            <a:r>
              <a:rPr lang="en-US" sz="1100" dirty="0" smtClean="0">
                <a:latin typeface="Times New Roman" panose="02020603050405020304" pitchFamily="18" charset="0"/>
                <a:cs typeface="Times New Roman" panose="02020603050405020304" pitchFamily="18" charset="0"/>
              </a:rPr>
              <a:t>AJ</a:t>
            </a:r>
            <a:r>
              <a:rPr lang="en-US" sz="1100" dirty="0">
                <a:latin typeface="Times New Roman" panose="02020603050405020304" pitchFamily="18" charset="0"/>
                <a:cs typeface="Times New Roman" panose="02020603050405020304" pitchFamily="18" charset="0"/>
              </a:rPr>
              <a:t>. </a:t>
            </a:r>
            <a:r>
              <a:rPr lang="en-US" sz="1100" dirty="0" err="1" smtClean="0">
                <a:latin typeface="Times New Roman" panose="02020603050405020304" pitchFamily="18" charset="0"/>
                <a:cs typeface="Times New Roman" panose="02020603050405020304" pitchFamily="18" charset="0"/>
              </a:rPr>
              <a:t>Bäumler</a:t>
            </a:r>
            <a:r>
              <a:rPr lang="en-US" sz="1100" dirty="0" smtClean="0">
                <a:latin typeface="Times New Roman" panose="02020603050405020304" pitchFamily="18" charset="0"/>
                <a:cs typeface="Times New Roman" panose="02020603050405020304" pitchFamily="18" charset="0"/>
              </a:rPr>
              <a:t>,  V. </a:t>
            </a:r>
            <a:r>
              <a:rPr lang="en-US" sz="1100" dirty="0" err="1" smtClean="0">
                <a:latin typeface="Times New Roman" panose="02020603050405020304" pitchFamily="18" charset="0"/>
                <a:cs typeface="Times New Roman" panose="02020603050405020304" pitchFamily="18" charset="0"/>
              </a:rPr>
              <a:t>Sperandio</a:t>
            </a:r>
            <a:r>
              <a:rPr lang="en-US" sz="1100" dirty="0" smtClean="0">
                <a:latin typeface="Times New Roman" panose="02020603050405020304" pitchFamily="18" charset="0"/>
                <a:cs typeface="Times New Roman" panose="02020603050405020304" pitchFamily="18" charset="0"/>
              </a:rPr>
              <a:t>. </a:t>
            </a:r>
            <a:r>
              <a:rPr lang="en-US" sz="1100" i="1" dirty="0" smtClean="0">
                <a:latin typeface="Times New Roman" panose="02020603050405020304" pitchFamily="18" charset="0"/>
                <a:cs typeface="Times New Roman" panose="02020603050405020304" pitchFamily="18" charset="0"/>
              </a:rPr>
              <a:t>Interactions </a:t>
            </a:r>
            <a:r>
              <a:rPr lang="en-US" sz="1100" i="1" dirty="0">
                <a:latin typeface="Times New Roman" panose="02020603050405020304" pitchFamily="18" charset="0"/>
                <a:cs typeface="Times New Roman" panose="02020603050405020304" pitchFamily="18" charset="0"/>
              </a:rPr>
              <a:t>between the microbiota and pathogenic bacteria in the </a:t>
            </a:r>
            <a:r>
              <a:rPr lang="en-US" sz="1100" i="1" dirty="0" smtClean="0">
                <a:latin typeface="Times New Roman" panose="02020603050405020304" pitchFamily="18" charset="0"/>
                <a:cs typeface="Times New Roman" panose="02020603050405020304" pitchFamily="18" charset="0"/>
              </a:rPr>
              <a:t>gut.</a:t>
            </a:r>
            <a:r>
              <a:rPr lang="en-US" sz="1100" dirty="0" smtClean="0">
                <a:latin typeface="Times New Roman" panose="02020603050405020304" pitchFamily="18" charset="0"/>
                <a:cs typeface="Times New Roman" panose="02020603050405020304" pitchFamily="18" charset="0"/>
              </a:rPr>
              <a:t> </a:t>
            </a:r>
            <a:r>
              <a:rPr lang="es-VE" sz="1100" dirty="0" err="1" smtClean="0">
                <a:solidFill>
                  <a:srgbClr val="000000"/>
                </a:solidFill>
                <a:latin typeface="Times New Roman" panose="02020603050405020304" pitchFamily="18" charset="0"/>
                <a:cs typeface="Times New Roman" panose="02020603050405020304" pitchFamily="18" charset="0"/>
              </a:rPr>
              <a:t>Nature</a:t>
            </a:r>
            <a:r>
              <a:rPr lang="es-VE" sz="1100" dirty="0" smtClean="0">
                <a:solidFill>
                  <a:srgbClr val="000000"/>
                </a:solidFill>
                <a:latin typeface="Times New Roman" panose="02020603050405020304" pitchFamily="18" charset="0"/>
                <a:cs typeface="Times New Roman" panose="02020603050405020304" pitchFamily="18" charset="0"/>
              </a:rPr>
              <a:t> 2016; 535: </a:t>
            </a:r>
            <a:r>
              <a:rPr lang="es-VE" sz="1100" dirty="0">
                <a:solidFill>
                  <a:srgbClr val="000000"/>
                </a:solidFill>
                <a:latin typeface="Times New Roman" panose="02020603050405020304" pitchFamily="18" charset="0"/>
                <a:cs typeface="Times New Roman" panose="02020603050405020304" pitchFamily="18" charset="0"/>
              </a:rPr>
              <a:t>85–93 </a:t>
            </a:r>
            <a:endParaRPr lang="es-VE" sz="1100" dirty="0">
              <a:latin typeface="Times New Roman" panose="02020603050405020304" pitchFamily="18" charset="0"/>
              <a:cs typeface="Times New Roman" panose="02020603050405020304" pitchFamily="18" charset="0"/>
            </a:endParaRPr>
          </a:p>
        </p:txBody>
      </p:sp>
      <p:sp>
        <p:nvSpPr>
          <p:cNvPr id="7" name="5 CuadroTexto"/>
          <p:cNvSpPr txBox="1"/>
          <p:nvPr/>
        </p:nvSpPr>
        <p:spPr>
          <a:xfrm>
            <a:off x="6771235" y="6653343"/>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9" name="CuadroTexto 8"/>
          <p:cNvSpPr txBox="1"/>
          <p:nvPr/>
        </p:nvSpPr>
        <p:spPr>
          <a:xfrm>
            <a:off x="212042" y="701982"/>
            <a:ext cx="1269899"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smtClean="0">
                <a:latin typeface="Comic Sans MS" panose="030F0702030302020204" pitchFamily="66" charset="0"/>
              </a:rPr>
              <a:t>C. difficile</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219818289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638910" y="878891"/>
            <a:ext cx="6254997" cy="5201424"/>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pPr marL="285750" indent="-285750">
              <a:buFont typeface="Arial" panose="020B0604020202020204" pitchFamily="34" charset="0"/>
              <a:buChar char="•"/>
            </a:pPr>
            <a:endParaRPr lang="en-US" sz="800" dirty="0" smtClean="0">
              <a:latin typeface="Comic Sans MS" panose="030F0702030302020204" pitchFamily="66" charset="0"/>
            </a:endParaRPr>
          </a:p>
          <a:p>
            <a:pPr marL="285750" indent="-285750">
              <a:buFont typeface="Arial" panose="020B0604020202020204" pitchFamily="34" charset="0"/>
              <a:buChar char="•"/>
            </a:pPr>
            <a:r>
              <a:rPr lang="en-US" dirty="0" smtClean="0">
                <a:latin typeface="Comic Sans MS" panose="030F0702030302020204" pitchFamily="66" charset="0"/>
              </a:rPr>
              <a:t>Transplante fecal de microbiota </a:t>
            </a:r>
            <a:r>
              <a:rPr lang="en-US" dirty="0" err="1" smtClean="0">
                <a:latin typeface="Comic Sans MS" panose="030F0702030302020204" pitchFamily="66" charset="0"/>
              </a:rPr>
              <a:t>restaura</a:t>
            </a:r>
            <a:r>
              <a:rPr lang="en-US" dirty="0" smtClean="0">
                <a:latin typeface="Comic Sans MS" panose="030F0702030302020204" pitchFamily="66" charset="0"/>
              </a:rPr>
              <a:t> la </a:t>
            </a:r>
            <a:r>
              <a:rPr lang="en-US" dirty="0" err="1" smtClean="0">
                <a:latin typeface="Comic Sans MS" panose="030F0702030302020204" pitchFamily="66" charset="0"/>
              </a:rPr>
              <a:t>producción</a:t>
            </a:r>
            <a:r>
              <a:rPr lang="en-US" dirty="0" smtClean="0">
                <a:latin typeface="Comic Sans MS" panose="030F0702030302020204" pitchFamily="66" charset="0"/>
              </a:rPr>
              <a:t> de sales </a:t>
            </a:r>
            <a:r>
              <a:rPr lang="en-US" dirty="0" err="1" smtClean="0">
                <a:latin typeface="Comic Sans MS" panose="030F0702030302020204" pitchFamily="66" charset="0"/>
              </a:rPr>
              <a:t>biliares</a:t>
            </a:r>
            <a:r>
              <a:rPr lang="en-US" dirty="0" smtClean="0">
                <a:latin typeface="Comic Sans MS" panose="030F0702030302020204" pitchFamily="66" charset="0"/>
              </a:rPr>
              <a:t> (SB) </a:t>
            </a:r>
            <a:r>
              <a:rPr lang="en-US" dirty="0" err="1" smtClean="0">
                <a:latin typeface="Comic Sans MS" panose="030F0702030302020204" pitchFamily="66" charset="0"/>
              </a:rPr>
              <a:t>secundarias</a:t>
            </a:r>
            <a:r>
              <a:rPr lang="en-US" dirty="0" smtClean="0">
                <a:latin typeface="Comic Sans MS" panose="030F0702030302020204" pitchFamily="66" charset="0"/>
              </a:rPr>
              <a:t> y </a:t>
            </a:r>
            <a:r>
              <a:rPr lang="en-US" dirty="0" err="1" smtClean="0">
                <a:latin typeface="Comic Sans MS" panose="030F0702030302020204" pitchFamily="66" charset="0"/>
              </a:rPr>
              <a:t>por</a:t>
            </a:r>
            <a:r>
              <a:rPr lang="en-US" dirty="0" smtClean="0">
                <a:latin typeface="Comic Sans MS" panose="030F0702030302020204" pitchFamily="66" charset="0"/>
              </a:rPr>
              <a:t> </a:t>
            </a:r>
            <a:r>
              <a:rPr lang="en-US" dirty="0" err="1" smtClean="0">
                <a:latin typeface="Comic Sans MS" panose="030F0702030302020204" pitchFamily="66" charset="0"/>
              </a:rPr>
              <a:t>tanto</a:t>
            </a:r>
            <a:r>
              <a:rPr lang="en-US" dirty="0" smtClean="0">
                <a:latin typeface="Comic Sans MS" panose="030F0702030302020204" pitchFamily="66" charset="0"/>
              </a:rPr>
              <a:t> </a:t>
            </a:r>
            <a:r>
              <a:rPr lang="en-US" dirty="0" err="1" smtClean="0">
                <a:latin typeface="Comic Sans MS" panose="030F0702030302020204" pitchFamily="66" charset="0"/>
              </a:rPr>
              <a:t>previene</a:t>
            </a:r>
            <a:r>
              <a:rPr lang="en-US" dirty="0" smtClean="0">
                <a:latin typeface="Comic Sans MS" panose="030F0702030302020204" pitchFamily="66" charset="0"/>
              </a:rPr>
              <a:t> la expansion de C</a:t>
            </a:r>
            <a:r>
              <a:rPr lang="en-US" dirty="0">
                <a:latin typeface="Comic Sans MS" panose="030F0702030302020204" pitchFamily="66" charset="0"/>
              </a:rPr>
              <a:t>. </a:t>
            </a:r>
            <a:r>
              <a:rPr lang="en-US" dirty="0" smtClean="0">
                <a:latin typeface="Comic Sans MS" panose="030F0702030302020204" pitchFamily="66" charset="0"/>
              </a:rPr>
              <a:t>difficile. </a:t>
            </a: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r>
              <a:rPr lang="en-US" dirty="0" err="1" smtClean="0">
                <a:latin typeface="Comic Sans MS" panose="030F0702030302020204" pitchFamily="66" charset="0"/>
              </a:rPr>
              <a:t>Suplemento</a:t>
            </a:r>
            <a:r>
              <a:rPr lang="en-US" dirty="0" smtClean="0">
                <a:latin typeface="Comic Sans MS" panose="030F0702030302020204" pitchFamily="66" charset="0"/>
              </a:rPr>
              <a:t> de la </a:t>
            </a:r>
            <a:r>
              <a:rPr lang="en-US" dirty="0" err="1" smtClean="0">
                <a:latin typeface="Comic Sans MS" panose="030F0702030302020204" pitchFamily="66" charset="0"/>
              </a:rPr>
              <a:t>dieta</a:t>
            </a:r>
            <a:r>
              <a:rPr lang="en-US" dirty="0" smtClean="0">
                <a:latin typeface="Comic Sans MS" panose="030F0702030302020204" pitchFamily="66" charset="0"/>
              </a:rPr>
              <a:t> con SB </a:t>
            </a:r>
            <a:r>
              <a:rPr lang="en-US" dirty="0" err="1" smtClean="0">
                <a:latin typeface="Comic Sans MS" panose="030F0702030302020204" pitchFamily="66" charset="0"/>
              </a:rPr>
              <a:t>secundarias</a:t>
            </a:r>
            <a:r>
              <a:rPr lang="en-US" dirty="0" smtClean="0">
                <a:latin typeface="Comic Sans MS" panose="030F0702030302020204" pitchFamily="66" charset="0"/>
              </a:rPr>
              <a:t> </a:t>
            </a:r>
            <a:r>
              <a:rPr lang="en-US" dirty="0" err="1" smtClean="0">
                <a:latin typeface="Comic Sans MS" panose="030F0702030302020204" pitchFamily="66" charset="0"/>
              </a:rPr>
              <a:t>es</a:t>
            </a:r>
            <a:r>
              <a:rPr lang="en-US" dirty="0" smtClean="0">
                <a:latin typeface="Comic Sans MS" panose="030F0702030302020204" pitchFamily="66" charset="0"/>
              </a:rPr>
              <a:t> de </a:t>
            </a:r>
            <a:r>
              <a:rPr lang="en-US" dirty="0" err="1" smtClean="0">
                <a:latin typeface="Comic Sans MS" panose="030F0702030302020204" pitchFamily="66" charset="0"/>
              </a:rPr>
              <a:t>cuidado</a:t>
            </a:r>
            <a:r>
              <a:rPr lang="en-US" dirty="0" smtClean="0">
                <a:latin typeface="Comic Sans MS" panose="030F0702030302020204" pitchFamily="66" charset="0"/>
              </a:rPr>
              <a:t> </a:t>
            </a:r>
            <a:r>
              <a:rPr lang="en-US" dirty="0" err="1" smtClean="0">
                <a:latin typeface="Comic Sans MS" panose="030F0702030302020204" pitchFamily="66" charset="0"/>
              </a:rPr>
              <a:t>porque</a:t>
            </a:r>
            <a:r>
              <a:rPr lang="en-US" dirty="0" smtClean="0">
                <a:latin typeface="Comic Sans MS" panose="030F0702030302020204" pitchFamily="66" charset="0"/>
              </a:rPr>
              <a:t> </a:t>
            </a:r>
            <a:r>
              <a:rPr lang="en-US" dirty="0" err="1" smtClean="0">
                <a:latin typeface="Comic Sans MS" panose="030F0702030302020204" pitchFamily="66" charset="0"/>
              </a:rPr>
              <a:t>concentración</a:t>
            </a:r>
            <a:r>
              <a:rPr lang="en-US" dirty="0" smtClean="0">
                <a:latin typeface="Comic Sans MS" panose="030F0702030302020204" pitchFamily="66" charset="0"/>
              </a:rPr>
              <a:t> </a:t>
            </a:r>
            <a:r>
              <a:rPr lang="en-US" dirty="0" err="1" smtClean="0">
                <a:latin typeface="Comic Sans MS" panose="030F0702030302020204" pitchFamily="66" charset="0"/>
              </a:rPr>
              <a:t>aumentada</a:t>
            </a:r>
            <a:r>
              <a:rPr lang="en-US" dirty="0" smtClean="0">
                <a:latin typeface="Comic Sans MS" panose="030F0702030302020204" pitchFamily="66" charset="0"/>
              </a:rPr>
              <a:t> de SB se ha </a:t>
            </a:r>
            <a:r>
              <a:rPr lang="en-US" dirty="0" err="1" smtClean="0">
                <a:latin typeface="Comic Sans MS" panose="030F0702030302020204" pitchFamily="66" charset="0"/>
              </a:rPr>
              <a:t>relacionado</a:t>
            </a:r>
            <a:r>
              <a:rPr lang="en-US" dirty="0" smtClean="0">
                <a:latin typeface="Comic Sans MS" panose="030F0702030302020204" pitchFamily="66" charset="0"/>
              </a:rPr>
              <a:t> con </a:t>
            </a:r>
            <a:r>
              <a:rPr lang="en-US" dirty="0" err="1" smtClean="0">
                <a:latin typeface="Comic Sans MS" panose="030F0702030302020204" pitchFamily="66" charset="0"/>
              </a:rPr>
              <a:t>cánceres</a:t>
            </a:r>
            <a:r>
              <a:rPr lang="en-US" dirty="0" smtClean="0">
                <a:latin typeface="Comic Sans MS" panose="030F0702030302020204" pitchFamily="66" charset="0"/>
              </a:rPr>
              <a:t> </a:t>
            </a:r>
            <a:r>
              <a:rPr lang="en-US" dirty="0" err="1" smtClean="0">
                <a:latin typeface="Comic Sans MS" panose="030F0702030302020204" pitchFamily="66" charset="0"/>
              </a:rPr>
              <a:t>gastrointestinales</a:t>
            </a:r>
            <a:r>
              <a:rPr lang="en-US" dirty="0" smtClean="0">
                <a:latin typeface="Comic Sans MS" panose="030F0702030302020204" pitchFamily="66" charset="0"/>
              </a:rPr>
              <a:t>. </a:t>
            </a:r>
            <a:endParaRPr lang="en-US" dirty="0">
              <a:latin typeface="Comic Sans MS" panose="030F0702030302020204" pitchFamily="66" charset="0"/>
            </a:endParaRPr>
          </a:p>
          <a:p>
            <a:pPr marL="285750" indent="-285750">
              <a:buFont typeface="Arial" panose="020B0604020202020204" pitchFamily="34" charset="0"/>
              <a:buChar char="•"/>
            </a:pPr>
            <a:endParaRPr lang="en-US" dirty="0" smtClean="0">
              <a:latin typeface="Comic Sans MS" panose="030F0702030302020204" pitchFamily="66" charset="0"/>
            </a:endParaRPr>
          </a:p>
          <a:p>
            <a:pPr marL="285750" indent="-285750">
              <a:buFont typeface="Arial" panose="020B0604020202020204" pitchFamily="34" charset="0"/>
              <a:buChar char="•"/>
            </a:pPr>
            <a:r>
              <a:rPr lang="en-US" dirty="0" smtClean="0">
                <a:latin typeface="Comic Sans MS" panose="030F0702030302020204" pitchFamily="66" charset="0"/>
              </a:rPr>
              <a:t>Sin embargo, </a:t>
            </a:r>
            <a:r>
              <a:rPr lang="en-US" b="1" dirty="0" err="1" smtClean="0">
                <a:latin typeface="Comic Sans MS" panose="030F0702030302020204" pitchFamily="66" charset="0"/>
              </a:rPr>
              <a:t>inoculación</a:t>
            </a:r>
            <a:r>
              <a:rPr lang="en-US" b="1" dirty="0" smtClean="0">
                <a:latin typeface="Comic Sans MS" panose="030F0702030302020204" pitchFamily="66" charset="0"/>
              </a:rPr>
              <a:t> con </a:t>
            </a:r>
            <a:r>
              <a:rPr lang="en-US" b="1" dirty="0" err="1" smtClean="0">
                <a:latin typeface="Comic Sans MS" panose="030F0702030302020204" pitchFamily="66" charset="0"/>
              </a:rPr>
              <a:t>una</a:t>
            </a:r>
            <a:r>
              <a:rPr lang="en-US" b="1" dirty="0" smtClean="0">
                <a:latin typeface="Comic Sans MS" panose="030F0702030302020204" pitchFamily="66" charset="0"/>
              </a:rPr>
              <a:t> sola </a:t>
            </a:r>
            <a:r>
              <a:rPr lang="en-US" b="1" dirty="0" err="1" smtClean="0">
                <a:latin typeface="Comic Sans MS" panose="030F0702030302020204" pitchFamily="66" charset="0"/>
              </a:rPr>
              <a:t>especie</a:t>
            </a:r>
            <a:r>
              <a:rPr lang="en-US" b="1" dirty="0" smtClean="0">
                <a:latin typeface="Comic Sans MS" panose="030F0702030302020204" pitchFamily="66" charset="0"/>
              </a:rPr>
              <a:t> </a:t>
            </a:r>
            <a:r>
              <a:rPr lang="en-US" dirty="0" err="1" smtClean="0">
                <a:latin typeface="Comic Sans MS" panose="030F0702030302020204" pitchFamily="66" charset="0"/>
              </a:rPr>
              <a:t>que</a:t>
            </a:r>
            <a:r>
              <a:rPr lang="en-US" dirty="0" smtClean="0">
                <a:latin typeface="Comic Sans MS" panose="030F0702030302020204" pitchFamily="66" charset="0"/>
              </a:rPr>
              <a:t>  produce </a:t>
            </a:r>
            <a:r>
              <a:rPr lang="en-US" b="1" dirty="0" smtClean="0">
                <a:latin typeface="Comic Sans MS" panose="030F0702030302020204" pitchFamily="66" charset="0"/>
              </a:rPr>
              <a:t>SB </a:t>
            </a:r>
            <a:r>
              <a:rPr lang="en-US" b="1" dirty="0" err="1" smtClean="0">
                <a:latin typeface="Comic Sans MS" panose="030F0702030302020204" pitchFamily="66" charset="0"/>
              </a:rPr>
              <a:t>secundarias</a:t>
            </a:r>
            <a:r>
              <a:rPr lang="en-US" b="1" dirty="0">
                <a:latin typeface="Comic Sans MS" panose="030F0702030302020204" pitchFamily="66" charset="0"/>
              </a:rPr>
              <a:t>:</a:t>
            </a:r>
            <a:r>
              <a:rPr lang="en-US" b="1" dirty="0" smtClean="0">
                <a:latin typeface="Comic Sans MS" panose="030F0702030302020204" pitchFamily="66" charset="0"/>
              </a:rPr>
              <a:t> </a:t>
            </a:r>
            <a:r>
              <a:rPr lang="en-US" b="1" i="1" dirty="0">
                <a:latin typeface="Comic Sans MS" panose="030F0702030302020204" pitchFamily="66" charset="0"/>
              </a:rPr>
              <a:t>C. </a:t>
            </a:r>
            <a:r>
              <a:rPr lang="en-US" b="1" i="1" dirty="0" err="1" smtClean="0">
                <a:latin typeface="Comic Sans MS" panose="030F0702030302020204" pitchFamily="66" charset="0"/>
              </a:rPr>
              <a:t>scinde</a:t>
            </a:r>
            <a:r>
              <a:rPr lang="en-US" b="1" dirty="0" err="1" smtClean="0">
                <a:latin typeface="Comic Sans MS" panose="030F0702030302020204" pitchFamily="66" charset="0"/>
              </a:rPr>
              <a:t>ns</a:t>
            </a:r>
            <a:r>
              <a:rPr lang="en-US" b="1" dirty="0" smtClean="0">
                <a:latin typeface="Comic Sans MS" panose="030F0702030302020204" pitchFamily="66" charset="0"/>
              </a:rPr>
              <a:t>, </a:t>
            </a:r>
            <a:r>
              <a:rPr lang="en-US" dirty="0" err="1" smtClean="0">
                <a:latin typeface="Comic Sans MS" panose="030F0702030302020204" pitchFamily="66" charset="0"/>
              </a:rPr>
              <a:t>confiere</a:t>
            </a:r>
            <a:r>
              <a:rPr lang="en-US" dirty="0" smtClean="0">
                <a:latin typeface="Comic Sans MS" panose="030F0702030302020204" pitchFamily="66" charset="0"/>
              </a:rPr>
              <a:t> a </a:t>
            </a:r>
            <a:r>
              <a:rPr lang="en-US" dirty="0" err="1" smtClean="0">
                <a:latin typeface="Comic Sans MS" panose="030F0702030302020204" pitchFamily="66" charset="0"/>
              </a:rPr>
              <a:t>ratones</a:t>
            </a:r>
            <a:r>
              <a:rPr lang="en-US" dirty="0" smtClean="0">
                <a:latin typeface="Comic Sans MS" panose="030F0702030302020204" pitchFamily="66" charset="0"/>
              </a:rPr>
              <a:t> </a:t>
            </a:r>
            <a:r>
              <a:rPr lang="en-US" b="1" dirty="0" err="1" smtClean="0">
                <a:latin typeface="Comic Sans MS" panose="030F0702030302020204" pitchFamily="66" charset="0"/>
              </a:rPr>
              <a:t>resistencia</a:t>
            </a:r>
            <a:r>
              <a:rPr lang="en-US" b="1" dirty="0" smtClean="0">
                <a:latin typeface="Comic Sans MS" panose="030F0702030302020204" pitchFamily="66" charset="0"/>
              </a:rPr>
              <a:t> a la expansion de </a:t>
            </a:r>
            <a:r>
              <a:rPr lang="en-US" b="1" i="1" dirty="0" smtClean="0">
                <a:latin typeface="Comic Sans MS" panose="030F0702030302020204" pitchFamily="66" charset="0"/>
              </a:rPr>
              <a:t>C</a:t>
            </a:r>
            <a:r>
              <a:rPr lang="en-US" b="1" i="1" dirty="0">
                <a:latin typeface="Comic Sans MS" panose="030F0702030302020204" pitchFamily="66" charset="0"/>
              </a:rPr>
              <a:t>. difficile </a:t>
            </a:r>
            <a:r>
              <a:rPr lang="en-US" dirty="0" err="1" smtClean="0">
                <a:latin typeface="Comic Sans MS" panose="030F0702030302020204" pitchFamily="66" charset="0"/>
              </a:rPr>
              <a:t>luego</a:t>
            </a:r>
            <a:r>
              <a:rPr lang="en-US" dirty="0" smtClean="0">
                <a:latin typeface="Comic Sans MS" panose="030F0702030302020204" pitchFamily="66" charset="0"/>
              </a:rPr>
              <a:t> del </a:t>
            </a:r>
            <a:r>
              <a:rPr lang="en-US" dirty="0" err="1" smtClean="0">
                <a:latin typeface="Comic Sans MS" panose="030F0702030302020204" pitchFamily="66" charset="0"/>
              </a:rPr>
              <a:t>tratamiento</a:t>
            </a:r>
            <a:r>
              <a:rPr lang="en-US" dirty="0" smtClean="0">
                <a:latin typeface="Comic Sans MS" panose="030F0702030302020204" pitchFamily="66" charset="0"/>
              </a:rPr>
              <a:t> </a:t>
            </a:r>
            <a:r>
              <a:rPr lang="en-US" dirty="0" err="1" smtClean="0">
                <a:latin typeface="Comic Sans MS" panose="030F0702030302020204" pitchFamily="66" charset="0"/>
              </a:rPr>
              <a:t>antibiótico</a:t>
            </a:r>
            <a:r>
              <a:rPr lang="en-US" dirty="0" smtClean="0">
                <a:latin typeface="Comic Sans MS" panose="030F0702030302020204" pitchFamily="66" charset="0"/>
              </a:rPr>
              <a:t>. </a:t>
            </a:r>
          </a:p>
          <a:p>
            <a:pPr marL="285750" indent="-285750">
              <a:buFont typeface="Arial" panose="020B0604020202020204" pitchFamily="34" charset="0"/>
              <a:buChar char="•"/>
            </a:pPr>
            <a:endParaRPr lang="en-US" dirty="0">
              <a:latin typeface="Comic Sans MS" panose="030F0702030302020204" pitchFamily="66" charset="0"/>
            </a:endParaRPr>
          </a:p>
          <a:p>
            <a:pPr marL="285750" indent="-285750">
              <a:buFont typeface="Arial" panose="020B0604020202020204" pitchFamily="34" charset="0"/>
              <a:buChar char="•"/>
            </a:pPr>
            <a:r>
              <a:rPr lang="en-US" dirty="0" err="1" smtClean="0">
                <a:latin typeface="Comic Sans MS" panose="030F0702030302020204" pitchFamily="66" charset="0"/>
              </a:rPr>
              <a:t>Esta</a:t>
            </a:r>
            <a:r>
              <a:rPr lang="en-US" dirty="0" smtClean="0">
                <a:latin typeface="Comic Sans MS" panose="030F0702030302020204" pitchFamily="66" charset="0"/>
              </a:rPr>
              <a:t> </a:t>
            </a:r>
            <a:r>
              <a:rPr lang="en-US" dirty="0" err="1" smtClean="0">
                <a:latin typeface="Comic Sans MS" panose="030F0702030302020204" pitchFamily="66" charset="0"/>
              </a:rPr>
              <a:t>relevante</a:t>
            </a:r>
            <a:r>
              <a:rPr lang="en-US" dirty="0" smtClean="0">
                <a:latin typeface="Comic Sans MS" panose="030F0702030302020204" pitchFamily="66" charset="0"/>
              </a:rPr>
              <a:t> </a:t>
            </a:r>
            <a:r>
              <a:rPr lang="en-US" dirty="0" err="1" smtClean="0">
                <a:latin typeface="Comic Sans MS" panose="030F0702030302020204" pitchFamily="66" charset="0"/>
              </a:rPr>
              <a:t>observación</a:t>
            </a:r>
            <a:r>
              <a:rPr lang="en-US" dirty="0" smtClean="0">
                <a:latin typeface="Comic Sans MS" panose="030F0702030302020204" pitchFamily="66" charset="0"/>
              </a:rPr>
              <a:t> </a:t>
            </a:r>
            <a:r>
              <a:rPr lang="en-US" dirty="0" err="1" smtClean="0">
                <a:latin typeface="Comic Sans MS" panose="030F0702030302020204" pitchFamily="66" charset="0"/>
              </a:rPr>
              <a:t>abre</a:t>
            </a:r>
            <a:r>
              <a:rPr lang="en-US" dirty="0" smtClean="0">
                <a:latin typeface="Comic Sans MS" panose="030F0702030302020204" pitchFamily="66" charset="0"/>
              </a:rPr>
              <a:t> la </a:t>
            </a:r>
            <a:r>
              <a:rPr lang="en-US" dirty="0" err="1" smtClean="0">
                <a:latin typeface="Comic Sans MS" panose="030F0702030302020204" pitchFamily="66" charset="0"/>
              </a:rPr>
              <a:t>puerta</a:t>
            </a:r>
            <a:r>
              <a:rPr lang="en-US" dirty="0" smtClean="0">
                <a:latin typeface="Comic Sans MS" panose="030F0702030302020204" pitchFamily="66" charset="0"/>
              </a:rPr>
              <a:t> a </a:t>
            </a:r>
            <a:r>
              <a:rPr lang="en-US" dirty="0" err="1" smtClean="0">
                <a:latin typeface="Comic Sans MS" panose="030F0702030302020204" pitchFamily="66" charset="0"/>
              </a:rPr>
              <a:t>novedosas</a:t>
            </a:r>
            <a:r>
              <a:rPr lang="en-US" dirty="0" smtClean="0">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intervenciones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precisas</a:t>
            </a:r>
            <a:r>
              <a:rPr lang="en-US" dirty="0" smtClean="0">
                <a:effectLst>
                  <a:outerShdw blurRad="38100" dist="38100" dir="2700000" algn="tl">
                    <a:srgbClr val="000000">
                      <a:alpha val="43137"/>
                    </a:srgbClr>
                  </a:outerShdw>
                </a:effectLst>
                <a:latin typeface="Comic Sans MS" panose="030F0702030302020204" pitchFamily="66" charset="0"/>
              </a:rPr>
              <a:t> del microbiota </a:t>
            </a:r>
            <a:r>
              <a:rPr lang="en-US" dirty="0" smtClean="0">
                <a:latin typeface="Comic Sans MS" panose="030F0702030302020204" pitchFamily="66" charset="0"/>
              </a:rPr>
              <a:t>con el </a:t>
            </a:r>
            <a:r>
              <a:rPr lang="en-US" dirty="0" err="1" smtClean="0">
                <a:latin typeface="Comic Sans MS" panose="030F0702030302020204" pitchFamily="66" charset="0"/>
              </a:rPr>
              <a:t>propósito</a:t>
            </a:r>
            <a:r>
              <a:rPr lang="en-US" dirty="0" smtClean="0">
                <a:latin typeface="Comic Sans MS" panose="030F0702030302020204" pitchFamily="66" charset="0"/>
              </a:rPr>
              <a:t> de </a:t>
            </a:r>
            <a:r>
              <a:rPr lang="en-US" dirty="0" err="1" smtClean="0">
                <a:latin typeface="Comic Sans MS" panose="030F0702030302020204" pitchFamily="66" charset="0"/>
              </a:rPr>
              <a:t>prevenir</a:t>
            </a:r>
            <a:r>
              <a:rPr lang="en-US" dirty="0" smtClean="0">
                <a:latin typeface="Comic Sans MS" panose="030F0702030302020204" pitchFamily="66" charset="0"/>
              </a:rPr>
              <a:t> o </a:t>
            </a:r>
            <a:r>
              <a:rPr lang="en-US" dirty="0" err="1" smtClean="0">
                <a:latin typeface="Comic Sans MS" panose="030F0702030302020204" pitchFamily="66" charset="0"/>
              </a:rPr>
              <a:t>tratar</a:t>
            </a:r>
            <a:r>
              <a:rPr lang="en-US" dirty="0" smtClean="0">
                <a:latin typeface="Comic Sans MS" panose="030F0702030302020204" pitchFamily="66" charset="0"/>
              </a:rPr>
              <a:t> la </a:t>
            </a:r>
            <a:r>
              <a:rPr lang="en-US" dirty="0">
                <a:latin typeface="Comic Sans MS" panose="030F0702030302020204" pitchFamily="66" charset="0"/>
              </a:rPr>
              <a:t>colitis </a:t>
            </a:r>
            <a:r>
              <a:rPr lang="en-US" dirty="0" err="1" smtClean="0">
                <a:latin typeface="Comic Sans MS" panose="030F0702030302020204" pitchFamily="66" charset="0"/>
              </a:rPr>
              <a:t>asociada</a:t>
            </a:r>
            <a:r>
              <a:rPr lang="en-US" dirty="0" smtClean="0">
                <a:latin typeface="Comic Sans MS" panose="030F0702030302020204" pitchFamily="66" charset="0"/>
              </a:rPr>
              <a:t> con la </a:t>
            </a:r>
            <a:r>
              <a:rPr lang="en-US" dirty="0" err="1" smtClean="0">
                <a:latin typeface="Comic Sans MS" panose="030F0702030302020204" pitchFamily="66" charset="0"/>
              </a:rPr>
              <a:t>infección</a:t>
            </a:r>
            <a:r>
              <a:rPr lang="en-US" dirty="0" smtClean="0">
                <a:latin typeface="Comic Sans MS" panose="030F0702030302020204" pitchFamily="66" charset="0"/>
              </a:rPr>
              <a:t> de </a:t>
            </a:r>
            <a:r>
              <a:rPr lang="en-US" i="1" dirty="0" smtClean="0">
                <a:latin typeface="Comic Sans MS" panose="030F0702030302020204" pitchFamily="66" charset="0"/>
              </a:rPr>
              <a:t>C</a:t>
            </a:r>
            <a:r>
              <a:rPr lang="en-US" i="1" dirty="0">
                <a:latin typeface="Comic Sans MS" panose="030F0702030302020204" pitchFamily="66" charset="0"/>
              </a:rPr>
              <a:t>. difficile </a:t>
            </a:r>
            <a:r>
              <a:rPr lang="en-US" dirty="0" err="1" smtClean="0">
                <a:latin typeface="Comic Sans MS" panose="030F0702030302020204" pitchFamily="66" charset="0"/>
              </a:rPr>
              <a:t>después</a:t>
            </a:r>
            <a:r>
              <a:rPr lang="en-US" dirty="0" smtClean="0">
                <a:latin typeface="Comic Sans MS" panose="030F0702030302020204" pitchFamily="66" charset="0"/>
              </a:rPr>
              <a:t> de la </a:t>
            </a:r>
            <a:r>
              <a:rPr lang="en-US" dirty="0" err="1" smtClean="0">
                <a:latin typeface="Comic Sans MS" panose="030F0702030302020204" pitchFamily="66" charset="0"/>
              </a:rPr>
              <a:t>terapia</a:t>
            </a:r>
            <a:r>
              <a:rPr lang="en-US" dirty="0" smtClean="0">
                <a:latin typeface="Comic Sans MS" panose="030F0702030302020204" pitchFamily="66" charset="0"/>
              </a:rPr>
              <a:t> </a:t>
            </a:r>
            <a:r>
              <a:rPr lang="en-US" dirty="0" err="1" smtClean="0">
                <a:latin typeface="Comic Sans MS" panose="030F0702030302020204" pitchFamily="66" charset="0"/>
              </a:rPr>
              <a:t>antibiótica</a:t>
            </a:r>
            <a:endParaRPr lang="en-US" dirty="0">
              <a:latin typeface="Comic Sans MS" panose="030F0702030302020204" pitchFamily="66" charset="0"/>
            </a:endParaRPr>
          </a:p>
        </p:txBody>
      </p:sp>
      <p:sp>
        <p:nvSpPr>
          <p:cNvPr id="6" name="Rectángulo 5"/>
          <p:cNvSpPr/>
          <p:nvPr/>
        </p:nvSpPr>
        <p:spPr>
          <a:xfrm>
            <a:off x="930552" y="6201829"/>
            <a:ext cx="7310014" cy="261610"/>
          </a:xfrm>
          <a:prstGeom prst="rect">
            <a:avLst/>
          </a:prstGeom>
        </p:spPr>
        <p:txBody>
          <a:bodyPr wrap="none">
            <a:spAutoFit/>
          </a:bodyPr>
          <a:lstStyle/>
          <a:p>
            <a:r>
              <a:rPr lang="en-US" sz="1100" dirty="0" smtClean="0">
                <a:latin typeface="Times New Roman" panose="02020603050405020304" pitchFamily="18" charset="0"/>
                <a:cs typeface="Times New Roman" panose="02020603050405020304" pitchFamily="18" charset="0"/>
              </a:rPr>
              <a:t>AJ</a:t>
            </a:r>
            <a:r>
              <a:rPr lang="en-US" sz="1100" dirty="0">
                <a:latin typeface="Times New Roman" panose="02020603050405020304" pitchFamily="18" charset="0"/>
                <a:cs typeface="Times New Roman" panose="02020603050405020304" pitchFamily="18" charset="0"/>
              </a:rPr>
              <a:t>. </a:t>
            </a:r>
            <a:r>
              <a:rPr lang="en-US" sz="1100" dirty="0" err="1" smtClean="0">
                <a:latin typeface="Times New Roman" panose="02020603050405020304" pitchFamily="18" charset="0"/>
                <a:cs typeface="Times New Roman" panose="02020603050405020304" pitchFamily="18" charset="0"/>
              </a:rPr>
              <a:t>Bäumler</a:t>
            </a:r>
            <a:r>
              <a:rPr lang="en-US" sz="1100" dirty="0" smtClean="0">
                <a:latin typeface="Times New Roman" panose="02020603050405020304" pitchFamily="18" charset="0"/>
                <a:cs typeface="Times New Roman" panose="02020603050405020304" pitchFamily="18" charset="0"/>
              </a:rPr>
              <a:t>,  V. </a:t>
            </a:r>
            <a:r>
              <a:rPr lang="en-US" sz="1100" dirty="0" err="1" smtClean="0">
                <a:latin typeface="Times New Roman" panose="02020603050405020304" pitchFamily="18" charset="0"/>
                <a:cs typeface="Times New Roman" panose="02020603050405020304" pitchFamily="18" charset="0"/>
              </a:rPr>
              <a:t>Sperandio</a:t>
            </a:r>
            <a:r>
              <a:rPr lang="en-US" sz="1100" dirty="0" smtClean="0">
                <a:latin typeface="Times New Roman" panose="02020603050405020304" pitchFamily="18" charset="0"/>
                <a:cs typeface="Times New Roman" panose="02020603050405020304" pitchFamily="18" charset="0"/>
              </a:rPr>
              <a:t>. </a:t>
            </a:r>
            <a:r>
              <a:rPr lang="en-US" sz="1100" i="1" dirty="0" smtClean="0">
                <a:latin typeface="Times New Roman" panose="02020603050405020304" pitchFamily="18" charset="0"/>
                <a:cs typeface="Times New Roman" panose="02020603050405020304" pitchFamily="18" charset="0"/>
              </a:rPr>
              <a:t>Interactions </a:t>
            </a:r>
            <a:r>
              <a:rPr lang="en-US" sz="1100" i="1" dirty="0">
                <a:latin typeface="Times New Roman" panose="02020603050405020304" pitchFamily="18" charset="0"/>
                <a:cs typeface="Times New Roman" panose="02020603050405020304" pitchFamily="18" charset="0"/>
              </a:rPr>
              <a:t>between the microbiota and pathogenic bacteria in the </a:t>
            </a:r>
            <a:r>
              <a:rPr lang="en-US" sz="1100" i="1" dirty="0" smtClean="0">
                <a:latin typeface="Times New Roman" panose="02020603050405020304" pitchFamily="18" charset="0"/>
                <a:cs typeface="Times New Roman" panose="02020603050405020304" pitchFamily="18" charset="0"/>
              </a:rPr>
              <a:t>gut.</a:t>
            </a:r>
            <a:r>
              <a:rPr lang="en-US" sz="1100" dirty="0" smtClean="0">
                <a:latin typeface="Times New Roman" panose="02020603050405020304" pitchFamily="18" charset="0"/>
                <a:cs typeface="Times New Roman" panose="02020603050405020304" pitchFamily="18" charset="0"/>
              </a:rPr>
              <a:t> </a:t>
            </a:r>
            <a:r>
              <a:rPr lang="es-VE" sz="1100" dirty="0" err="1" smtClean="0">
                <a:solidFill>
                  <a:srgbClr val="000000"/>
                </a:solidFill>
                <a:latin typeface="Times New Roman" panose="02020603050405020304" pitchFamily="18" charset="0"/>
                <a:cs typeface="Times New Roman" panose="02020603050405020304" pitchFamily="18" charset="0"/>
              </a:rPr>
              <a:t>Nature</a:t>
            </a:r>
            <a:r>
              <a:rPr lang="es-VE" sz="1100" dirty="0" smtClean="0">
                <a:solidFill>
                  <a:srgbClr val="000000"/>
                </a:solidFill>
                <a:latin typeface="Times New Roman" panose="02020603050405020304" pitchFamily="18" charset="0"/>
                <a:cs typeface="Times New Roman" panose="02020603050405020304" pitchFamily="18" charset="0"/>
              </a:rPr>
              <a:t> 2016; 535: </a:t>
            </a:r>
            <a:r>
              <a:rPr lang="es-VE" sz="1100" dirty="0">
                <a:solidFill>
                  <a:srgbClr val="000000"/>
                </a:solidFill>
                <a:latin typeface="Times New Roman" panose="02020603050405020304" pitchFamily="18" charset="0"/>
                <a:cs typeface="Times New Roman" panose="02020603050405020304" pitchFamily="18" charset="0"/>
              </a:rPr>
              <a:t>85–93 </a:t>
            </a:r>
            <a:endParaRPr lang="es-VE" sz="1100" dirty="0">
              <a:latin typeface="Times New Roman" panose="02020603050405020304" pitchFamily="18" charset="0"/>
              <a:cs typeface="Times New Roman" panose="02020603050405020304" pitchFamily="18" charset="0"/>
            </a:endParaRPr>
          </a:p>
        </p:txBody>
      </p:sp>
      <p:sp>
        <p:nvSpPr>
          <p:cNvPr id="7" name="5 CuadroTexto"/>
          <p:cNvSpPr txBox="1"/>
          <p:nvPr/>
        </p:nvSpPr>
        <p:spPr>
          <a:xfrm>
            <a:off x="6301121" y="6596893"/>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a:t>
            </a:r>
            <a:r>
              <a:rPr lang="es-VE" sz="1000" dirty="0" smtClean="0">
                <a:solidFill>
                  <a:schemeClr val="tx1">
                    <a:lumMod val="65000"/>
                    <a:lumOff val="35000"/>
                  </a:schemeClr>
                </a:solidFill>
                <a:latin typeface="Arial" panose="020B0604020202020204" pitchFamily="34" charset="0"/>
                <a:cs typeface="Arial" panose="020B0604020202020204" pitchFamily="34" charset="0"/>
              </a:rPr>
              <a:t> </a:t>
            </a:r>
            <a:r>
              <a:rPr lang="es-VE" sz="1200" dirty="0" smtClean="0">
                <a:solidFill>
                  <a:schemeClr val="tx1">
                    <a:lumMod val="65000"/>
                    <a:lumOff val="35000"/>
                  </a:schemeClr>
                </a:solidFill>
                <a:latin typeface="Arial" panose="020B0604020202020204" pitchFamily="34" charset="0"/>
                <a:cs typeface="Arial" panose="020B0604020202020204" pitchFamily="34" charset="0"/>
              </a:rPr>
              <a:t>Facultad Medicina. ULA 2019</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0" name="6 CuadroTexto"/>
          <p:cNvSpPr txBox="1"/>
          <p:nvPr/>
        </p:nvSpPr>
        <p:spPr>
          <a:xfrm>
            <a:off x="251520" y="179354"/>
            <a:ext cx="1008609" cy="461665"/>
          </a:xfrm>
          <a:prstGeom prst="rect">
            <a:avLst/>
          </a:prstGeom>
          <a:solidFill>
            <a:srgbClr val="0047D6"/>
          </a:solidFill>
        </p:spPr>
        <p:txBody>
          <a:bodyPr wrap="none" rtlCol="0">
            <a:spAutoFit/>
          </a:bodyPr>
          <a:lstStyle/>
          <a:p>
            <a:r>
              <a:rPr lang="es-VE" sz="2400" dirty="0" smtClean="0">
                <a:solidFill>
                  <a:prstClr val="white"/>
                </a:solidFill>
                <a:latin typeface="Comic Sans MS" pitchFamily="66" charset="0"/>
              </a:rPr>
              <a:t>III</a:t>
            </a:r>
            <a:r>
              <a:rPr lang="es-VE" sz="2000" dirty="0" smtClean="0">
                <a:solidFill>
                  <a:prstClr val="white"/>
                </a:solidFill>
                <a:latin typeface="Comic Sans MS" pitchFamily="66" charset="0"/>
              </a:rPr>
              <a:t>B2</a:t>
            </a:r>
            <a:endParaRPr lang="es-VE" sz="2000" dirty="0">
              <a:solidFill>
                <a:prstClr val="white"/>
              </a:solidFill>
              <a:latin typeface="Comic Sans MS" pitchFamily="66" charset="0"/>
            </a:endParaRPr>
          </a:p>
        </p:txBody>
      </p:sp>
      <p:sp>
        <p:nvSpPr>
          <p:cNvPr id="11" name="CuadroTexto 10"/>
          <p:cNvSpPr txBox="1"/>
          <p:nvPr/>
        </p:nvSpPr>
        <p:spPr>
          <a:xfrm>
            <a:off x="251520" y="692696"/>
            <a:ext cx="1358064"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locales</a:t>
            </a:r>
          </a:p>
          <a:p>
            <a:r>
              <a:rPr lang="es-VE" sz="1600" b="1" dirty="0" smtClean="0">
                <a:latin typeface="Comic Sans MS" panose="030F0702030302020204" pitchFamily="66" charset="0"/>
              </a:rPr>
              <a:t>C. difficile</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275903546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757212"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Locales GI</a:t>
            </a:r>
          </a:p>
          <a:p>
            <a:r>
              <a:rPr lang="es-VE" sz="1600" dirty="0" smtClean="0">
                <a:latin typeface="Comic Sans MS" panose="030F0702030302020204" pitchFamily="66" charset="0"/>
              </a:rPr>
              <a:t>Cáncer GI</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2671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801234" y="1289322"/>
            <a:ext cx="7541532" cy="4924425"/>
          </a:xfrm>
          <a:prstGeom prst="rect">
            <a:avLst/>
          </a:prstGeom>
          <a:solidFill>
            <a:srgbClr val="FEF9F4"/>
          </a:solidFill>
          <a:effectLst>
            <a:outerShdw blurRad="50800" dist="38100" dir="2700000" algn="tl" rotWithShape="0">
              <a:prstClr val="black">
                <a:alpha val="40000"/>
              </a:prstClr>
            </a:outerShdw>
          </a:effectLst>
        </p:spPr>
        <p:txBody>
          <a:bodyPr wrap="square">
            <a:spAutoFit/>
          </a:bodyPr>
          <a:lstStyle/>
          <a:p>
            <a:pPr marL="285750" indent="-285750">
              <a:buFont typeface="Arial" panose="020B0604020202020204" pitchFamily="34" charset="0"/>
              <a:buChar char="•"/>
            </a:pPr>
            <a:r>
              <a:rPr lang="en-US" dirty="0" err="1">
                <a:effectLst>
                  <a:outerShdw blurRad="38100" dist="38100" dir="2700000" algn="tl">
                    <a:srgbClr val="000000">
                      <a:alpha val="43137"/>
                    </a:srgbClr>
                  </a:outerShdw>
                </a:effectLst>
                <a:latin typeface="Comic Sans MS" panose="030F0702030302020204" pitchFamily="66" charset="0"/>
              </a:rPr>
              <a:t>P</a:t>
            </a:r>
            <a:r>
              <a:rPr lang="en-US" dirty="0" err="1" smtClean="0">
                <a:effectLst>
                  <a:outerShdw blurRad="38100" dist="38100" dir="2700000" algn="tl">
                    <a:srgbClr val="000000">
                      <a:alpha val="43137"/>
                    </a:srgbClr>
                  </a:outerShdw>
                </a:effectLst>
                <a:latin typeface="Comic Sans MS" panose="030F0702030302020204" pitchFamily="66" charset="0"/>
              </a:rPr>
              <a:t>olisacáridos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smtClean="0">
                <a:latin typeface="Comic Sans MS" panose="030F0702030302020204" pitchFamily="66" charset="0"/>
              </a:rPr>
              <a:t> </a:t>
            </a:r>
            <a:r>
              <a:rPr lang="en-US" dirty="0" err="1" smtClean="0">
                <a:latin typeface="Comic Sans MS" panose="030F0702030302020204" pitchFamily="66" charset="0"/>
              </a:rPr>
              <a:t>como</a:t>
            </a:r>
            <a:r>
              <a:rPr lang="en-US" dirty="0" smtClean="0">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celulosa</a:t>
            </a:r>
            <a:r>
              <a:rPr lang="en-US" b="1" dirty="0" smtClean="0">
                <a:effectLst>
                  <a:outerShdw blurRad="38100" dist="38100" dir="2700000" algn="tl">
                    <a:srgbClr val="000000">
                      <a:alpha val="43137"/>
                    </a:srgbClr>
                  </a:outerShdw>
                </a:effectLst>
                <a:latin typeface="Comic Sans MS" panose="030F0702030302020204" pitchFamily="66" charset="0"/>
              </a:rPr>
              <a:t> </a:t>
            </a:r>
            <a:r>
              <a:rPr lang="en-US" dirty="0" smtClean="0">
                <a:latin typeface="Comic Sans MS" panose="030F0702030302020204" pitchFamily="66" charset="0"/>
              </a:rPr>
              <a:t>no </a:t>
            </a:r>
            <a:r>
              <a:rPr lang="en-US" dirty="0" err="1" smtClean="0">
                <a:latin typeface="Comic Sans MS" panose="030F0702030302020204" pitchFamily="66" charset="0"/>
              </a:rPr>
              <a:t>pueden</a:t>
            </a:r>
            <a:r>
              <a:rPr lang="en-US" dirty="0" smtClean="0">
                <a:latin typeface="Comic Sans MS" panose="030F0702030302020204" pitchFamily="66" charset="0"/>
              </a:rPr>
              <a:t> </a:t>
            </a:r>
            <a:r>
              <a:rPr lang="en-US" dirty="0" err="1" smtClean="0">
                <a:latin typeface="Comic Sans MS" panose="030F0702030302020204" pitchFamily="66" charset="0"/>
              </a:rPr>
              <a:t>ser</a:t>
            </a:r>
            <a:r>
              <a:rPr lang="en-US" dirty="0" smtClean="0">
                <a:latin typeface="Comic Sans MS" panose="030F0702030302020204" pitchFamily="66" charset="0"/>
              </a:rPr>
              <a:t> </a:t>
            </a:r>
            <a:r>
              <a:rPr lang="en-US" dirty="0" err="1" smtClean="0">
                <a:latin typeface="Comic Sans MS" panose="030F0702030302020204" pitchFamily="66" charset="0"/>
              </a:rPr>
              <a:t>digeridos</a:t>
            </a:r>
            <a:r>
              <a:rPr lang="en-US" dirty="0" smtClean="0">
                <a:latin typeface="Comic Sans MS" panose="030F0702030302020204" pitchFamily="66" charset="0"/>
              </a:rPr>
              <a:t> </a:t>
            </a:r>
            <a:r>
              <a:rPr lang="en-US" dirty="0" err="1" smtClean="0">
                <a:latin typeface="Comic Sans MS" panose="030F0702030302020204" pitchFamily="66" charset="0"/>
              </a:rPr>
              <a:t>por</a:t>
            </a:r>
            <a:r>
              <a:rPr lang="en-US" dirty="0" smtClean="0">
                <a:latin typeface="Comic Sans MS" panose="030F0702030302020204" pitchFamily="66" charset="0"/>
              </a:rPr>
              <a:t> enzimas del </a:t>
            </a:r>
            <a:r>
              <a:rPr lang="en-US" dirty="0" err="1" smtClean="0">
                <a:latin typeface="Comic Sans MS" panose="030F0702030302020204" pitchFamily="66" charset="0"/>
              </a:rPr>
              <a:t>hospedero</a:t>
            </a:r>
            <a:r>
              <a:rPr lang="en-US" dirty="0" smtClean="0">
                <a:latin typeface="Comic Sans MS" panose="030F0702030302020204" pitchFamily="66" charset="0"/>
              </a:rPr>
              <a:t>, son </a:t>
            </a:r>
            <a:r>
              <a:rPr lang="en-US" dirty="0" err="1" smtClean="0">
                <a:latin typeface="Comic Sans MS" panose="030F0702030302020204" pitchFamily="66" charset="0"/>
              </a:rPr>
              <a:t>metabolizados</a:t>
            </a:r>
            <a:r>
              <a:rPr lang="en-US" dirty="0" smtClean="0">
                <a:latin typeface="Comic Sans MS" panose="030F0702030302020204" pitchFamily="66" charset="0"/>
              </a:rPr>
              <a:t> </a:t>
            </a:r>
            <a:r>
              <a:rPr lang="en-US" dirty="0" err="1" smtClean="0">
                <a:latin typeface="Comic Sans MS" panose="030F0702030302020204" pitchFamily="66" charset="0"/>
              </a:rPr>
              <a:t>por</a:t>
            </a:r>
            <a:r>
              <a:rPr lang="en-US" dirty="0" smtClean="0">
                <a:latin typeface="Comic Sans MS" panose="030F0702030302020204" pitchFamily="66" charset="0"/>
              </a:rPr>
              <a:t> microbiota intestinal a </a:t>
            </a:r>
            <a:r>
              <a:rPr lang="en-US" b="1" dirty="0" smtClean="0">
                <a:solidFill>
                  <a:srgbClr val="00B050"/>
                </a:solidFill>
                <a:effectLst>
                  <a:outerShdw blurRad="38100" dist="38100" dir="2700000" algn="tl">
                    <a:srgbClr val="000000">
                      <a:alpha val="43137"/>
                    </a:srgbClr>
                  </a:outerShdw>
                </a:effectLst>
                <a:latin typeface="Comic Sans MS" panose="030F0702030302020204" pitchFamily="66" charset="0"/>
              </a:rPr>
              <a:t>SCFAs</a:t>
            </a:r>
            <a:r>
              <a:rPr lang="en-US" dirty="0">
                <a:latin typeface="Comic Sans MS" panose="030F0702030302020204" pitchFamily="66" charset="0"/>
              </a:rPr>
              <a:t> </a:t>
            </a:r>
            <a:r>
              <a:rPr lang="en-US" dirty="0" err="1" smtClean="0">
                <a:latin typeface="Comic Sans MS" panose="030F0702030302020204" pitchFamily="66" charset="0"/>
              </a:rPr>
              <a:t>que</a:t>
            </a:r>
            <a:r>
              <a:rPr lang="en-US" dirty="0">
                <a:latin typeface="Comic Sans MS" panose="030F0702030302020204" pitchFamily="66" charset="0"/>
              </a:rPr>
              <a:t> </a:t>
            </a:r>
            <a:r>
              <a:rPr lang="en-US" dirty="0" err="1" smtClean="0">
                <a:latin typeface="Comic Sans MS" panose="030F0702030302020204" pitchFamily="66" charset="0"/>
              </a:rPr>
              <a:t>ejercen</a:t>
            </a:r>
            <a:r>
              <a:rPr lang="en-US" dirty="0" smtClean="0">
                <a:latin typeface="Comic Sans MS" panose="030F0702030302020204" pitchFamily="66" charset="0"/>
              </a:rPr>
              <a:t> </a:t>
            </a:r>
            <a:r>
              <a:rPr lang="en-US" dirty="0" err="1" smtClean="0">
                <a:latin typeface="Comic Sans MS" panose="030F0702030302020204" pitchFamily="66" charset="0"/>
              </a:rPr>
              <a:t>una</a:t>
            </a:r>
            <a:r>
              <a:rPr lang="en-US" dirty="0" smtClean="0">
                <a:latin typeface="Comic Sans MS" panose="030F0702030302020204" pitchFamily="66" charset="0"/>
              </a:rPr>
              <a:t> </a:t>
            </a:r>
            <a:r>
              <a:rPr lang="en-US" dirty="0" err="1" smtClean="0">
                <a:latin typeface="Comic Sans MS" panose="030F0702030302020204" pitchFamily="66" charset="0"/>
              </a:rPr>
              <a:t>plétora</a:t>
            </a:r>
            <a:r>
              <a:rPr lang="en-US" dirty="0" smtClean="0">
                <a:latin typeface="Comic Sans MS" panose="030F0702030302020204" pitchFamily="66" charset="0"/>
              </a:rPr>
              <a:t> de </a:t>
            </a:r>
            <a:r>
              <a:rPr lang="en-US" dirty="0" err="1" smtClean="0">
                <a:effectLst>
                  <a:outerShdw blurRad="38100" dist="38100" dir="2700000" algn="tl">
                    <a:srgbClr val="000000">
                      <a:alpha val="43137"/>
                    </a:srgbClr>
                  </a:outerShdw>
                </a:effectLst>
                <a:latin typeface="Comic Sans MS" panose="030F0702030302020204" pitchFamily="66" charset="0"/>
              </a:rPr>
              <a:t>efectos</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antinflamatorios</a:t>
            </a:r>
            <a:r>
              <a:rPr lang="en-US" dirty="0" smtClean="0">
                <a:latin typeface="Comic Sans MS" panose="030F0702030302020204" pitchFamily="66" charset="0"/>
              </a:rPr>
              <a:t>:</a:t>
            </a:r>
          </a:p>
          <a:p>
            <a:r>
              <a:rPr lang="en-US" sz="800" dirty="0" smtClean="0">
                <a:latin typeface="Comic Sans MS" panose="030F0702030302020204" pitchFamily="66" charset="0"/>
              </a:rPr>
              <a:t> </a:t>
            </a:r>
          </a:p>
          <a:p>
            <a:pPr marL="273050"/>
            <a:r>
              <a:rPr lang="en-US" b="1" dirty="0" err="1">
                <a:latin typeface="Comic Sans MS" panose="030F0702030302020204" pitchFamily="66" charset="0"/>
              </a:rPr>
              <a:t>I</a:t>
            </a:r>
            <a:r>
              <a:rPr lang="en-US" b="1" dirty="0" err="1" smtClean="0">
                <a:latin typeface="Comic Sans MS" panose="030F0702030302020204" pitchFamily="66" charset="0"/>
              </a:rPr>
              <a:t>nducir</a:t>
            </a:r>
            <a:r>
              <a:rPr lang="en-US" b="1" dirty="0" smtClean="0">
                <a:latin typeface="Comic Sans MS" panose="030F0702030302020204" pitchFamily="66" charset="0"/>
              </a:rPr>
              <a:t> </a:t>
            </a:r>
            <a:r>
              <a:rPr lang="en-US" dirty="0" smtClean="0">
                <a:latin typeface="Comic Sans MS" panose="030F0702030302020204" pitchFamily="66" charset="0"/>
              </a:rPr>
              <a:t>la </a:t>
            </a:r>
            <a:r>
              <a:rPr lang="en-US" dirty="0" err="1" smtClean="0">
                <a:latin typeface="Comic Sans MS" panose="030F0702030302020204" pitchFamily="66" charset="0"/>
              </a:rPr>
              <a:t>expansión</a:t>
            </a:r>
            <a:r>
              <a:rPr lang="en-US" dirty="0" smtClean="0">
                <a:latin typeface="Comic Sans MS" panose="030F0702030302020204" pitchFamily="66" charset="0"/>
              </a:rPr>
              <a:t> y </a:t>
            </a:r>
            <a:r>
              <a:rPr lang="en-US" dirty="0" err="1" smtClean="0">
                <a:latin typeface="Comic Sans MS" panose="030F0702030302020204" pitchFamily="66" charset="0"/>
              </a:rPr>
              <a:t>diferenciación</a:t>
            </a:r>
            <a:r>
              <a:rPr lang="en-US" dirty="0" smtClean="0">
                <a:latin typeface="Comic Sans MS" panose="030F0702030302020204" pitchFamily="66" charset="0"/>
              </a:rPr>
              <a:t> de novo de c. </a:t>
            </a:r>
            <a:r>
              <a:rPr lang="en-US" dirty="0" err="1" smtClean="0">
                <a:latin typeface="Comic Sans MS" panose="030F0702030302020204" pitchFamily="66" charset="0"/>
              </a:rPr>
              <a:t>Treg</a:t>
            </a:r>
            <a:r>
              <a:rPr lang="en-US" dirty="0" smtClean="0">
                <a:latin typeface="Comic Sans MS" panose="030F0702030302020204" pitchFamily="66" charset="0"/>
              </a:rPr>
              <a:t>;</a:t>
            </a:r>
            <a:r>
              <a:rPr lang="en-US" dirty="0">
                <a:latin typeface="Comic Sans MS" panose="030F0702030302020204" pitchFamily="66" charset="0"/>
              </a:rPr>
              <a:t> </a:t>
            </a:r>
            <a:r>
              <a:rPr lang="en-US" b="1" dirty="0" err="1">
                <a:latin typeface="Comic Sans MS" panose="030F0702030302020204" pitchFamily="66" charset="0"/>
              </a:rPr>
              <a:t>A</a:t>
            </a:r>
            <a:r>
              <a:rPr lang="en-US" b="1" dirty="0" err="1" smtClean="0">
                <a:latin typeface="Comic Sans MS" panose="030F0702030302020204" pitchFamily="66" charset="0"/>
              </a:rPr>
              <a:t>umentar</a:t>
            </a:r>
            <a:r>
              <a:rPr lang="en-US" dirty="0" smtClean="0">
                <a:latin typeface="Comic Sans MS" panose="030F0702030302020204" pitchFamily="66" charset="0"/>
              </a:rPr>
              <a:t> la </a:t>
            </a:r>
            <a:r>
              <a:rPr lang="en-US" dirty="0" err="1" smtClean="0">
                <a:latin typeface="Comic Sans MS" panose="030F0702030302020204" pitchFamily="66" charset="0"/>
              </a:rPr>
              <a:t>función</a:t>
            </a:r>
            <a:r>
              <a:rPr lang="en-US" dirty="0" smtClean="0">
                <a:latin typeface="Comic Sans MS" panose="030F0702030302020204" pitchFamily="66" charset="0"/>
              </a:rPr>
              <a:t> de la </a:t>
            </a:r>
            <a:r>
              <a:rPr lang="en-US" dirty="0" err="1" smtClean="0">
                <a:latin typeface="Comic Sans MS" panose="030F0702030302020204" pitchFamily="66" charset="0"/>
              </a:rPr>
              <a:t>barrera</a:t>
            </a:r>
            <a:r>
              <a:rPr lang="en-US" dirty="0" smtClean="0">
                <a:latin typeface="Comic Sans MS" panose="030F0702030302020204" pitchFamily="66" charset="0"/>
              </a:rPr>
              <a:t> de la mucosa intestinal a </a:t>
            </a:r>
            <a:r>
              <a:rPr lang="en-US" dirty="0" err="1" smtClean="0">
                <a:latin typeface="Comic Sans MS" panose="030F0702030302020204" pitchFamily="66" charset="0"/>
              </a:rPr>
              <a:t>través</a:t>
            </a:r>
            <a:r>
              <a:rPr lang="en-US" dirty="0" smtClean="0">
                <a:latin typeface="Comic Sans MS" panose="030F0702030302020204" pitchFamily="66" charset="0"/>
              </a:rPr>
              <a:t> de c. goblet </a:t>
            </a:r>
            <a:r>
              <a:rPr lang="en-US" dirty="0" err="1" smtClean="0">
                <a:latin typeface="Comic Sans MS" panose="030F0702030302020204" pitchFamily="66" charset="0"/>
              </a:rPr>
              <a:t>caliciformes</a:t>
            </a:r>
            <a:r>
              <a:rPr lang="en-US" dirty="0" smtClean="0">
                <a:latin typeface="Comic Sans MS" panose="030F0702030302020204" pitchFamily="66" charset="0"/>
              </a:rPr>
              <a:t> y </a:t>
            </a:r>
            <a:r>
              <a:rPr lang="en-US" dirty="0" err="1" smtClean="0">
                <a:latin typeface="Comic Sans MS" panose="030F0702030302020204" pitchFamily="66" charset="0"/>
              </a:rPr>
              <a:t>epiteliales</a:t>
            </a:r>
            <a:r>
              <a:rPr lang="en-US" dirty="0" smtClean="0">
                <a:latin typeface="Comic Sans MS" panose="030F0702030302020204" pitchFamily="66" charset="0"/>
              </a:rPr>
              <a:t>;</a:t>
            </a:r>
            <a:r>
              <a:rPr lang="en-US" dirty="0">
                <a:latin typeface="Comic Sans MS" panose="030F0702030302020204" pitchFamily="66" charset="0"/>
              </a:rPr>
              <a:t> </a:t>
            </a:r>
            <a:r>
              <a:rPr lang="en-US" b="1" dirty="0" err="1">
                <a:latin typeface="Comic Sans MS" panose="030F0702030302020204" pitchFamily="66" charset="0"/>
              </a:rPr>
              <a:t>F</a:t>
            </a:r>
            <a:r>
              <a:rPr lang="en-US" b="1" dirty="0" err="1" smtClean="0">
                <a:latin typeface="Comic Sans MS" panose="030F0702030302020204" pitchFamily="66" charset="0"/>
              </a:rPr>
              <a:t>acilitar</a:t>
            </a:r>
            <a:r>
              <a:rPr lang="en-US" dirty="0" smtClean="0">
                <a:latin typeface="Comic Sans MS" panose="030F0702030302020204" pitchFamily="66" charset="0"/>
              </a:rPr>
              <a:t> la </a:t>
            </a:r>
            <a:r>
              <a:rPr lang="en-US" dirty="0" err="1" smtClean="0">
                <a:latin typeface="Comic Sans MS" panose="030F0702030302020204" pitchFamily="66" charset="0"/>
              </a:rPr>
              <a:t>producción</a:t>
            </a:r>
            <a:r>
              <a:rPr lang="en-US" dirty="0" smtClean="0">
                <a:latin typeface="Comic Sans MS" panose="030F0702030302020204" pitchFamily="66" charset="0"/>
              </a:rPr>
              <a:t> de </a:t>
            </a:r>
            <a:r>
              <a:rPr lang="en-US" dirty="0" err="1" smtClean="0">
                <a:latin typeface="Comic Sans MS" panose="030F0702030302020204" pitchFamily="66" charset="0"/>
              </a:rPr>
              <a:t>anticuerpos</a:t>
            </a:r>
            <a:r>
              <a:rPr lang="en-US" dirty="0" smtClean="0">
                <a:latin typeface="Comic Sans MS" panose="030F0702030302020204" pitchFamily="66" charset="0"/>
              </a:rPr>
              <a:t> </a:t>
            </a:r>
            <a:r>
              <a:rPr lang="en-US" dirty="0" err="1" smtClean="0">
                <a:latin typeface="Comic Sans MS" panose="030F0702030302020204" pitchFamily="66" charset="0"/>
              </a:rPr>
              <a:t>por</a:t>
            </a:r>
            <a:r>
              <a:rPr lang="en-US" dirty="0" smtClean="0">
                <a:latin typeface="Comic Sans MS" panose="030F0702030302020204" pitchFamily="66" charset="0"/>
              </a:rPr>
              <a:t> c. B; </a:t>
            </a:r>
            <a:r>
              <a:rPr lang="en-US" b="1" dirty="0" err="1">
                <a:latin typeface="Comic Sans MS" panose="030F0702030302020204" pitchFamily="66" charset="0"/>
              </a:rPr>
              <a:t>I</a:t>
            </a:r>
            <a:r>
              <a:rPr lang="en-US" b="1" dirty="0" err="1" smtClean="0">
                <a:latin typeface="Comic Sans MS" panose="030F0702030302020204" pitchFamily="66" charset="0"/>
              </a:rPr>
              <a:t>nhibir</a:t>
            </a:r>
            <a:r>
              <a:rPr lang="en-US" dirty="0" smtClean="0">
                <a:latin typeface="Comic Sans MS" panose="030F0702030302020204" pitchFamily="66" charset="0"/>
              </a:rPr>
              <a:t> la </a:t>
            </a:r>
            <a:r>
              <a:rPr lang="en-US" dirty="0" err="1" smtClean="0">
                <a:latin typeface="Comic Sans MS" panose="030F0702030302020204" pitchFamily="66" charset="0"/>
              </a:rPr>
              <a:t>maduración</a:t>
            </a:r>
            <a:r>
              <a:rPr lang="en-US" dirty="0" smtClean="0">
                <a:latin typeface="Comic Sans MS" panose="030F0702030302020204" pitchFamily="66" charset="0"/>
              </a:rPr>
              <a:t> de c. </a:t>
            </a:r>
            <a:r>
              <a:rPr lang="en-US" dirty="0" err="1" smtClean="0">
                <a:latin typeface="Comic Sans MS" panose="030F0702030302020204" pitchFamily="66" charset="0"/>
              </a:rPr>
              <a:t>dendríticas</a:t>
            </a:r>
            <a:r>
              <a:rPr lang="en-US" dirty="0" smtClean="0">
                <a:latin typeface="Comic Sans MS" panose="030F0702030302020204" pitchFamily="66" charset="0"/>
              </a:rPr>
              <a:t>; </a:t>
            </a:r>
            <a:r>
              <a:rPr lang="en-US" b="1" dirty="0" err="1">
                <a:latin typeface="Comic Sans MS" panose="030F0702030302020204" pitchFamily="66" charset="0"/>
              </a:rPr>
              <a:t>P</a:t>
            </a:r>
            <a:r>
              <a:rPr lang="en-US" b="1" dirty="0" err="1" smtClean="0">
                <a:latin typeface="Comic Sans MS" panose="030F0702030302020204" pitchFamily="66" charset="0"/>
              </a:rPr>
              <a:t>romover</a:t>
            </a:r>
            <a:r>
              <a:rPr lang="en-US" b="1" dirty="0" smtClean="0">
                <a:latin typeface="Comic Sans MS" panose="030F0702030302020204" pitchFamily="66" charset="0"/>
              </a:rPr>
              <a:t> </a:t>
            </a:r>
            <a:r>
              <a:rPr lang="en-US" dirty="0" smtClean="0">
                <a:latin typeface="Comic Sans MS" panose="030F0702030302020204" pitchFamily="66" charset="0"/>
              </a:rPr>
              <a:t>un </a:t>
            </a:r>
            <a:r>
              <a:rPr lang="en-US" dirty="0" err="1" smtClean="0">
                <a:latin typeface="Comic Sans MS" panose="030F0702030302020204" pitchFamily="66" charset="0"/>
              </a:rPr>
              <a:t>fenotipo</a:t>
            </a:r>
            <a:r>
              <a:rPr lang="en-US" dirty="0" smtClean="0">
                <a:latin typeface="Comic Sans MS" panose="030F0702030302020204" pitchFamily="66" charset="0"/>
              </a:rPr>
              <a:t> </a:t>
            </a:r>
            <a:r>
              <a:rPr lang="en-US" dirty="0" err="1" smtClean="0">
                <a:latin typeface="Comic Sans MS" panose="030F0702030302020204" pitchFamily="66" charset="0"/>
              </a:rPr>
              <a:t>antiinflamatorio</a:t>
            </a:r>
            <a:r>
              <a:rPr lang="en-US" dirty="0" smtClean="0">
                <a:latin typeface="Comic Sans MS" panose="030F0702030302020204" pitchFamily="66" charset="0"/>
              </a:rPr>
              <a:t>; </a:t>
            </a:r>
            <a:r>
              <a:rPr lang="en-US" b="1" dirty="0" err="1" smtClean="0">
                <a:latin typeface="Comic Sans MS" panose="030F0702030302020204" pitchFamily="66" charset="0"/>
              </a:rPr>
              <a:t>Reducir</a:t>
            </a:r>
            <a:r>
              <a:rPr lang="en-US" dirty="0" smtClean="0">
                <a:latin typeface="Comic Sans MS" panose="030F0702030302020204" pitchFamily="66" charset="0"/>
              </a:rPr>
              <a:t> la </a:t>
            </a:r>
            <a:r>
              <a:rPr lang="en-US" dirty="0" err="1" smtClean="0">
                <a:latin typeface="Comic Sans MS" panose="030F0702030302020204" pitchFamily="66" charset="0"/>
              </a:rPr>
              <a:t>producción</a:t>
            </a:r>
            <a:r>
              <a:rPr lang="en-US" dirty="0" smtClean="0">
                <a:latin typeface="Comic Sans MS" panose="030F0702030302020204" pitchFamily="66" charset="0"/>
              </a:rPr>
              <a:t> de CK proinflamatorias </a:t>
            </a:r>
            <a:r>
              <a:rPr lang="en-US" dirty="0" err="1" smtClean="0">
                <a:latin typeface="Comic Sans MS" panose="030F0702030302020204" pitchFamily="66" charset="0"/>
              </a:rPr>
              <a:t>por</a:t>
            </a:r>
            <a:r>
              <a:rPr lang="en-US" dirty="0" smtClean="0">
                <a:latin typeface="Comic Sans MS" panose="030F0702030302020204" pitchFamily="66" charset="0"/>
              </a:rPr>
              <a:t> c. </a:t>
            </a:r>
            <a:r>
              <a:rPr lang="en-US" dirty="0" err="1" smtClean="0">
                <a:latin typeface="Comic Sans MS" panose="030F0702030302020204" pitchFamily="66" charset="0"/>
              </a:rPr>
              <a:t>inmunes</a:t>
            </a:r>
            <a:r>
              <a:rPr lang="en-US" dirty="0" smtClean="0">
                <a:latin typeface="Comic Sans MS" panose="030F0702030302020204" pitchFamily="66" charset="0"/>
              </a:rPr>
              <a:t> </a:t>
            </a:r>
            <a:r>
              <a:rPr lang="en-US" dirty="0" err="1" smtClean="0">
                <a:latin typeface="Comic Sans MS" panose="030F0702030302020204" pitchFamily="66" charset="0"/>
              </a:rPr>
              <a:t>innatas</a:t>
            </a:r>
            <a:r>
              <a:rPr lang="en-US" dirty="0" smtClean="0">
                <a:latin typeface="Comic Sans MS" panose="030F0702030302020204" pitchFamily="66" charset="0"/>
              </a:rPr>
              <a:t>. </a:t>
            </a:r>
          </a:p>
          <a:p>
            <a:pPr marL="285750" indent="-285750">
              <a:buFont typeface="Arial" panose="020B0604020202020204" pitchFamily="34" charset="0"/>
              <a:buChar char="•"/>
            </a:pPr>
            <a:endParaRPr lang="en-US" sz="1400" dirty="0">
              <a:solidFill>
                <a:srgbClr val="0047D6"/>
              </a:solidFill>
              <a:latin typeface="Comic Sans MS" panose="030F0702030302020204" pitchFamily="66" charset="0"/>
            </a:endParaRPr>
          </a:p>
          <a:p>
            <a:pPr marL="285750" indent="-285750">
              <a:buFont typeface="Arial" panose="020B0604020202020204" pitchFamily="34" charset="0"/>
              <a:buChar char="•"/>
            </a:pPr>
            <a:r>
              <a:rPr lang="en-US" dirty="0" err="1" smtClean="0">
                <a:effectLst>
                  <a:outerShdw blurRad="38100" dist="38100" dir="2700000" algn="tl">
                    <a:srgbClr val="000000">
                      <a:alpha val="43137"/>
                    </a:srgbClr>
                  </a:outerShdw>
                </a:effectLst>
                <a:latin typeface="Comic Sans MS" panose="030F0702030302020204" pitchFamily="66" charset="0"/>
              </a:rPr>
              <a:t>Trp</a:t>
            </a:r>
            <a:r>
              <a:rPr lang="en-US" dirty="0" smtClean="0">
                <a:latin typeface="Comic Sans MS" panose="030F0702030302020204" pitchFamily="66" charset="0"/>
              </a:rPr>
              <a:t> </a:t>
            </a:r>
            <a:r>
              <a:rPr lang="en-US" dirty="0" err="1" smtClean="0">
                <a:latin typeface="Comic Sans MS" panose="030F0702030302020204" pitchFamily="66" charset="0"/>
              </a:rPr>
              <a:t>es</a:t>
            </a:r>
            <a:r>
              <a:rPr lang="en-US" dirty="0" smtClean="0">
                <a:latin typeface="Comic Sans MS" panose="030F0702030302020204" pitchFamily="66" charset="0"/>
              </a:rPr>
              <a:t> </a:t>
            </a:r>
            <a:r>
              <a:rPr lang="en-US" dirty="0" err="1" smtClean="0">
                <a:latin typeface="Comic Sans MS" panose="030F0702030302020204" pitchFamily="66" charset="0"/>
              </a:rPr>
              <a:t>degradado</a:t>
            </a:r>
            <a:r>
              <a:rPr lang="en-US" dirty="0" smtClean="0">
                <a:latin typeface="Comic Sans MS" panose="030F0702030302020204" pitchFamily="66" charset="0"/>
              </a:rPr>
              <a:t> a </a:t>
            </a:r>
            <a:r>
              <a:rPr lang="en-US" b="1" dirty="0" err="1">
                <a:solidFill>
                  <a:srgbClr val="0047D6"/>
                </a:solidFill>
                <a:effectLst>
                  <a:outerShdw blurRad="38100" dist="38100" dir="2700000" algn="tl">
                    <a:srgbClr val="000000">
                      <a:alpha val="43137"/>
                    </a:srgbClr>
                  </a:outerShdw>
                </a:effectLst>
                <a:latin typeface="Comic Sans MS" panose="030F0702030302020204" pitchFamily="66" charset="0"/>
              </a:rPr>
              <a:t>D</a:t>
            </a:r>
            <a:r>
              <a:rPr lang="en-US" b="1" dirty="0" err="1" smtClean="0">
                <a:solidFill>
                  <a:srgbClr val="0047D6"/>
                </a:solidFill>
                <a:effectLst>
                  <a:outerShdw blurRad="38100" dist="38100" dir="2700000" algn="tl">
                    <a:srgbClr val="000000">
                      <a:alpha val="43137"/>
                    </a:srgbClr>
                  </a:outerShdw>
                </a:effectLst>
                <a:latin typeface="Comic Sans MS" panose="030F0702030302020204" pitchFamily="66" charset="0"/>
              </a:rPr>
              <a:t>erivados</a:t>
            </a:r>
            <a:r>
              <a:rPr lang="en-US" b="1" dirty="0" smtClean="0">
                <a:solidFill>
                  <a:srgbClr val="0047D6"/>
                </a:solidFill>
                <a:effectLst>
                  <a:outerShdw blurRad="38100" dist="38100" dir="2700000" algn="tl">
                    <a:srgbClr val="000000">
                      <a:alpha val="43137"/>
                    </a:srgbClr>
                  </a:outerShdw>
                </a:effectLst>
                <a:latin typeface="Comic Sans MS" panose="030F0702030302020204" pitchFamily="66" charset="0"/>
              </a:rPr>
              <a:t> </a:t>
            </a:r>
            <a:r>
              <a:rPr lang="en-US" b="1" dirty="0" err="1">
                <a:solidFill>
                  <a:srgbClr val="0047D6"/>
                </a:solidFill>
                <a:effectLst>
                  <a:outerShdw blurRad="38100" dist="38100" dir="2700000" algn="tl">
                    <a:srgbClr val="000000">
                      <a:alpha val="43137"/>
                    </a:srgbClr>
                  </a:outerShdw>
                </a:effectLst>
                <a:latin typeface="Comic Sans MS" panose="030F0702030302020204" pitchFamily="66" charset="0"/>
              </a:rPr>
              <a:t>I</a:t>
            </a:r>
            <a:r>
              <a:rPr lang="en-US" b="1" dirty="0" err="1" smtClean="0">
                <a:solidFill>
                  <a:srgbClr val="0047D6"/>
                </a:solidFill>
                <a:effectLst>
                  <a:outerShdw blurRad="38100" dist="38100" dir="2700000" algn="tl">
                    <a:srgbClr val="000000">
                      <a:alpha val="43137"/>
                    </a:srgbClr>
                  </a:outerShdw>
                </a:effectLst>
                <a:latin typeface="Comic Sans MS" panose="030F0702030302020204" pitchFamily="66" charset="0"/>
              </a:rPr>
              <a:t>ndólicos</a:t>
            </a:r>
            <a:r>
              <a:rPr lang="en-US" b="1" dirty="0" smtClean="0">
                <a:solidFill>
                  <a:srgbClr val="0047D6"/>
                </a:solidFill>
                <a:effectLst>
                  <a:outerShdw blurRad="38100" dist="38100" dir="2700000" algn="tl">
                    <a:srgbClr val="000000">
                      <a:alpha val="43137"/>
                    </a:srgbClr>
                  </a:outerShdw>
                </a:effectLst>
                <a:latin typeface="Comic Sans MS" panose="030F0702030302020204" pitchFamily="66" charset="0"/>
              </a:rPr>
              <a:t> </a:t>
            </a:r>
            <a:r>
              <a:rPr lang="en-US" dirty="0" err="1" smtClean="0">
                <a:latin typeface="Comic Sans MS" panose="030F0702030302020204" pitchFamily="66" charset="0"/>
              </a:rPr>
              <a:t>que</a:t>
            </a:r>
            <a:r>
              <a:rPr lang="en-US" dirty="0" smtClean="0">
                <a:latin typeface="Comic Sans MS" panose="030F0702030302020204" pitchFamily="66" charset="0"/>
              </a:rPr>
              <a:t> </a:t>
            </a:r>
            <a:r>
              <a:rPr lang="en-US" dirty="0" err="1" smtClean="0">
                <a:latin typeface="Comic Sans MS" panose="030F0702030302020204" pitchFamily="66" charset="0"/>
              </a:rPr>
              <a:t>promueven</a:t>
            </a:r>
            <a:r>
              <a:rPr lang="en-US" dirty="0" smtClean="0">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función</a:t>
            </a:r>
            <a:r>
              <a:rPr lang="en-US" dirty="0" smtClean="0">
                <a:effectLst>
                  <a:outerShdw blurRad="38100" dist="38100" dir="2700000" algn="tl">
                    <a:srgbClr val="000000">
                      <a:alpha val="43137"/>
                    </a:srgbClr>
                  </a:outerShdw>
                </a:effectLst>
                <a:latin typeface="Comic Sans MS" panose="030F0702030302020204" pitchFamily="66" charset="0"/>
              </a:rPr>
              <a:t> de </a:t>
            </a:r>
            <a:r>
              <a:rPr lang="en-US" dirty="0" err="1" smtClean="0">
                <a:effectLst>
                  <a:outerShdw blurRad="38100" dist="38100" dir="2700000" algn="tl">
                    <a:srgbClr val="000000">
                      <a:alpha val="43137"/>
                    </a:srgbClr>
                  </a:outerShdw>
                </a:effectLst>
                <a:latin typeface="Comic Sans MS" panose="030F0702030302020204" pitchFamily="66" charset="0"/>
              </a:rPr>
              <a:t>barrera</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epitelial</a:t>
            </a:r>
            <a:r>
              <a:rPr lang="en-US" dirty="0" smtClean="0">
                <a:latin typeface="Comic Sans MS" panose="030F0702030302020204" pitchFamily="66" charset="0"/>
              </a:rPr>
              <a:t>, </a:t>
            </a:r>
            <a:r>
              <a:rPr lang="en-US" dirty="0" err="1" smtClean="0">
                <a:latin typeface="Comic Sans MS" panose="030F0702030302020204" pitchFamily="66" charset="0"/>
              </a:rPr>
              <a:t>Ej</a:t>
            </a:r>
            <a:r>
              <a:rPr lang="en-US" dirty="0" smtClean="0">
                <a:latin typeface="Comic Sans MS" panose="030F0702030302020204" pitchFamily="66" charset="0"/>
              </a:rPr>
              <a:t>: </a:t>
            </a:r>
            <a:r>
              <a:rPr lang="en-US" dirty="0" err="1" smtClean="0">
                <a:latin typeface="Comic Sans MS" panose="030F0702030302020204" pitchFamily="66" charset="0"/>
              </a:rPr>
              <a:t>por</a:t>
            </a:r>
            <a:r>
              <a:rPr lang="en-US" dirty="0" smtClean="0">
                <a:latin typeface="Comic Sans MS" panose="030F0702030302020204" pitchFamily="66" charset="0"/>
              </a:rPr>
              <a:t> </a:t>
            </a:r>
            <a:r>
              <a:rPr lang="en-US" dirty="0" err="1" smtClean="0">
                <a:latin typeface="Comic Sans MS" panose="030F0702030302020204" pitchFamily="66" charset="0"/>
              </a:rPr>
              <a:t>apoyar</a:t>
            </a:r>
            <a:r>
              <a:rPr lang="en-US" dirty="0" smtClean="0">
                <a:latin typeface="Comic Sans MS" panose="030F0702030302020204" pitchFamily="66" charset="0"/>
              </a:rPr>
              <a:t> </a:t>
            </a:r>
            <a:r>
              <a:rPr lang="en-US" dirty="0" err="1" smtClean="0">
                <a:latin typeface="Comic Sans MS" panose="030F0702030302020204" pitchFamily="66" charset="0"/>
              </a:rPr>
              <a:t>mantenimiento</a:t>
            </a:r>
            <a:r>
              <a:rPr lang="en-US" dirty="0" smtClean="0">
                <a:latin typeface="Comic Sans MS" panose="030F0702030302020204" pitchFamily="66" charset="0"/>
              </a:rPr>
              <a:t> de c. </a:t>
            </a:r>
            <a:r>
              <a:rPr lang="en-US" dirty="0" err="1" smtClean="0">
                <a:latin typeface="Comic Sans MS" panose="030F0702030302020204" pitchFamily="66" charset="0"/>
              </a:rPr>
              <a:t>linfoides</a:t>
            </a:r>
            <a:r>
              <a:rPr lang="en-US" dirty="0" smtClean="0">
                <a:latin typeface="Comic Sans MS" panose="030F0702030302020204" pitchFamily="66" charset="0"/>
              </a:rPr>
              <a:t> </a:t>
            </a:r>
            <a:r>
              <a:rPr lang="en-US" dirty="0" err="1" smtClean="0">
                <a:latin typeface="Comic Sans MS" panose="030F0702030302020204" pitchFamily="66" charset="0"/>
              </a:rPr>
              <a:t>innatas</a:t>
            </a:r>
            <a:r>
              <a:rPr lang="en-US" dirty="0" smtClean="0">
                <a:latin typeface="Comic Sans MS" panose="030F0702030302020204" pitchFamily="66" charset="0"/>
              </a:rPr>
              <a:t> </a:t>
            </a:r>
            <a:r>
              <a:rPr lang="en-US" dirty="0" err="1" smtClean="0">
                <a:latin typeface="Comic Sans MS" panose="030F0702030302020204" pitchFamily="66" charset="0"/>
              </a:rPr>
              <a:t>tipo</a:t>
            </a:r>
            <a:r>
              <a:rPr lang="en-US" dirty="0" smtClean="0">
                <a:latin typeface="Comic Sans MS" panose="030F0702030302020204" pitchFamily="66" charset="0"/>
              </a:rPr>
              <a:t> 3, </a:t>
            </a:r>
            <a:r>
              <a:rPr lang="en-US" dirty="0" err="1" smtClean="0">
                <a:latin typeface="Comic Sans MS" panose="030F0702030302020204" pitchFamily="66" charset="0"/>
              </a:rPr>
              <a:t>que</a:t>
            </a:r>
            <a:r>
              <a:rPr lang="en-US" dirty="0" smtClean="0">
                <a:latin typeface="Comic Sans MS" panose="030F0702030302020204" pitchFamily="66" charset="0"/>
              </a:rPr>
              <a:t> son </a:t>
            </a:r>
            <a:r>
              <a:rPr lang="en-US" dirty="0" err="1" smtClean="0">
                <a:latin typeface="Comic Sans MS" panose="030F0702030302020204" pitchFamily="66" charset="0"/>
              </a:rPr>
              <a:t>productoras</a:t>
            </a:r>
            <a:r>
              <a:rPr lang="en-US" dirty="0" smtClean="0">
                <a:latin typeface="Comic Sans MS" panose="030F0702030302020204" pitchFamily="66" charset="0"/>
              </a:rPr>
              <a:t> </a:t>
            </a:r>
            <a:r>
              <a:rPr lang="en-US" dirty="0" err="1" smtClean="0">
                <a:latin typeface="Comic Sans MS" panose="030F0702030302020204" pitchFamily="66" charset="0"/>
              </a:rPr>
              <a:t>primarias</a:t>
            </a:r>
            <a:r>
              <a:rPr lang="en-US" dirty="0" smtClean="0">
                <a:latin typeface="Comic Sans MS" panose="030F0702030302020204" pitchFamily="66" charset="0"/>
              </a:rPr>
              <a:t> de </a:t>
            </a:r>
            <a:r>
              <a:rPr lang="en-US" dirty="0" smtClean="0">
                <a:effectLst>
                  <a:outerShdw blurRad="38100" dist="38100" dir="2700000" algn="tl">
                    <a:srgbClr val="000000">
                      <a:alpha val="43137"/>
                    </a:srgbClr>
                  </a:outerShdw>
                </a:effectLst>
                <a:latin typeface="Comic Sans MS" panose="030F0702030302020204" pitchFamily="66" charset="0"/>
              </a:rPr>
              <a:t>IL-22</a:t>
            </a:r>
            <a:r>
              <a:rPr lang="en-US" dirty="0">
                <a:latin typeface="Comic Sans MS" panose="030F0702030302020204" pitchFamily="66" charset="0"/>
              </a:rPr>
              <a:t>. </a:t>
            </a:r>
            <a:endParaRPr lang="en-US" dirty="0" smtClean="0">
              <a:latin typeface="Comic Sans MS" panose="030F0702030302020204" pitchFamily="66" charset="0"/>
            </a:endParaRPr>
          </a:p>
          <a:p>
            <a:pPr marL="285750" indent="-285750">
              <a:buFont typeface="Arial" panose="020B0604020202020204" pitchFamily="34" charset="0"/>
              <a:buChar char="•"/>
            </a:pPr>
            <a:endParaRPr lang="en-US" sz="1400" dirty="0">
              <a:latin typeface="Comic Sans MS" panose="030F0702030302020204" pitchFamily="66" charset="0"/>
            </a:endParaRPr>
          </a:p>
          <a:p>
            <a:pPr marL="285750" indent="-285750">
              <a:buFont typeface="Arial" panose="020B0604020202020204" pitchFamily="34" charset="0"/>
              <a:buChar char="•"/>
            </a:pPr>
            <a:r>
              <a:rPr lang="en-US" dirty="0" err="1" smtClean="0">
                <a:effectLst>
                  <a:outerShdw blurRad="38100" dist="38100" dir="2700000" algn="tl">
                    <a:srgbClr val="000000">
                      <a:alpha val="43137"/>
                    </a:srgbClr>
                  </a:outerShdw>
                </a:effectLst>
                <a:latin typeface="Comic Sans MS" panose="030F0702030302020204" pitchFamily="66" charset="0"/>
              </a:rPr>
              <a:t>Arg</a:t>
            </a:r>
            <a:r>
              <a:rPr lang="en-US" dirty="0" smtClean="0">
                <a:latin typeface="Comic Sans MS" panose="030F0702030302020204" pitchFamily="66" charset="0"/>
              </a:rPr>
              <a:t> </a:t>
            </a:r>
            <a:r>
              <a:rPr lang="en-US" dirty="0" err="1" smtClean="0">
                <a:latin typeface="Comic Sans MS" panose="030F0702030302020204" pitchFamily="66" charset="0"/>
              </a:rPr>
              <a:t>es</a:t>
            </a:r>
            <a:r>
              <a:rPr lang="en-US" dirty="0" smtClean="0">
                <a:latin typeface="Comic Sans MS" panose="030F0702030302020204" pitchFamily="66" charset="0"/>
              </a:rPr>
              <a:t> </a:t>
            </a:r>
            <a:r>
              <a:rPr lang="en-US" dirty="0" err="1" smtClean="0">
                <a:latin typeface="Comic Sans MS" panose="030F0702030302020204" pitchFamily="66" charset="0"/>
              </a:rPr>
              <a:t>metabolizada</a:t>
            </a:r>
            <a:r>
              <a:rPr lang="en-US" dirty="0" smtClean="0">
                <a:latin typeface="Comic Sans MS" panose="030F0702030302020204" pitchFamily="66" charset="0"/>
              </a:rPr>
              <a:t> a </a:t>
            </a:r>
            <a:r>
              <a:rPr lang="en-US" b="1" dirty="0" err="1">
                <a:solidFill>
                  <a:srgbClr val="C00000"/>
                </a:solidFill>
                <a:effectLst>
                  <a:outerShdw blurRad="38100" dist="38100" dir="2700000" algn="tl">
                    <a:srgbClr val="000000">
                      <a:alpha val="43137"/>
                    </a:srgbClr>
                  </a:outerShdw>
                </a:effectLst>
                <a:latin typeface="Comic Sans MS" panose="030F0702030302020204" pitchFamily="66" charset="0"/>
              </a:rPr>
              <a:t>P</a:t>
            </a:r>
            <a:r>
              <a:rPr lang="en-US" b="1" dirty="0" err="1" smtClean="0">
                <a:solidFill>
                  <a:srgbClr val="C00000"/>
                </a:solidFill>
                <a:effectLst>
                  <a:outerShdw blurRad="38100" dist="38100" dir="2700000" algn="tl">
                    <a:srgbClr val="000000">
                      <a:alpha val="43137"/>
                    </a:srgbClr>
                  </a:outerShdw>
                </a:effectLst>
                <a:latin typeface="Comic Sans MS" panose="030F0702030302020204" pitchFamily="66" charset="0"/>
              </a:rPr>
              <a:t>oliaminas</a:t>
            </a:r>
            <a:r>
              <a:rPr lang="en-US" dirty="0" smtClean="0">
                <a:latin typeface="Comic Sans MS" panose="030F0702030302020204" pitchFamily="66" charset="0"/>
              </a:rPr>
              <a:t>, </a:t>
            </a:r>
            <a:r>
              <a:rPr lang="en-US" dirty="0" err="1" smtClean="0">
                <a:latin typeface="Comic Sans MS" panose="030F0702030302020204" pitchFamily="66" charset="0"/>
              </a:rPr>
              <a:t>que</a:t>
            </a:r>
            <a:r>
              <a:rPr lang="en-US" dirty="0" smtClean="0">
                <a:latin typeface="Comic Sans MS" panose="030F0702030302020204" pitchFamily="66" charset="0"/>
              </a:rPr>
              <a:t> </a:t>
            </a:r>
            <a:r>
              <a:rPr lang="en-US" dirty="0" err="1" smtClean="0">
                <a:latin typeface="Comic Sans MS" panose="030F0702030302020204" pitchFamily="66" charset="0"/>
              </a:rPr>
              <a:t>promueven</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err="1" smtClean="0">
                <a:effectLst>
                  <a:outerShdw blurRad="38100" dist="38100" dir="2700000" algn="tl">
                    <a:srgbClr val="000000">
                      <a:alpha val="43137"/>
                    </a:srgbClr>
                  </a:outerShdw>
                </a:effectLst>
                <a:latin typeface="Comic Sans MS" panose="030F0702030302020204" pitchFamily="66" charset="0"/>
              </a:rPr>
              <a:t>integridad</a:t>
            </a:r>
            <a:r>
              <a:rPr lang="en-US" dirty="0" smtClean="0">
                <a:effectLst>
                  <a:outerShdw blurRad="38100" dist="38100" dir="2700000" algn="tl">
                    <a:srgbClr val="000000">
                      <a:alpha val="43137"/>
                    </a:srgbClr>
                  </a:outerShdw>
                </a:effectLst>
                <a:latin typeface="Comic Sans MS" panose="030F0702030302020204" pitchFamily="66" charset="0"/>
              </a:rPr>
              <a:t> del </a:t>
            </a:r>
            <a:r>
              <a:rPr lang="en-US" dirty="0" err="1" smtClean="0">
                <a:effectLst>
                  <a:outerShdw blurRad="38100" dist="38100" dir="2700000" algn="tl">
                    <a:srgbClr val="000000">
                      <a:alpha val="43137"/>
                    </a:srgbClr>
                  </a:outerShdw>
                </a:effectLst>
                <a:latin typeface="Comic Sans MS" panose="030F0702030302020204" pitchFamily="66" charset="0"/>
              </a:rPr>
              <a:t>epitelio</a:t>
            </a:r>
            <a:r>
              <a:rPr lang="en-US" dirty="0" smtClean="0">
                <a:latin typeface="Comic Sans MS" panose="030F0702030302020204" pitchFamily="66" charset="0"/>
              </a:rPr>
              <a:t> intestinal y </a:t>
            </a:r>
            <a:r>
              <a:rPr lang="en-US" dirty="0" err="1" smtClean="0">
                <a:effectLst>
                  <a:outerShdw blurRad="38100" dist="38100" dir="2700000" algn="tl">
                    <a:srgbClr val="000000">
                      <a:alpha val="43137"/>
                    </a:srgbClr>
                  </a:outerShdw>
                </a:effectLst>
                <a:latin typeface="Comic Sans MS" panose="030F0702030302020204" pitchFamily="66" charset="0"/>
              </a:rPr>
              <a:t>reducen</a:t>
            </a:r>
            <a:r>
              <a:rPr lang="en-US" dirty="0" smtClean="0">
                <a:effectLst>
                  <a:outerShdw blurRad="38100" dist="38100" dir="2700000" algn="tl">
                    <a:srgbClr val="000000">
                      <a:alpha val="43137"/>
                    </a:srgbClr>
                  </a:outerShdw>
                </a:effectLst>
                <a:latin typeface="Comic Sans MS" panose="030F0702030302020204" pitchFamily="66" charset="0"/>
              </a:rPr>
              <a:t> </a:t>
            </a:r>
            <a:r>
              <a:rPr lang="en-US" dirty="0">
                <a:effectLst>
                  <a:outerShdw blurRad="38100" dist="38100" dir="2700000" algn="tl">
                    <a:srgbClr val="000000">
                      <a:alpha val="43137"/>
                    </a:srgbClr>
                  </a:outerShdw>
                </a:effectLst>
                <a:latin typeface="Comic Sans MS" panose="030F0702030302020204" pitchFamily="66" charset="0"/>
              </a:rPr>
              <a:t>l</a:t>
            </a:r>
            <a:r>
              <a:rPr lang="en-US" dirty="0" smtClean="0">
                <a:effectLst>
                  <a:outerShdw blurRad="38100" dist="38100" dir="2700000" algn="tl">
                    <a:srgbClr val="000000">
                      <a:alpha val="43137"/>
                    </a:srgbClr>
                  </a:outerShdw>
                </a:effectLst>
                <a:latin typeface="Comic Sans MS" panose="030F0702030302020204" pitchFamily="66" charset="0"/>
              </a:rPr>
              <a:t>a </a:t>
            </a:r>
            <a:r>
              <a:rPr lang="en-US" dirty="0" err="1" smtClean="0">
                <a:effectLst>
                  <a:outerShdw blurRad="38100" dist="38100" dir="2700000" algn="tl">
                    <a:srgbClr val="000000">
                      <a:alpha val="43137"/>
                    </a:srgbClr>
                  </a:outerShdw>
                </a:effectLst>
                <a:latin typeface="Comic Sans MS" panose="030F0702030302020204" pitchFamily="66" charset="0"/>
              </a:rPr>
              <a:t>produción</a:t>
            </a:r>
            <a:r>
              <a:rPr lang="en-US" dirty="0" smtClean="0">
                <a:effectLst>
                  <a:outerShdw blurRad="38100" dist="38100" dir="2700000" algn="tl">
                    <a:srgbClr val="000000">
                      <a:alpha val="43137"/>
                    </a:srgbClr>
                  </a:outerShdw>
                </a:effectLst>
                <a:latin typeface="Comic Sans MS" panose="030F0702030302020204" pitchFamily="66" charset="0"/>
              </a:rPr>
              <a:t> de CK proinflamatorias </a:t>
            </a:r>
            <a:r>
              <a:rPr lang="en-US" dirty="0" err="1" smtClean="0">
                <a:latin typeface="Comic Sans MS" panose="030F0702030302020204" pitchFamily="66" charset="0"/>
              </a:rPr>
              <a:t>por</a:t>
            </a:r>
            <a:r>
              <a:rPr lang="en-US" dirty="0" smtClean="0">
                <a:latin typeface="Comic Sans MS" panose="030F0702030302020204" pitchFamily="66" charset="0"/>
              </a:rPr>
              <a:t> los </a:t>
            </a:r>
            <a:r>
              <a:rPr lang="en-US" dirty="0" err="1" smtClean="0">
                <a:latin typeface="Comic Sans MS" panose="030F0702030302020204" pitchFamily="66" charset="0"/>
              </a:rPr>
              <a:t>macrófagos</a:t>
            </a:r>
            <a:r>
              <a:rPr lang="en-US" dirty="0" smtClean="0">
                <a:latin typeface="Comic Sans MS" panose="030F0702030302020204" pitchFamily="66" charset="0"/>
              </a:rPr>
              <a:t>. </a:t>
            </a:r>
            <a:endParaRPr lang="es-VE" dirty="0">
              <a:latin typeface="Comic Sans MS" panose="030F0702030302020204" pitchFamily="66" charset="0"/>
            </a:endParaRPr>
          </a:p>
        </p:txBody>
      </p:sp>
      <p:sp>
        <p:nvSpPr>
          <p:cNvPr id="6" name="Rectángulo 5"/>
          <p:cNvSpPr/>
          <p:nvPr/>
        </p:nvSpPr>
        <p:spPr>
          <a:xfrm>
            <a:off x="1866632" y="264472"/>
            <a:ext cx="5410736" cy="707886"/>
          </a:xfrm>
          <a:prstGeom prst="rect">
            <a:avLst/>
          </a:prstGeom>
          <a:solidFill>
            <a:schemeClr val="accent6">
              <a:lumMod val="40000"/>
              <a:lumOff val="60000"/>
            </a:schemeClr>
          </a:solidFill>
          <a:ln>
            <a:solidFill>
              <a:srgbClr val="0047D6"/>
            </a:solidFill>
          </a:ln>
        </p:spPr>
        <p:txBody>
          <a:bodyPr wrap="square">
            <a:spAutoFit/>
          </a:bodyPr>
          <a:lstStyle/>
          <a:p>
            <a:pPr algn="ctr"/>
            <a:r>
              <a:rPr lang="en-US" sz="2000" dirty="0" err="1" smtClean="0">
                <a:latin typeface="Comic Sans MS" panose="030F0702030302020204" pitchFamily="66" charset="0"/>
              </a:rPr>
              <a:t>Metabolitos</a:t>
            </a:r>
            <a:r>
              <a:rPr lang="en-US" sz="2000" dirty="0" smtClean="0">
                <a:latin typeface="Comic Sans MS" panose="030F0702030302020204" pitchFamily="66" charset="0"/>
              </a:rPr>
              <a:t> </a:t>
            </a:r>
            <a:r>
              <a:rPr lang="en-US" sz="2000" dirty="0" err="1">
                <a:latin typeface="Comic Sans MS" panose="030F0702030302020204" pitchFamily="66" charset="0"/>
              </a:rPr>
              <a:t>I</a:t>
            </a:r>
            <a:r>
              <a:rPr lang="en-US" sz="2000" dirty="0" err="1" smtClean="0">
                <a:latin typeface="Comic Sans MS" panose="030F0702030302020204" pitchFamily="66" charset="0"/>
              </a:rPr>
              <a:t>nmunomoduladores</a:t>
            </a:r>
            <a:r>
              <a:rPr lang="en-US" sz="2000" dirty="0" smtClean="0">
                <a:latin typeface="Comic Sans MS" panose="030F0702030302020204" pitchFamily="66" charset="0"/>
              </a:rPr>
              <a:t> </a:t>
            </a:r>
            <a:r>
              <a:rPr lang="en-US" sz="2000" dirty="0" err="1" smtClean="0">
                <a:latin typeface="Comic Sans MS" panose="030F0702030302020204" pitchFamily="66" charset="0"/>
              </a:rPr>
              <a:t>producidos</a:t>
            </a:r>
            <a:r>
              <a:rPr lang="en-US" sz="2000" dirty="0" smtClean="0">
                <a:latin typeface="Comic Sans MS" panose="030F0702030302020204" pitchFamily="66" charset="0"/>
              </a:rPr>
              <a:t> </a:t>
            </a:r>
            <a:r>
              <a:rPr lang="en-US" sz="2000" dirty="0" err="1" smtClean="0">
                <a:latin typeface="Comic Sans MS" panose="030F0702030302020204" pitchFamily="66" charset="0"/>
              </a:rPr>
              <a:t>por</a:t>
            </a:r>
            <a:r>
              <a:rPr lang="en-US" sz="2000" dirty="0" smtClean="0">
                <a:latin typeface="Comic Sans MS" panose="030F0702030302020204" pitchFamily="66" charset="0"/>
              </a:rPr>
              <a:t> Microbiota a </a:t>
            </a:r>
            <a:r>
              <a:rPr lang="en-US" sz="2000" dirty="0" err="1" smtClean="0">
                <a:latin typeface="Comic Sans MS" panose="030F0702030302020204" pitchFamily="66" charset="0"/>
              </a:rPr>
              <a:t>partir</a:t>
            </a:r>
            <a:r>
              <a:rPr lang="en-US" sz="2000" dirty="0" smtClean="0">
                <a:latin typeface="Comic Sans MS" panose="030F0702030302020204" pitchFamily="66" charset="0"/>
              </a:rPr>
              <a:t> de la </a:t>
            </a:r>
            <a:r>
              <a:rPr lang="en-US" sz="2000" dirty="0" err="1">
                <a:latin typeface="Comic Sans MS" panose="030F0702030302020204" pitchFamily="66" charset="0"/>
              </a:rPr>
              <a:t>D</a:t>
            </a:r>
            <a:r>
              <a:rPr lang="en-US" sz="2000" dirty="0" err="1" smtClean="0">
                <a:latin typeface="Comic Sans MS" panose="030F0702030302020204" pitchFamily="66" charset="0"/>
              </a:rPr>
              <a:t>ieta</a:t>
            </a:r>
            <a:endParaRPr lang="en-US" sz="2000" dirty="0">
              <a:latin typeface="Comic Sans MS" panose="030F0702030302020204" pitchFamily="66" charset="0"/>
            </a:endParaRPr>
          </a:p>
        </p:txBody>
      </p:sp>
      <p:sp>
        <p:nvSpPr>
          <p:cNvPr id="7" name="3 CuadroTexto"/>
          <p:cNvSpPr txBox="1"/>
          <p:nvPr/>
        </p:nvSpPr>
        <p:spPr>
          <a:xfrm>
            <a:off x="6880348" y="6536913"/>
            <a:ext cx="2165978" cy="230832"/>
          </a:xfrm>
          <a:prstGeom prst="rect">
            <a:avLst/>
          </a:prstGeom>
          <a:noFill/>
        </p:spPr>
        <p:txBody>
          <a:bodyPr wrap="none" rtlCol="0">
            <a:spAutoFit/>
          </a:bodyPr>
          <a:lstStyle/>
          <a:p>
            <a:r>
              <a:rPr lang="es-VE" sz="9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Rectángulo 7"/>
          <p:cNvSpPr/>
          <p:nvPr/>
        </p:nvSpPr>
        <p:spPr>
          <a:xfrm>
            <a:off x="1362337" y="6321469"/>
            <a:ext cx="6588224" cy="430887"/>
          </a:xfrm>
          <a:prstGeom prst="rect">
            <a:avLst/>
          </a:prstGeom>
        </p:spPr>
        <p:txBody>
          <a:bodyPr wrap="square">
            <a:spAutoFit/>
          </a:bodyPr>
          <a:lstStyle/>
          <a:p>
            <a:pPr algn="ctr"/>
            <a:r>
              <a:rPr lang="es-VE" sz="1100" dirty="0" smtClean="0">
                <a:solidFill>
                  <a:srgbClr val="000000"/>
                </a:solidFill>
                <a:latin typeface="Times New Roman" panose="02020603050405020304" pitchFamily="18" charset="0"/>
                <a:cs typeface="Times New Roman" panose="02020603050405020304" pitchFamily="18" charset="0"/>
              </a:rPr>
              <a:t>T. </a:t>
            </a:r>
            <a:r>
              <a:rPr lang="es-VE" sz="1100" dirty="0" err="1" smtClean="0">
                <a:solidFill>
                  <a:srgbClr val="000000"/>
                </a:solidFill>
                <a:latin typeface="Times New Roman" panose="02020603050405020304" pitchFamily="18" charset="0"/>
                <a:cs typeface="Times New Roman" panose="02020603050405020304" pitchFamily="18" charset="0"/>
              </a:rPr>
              <a:t>Siegmund</a:t>
            </a:r>
            <a:r>
              <a:rPr lang="es-VE" sz="1100" dirty="0" smtClean="0">
                <a:solidFill>
                  <a:srgbClr val="000000"/>
                </a:solidFill>
                <a:latin typeface="Times New Roman" panose="02020603050405020304" pitchFamily="18" charset="0"/>
                <a:cs typeface="Times New Roman" panose="02020603050405020304" pitchFamily="18" charset="0"/>
              </a:rPr>
              <a:t> </a:t>
            </a:r>
            <a:r>
              <a:rPr lang="es-VE" sz="1100" dirty="0" err="1" smtClean="0">
                <a:solidFill>
                  <a:srgbClr val="000000"/>
                </a:solidFill>
                <a:latin typeface="Times New Roman" panose="02020603050405020304" pitchFamily="18" charset="0"/>
                <a:cs typeface="Times New Roman" panose="02020603050405020304" pitchFamily="18" charset="0"/>
              </a:rPr>
              <a:t>Postler</a:t>
            </a:r>
            <a:r>
              <a:rPr lang="es-VE" sz="1100" dirty="0" smtClean="0">
                <a:solidFill>
                  <a:srgbClr val="2197D2"/>
                </a:solidFill>
                <a:latin typeface="Times New Roman" panose="02020603050405020304" pitchFamily="18" charset="0"/>
                <a:cs typeface="Times New Roman" panose="02020603050405020304" pitchFamily="18" charset="0"/>
              </a:rPr>
              <a:t>,  </a:t>
            </a:r>
            <a:r>
              <a:rPr lang="es-VE" sz="1100" dirty="0" smtClean="0">
                <a:solidFill>
                  <a:srgbClr val="000000"/>
                </a:solidFill>
                <a:latin typeface="Times New Roman" panose="02020603050405020304" pitchFamily="18" charset="0"/>
                <a:cs typeface="Times New Roman" panose="02020603050405020304" pitchFamily="18" charset="0"/>
              </a:rPr>
              <a:t>S. </a:t>
            </a:r>
            <a:r>
              <a:rPr lang="es-VE" sz="1100" dirty="0" err="1" smtClean="0">
                <a:solidFill>
                  <a:srgbClr val="000000"/>
                </a:solidFill>
                <a:latin typeface="Times New Roman" panose="02020603050405020304" pitchFamily="18" charset="0"/>
                <a:cs typeface="Times New Roman" panose="02020603050405020304" pitchFamily="18" charset="0"/>
              </a:rPr>
              <a:t>Ghosh</a:t>
            </a:r>
            <a:r>
              <a:rPr lang="es-VE" sz="1100" dirty="0">
                <a:solidFill>
                  <a:srgbClr val="2197D2"/>
                </a:solidFill>
                <a:latin typeface="Times New Roman" panose="02020603050405020304" pitchFamily="18" charset="0"/>
                <a:cs typeface="Times New Roman" panose="02020603050405020304" pitchFamily="18" charset="0"/>
              </a:rPr>
              <a:t> </a:t>
            </a:r>
            <a:r>
              <a:rPr lang="es-VE" sz="1100" i="1" dirty="0" err="1" smtClean="0">
                <a:solidFill>
                  <a:srgbClr val="000000"/>
                </a:solidFill>
                <a:latin typeface="Times New Roman" panose="02020603050405020304" pitchFamily="18" charset="0"/>
                <a:cs typeface="Times New Roman" panose="02020603050405020304" pitchFamily="18" charset="0"/>
              </a:rPr>
              <a:t>Understanding</a:t>
            </a:r>
            <a:r>
              <a:rPr lang="es-VE" sz="1100" i="1" dirty="0" smtClean="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the</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Holobiont</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smtClean="0">
                <a:solidFill>
                  <a:srgbClr val="000000"/>
                </a:solidFill>
                <a:latin typeface="Times New Roman" panose="02020603050405020304" pitchFamily="18" charset="0"/>
                <a:cs typeface="Times New Roman" panose="02020603050405020304" pitchFamily="18" charset="0"/>
              </a:rPr>
              <a:t>How</a:t>
            </a:r>
            <a:r>
              <a:rPr lang="es-VE" sz="1100" i="1" dirty="0" smtClean="0">
                <a:solidFill>
                  <a:srgbClr val="000000"/>
                </a:solidFill>
                <a:latin typeface="Times New Roman" panose="02020603050405020304" pitchFamily="18" charset="0"/>
                <a:cs typeface="Times New Roman" panose="02020603050405020304" pitchFamily="18" charset="0"/>
              </a:rPr>
              <a:t> </a:t>
            </a:r>
            <a:r>
              <a:rPr lang="es-VE" sz="1100" i="1" dirty="0" err="1" smtClean="0">
                <a:solidFill>
                  <a:srgbClr val="000000"/>
                </a:solidFill>
                <a:latin typeface="Times New Roman" panose="02020603050405020304" pitchFamily="18" charset="0"/>
                <a:cs typeface="Times New Roman" panose="02020603050405020304" pitchFamily="18" charset="0"/>
              </a:rPr>
              <a:t>Microbial</a:t>
            </a:r>
            <a:r>
              <a:rPr lang="es-VE" sz="1100" i="1" dirty="0" smtClean="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Metabolites</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Affect</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smtClean="0">
                <a:solidFill>
                  <a:srgbClr val="000000"/>
                </a:solidFill>
                <a:latin typeface="Times New Roman" panose="02020603050405020304" pitchFamily="18" charset="0"/>
                <a:cs typeface="Times New Roman" panose="02020603050405020304" pitchFamily="18" charset="0"/>
              </a:rPr>
              <a:t>Human </a:t>
            </a:r>
            <a:r>
              <a:rPr lang="en-US" sz="1100" i="1" dirty="0" smtClean="0">
                <a:solidFill>
                  <a:srgbClr val="000000"/>
                </a:solidFill>
                <a:latin typeface="Times New Roman" panose="02020603050405020304" pitchFamily="18" charset="0"/>
                <a:cs typeface="Times New Roman" panose="02020603050405020304" pitchFamily="18" charset="0"/>
              </a:rPr>
              <a:t>Health </a:t>
            </a:r>
            <a:r>
              <a:rPr lang="en-US" sz="1100" i="1" dirty="0">
                <a:solidFill>
                  <a:srgbClr val="000000"/>
                </a:solidFill>
                <a:latin typeface="Times New Roman" panose="02020603050405020304" pitchFamily="18" charset="0"/>
                <a:cs typeface="Times New Roman" panose="02020603050405020304" pitchFamily="18" charset="0"/>
              </a:rPr>
              <a:t>and Shape the Immune </a:t>
            </a:r>
            <a:r>
              <a:rPr lang="en-US" sz="1100" i="1" dirty="0" smtClean="0">
                <a:solidFill>
                  <a:srgbClr val="000000"/>
                </a:solidFill>
                <a:latin typeface="Times New Roman" panose="02020603050405020304" pitchFamily="18" charset="0"/>
                <a:cs typeface="Times New Roman" panose="02020603050405020304" pitchFamily="18" charset="0"/>
              </a:rPr>
              <a:t>System. </a:t>
            </a:r>
            <a:r>
              <a:rPr lang="en-US" sz="1100" dirty="0">
                <a:latin typeface="Times New Roman" panose="02020603050405020304" pitchFamily="18" charset="0"/>
                <a:cs typeface="Times New Roman" panose="02020603050405020304" pitchFamily="18" charset="0"/>
              </a:rPr>
              <a:t>Cell Metabolism </a:t>
            </a:r>
            <a:r>
              <a:rPr lang="en-US" sz="1100" dirty="0" smtClean="0">
                <a:latin typeface="Times New Roman" panose="02020603050405020304" pitchFamily="18" charset="0"/>
                <a:cs typeface="Times New Roman" panose="02020603050405020304" pitchFamily="18" charset="0"/>
              </a:rPr>
              <a:t>2017; 26: 112-130</a:t>
            </a:r>
            <a:endParaRPr lang="en-US" sz="1100" i="1" dirty="0">
              <a:solidFill>
                <a:srgbClr val="000000"/>
              </a:solidFill>
              <a:latin typeface="Times New Roman" panose="02020603050405020304" pitchFamily="18" charset="0"/>
              <a:cs typeface="Times New Roman" panose="02020603050405020304" pitchFamily="18" charset="0"/>
            </a:endParaRPr>
          </a:p>
        </p:txBody>
      </p:sp>
      <p:sp>
        <p:nvSpPr>
          <p:cNvPr id="9" name="6 CuadroTexto"/>
          <p:cNvSpPr txBox="1"/>
          <p:nvPr/>
        </p:nvSpPr>
        <p:spPr>
          <a:xfrm>
            <a:off x="273591" y="264472"/>
            <a:ext cx="797013"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IIIA2</a:t>
            </a:r>
            <a:endParaRPr lang="es-VE" sz="1600" dirty="0">
              <a:solidFill>
                <a:prstClr val="white"/>
              </a:solidFill>
              <a:latin typeface="Comic Sans MS" pitchFamily="66" charset="0"/>
            </a:endParaRPr>
          </a:p>
        </p:txBody>
      </p:sp>
      <p:sp>
        <p:nvSpPr>
          <p:cNvPr id="10" name="CuadroTexto 9"/>
          <p:cNvSpPr txBox="1"/>
          <p:nvPr/>
        </p:nvSpPr>
        <p:spPr>
          <a:xfrm>
            <a:off x="273591" y="642174"/>
            <a:ext cx="1348446"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err="1" smtClean="0">
                <a:latin typeface="Comic Sans MS" panose="030F0702030302020204" pitchFamily="66" charset="0"/>
              </a:rPr>
              <a:t>Postbióticos</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3468035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2435282" cy="1569660"/>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Sistémicas</a:t>
            </a:r>
          </a:p>
          <a:p>
            <a:r>
              <a:rPr lang="es-VE" sz="1600" dirty="0" err="1" smtClean="0">
                <a:latin typeface="Comic Sans MS" panose="030F0702030302020204" pitchFamily="66" charset="0"/>
              </a:rPr>
              <a:t>Enf</a:t>
            </a:r>
            <a:r>
              <a:rPr lang="es-VE" sz="1600" dirty="0" smtClean="0">
                <a:latin typeface="Comic Sans MS" panose="030F0702030302020204" pitchFamily="66" charset="0"/>
              </a:rPr>
              <a:t>. Metabólicas</a:t>
            </a:r>
          </a:p>
          <a:p>
            <a:r>
              <a:rPr lang="es-VE" sz="1600" dirty="0" err="1" smtClean="0">
                <a:latin typeface="Comic Sans MS" panose="030F0702030302020204" pitchFamily="66" charset="0"/>
              </a:rPr>
              <a:t>Enf</a:t>
            </a:r>
            <a:r>
              <a:rPr lang="es-VE" sz="1600" dirty="0" smtClean="0">
                <a:latin typeface="Comic Sans MS" panose="030F0702030302020204" pitchFamily="66" charset="0"/>
              </a:rPr>
              <a:t>. Cardiovasculares</a:t>
            </a:r>
          </a:p>
          <a:p>
            <a:r>
              <a:rPr lang="es-VE" sz="1600" dirty="0" err="1" smtClean="0">
                <a:latin typeface="Comic Sans MS" panose="030F0702030302020204" pitchFamily="66" charset="0"/>
              </a:rPr>
              <a:t>Enf</a:t>
            </a:r>
            <a:r>
              <a:rPr lang="es-VE" sz="1600" dirty="0" smtClean="0">
                <a:latin typeface="Comic Sans MS" panose="030F0702030302020204" pitchFamily="66" charset="0"/>
              </a:rPr>
              <a:t>. </a:t>
            </a:r>
            <a:r>
              <a:rPr lang="es-VE" sz="1600" dirty="0" err="1" smtClean="0">
                <a:latin typeface="Comic Sans MS" panose="030F0702030302020204" pitchFamily="66" charset="0"/>
              </a:rPr>
              <a:t>Neuropsiquiátricas</a:t>
            </a:r>
            <a:endParaRPr lang="es-VE" sz="1600" dirty="0" smtClean="0">
              <a:latin typeface="Comic Sans MS" panose="030F0702030302020204" pitchFamily="66" charset="0"/>
            </a:endParaRPr>
          </a:p>
          <a:p>
            <a:r>
              <a:rPr lang="es-VE" sz="1600" dirty="0" smtClean="0">
                <a:latin typeface="Comic Sans MS" panose="030F0702030302020204" pitchFamily="66" charset="0"/>
              </a:rPr>
              <a:t>Otras</a:t>
            </a:r>
            <a:endParaRPr lang="es-VE" sz="1600" dirty="0">
              <a:latin typeface="Comic Sans MS" panose="030F0702030302020204" pitchFamily="66" charset="0"/>
            </a:endParaRP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511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ximena\Desktop\The-gut-microbiota-and-the-endocannabinoid-system_-2-271x300.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6000"/>
                    </a14:imgEffect>
                    <a14:imgEffect>
                      <a14:brightnessContrast bright="-3000" contrast="-31000"/>
                    </a14:imgEffect>
                  </a14:imgLayer>
                </a14:imgProps>
              </a:ext>
              <a:ext uri="{28A0092B-C50C-407E-A947-70E740481C1C}">
                <a14:useLocalDpi xmlns:a14="http://schemas.microsoft.com/office/drawing/2010/main" val="0"/>
              </a:ext>
            </a:extLst>
          </a:blip>
          <a:srcRect/>
          <a:stretch>
            <a:fillRect/>
          </a:stretch>
        </p:blipFill>
        <p:spPr bwMode="auto">
          <a:xfrm>
            <a:off x="2267352" y="548680"/>
            <a:ext cx="4510931" cy="4993651"/>
          </a:xfrm>
          <a:prstGeom prst="rect">
            <a:avLst/>
          </a:prstGeom>
          <a:noFill/>
          <a:ln w="38100">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3 Rectángulo"/>
          <p:cNvSpPr/>
          <p:nvPr/>
        </p:nvSpPr>
        <p:spPr>
          <a:xfrm>
            <a:off x="2286000" y="6237312"/>
            <a:ext cx="4572000" cy="261610"/>
          </a:xfrm>
          <a:prstGeom prst="rect">
            <a:avLst/>
          </a:prstGeom>
        </p:spPr>
        <p:txBody>
          <a:bodyPr>
            <a:spAutoFit/>
          </a:bodyPr>
          <a:lstStyle/>
          <a:p>
            <a:r>
              <a:rPr lang="es-VE" sz="1100" dirty="0">
                <a:latin typeface="Comic Sans MS" pitchFamily="66" charset="0"/>
              </a:rPr>
              <a:t>http://mikemutzel.com/feeling-gutsy-theres-a-lot-to-swallow/</a:t>
            </a:r>
          </a:p>
        </p:txBody>
      </p:sp>
      <p:sp>
        <p:nvSpPr>
          <p:cNvPr id="6" name="5 Rectángulo"/>
          <p:cNvSpPr/>
          <p:nvPr/>
        </p:nvSpPr>
        <p:spPr>
          <a:xfrm>
            <a:off x="1259632" y="5795135"/>
            <a:ext cx="6624736" cy="430887"/>
          </a:xfrm>
          <a:prstGeom prst="rect">
            <a:avLst/>
          </a:prstGeom>
        </p:spPr>
        <p:txBody>
          <a:bodyPr wrap="square">
            <a:spAutoFit/>
          </a:bodyPr>
          <a:lstStyle/>
          <a:p>
            <a:r>
              <a:rPr lang="en-US" sz="1100" dirty="0" smtClean="0">
                <a:latin typeface="Comic Sans MS" pitchFamily="66" charset="0"/>
              </a:rPr>
              <a:t>,P</a:t>
            </a:r>
            <a:r>
              <a:rPr lang="en-US" sz="1100" dirty="0">
                <a:latin typeface="Comic Sans MS" pitchFamily="66" charset="0"/>
              </a:rPr>
              <a:t>. D. </a:t>
            </a:r>
            <a:r>
              <a:rPr lang="en-US" sz="1100" dirty="0" err="1" smtClean="0">
                <a:latin typeface="Comic Sans MS" pitchFamily="66" charset="0"/>
              </a:rPr>
              <a:t>Cani</a:t>
            </a:r>
            <a:r>
              <a:rPr lang="en-US" sz="1100" dirty="0" smtClean="0">
                <a:latin typeface="Comic Sans MS" pitchFamily="66" charset="0"/>
              </a:rPr>
              <a:t>.  </a:t>
            </a:r>
            <a:r>
              <a:rPr lang="en-US" sz="1100" i="1" dirty="0" smtClean="0">
                <a:latin typeface="Comic Sans MS" pitchFamily="66" charset="0"/>
              </a:rPr>
              <a:t>Crosstalk </a:t>
            </a:r>
            <a:r>
              <a:rPr lang="en-US" sz="1100" i="1" dirty="0">
                <a:latin typeface="Comic Sans MS" pitchFamily="66" charset="0"/>
              </a:rPr>
              <a:t>between the gut microbiota and the </a:t>
            </a:r>
            <a:r>
              <a:rPr lang="en-US" sz="1100" i="1" dirty="0" err="1">
                <a:latin typeface="Comic Sans MS" pitchFamily="66" charset="0"/>
              </a:rPr>
              <a:t>endocannabinoid</a:t>
            </a:r>
            <a:r>
              <a:rPr lang="en-US" sz="1100" i="1" dirty="0">
                <a:latin typeface="Comic Sans MS" pitchFamily="66" charset="0"/>
              </a:rPr>
              <a:t> system: impact on the gut barrier function and the adipose tissue</a:t>
            </a:r>
            <a:r>
              <a:rPr lang="en-US" sz="1100" dirty="0">
                <a:latin typeface="Comic Sans MS" pitchFamily="66" charset="0"/>
              </a:rPr>
              <a:t>. Clinical Microbiology and Infection 2012; 18: 50–53. </a:t>
            </a:r>
            <a:endParaRPr lang="es-VE" sz="1100" dirty="0">
              <a:latin typeface="Comic Sans MS" pitchFamily="66" charset="0"/>
            </a:endParaRPr>
          </a:p>
        </p:txBody>
      </p:sp>
      <p:sp>
        <p:nvSpPr>
          <p:cNvPr id="2" name="Rectángulo 1"/>
          <p:cNvSpPr/>
          <p:nvPr/>
        </p:nvSpPr>
        <p:spPr>
          <a:xfrm>
            <a:off x="2286000" y="548680"/>
            <a:ext cx="1277888" cy="36004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smtClean="0">
                <a:solidFill>
                  <a:schemeClr val="tx1"/>
                </a:solidFill>
                <a:effectLst>
                  <a:outerShdw blurRad="38100" dist="38100" dir="2700000" algn="tl">
                    <a:srgbClr val="000000">
                      <a:alpha val="43137"/>
                    </a:srgbClr>
                  </a:outerShdw>
                </a:effectLst>
                <a:latin typeface="Comic Sans MS" panose="030F0702030302020204" pitchFamily="66" charset="0"/>
              </a:rPr>
              <a:t>Obesidad</a:t>
            </a:r>
            <a:endParaRPr lang="es-VE" dirty="0">
              <a:solidFill>
                <a:schemeClr val="tx1"/>
              </a:solidFill>
              <a:effectLst>
                <a:outerShdw blurRad="38100" dist="38100" dir="2700000" algn="tl">
                  <a:srgbClr val="000000">
                    <a:alpha val="43137"/>
                  </a:srgbClr>
                </a:outerShdw>
              </a:effectLst>
              <a:latin typeface="Comic Sans MS" panose="030F0702030302020204" pitchFamily="66" charset="0"/>
            </a:endParaRPr>
          </a:p>
        </p:txBody>
      </p:sp>
      <p:sp>
        <p:nvSpPr>
          <p:cNvPr id="3" name="Rectángulo 2"/>
          <p:cNvSpPr/>
          <p:nvPr/>
        </p:nvSpPr>
        <p:spPr>
          <a:xfrm>
            <a:off x="2286000" y="3140968"/>
            <a:ext cx="178194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2000" dirty="0" smtClean="0">
                <a:effectLst>
                  <a:outerShdw blurRad="38100" dist="38100" dir="2700000" algn="tl">
                    <a:srgbClr val="000000">
                      <a:alpha val="43137"/>
                    </a:srgbClr>
                  </a:outerShdw>
                </a:effectLst>
                <a:latin typeface="Comic Sans MS" panose="030F0702030302020204" pitchFamily="66" charset="0"/>
              </a:rPr>
              <a:t>Probióticos</a:t>
            </a:r>
            <a:endParaRPr lang="es-VE" sz="2000" dirty="0">
              <a:effectLst>
                <a:outerShdw blurRad="38100" dist="38100" dir="2700000" algn="tl">
                  <a:srgbClr val="000000">
                    <a:alpha val="43137"/>
                  </a:srgbClr>
                </a:outerShdw>
              </a:effectLst>
              <a:latin typeface="Comic Sans MS" panose="030F0702030302020204" pitchFamily="66" charset="0"/>
            </a:endParaRPr>
          </a:p>
        </p:txBody>
      </p:sp>
      <p:sp>
        <p:nvSpPr>
          <p:cNvPr id="8" name="6 CuadroTexto"/>
          <p:cNvSpPr txBox="1"/>
          <p:nvPr/>
        </p:nvSpPr>
        <p:spPr>
          <a:xfrm>
            <a:off x="6301121" y="6476629"/>
            <a:ext cx="2813142" cy="276999"/>
          </a:xfrm>
          <a:prstGeom prst="rect">
            <a:avLst/>
          </a:prstGeom>
          <a:noFill/>
        </p:spPr>
        <p:txBody>
          <a:bodyPr wrap="none" rtlCol="0">
            <a:spAutoFit/>
          </a:bodyPr>
          <a:lstStyle/>
          <a:p>
            <a:r>
              <a:rPr lang="es-VE" sz="12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2018</a:t>
            </a:r>
            <a:endParaRPr lang="es-VE" sz="1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9"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10" name="CuadroTexto 9"/>
          <p:cNvSpPr txBox="1"/>
          <p:nvPr/>
        </p:nvSpPr>
        <p:spPr>
          <a:xfrm>
            <a:off x="212042" y="701982"/>
            <a:ext cx="1850186"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metabólicas</a:t>
            </a:r>
          </a:p>
          <a:p>
            <a:r>
              <a:rPr lang="es-VE" sz="1600" b="1" dirty="0" smtClean="0">
                <a:latin typeface="Comic Sans MS" panose="030F0702030302020204" pitchFamily="66" charset="0"/>
              </a:rPr>
              <a:t>Obesidad</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3299937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782860" cy="830997"/>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Sistémicas</a:t>
            </a:r>
          </a:p>
          <a:p>
            <a:r>
              <a:rPr lang="es-VE" sz="1600" dirty="0" smtClean="0">
                <a:latin typeface="Comic Sans MS" panose="030F0702030302020204" pitchFamily="66" charset="0"/>
              </a:rPr>
              <a:t>Cardiovasculares</a:t>
            </a:r>
          </a:p>
        </p:txBody>
      </p:sp>
    </p:spTree>
    <p:extLst>
      <p:ext uri="{BB962C8B-B14F-4D97-AF65-F5344CB8AC3E}">
        <p14:creationId xmlns:p14="http://schemas.microsoft.com/office/powerpoint/2010/main" val="1255704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l="8055" r="11007"/>
          <a:stretch/>
        </p:blipFill>
        <p:spPr>
          <a:xfrm>
            <a:off x="2042015" y="325153"/>
            <a:ext cx="5059967" cy="6207694"/>
          </a:xfrm>
          <a:prstGeom prst="rect">
            <a:avLst/>
          </a:prstGeom>
          <a:ln w="28575">
            <a:solidFill>
              <a:schemeClr val="accent6">
                <a:lumMod val="75000"/>
              </a:schemeClr>
            </a:solidFill>
          </a:ln>
        </p:spPr>
      </p:pic>
      <p:sp>
        <p:nvSpPr>
          <p:cNvPr id="6" name="CuadroTexto 5"/>
          <p:cNvSpPr txBox="1"/>
          <p:nvPr/>
        </p:nvSpPr>
        <p:spPr>
          <a:xfrm>
            <a:off x="4171088" y="2117851"/>
            <a:ext cx="801823" cy="415498"/>
          </a:xfrm>
          <a:prstGeom prst="rect">
            <a:avLst/>
          </a:prstGeom>
          <a:noFill/>
        </p:spPr>
        <p:txBody>
          <a:bodyPr wrap="none" rtlCol="0">
            <a:spAutoFit/>
          </a:bodyPr>
          <a:lstStyle/>
          <a:p>
            <a:r>
              <a:rPr lang="es-VE" sz="2100" dirty="0">
                <a:solidFill>
                  <a:prstClr val="black"/>
                </a:solidFill>
                <a:latin typeface="Comic Sans MS" panose="030F0702030302020204" pitchFamily="66" charset="0"/>
              </a:rPr>
              <a:t>2015</a:t>
            </a:r>
          </a:p>
        </p:txBody>
      </p:sp>
      <p:sp>
        <p:nvSpPr>
          <p:cNvPr id="7" name="5 CuadroTexto"/>
          <p:cNvSpPr txBox="1"/>
          <p:nvPr/>
        </p:nvSpPr>
        <p:spPr>
          <a:xfrm>
            <a:off x="6806078" y="6611779"/>
            <a:ext cx="2372765" cy="246221"/>
          </a:xfrm>
          <a:prstGeom prst="rect">
            <a:avLst/>
          </a:prstGeom>
          <a:noFill/>
        </p:spPr>
        <p:txBody>
          <a:bodyPr wrap="none" rtlCol="0">
            <a:spAutoFit/>
          </a:bodyPr>
          <a:lstStyle/>
          <a:p>
            <a:r>
              <a:rPr lang="es-VE" sz="1000" dirty="0">
                <a:solidFill>
                  <a:prstClr val="white">
                    <a:lumMod val="65000"/>
                  </a:prstClr>
                </a:solidFill>
                <a:latin typeface="Arial" panose="020B0604020202020204" pitchFamily="34" charset="0"/>
                <a:cs typeface="Arial" panose="020B0604020202020204" pitchFamily="34" charset="0"/>
              </a:rPr>
              <a:t>X. Páez. Facultad Medicina. ULA </a:t>
            </a:r>
            <a:r>
              <a:rPr lang="es-VE" sz="1000" dirty="0" smtClean="0">
                <a:solidFill>
                  <a:prstClr val="white">
                    <a:lumMod val="65000"/>
                  </a:prstClr>
                </a:solidFill>
                <a:latin typeface="Arial" panose="020B0604020202020204" pitchFamily="34" charset="0"/>
                <a:cs typeface="Arial" panose="020B0604020202020204" pitchFamily="34" charset="0"/>
              </a:rPr>
              <a:t>2019</a:t>
            </a:r>
            <a:endParaRPr lang="es-VE" sz="1000" dirty="0">
              <a:solidFill>
                <a:prstClr val="white">
                  <a:lumMod val="65000"/>
                </a:prstClr>
              </a:solidFill>
              <a:latin typeface="Arial" panose="020B0604020202020204" pitchFamily="34" charset="0"/>
              <a:cs typeface="Arial" panose="020B0604020202020204" pitchFamily="34" charset="0"/>
            </a:endParaRPr>
          </a:p>
        </p:txBody>
      </p:sp>
      <p:sp>
        <p:nvSpPr>
          <p:cNvPr id="8" name="6 CuadroTexto"/>
          <p:cNvSpPr txBox="1"/>
          <p:nvPr/>
        </p:nvSpPr>
        <p:spPr>
          <a:xfrm>
            <a:off x="256397" y="179195"/>
            <a:ext cx="889987" cy="400110"/>
          </a:xfrm>
          <a:prstGeom prst="rect">
            <a:avLst/>
          </a:prstGeom>
          <a:solidFill>
            <a:srgbClr val="0047D6"/>
          </a:solidFill>
        </p:spPr>
        <p:txBody>
          <a:bodyPr wrap="none" rtlCol="0">
            <a:spAutoFit/>
          </a:bodyPr>
          <a:ls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VE" sz="2000" dirty="0" smtClean="0">
                <a:solidFill>
                  <a:prstClr val="white"/>
                </a:solidFill>
                <a:latin typeface="Comic Sans MS" pitchFamily="66" charset="0"/>
              </a:rPr>
              <a:t>IIIB</a:t>
            </a:r>
            <a:r>
              <a:rPr lang="es-VE" sz="1600" dirty="0" smtClean="0">
                <a:solidFill>
                  <a:prstClr val="white"/>
                </a:solidFill>
                <a:latin typeface="Comic Sans MS" pitchFamily="66" charset="0"/>
              </a:rPr>
              <a:t>2</a:t>
            </a:r>
            <a:endParaRPr lang="es-VE" sz="1600" dirty="0">
              <a:solidFill>
                <a:prstClr val="white"/>
              </a:solidFill>
              <a:latin typeface="Comic Sans MS" pitchFamily="66" charset="0"/>
            </a:endParaRPr>
          </a:p>
        </p:txBody>
      </p:sp>
      <p:sp>
        <p:nvSpPr>
          <p:cNvPr id="9" name="CuadroTexto 8"/>
          <p:cNvSpPr txBox="1"/>
          <p:nvPr/>
        </p:nvSpPr>
        <p:spPr>
          <a:xfrm>
            <a:off x="256397" y="629430"/>
            <a:ext cx="2149948" cy="738664"/>
          </a:xfrm>
          <a:prstGeom prst="rect">
            <a:avLst/>
          </a:prstGeom>
          <a:solidFill>
            <a:schemeClr val="accent6">
              <a:lumMod val="60000"/>
              <a:lumOff val="40000"/>
            </a:schemeClr>
          </a:solidFill>
          <a:ln w="28575">
            <a:solidFill>
              <a:srgbClr val="0000FF"/>
            </a:solidFill>
          </a:ln>
          <a:effectLst>
            <a:outerShdw blurRad="50800" dist="38100" dir="2700000" algn="tl" rotWithShape="0">
              <a:prstClr val="black">
                <a:alpha val="40000"/>
              </a:prstClr>
            </a:outerShdw>
          </a:effectLst>
        </p:spPr>
        <p:txBody>
          <a:bodyPr wrap="none" rtlCol="0">
            <a:spAutoFit/>
          </a:bodyPr>
          <a:lstStyle/>
          <a:p>
            <a:r>
              <a:rPr lang="es-VE" sz="1400" dirty="0" smtClean="0">
                <a:solidFill>
                  <a:prstClr val="black"/>
                </a:solidFill>
                <a:latin typeface="Comic Sans MS" panose="030F0702030302020204" pitchFamily="66" charset="0"/>
              </a:rPr>
              <a:t>Terapia</a:t>
            </a:r>
          </a:p>
          <a:p>
            <a:r>
              <a:rPr lang="es-VE" sz="1400" dirty="0" err="1" smtClean="0">
                <a:solidFill>
                  <a:prstClr val="black"/>
                </a:solidFill>
                <a:latin typeface="Comic Sans MS" panose="030F0702030302020204" pitchFamily="66" charset="0"/>
              </a:rPr>
              <a:t>Enf</a:t>
            </a:r>
            <a:r>
              <a:rPr lang="es-VE" sz="1400" dirty="0" smtClean="0">
                <a:solidFill>
                  <a:prstClr val="black"/>
                </a:solidFill>
                <a:latin typeface="Comic Sans MS" panose="030F0702030302020204" pitchFamily="66" charset="0"/>
              </a:rPr>
              <a:t>. </a:t>
            </a:r>
            <a:r>
              <a:rPr lang="es-VE" sz="1400" dirty="0" err="1" smtClean="0">
                <a:solidFill>
                  <a:prstClr val="black"/>
                </a:solidFill>
                <a:latin typeface="Comic Sans MS" panose="030F0702030302020204" pitchFamily="66" charset="0"/>
              </a:rPr>
              <a:t>Neuropsiquiátricas</a:t>
            </a:r>
            <a:endParaRPr lang="es-VE" sz="1400" dirty="0" smtClean="0">
              <a:solidFill>
                <a:prstClr val="black"/>
              </a:solidFill>
              <a:latin typeface="Comic Sans MS" panose="030F0702030302020204" pitchFamily="66" charset="0"/>
            </a:endParaRPr>
          </a:p>
          <a:p>
            <a:r>
              <a:rPr lang="es-VE" sz="1400" dirty="0" smtClean="0">
                <a:solidFill>
                  <a:prstClr val="black"/>
                </a:solidFill>
                <a:effectLst>
                  <a:outerShdw blurRad="38100" dist="38100" dir="2700000" algn="tl">
                    <a:srgbClr val="000000">
                      <a:alpha val="43137"/>
                    </a:srgbClr>
                  </a:outerShdw>
                </a:effectLst>
                <a:latin typeface="Comic Sans MS" panose="030F0702030302020204" pitchFamily="66" charset="0"/>
              </a:rPr>
              <a:t>Depresión</a:t>
            </a:r>
            <a:endParaRPr lang="es-VE" sz="1400" dirty="0">
              <a:solidFill>
                <a:prstClr val="black"/>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63200448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983235" cy="1077218"/>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Sistémicas</a:t>
            </a:r>
          </a:p>
          <a:p>
            <a:r>
              <a:rPr lang="es-VE" sz="1600" dirty="0" err="1" smtClean="0">
                <a:latin typeface="Comic Sans MS" panose="030F0702030302020204" pitchFamily="66" charset="0"/>
              </a:rPr>
              <a:t>Neuropsiquiátricas</a:t>
            </a:r>
            <a:endParaRPr lang="es-VE" sz="1600" dirty="0" smtClean="0">
              <a:latin typeface="Comic Sans MS" panose="030F0702030302020204" pitchFamily="66" charset="0"/>
            </a:endParaRPr>
          </a:p>
          <a:p>
            <a:r>
              <a:rPr lang="es-VE" sz="1600" dirty="0" smtClean="0">
                <a:latin typeface="Comic Sans MS" panose="030F0702030302020204" pitchFamily="66" charset="0"/>
              </a:rPr>
              <a:t>Alzheimer</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2713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983235" cy="1077218"/>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Sistémicas</a:t>
            </a:r>
          </a:p>
          <a:p>
            <a:r>
              <a:rPr lang="es-VE" sz="1600" dirty="0" err="1" smtClean="0">
                <a:latin typeface="Comic Sans MS" panose="030F0702030302020204" pitchFamily="66" charset="0"/>
              </a:rPr>
              <a:t>Neuropsiquiátricas</a:t>
            </a:r>
            <a:endParaRPr lang="es-VE" sz="1600" dirty="0" smtClean="0">
              <a:latin typeface="Comic Sans MS" panose="030F0702030302020204" pitchFamily="66" charset="0"/>
            </a:endParaRPr>
          </a:p>
          <a:p>
            <a:r>
              <a:rPr lang="es-VE" sz="1600" dirty="0" smtClean="0">
                <a:latin typeface="Comic Sans MS" panose="030F0702030302020204" pitchFamily="66" charset="0"/>
              </a:rPr>
              <a:t>Autismo ASD</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289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983235" cy="1077218"/>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Sistémicas</a:t>
            </a:r>
          </a:p>
          <a:p>
            <a:r>
              <a:rPr lang="es-VE" sz="1600" dirty="0" err="1" smtClean="0">
                <a:latin typeface="Comic Sans MS" panose="030F0702030302020204" pitchFamily="66" charset="0"/>
              </a:rPr>
              <a:t>Neuropsiquiátricas</a:t>
            </a:r>
            <a:endParaRPr lang="es-VE" sz="1600" dirty="0" smtClean="0">
              <a:latin typeface="Comic Sans MS" panose="030F0702030302020204" pitchFamily="66" charset="0"/>
            </a:endParaRPr>
          </a:p>
          <a:p>
            <a:r>
              <a:rPr lang="es-VE" sz="1600" dirty="0" smtClean="0">
                <a:latin typeface="Comic Sans MS" panose="030F0702030302020204" pitchFamily="66" charset="0"/>
              </a:rPr>
              <a:t>Depresión</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0434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887055" cy="1077218"/>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Sistémicas</a:t>
            </a:r>
          </a:p>
          <a:p>
            <a:r>
              <a:rPr lang="es-VE" sz="1600" dirty="0" err="1" smtClean="0">
                <a:latin typeface="Comic Sans MS" panose="030F0702030302020204" pitchFamily="66" charset="0"/>
              </a:rPr>
              <a:t>Neuropsiquiáricas</a:t>
            </a:r>
            <a:endParaRPr lang="es-VE" sz="1600" dirty="0" smtClean="0">
              <a:latin typeface="Comic Sans MS" panose="030F0702030302020204" pitchFamily="66" charset="0"/>
            </a:endParaRPr>
          </a:p>
          <a:p>
            <a:r>
              <a:rPr lang="es-VE" sz="1600" dirty="0" smtClean="0">
                <a:latin typeface="Comic Sans MS" panose="030F0702030302020204" pitchFamily="66" charset="0"/>
              </a:rPr>
              <a:t>Parkinson</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5556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750800" cy="1077218"/>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a:p>
            <a:r>
              <a:rPr lang="es-VE" sz="1600" b="1" dirty="0" err="1" smtClean="0">
                <a:latin typeface="Comic Sans MS" panose="030F0702030302020204" pitchFamily="66" charset="0"/>
              </a:rPr>
              <a:t>Enf</a:t>
            </a:r>
            <a:r>
              <a:rPr lang="es-VE" sz="1600" b="1" dirty="0" smtClean="0">
                <a:latin typeface="Comic Sans MS" panose="030F0702030302020204" pitchFamily="66" charset="0"/>
              </a:rPr>
              <a:t>. Sistémicas</a:t>
            </a:r>
          </a:p>
          <a:p>
            <a:r>
              <a:rPr lang="es-VE" sz="1600" dirty="0" smtClean="0">
                <a:latin typeface="Comic Sans MS" panose="030F0702030302020204" pitchFamily="66" charset="0"/>
              </a:rPr>
              <a:t>Inmunes </a:t>
            </a:r>
          </a:p>
          <a:p>
            <a:r>
              <a:rPr lang="es-VE" sz="1600" dirty="0" smtClean="0">
                <a:latin typeface="Comic Sans MS" panose="030F0702030302020204" pitchFamily="66" charset="0"/>
              </a:rPr>
              <a:t>Otras</a:t>
            </a:r>
            <a:endParaRPr lang="es-VE" sz="1600" dirty="0">
              <a:latin typeface="Comic Sans MS" panose="030F0702030302020204" pitchFamily="66" charset="0"/>
            </a:endParaRP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0891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188640"/>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1335622"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Terapéutica</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3688" y="404664"/>
            <a:ext cx="6480720" cy="5419975"/>
          </a:xfrm>
          <a:prstGeom prst="rect">
            <a:avLst/>
          </a:prstGeom>
        </p:spPr>
      </p:pic>
      <p:sp>
        <p:nvSpPr>
          <p:cNvPr id="7" name="Rectángulo 6"/>
          <p:cNvSpPr/>
          <p:nvPr/>
        </p:nvSpPr>
        <p:spPr>
          <a:xfrm>
            <a:off x="1547664" y="5957263"/>
            <a:ext cx="7110718" cy="461665"/>
          </a:xfrm>
          <a:prstGeom prst="rect">
            <a:avLst/>
          </a:prstGeom>
        </p:spPr>
        <p:txBody>
          <a:bodyPr wrap="square">
            <a:spAutoFit/>
          </a:bodyPr>
          <a:lstStyle/>
          <a:p>
            <a:r>
              <a:rPr lang="es-VE" sz="1200" dirty="0" err="1" smtClean="0">
                <a:solidFill>
                  <a:srgbClr val="000000"/>
                </a:solidFill>
                <a:latin typeface="Times New Roman" panose="02020603050405020304" pitchFamily="18" charset="0"/>
                <a:cs typeface="Times New Roman" panose="02020603050405020304" pitchFamily="18" charset="0"/>
              </a:rPr>
              <a:t>JE.Belizário</a:t>
            </a:r>
            <a:r>
              <a:rPr lang="es-VE" sz="1200" dirty="0" smtClean="0">
                <a:solidFill>
                  <a:srgbClr val="000000"/>
                </a:solidFill>
                <a:latin typeface="Times New Roman" panose="02020603050405020304" pitchFamily="18" charset="0"/>
                <a:cs typeface="Times New Roman" panose="02020603050405020304" pitchFamily="18" charset="0"/>
              </a:rPr>
              <a:t>, M. Napolitano. </a:t>
            </a:r>
            <a:r>
              <a:rPr lang="es-VE" sz="1200" i="1" dirty="0" smtClean="0">
                <a:solidFill>
                  <a:srgbClr val="000000"/>
                </a:solidFill>
                <a:latin typeface="Times New Roman" panose="02020603050405020304" pitchFamily="18" charset="0"/>
                <a:cs typeface="Times New Roman" panose="02020603050405020304" pitchFamily="18" charset="0"/>
              </a:rPr>
              <a:t>Human </a:t>
            </a:r>
            <a:r>
              <a:rPr lang="es-VE" sz="1200" i="1" dirty="0" err="1" smtClean="0">
                <a:solidFill>
                  <a:srgbClr val="000000"/>
                </a:solidFill>
                <a:latin typeface="Times New Roman" panose="02020603050405020304" pitchFamily="18" charset="0"/>
                <a:cs typeface="Times New Roman" panose="02020603050405020304" pitchFamily="18" charset="0"/>
              </a:rPr>
              <a:t>microbiomes</a:t>
            </a:r>
            <a:r>
              <a:rPr lang="es-VE" sz="1200" i="1" dirty="0" smtClean="0">
                <a:solidFill>
                  <a:srgbClr val="000000"/>
                </a:solidFill>
                <a:latin typeface="Times New Roman" panose="02020603050405020304" pitchFamily="18" charset="0"/>
                <a:cs typeface="Times New Roman" panose="02020603050405020304" pitchFamily="18" charset="0"/>
              </a:rPr>
              <a:t> and </a:t>
            </a:r>
            <a:r>
              <a:rPr lang="es-VE" sz="1200" i="1" dirty="0" err="1" smtClean="0">
                <a:solidFill>
                  <a:srgbClr val="000000"/>
                </a:solidFill>
                <a:latin typeface="Times New Roman" panose="02020603050405020304" pitchFamily="18" charset="0"/>
                <a:cs typeface="Times New Roman" panose="02020603050405020304" pitchFamily="18" charset="0"/>
              </a:rPr>
              <a:t>their</a:t>
            </a:r>
            <a:r>
              <a:rPr lang="es-VE" sz="1200" i="1" dirty="0" smtClean="0">
                <a:solidFill>
                  <a:srgbClr val="000000"/>
                </a:solidFill>
                <a:latin typeface="Times New Roman" panose="02020603050405020304" pitchFamily="18" charset="0"/>
                <a:cs typeface="Times New Roman" panose="02020603050405020304" pitchFamily="18" charset="0"/>
              </a:rPr>
              <a:t> roles in </a:t>
            </a:r>
            <a:r>
              <a:rPr lang="es-VE" sz="1200" i="1" dirty="0" err="1" smtClean="0">
                <a:solidFill>
                  <a:srgbClr val="000000"/>
                </a:solidFill>
                <a:latin typeface="Times New Roman" panose="02020603050405020304" pitchFamily="18" charset="0"/>
                <a:cs typeface="Times New Roman" panose="02020603050405020304" pitchFamily="18" charset="0"/>
              </a:rPr>
              <a:t>dysbiosis</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common</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diseases</a:t>
            </a:r>
            <a:r>
              <a:rPr lang="es-VE" sz="1200" i="1" dirty="0" smtClean="0">
                <a:solidFill>
                  <a:srgbClr val="000000"/>
                </a:solidFill>
                <a:latin typeface="Times New Roman" panose="02020603050405020304" pitchFamily="18" charset="0"/>
                <a:cs typeface="Times New Roman" panose="02020603050405020304" pitchFamily="18" charset="0"/>
              </a:rPr>
              <a:t>, and novel </a:t>
            </a:r>
            <a:r>
              <a:rPr lang="es-VE" sz="1200" i="1" dirty="0" err="1" smtClean="0">
                <a:solidFill>
                  <a:srgbClr val="000000"/>
                </a:solidFill>
                <a:latin typeface="Times New Roman" panose="02020603050405020304" pitchFamily="18" charset="0"/>
                <a:cs typeface="Times New Roman" panose="02020603050405020304" pitchFamily="18" charset="0"/>
              </a:rPr>
              <a:t>therapeutic</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approaches</a:t>
            </a:r>
            <a:r>
              <a:rPr lang="es-VE" sz="1200" i="1" dirty="0">
                <a:solidFill>
                  <a:srgbClr val="000000"/>
                </a:solidFill>
                <a:latin typeface="Times New Roman" panose="02020603050405020304" pitchFamily="18" charset="0"/>
                <a:cs typeface="Times New Roman" panose="02020603050405020304" pitchFamily="18" charset="0"/>
              </a:rPr>
              <a:t>. </a:t>
            </a:r>
            <a:r>
              <a:rPr lang="es-VE" sz="1200" dirty="0" err="1" smtClean="0">
                <a:solidFill>
                  <a:srgbClr val="000000"/>
                </a:solidFill>
                <a:latin typeface="Times New Roman" panose="02020603050405020304" pitchFamily="18" charset="0"/>
                <a:cs typeface="Times New Roman" panose="02020603050405020304" pitchFamily="18" charset="0"/>
              </a:rPr>
              <a:t>Frontiers</a:t>
            </a:r>
            <a:r>
              <a:rPr lang="es-VE" sz="1200" dirty="0" smtClean="0">
                <a:solidFill>
                  <a:srgbClr val="000000"/>
                </a:solidFill>
                <a:latin typeface="Times New Roman" panose="02020603050405020304" pitchFamily="18" charset="0"/>
                <a:cs typeface="Times New Roman" panose="02020603050405020304" pitchFamily="18" charset="0"/>
              </a:rPr>
              <a:t> in </a:t>
            </a:r>
            <a:r>
              <a:rPr lang="es-VE" sz="1200" dirty="0" err="1" smtClean="0">
                <a:solidFill>
                  <a:srgbClr val="000000"/>
                </a:solidFill>
                <a:latin typeface="Times New Roman" panose="02020603050405020304" pitchFamily="18" charset="0"/>
                <a:cs typeface="Times New Roman" panose="02020603050405020304" pitchFamily="18" charset="0"/>
              </a:rPr>
              <a:t>Microbiology</a:t>
            </a:r>
            <a:r>
              <a:rPr lang="es-VE" sz="1200" dirty="0" smtClean="0">
                <a:solidFill>
                  <a:srgbClr val="000000"/>
                </a:solidFill>
                <a:latin typeface="Times New Roman" panose="02020603050405020304" pitchFamily="18" charset="0"/>
                <a:cs typeface="Times New Roman" panose="02020603050405020304" pitchFamily="18" charset="0"/>
              </a:rPr>
              <a:t> www.frontiersin.org </a:t>
            </a:r>
            <a:r>
              <a:rPr lang="es-VE" sz="1200" dirty="0">
                <a:solidFill>
                  <a:srgbClr val="000000"/>
                </a:solidFill>
                <a:latin typeface="Times New Roman" panose="02020603050405020304" pitchFamily="18" charset="0"/>
                <a:cs typeface="Times New Roman" panose="02020603050405020304" pitchFamily="18" charset="0"/>
              </a:rPr>
              <a:t>1 </a:t>
            </a:r>
            <a:r>
              <a:rPr lang="es-VE" sz="1200" dirty="0" err="1">
                <a:solidFill>
                  <a:srgbClr val="000000"/>
                </a:solidFill>
                <a:latin typeface="Times New Roman" panose="02020603050405020304" pitchFamily="18" charset="0"/>
                <a:cs typeface="Times New Roman" panose="02020603050405020304" pitchFamily="18" charset="0"/>
              </a:rPr>
              <a:t>October</a:t>
            </a:r>
            <a:r>
              <a:rPr lang="es-VE" sz="1200" dirty="0">
                <a:solidFill>
                  <a:srgbClr val="000000"/>
                </a:solidFill>
                <a:latin typeface="Times New Roman" panose="02020603050405020304" pitchFamily="18" charset="0"/>
                <a:cs typeface="Times New Roman" panose="02020603050405020304" pitchFamily="18" charset="0"/>
              </a:rPr>
              <a:t> </a:t>
            </a:r>
            <a:r>
              <a:rPr lang="es-VE" sz="1200" dirty="0" smtClean="0">
                <a:solidFill>
                  <a:srgbClr val="000000"/>
                </a:solidFill>
                <a:latin typeface="Times New Roman" panose="02020603050405020304" pitchFamily="18" charset="0"/>
                <a:cs typeface="Times New Roman" panose="02020603050405020304" pitchFamily="18" charset="0"/>
              </a:rPr>
              <a:t>2015;6:Article1050</a:t>
            </a:r>
            <a:endParaRPr lang="es-VE"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87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197613"/>
            <a:ext cx="5750531" cy="6434283"/>
          </a:xfrm>
          <a:prstGeom prst="rect">
            <a:avLst/>
          </a:prstGeom>
        </p:spPr>
      </p:pic>
      <p:sp>
        <p:nvSpPr>
          <p:cNvPr id="7" name="Rectángulo 6"/>
          <p:cNvSpPr/>
          <p:nvPr/>
        </p:nvSpPr>
        <p:spPr>
          <a:xfrm>
            <a:off x="0" y="6102338"/>
            <a:ext cx="3059832" cy="707886"/>
          </a:xfrm>
          <a:prstGeom prst="rect">
            <a:avLst/>
          </a:prstGeom>
        </p:spPr>
        <p:txBody>
          <a:bodyPr wrap="square">
            <a:spAutoFit/>
          </a:bodyPr>
          <a:lstStyle/>
          <a:p>
            <a:r>
              <a:rPr lang="es-VE" sz="1000" dirty="0" smtClean="0">
                <a:solidFill>
                  <a:srgbClr val="000000"/>
                </a:solidFill>
                <a:latin typeface="Times New Roman" panose="02020603050405020304" pitchFamily="18" charset="0"/>
                <a:cs typeface="Times New Roman" panose="02020603050405020304" pitchFamily="18" charset="0"/>
              </a:rPr>
              <a:t>TS. </a:t>
            </a:r>
            <a:r>
              <a:rPr lang="es-VE" sz="1000" dirty="0" err="1" smtClean="0">
                <a:solidFill>
                  <a:srgbClr val="000000"/>
                </a:solidFill>
                <a:latin typeface="Times New Roman" panose="02020603050405020304" pitchFamily="18" charset="0"/>
                <a:cs typeface="Times New Roman" panose="02020603050405020304" pitchFamily="18" charset="0"/>
              </a:rPr>
              <a:t>Postler</a:t>
            </a:r>
            <a:r>
              <a:rPr lang="es-VE" sz="1000" dirty="0" smtClean="0">
                <a:solidFill>
                  <a:srgbClr val="2197D2"/>
                </a:solidFill>
                <a:latin typeface="Times New Roman" panose="02020603050405020304" pitchFamily="18" charset="0"/>
                <a:cs typeface="Times New Roman" panose="02020603050405020304" pitchFamily="18" charset="0"/>
              </a:rPr>
              <a:t>,  </a:t>
            </a:r>
            <a:r>
              <a:rPr lang="es-VE" sz="1000" dirty="0" smtClean="0">
                <a:solidFill>
                  <a:srgbClr val="000000"/>
                </a:solidFill>
                <a:latin typeface="Times New Roman" panose="02020603050405020304" pitchFamily="18" charset="0"/>
                <a:cs typeface="Times New Roman" panose="02020603050405020304" pitchFamily="18" charset="0"/>
              </a:rPr>
              <a:t>S. </a:t>
            </a:r>
            <a:r>
              <a:rPr lang="es-VE" sz="1000" dirty="0" err="1" smtClean="0">
                <a:solidFill>
                  <a:srgbClr val="000000"/>
                </a:solidFill>
                <a:latin typeface="Times New Roman" panose="02020603050405020304" pitchFamily="18" charset="0"/>
                <a:cs typeface="Times New Roman" panose="02020603050405020304" pitchFamily="18" charset="0"/>
              </a:rPr>
              <a:t>Ghosh</a:t>
            </a:r>
            <a:r>
              <a:rPr lang="es-VE" sz="1000" dirty="0">
                <a:solidFill>
                  <a:srgbClr val="2197D2"/>
                </a:solidFill>
                <a:latin typeface="Times New Roman" panose="02020603050405020304" pitchFamily="18" charset="0"/>
                <a:cs typeface="Times New Roman" panose="02020603050405020304" pitchFamily="18" charset="0"/>
              </a:rPr>
              <a:t> </a:t>
            </a:r>
            <a:r>
              <a:rPr lang="es-VE" sz="1000" i="1" dirty="0" err="1" smtClean="0">
                <a:solidFill>
                  <a:srgbClr val="000000"/>
                </a:solidFill>
                <a:latin typeface="Times New Roman" panose="02020603050405020304" pitchFamily="18" charset="0"/>
                <a:cs typeface="Times New Roman" panose="02020603050405020304" pitchFamily="18" charset="0"/>
              </a:rPr>
              <a:t>Understanding</a:t>
            </a:r>
            <a:r>
              <a:rPr lang="es-VE" sz="1000" i="1" dirty="0" smtClean="0">
                <a:solidFill>
                  <a:srgbClr val="000000"/>
                </a:solidFill>
                <a:latin typeface="Times New Roman" panose="02020603050405020304" pitchFamily="18" charset="0"/>
                <a:cs typeface="Times New Roman" panose="02020603050405020304" pitchFamily="18" charset="0"/>
              </a:rPr>
              <a:t> </a:t>
            </a:r>
            <a:r>
              <a:rPr lang="es-VE" sz="1000" i="1" dirty="0" err="1">
                <a:solidFill>
                  <a:srgbClr val="000000"/>
                </a:solidFill>
                <a:latin typeface="Times New Roman" panose="02020603050405020304" pitchFamily="18" charset="0"/>
                <a:cs typeface="Times New Roman" panose="02020603050405020304" pitchFamily="18" charset="0"/>
              </a:rPr>
              <a:t>the</a:t>
            </a:r>
            <a:r>
              <a:rPr lang="es-VE" sz="1000" i="1" dirty="0">
                <a:solidFill>
                  <a:srgbClr val="000000"/>
                </a:solidFill>
                <a:latin typeface="Times New Roman" panose="02020603050405020304" pitchFamily="18" charset="0"/>
                <a:cs typeface="Times New Roman" panose="02020603050405020304" pitchFamily="18" charset="0"/>
              </a:rPr>
              <a:t> </a:t>
            </a:r>
            <a:r>
              <a:rPr lang="es-VE" sz="1000" i="1" dirty="0" err="1">
                <a:solidFill>
                  <a:srgbClr val="000000"/>
                </a:solidFill>
                <a:latin typeface="Times New Roman" panose="02020603050405020304" pitchFamily="18" charset="0"/>
                <a:cs typeface="Times New Roman" panose="02020603050405020304" pitchFamily="18" charset="0"/>
              </a:rPr>
              <a:t>Holobiont</a:t>
            </a:r>
            <a:r>
              <a:rPr lang="es-VE" sz="1000" i="1" dirty="0">
                <a:solidFill>
                  <a:srgbClr val="000000"/>
                </a:solidFill>
                <a:latin typeface="Times New Roman" panose="02020603050405020304" pitchFamily="18" charset="0"/>
                <a:cs typeface="Times New Roman" panose="02020603050405020304" pitchFamily="18" charset="0"/>
              </a:rPr>
              <a:t>: </a:t>
            </a:r>
            <a:r>
              <a:rPr lang="es-VE" sz="1000" i="1" dirty="0" err="1" smtClean="0">
                <a:solidFill>
                  <a:srgbClr val="000000"/>
                </a:solidFill>
                <a:latin typeface="Times New Roman" panose="02020603050405020304" pitchFamily="18" charset="0"/>
                <a:cs typeface="Times New Roman" panose="02020603050405020304" pitchFamily="18" charset="0"/>
              </a:rPr>
              <a:t>How</a:t>
            </a:r>
            <a:r>
              <a:rPr lang="es-VE" sz="1000" i="1" dirty="0" smtClean="0">
                <a:solidFill>
                  <a:srgbClr val="000000"/>
                </a:solidFill>
                <a:latin typeface="Times New Roman" panose="02020603050405020304" pitchFamily="18" charset="0"/>
                <a:cs typeface="Times New Roman" panose="02020603050405020304" pitchFamily="18" charset="0"/>
              </a:rPr>
              <a:t> </a:t>
            </a:r>
            <a:r>
              <a:rPr lang="es-VE" sz="1000" i="1" dirty="0" err="1" smtClean="0">
                <a:solidFill>
                  <a:srgbClr val="000000"/>
                </a:solidFill>
                <a:latin typeface="Times New Roman" panose="02020603050405020304" pitchFamily="18" charset="0"/>
                <a:cs typeface="Times New Roman" panose="02020603050405020304" pitchFamily="18" charset="0"/>
              </a:rPr>
              <a:t>Microbial</a:t>
            </a:r>
            <a:r>
              <a:rPr lang="es-VE" sz="1000" i="1" dirty="0" smtClean="0">
                <a:solidFill>
                  <a:srgbClr val="000000"/>
                </a:solidFill>
                <a:latin typeface="Times New Roman" panose="02020603050405020304" pitchFamily="18" charset="0"/>
                <a:cs typeface="Times New Roman" panose="02020603050405020304" pitchFamily="18" charset="0"/>
              </a:rPr>
              <a:t> </a:t>
            </a:r>
            <a:r>
              <a:rPr lang="es-VE" sz="1000" i="1" dirty="0" err="1">
                <a:solidFill>
                  <a:srgbClr val="000000"/>
                </a:solidFill>
                <a:latin typeface="Times New Roman" panose="02020603050405020304" pitchFamily="18" charset="0"/>
                <a:cs typeface="Times New Roman" panose="02020603050405020304" pitchFamily="18" charset="0"/>
              </a:rPr>
              <a:t>Metabolites</a:t>
            </a:r>
            <a:r>
              <a:rPr lang="es-VE" sz="1000" i="1" dirty="0">
                <a:solidFill>
                  <a:srgbClr val="000000"/>
                </a:solidFill>
                <a:latin typeface="Times New Roman" panose="02020603050405020304" pitchFamily="18" charset="0"/>
                <a:cs typeface="Times New Roman" panose="02020603050405020304" pitchFamily="18" charset="0"/>
              </a:rPr>
              <a:t> </a:t>
            </a:r>
            <a:r>
              <a:rPr lang="es-VE" sz="1000" i="1" dirty="0" err="1">
                <a:solidFill>
                  <a:srgbClr val="000000"/>
                </a:solidFill>
                <a:latin typeface="Times New Roman" panose="02020603050405020304" pitchFamily="18" charset="0"/>
                <a:cs typeface="Times New Roman" panose="02020603050405020304" pitchFamily="18" charset="0"/>
              </a:rPr>
              <a:t>Affect</a:t>
            </a:r>
            <a:r>
              <a:rPr lang="es-VE" sz="1000" i="1" dirty="0">
                <a:solidFill>
                  <a:srgbClr val="000000"/>
                </a:solidFill>
                <a:latin typeface="Times New Roman" panose="02020603050405020304" pitchFamily="18" charset="0"/>
                <a:cs typeface="Times New Roman" panose="02020603050405020304" pitchFamily="18" charset="0"/>
              </a:rPr>
              <a:t> </a:t>
            </a:r>
            <a:r>
              <a:rPr lang="es-VE" sz="1000" i="1" dirty="0" smtClean="0">
                <a:solidFill>
                  <a:srgbClr val="000000"/>
                </a:solidFill>
                <a:latin typeface="Times New Roman" panose="02020603050405020304" pitchFamily="18" charset="0"/>
                <a:cs typeface="Times New Roman" panose="02020603050405020304" pitchFamily="18" charset="0"/>
              </a:rPr>
              <a:t>Human </a:t>
            </a:r>
            <a:r>
              <a:rPr lang="en-US" sz="1000" i="1" dirty="0" smtClean="0">
                <a:solidFill>
                  <a:srgbClr val="000000"/>
                </a:solidFill>
                <a:latin typeface="Times New Roman" panose="02020603050405020304" pitchFamily="18" charset="0"/>
                <a:cs typeface="Times New Roman" panose="02020603050405020304" pitchFamily="18" charset="0"/>
              </a:rPr>
              <a:t>Health </a:t>
            </a:r>
            <a:r>
              <a:rPr lang="en-US" sz="1000" i="1" dirty="0">
                <a:solidFill>
                  <a:srgbClr val="000000"/>
                </a:solidFill>
                <a:latin typeface="Times New Roman" panose="02020603050405020304" pitchFamily="18" charset="0"/>
                <a:cs typeface="Times New Roman" panose="02020603050405020304" pitchFamily="18" charset="0"/>
              </a:rPr>
              <a:t>and Shape the Immune </a:t>
            </a:r>
            <a:r>
              <a:rPr lang="en-US" sz="1000" i="1" dirty="0" smtClean="0">
                <a:solidFill>
                  <a:srgbClr val="000000"/>
                </a:solidFill>
                <a:latin typeface="Times New Roman" panose="02020603050405020304" pitchFamily="18" charset="0"/>
                <a:cs typeface="Times New Roman" panose="02020603050405020304" pitchFamily="18" charset="0"/>
              </a:rPr>
              <a:t>System. </a:t>
            </a:r>
            <a:r>
              <a:rPr lang="en-US" sz="1000" dirty="0">
                <a:latin typeface="Times New Roman" panose="02020603050405020304" pitchFamily="18" charset="0"/>
                <a:cs typeface="Times New Roman" panose="02020603050405020304" pitchFamily="18" charset="0"/>
              </a:rPr>
              <a:t>Cell Metabolism </a:t>
            </a:r>
            <a:r>
              <a:rPr lang="en-US" sz="1000" dirty="0" smtClean="0">
                <a:latin typeface="Times New Roman" panose="02020603050405020304" pitchFamily="18" charset="0"/>
                <a:cs typeface="Times New Roman" panose="02020603050405020304" pitchFamily="18" charset="0"/>
              </a:rPr>
              <a:t>2017; 26: 112-130</a:t>
            </a:r>
            <a:endParaRPr lang="en-US" sz="1000" i="1" dirty="0">
              <a:solidFill>
                <a:srgbClr val="000000"/>
              </a:solidFill>
              <a:latin typeface="Times New Roman" panose="02020603050405020304" pitchFamily="18" charset="0"/>
              <a:cs typeface="Times New Roman" panose="02020603050405020304" pitchFamily="18" charset="0"/>
            </a:endParaRPr>
          </a:p>
        </p:txBody>
      </p:sp>
      <p:sp>
        <p:nvSpPr>
          <p:cNvPr id="4" name="3 CuadroTexto"/>
          <p:cNvSpPr txBox="1"/>
          <p:nvPr/>
        </p:nvSpPr>
        <p:spPr>
          <a:xfrm>
            <a:off x="6976098" y="6627168"/>
            <a:ext cx="2165978" cy="230832"/>
          </a:xfrm>
          <a:prstGeom prst="rect">
            <a:avLst/>
          </a:prstGeom>
          <a:noFill/>
        </p:spPr>
        <p:txBody>
          <a:bodyPr wrap="none" rtlCol="0">
            <a:spAutoFit/>
          </a:bodyPr>
          <a:lstStyle/>
          <a:p>
            <a:r>
              <a:rPr lang="es-VE" sz="9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CuadroTexto 7"/>
          <p:cNvSpPr txBox="1"/>
          <p:nvPr/>
        </p:nvSpPr>
        <p:spPr>
          <a:xfrm>
            <a:off x="244629" y="2341329"/>
            <a:ext cx="2836248" cy="2031325"/>
          </a:xfrm>
          <a:prstGeom prst="rect">
            <a:avLst/>
          </a:prstGeom>
          <a:solidFill>
            <a:schemeClr val="accent6">
              <a:lumMod val="20000"/>
              <a:lumOff val="80000"/>
            </a:schemeClr>
          </a:solidFill>
          <a:ln>
            <a:solidFill>
              <a:srgbClr val="0047D6"/>
            </a:solidFill>
          </a:ln>
          <a:effectLst>
            <a:outerShdw blurRad="50800" dist="38100" dir="2700000" algn="tl" rotWithShape="0">
              <a:prstClr val="black">
                <a:alpha val="40000"/>
              </a:prstClr>
            </a:outerShdw>
          </a:effectLst>
        </p:spPr>
        <p:txBody>
          <a:bodyPr wrap="square" rtlCol="0">
            <a:spAutoFit/>
          </a:bodyPr>
          <a:lstStyle/>
          <a:p>
            <a:r>
              <a:rPr lang="es-VE" dirty="0" smtClean="0">
                <a:effectLst>
                  <a:outerShdw blurRad="38100" dist="38100" dir="2700000" algn="tl">
                    <a:srgbClr val="000000">
                      <a:alpha val="43137"/>
                    </a:srgbClr>
                  </a:outerShdw>
                </a:effectLst>
                <a:latin typeface="Comic Sans MS" panose="030F0702030302020204" pitchFamily="66" charset="0"/>
              </a:rPr>
              <a:t>Metabolitos producidos </a:t>
            </a:r>
          </a:p>
          <a:p>
            <a:r>
              <a:rPr lang="es-VE" dirty="0" smtClean="0">
                <a:effectLst>
                  <a:outerShdw blurRad="38100" dist="38100" dir="2700000" algn="tl">
                    <a:srgbClr val="000000">
                      <a:alpha val="43137"/>
                    </a:srgbClr>
                  </a:outerShdw>
                </a:effectLst>
                <a:latin typeface="Comic Sans MS" panose="030F0702030302020204" pitchFamily="66" charset="0"/>
              </a:rPr>
              <a:t>por el Hospedero </a:t>
            </a:r>
            <a:r>
              <a:rPr lang="es-VE" dirty="0" smtClean="0">
                <a:latin typeface="Comic Sans MS" panose="030F0702030302020204" pitchFamily="66" charset="0"/>
              </a:rPr>
              <a:t>y </a:t>
            </a:r>
            <a:r>
              <a:rPr lang="es-VE" dirty="0" smtClean="0">
                <a:effectLst>
                  <a:outerShdw blurRad="38100" dist="38100" dir="2700000" algn="tl">
                    <a:srgbClr val="000000">
                      <a:alpha val="43137"/>
                    </a:srgbClr>
                  </a:outerShdw>
                </a:effectLst>
                <a:latin typeface="Comic Sans MS" panose="030F0702030302020204" pitchFamily="66" charset="0"/>
              </a:rPr>
              <a:t>modificados por el </a:t>
            </a:r>
          </a:p>
          <a:p>
            <a:r>
              <a:rPr lang="es-VE" dirty="0" smtClean="0">
                <a:effectLst>
                  <a:outerShdw blurRad="38100" dist="38100" dir="2700000" algn="tl">
                    <a:srgbClr val="000000">
                      <a:alpha val="43137"/>
                    </a:srgbClr>
                  </a:outerShdw>
                </a:effectLst>
                <a:latin typeface="Comic Sans MS" panose="030F0702030302020204" pitchFamily="66" charset="0"/>
              </a:rPr>
              <a:t>Microbiota     </a:t>
            </a:r>
          </a:p>
          <a:p>
            <a:r>
              <a:rPr lang="es-VE" dirty="0">
                <a:effectLst>
                  <a:outerShdw blurRad="38100" dist="38100" dir="2700000" algn="tl">
                    <a:srgbClr val="000000">
                      <a:alpha val="43137"/>
                    </a:srgbClr>
                  </a:outerShdw>
                </a:effectLst>
                <a:latin typeface="Comic Sans MS" panose="030F0702030302020204" pitchFamily="66" charset="0"/>
              </a:rPr>
              <a:t> </a:t>
            </a:r>
            <a:r>
              <a:rPr lang="es-VE" dirty="0" smtClean="0">
                <a:effectLst>
                  <a:outerShdw blurRad="38100" dist="38100" dir="2700000" algn="tl">
                    <a:srgbClr val="000000">
                      <a:alpha val="43137"/>
                    </a:srgbClr>
                  </a:outerShdw>
                </a:effectLst>
                <a:latin typeface="Comic Sans MS" panose="030F0702030302020204" pitchFamily="66" charset="0"/>
              </a:rPr>
              <a:t>   </a:t>
            </a:r>
            <a:r>
              <a:rPr lang="es-VE" dirty="0" smtClean="0">
                <a:latin typeface="Comic Sans MS" panose="030F0702030302020204" pitchFamily="66" charset="0"/>
              </a:rPr>
              <a:t>Ac. Biliares </a:t>
            </a:r>
            <a:r>
              <a:rPr lang="es-VE" dirty="0">
                <a:latin typeface="Comic Sans MS" panose="030F0702030302020204" pitchFamily="66" charset="0"/>
              </a:rPr>
              <a:t>P</a:t>
            </a:r>
            <a:r>
              <a:rPr lang="es-VE" dirty="0" smtClean="0">
                <a:latin typeface="Comic Sans MS" panose="030F0702030302020204" pitchFamily="66" charset="0"/>
              </a:rPr>
              <a:t>rimarios</a:t>
            </a:r>
          </a:p>
          <a:p>
            <a:r>
              <a:rPr lang="es-VE" dirty="0" smtClean="0">
                <a:latin typeface="Comic Sans MS" panose="030F0702030302020204" pitchFamily="66" charset="0"/>
              </a:rPr>
              <a:t>    pasan a </a:t>
            </a:r>
            <a:r>
              <a:rPr lang="es-VE" dirty="0">
                <a:latin typeface="Comic Sans MS" panose="030F0702030302020204" pitchFamily="66" charset="0"/>
              </a:rPr>
              <a:t>A</a:t>
            </a:r>
            <a:r>
              <a:rPr lang="es-VE" dirty="0" smtClean="0">
                <a:latin typeface="Comic Sans MS" panose="030F0702030302020204" pitchFamily="66" charset="0"/>
              </a:rPr>
              <a:t>c. Biliares   </a:t>
            </a:r>
          </a:p>
          <a:p>
            <a:r>
              <a:rPr lang="es-VE" dirty="0">
                <a:latin typeface="Comic Sans MS" panose="030F0702030302020204" pitchFamily="66" charset="0"/>
              </a:rPr>
              <a:t> </a:t>
            </a:r>
            <a:r>
              <a:rPr lang="es-VE" dirty="0" smtClean="0">
                <a:latin typeface="Comic Sans MS" panose="030F0702030302020204" pitchFamily="66" charset="0"/>
              </a:rPr>
              <a:t>   Secundarios</a:t>
            </a:r>
          </a:p>
        </p:txBody>
      </p:sp>
      <p:sp>
        <p:nvSpPr>
          <p:cNvPr id="3" name="Rectángulo 2"/>
          <p:cNvSpPr/>
          <p:nvPr/>
        </p:nvSpPr>
        <p:spPr>
          <a:xfrm>
            <a:off x="3438618" y="2636912"/>
            <a:ext cx="1277398"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Rectángulo 8"/>
          <p:cNvSpPr/>
          <p:nvPr/>
        </p:nvSpPr>
        <p:spPr>
          <a:xfrm>
            <a:off x="5004048" y="4077072"/>
            <a:ext cx="1584176" cy="178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2" name="Rectángulo 11"/>
          <p:cNvSpPr/>
          <p:nvPr/>
        </p:nvSpPr>
        <p:spPr>
          <a:xfrm rot="2732019">
            <a:off x="6980637" y="21508"/>
            <a:ext cx="257558" cy="1153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CuadroTexto 12"/>
          <p:cNvSpPr txBox="1"/>
          <p:nvPr/>
        </p:nvSpPr>
        <p:spPr>
          <a:xfrm>
            <a:off x="7643075" y="1328480"/>
            <a:ext cx="1422184" cy="646331"/>
          </a:xfrm>
          <a:prstGeom prst="rect">
            <a:avLst/>
          </a:prstGeom>
          <a:solidFill>
            <a:schemeClr val="accent5">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dirty="0" smtClean="0">
                <a:latin typeface="Comic Sans MS" panose="030F0702030302020204" pitchFamily="66" charset="0"/>
              </a:rPr>
              <a:t>Microbiota </a:t>
            </a:r>
          </a:p>
          <a:p>
            <a:r>
              <a:rPr lang="es-VE" dirty="0" smtClean="0">
                <a:latin typeface="Comic Sans MS" panose="030F0702030302020204" pitchFamily="66" charset="0"/>
              </a:rPr>
              <a:t>intestinal</a:t>
            </a:r>
            <a:endParaRPr lang="es-VE" dirty="0">
              <a:latin typeface="Comic Sans MS" panose="030F0702030302020204" pitchFamily="66" charset="0"/>
            </a:endParaRPr>
          </a:p>
        </p:txBody>
      </p:sp>
      <p:sp>
        <p:nvSpPr>
          <p:cNvPr id="14" name="Rectángulo 13"/>
          <p:cNvSpPr/>
          <p:nvPr/>
        </p:nvSpPr>
        <p:spPr>
          <a:xfrm>
            <a:off x="7884368" y="5877272"/>
            <a:ext cx="288032" cy="225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Rectángulo 14"/>
          <p:cNvSpPr/>
          <p:nvPr/>
        </p:nvSpPr>
        <p:spPr>
          <a:xfrm>
            <a:off x="2699792" y="5658582"/>
            <a:ext cx="1096775" cy="276999"/>
          </a:xfrm>
          <a:prstGeom prst="rect">
            <a:avLst/>
          </a:prstGeom>
          <a:solidFill>
            <a:schemeClr val="bg1"/>
          </a:solidFill>
        </p:spPr>
        <p:txBody>
          <a:bodyPr wrap="none">
            <a:spAutoFit/>
          </a:bodyPr>
          <a:lstStyle/>
          <a:p>
            <a:r>
              <a:rPr lang="en-US" sz="1200" dirty="0" smtClean="0">
                <a:latin typeface="Comic Sans MS" panose="030F0702030302020204" pitchFamily="66" charset="0"/>
              </a:rPr>
              <a:t>C. </a:t>
            </a:r>
            <a:r>
              <a:rPr lang="en-US" sz="1200" dirty="0" err="1" smtClean="0">
                <a:latin typeface="Comic Sans MS" panose="030F0702030302020204" pitchFamily="66" charset="0"/>
              </a:rPr>
              <a:t>dendrítica</a:t>
            </a:r>
            <a:endParaRPr lang="es-VE" sz="1200" dirty="0"/>
          </a:p>
        </p:txBody>
      </p:sp>
      <p:sp>
        <p:nvSpPr>
          <p:cNvPr id="16" name="Rectángulo 15"/>
          <p:cNvSpPr/>
          <p:nvPr/>
        </p:nvSpPr>
        <p:spPr>
          <a:xfrm>
            <a:off x="7560948" y="5843566"/>
            <a:ext cx="934871" cy="276999"/>
          </a:xfrm>
          <a:prstGeom prst="rect">
            <a:avLst/>
          </a:prstGeom>
          <a:solidFill>
            <a:schemeClr val="bg1"/>
          </a:solidFill>
        </p:spPr>
        <p:txBody>
          <a:bodyPr wrap="none">
            <a:spAutoFit/>
          </a:bodyPr>
          <a:lstStyle/>
          <a:p>
            <a:r>
              <a:rPr lang="en-US" sz="1200" dirty="0" smtClean="0">
                <a:latin typeface="Comic Sans MS" panose="030F0702030302020204" pitchFamily="66" charset="0"/>
              </a:rPr>
              <a:t>C. </a:t>
            </a:r>
            <a:r>
              <a:rPr lang="en-US" sz="1200" dirty="0" err="1" smtClean="0">
                <a:latin typeface="Comic Sans MS" panose="030F0702030302020204" pitchFamily="66" charset="0"/>
              </a:rPr>
              <a:t>epitelial</a:t>
            </a:r>
            <a:endParaRPr lang="es-VE" sz="1200" dirty="0"/>
          </a:p>
        </p:txBody>
      </p:sp>
      <p:sp>
        <p:nvSpPr>
          <p:cNvPr id="17" name="Rectángulo 16"/>
          <p:cNvSpPr/>
          <p:nvPr/>
        </p:nvSpPr>
        <p:spPr>
          <a:xfrm>
            <a:off x="6607593" y="5847118"/>
            <a:ext cx="974947" cy="276999"/>
          </a:xfrm>
          <a:prstGeom prst="rect">
            <a:avLst/>
          </a:prstGeom>
          <a:solidFill>
            <a:schemeClr val="bg1"/>
          </a:solidFill>
        </p:spPr>
        <p:txBody>
          <a:bodyPr wrap="none">
            <a:spAutoFit/>
          </a:bodyPr>
          <a:lstStyle/>
          <a:p>
            <a:r>
              <a:rPr lang="en-US" sz="1200" dirty="0" err="1" smtClean="0">
                <a:latin typeface="Comic Sans MS" panose="030F0702030302020204" pitchFamily="66" charset="0"/>
              </a:rPr>
              <a:t>Hepatocito</a:t>
            </a:r>
            <a:endParaRPr lang="es-VE" sz="1200" dirty="0"/>
          </a:p>
        </p:txBody>
      </p:sp>
      <p:sp>
        <p:nvSpPr>
          <p:cNvPr id="18" name="Rectángulo 17"/>
          <p:cNvSpPr/>
          <p:nvPr/>
        </p:nvSpPr>
        <p:spPr>
          <a:xfrm>
            <a:off x="4768651" y="5746467"/>
            <a:ext cx="888385" cy="261610"/>
          </a:xfrm>
          <a:prstGeom prst="rect">
            <a:avLst/>
          </a:prstGeom>
          <a:solidFill>
            <a:schemeClr val="bg1"/>
          </a:solidFill>
        </p:spPr>
        <p:txBody>
          <a:bodyPr wrap="none">
            <a:spAutoFit/>
          </a:bodyPr>
          <a:lstStyle/>
          <a:p>
            <a:r>
              <a:rPr lang="en-US" sz="1100" dirty="0" err="1" smtClean="0">
                <a:latin typeface="Comic Sans MS" panose="030F0702030302020204" pitchFamily="66" charset="0"/>
              </a:rPr>
              <a:t>Macrófago</a:t>
            </a:r>
            <a:endParaRPr lang="es-VE" sz="1100" dirty="0"/>
          </a:p>
        </p:txBody>
      </p:sp>
      <p:sp>
        <p:nvSpPr>
          <p:cNvPr id="19" name="Rectángulo 18"/>
          <p:cNvSpPr/>
          <p:nvPr/>
        </p:nvSpPr>
        <p:spPr>
          <a:xfrm>
            <a:off x="5841223" y="5735844"/>
            <a:ext cx="464432" cy="246221"/>
          </a:xfrm>
          <a:prstGeom prst="rect">
            <a:avLst/>
          </a:prstGeom>
          <a:solidFill>
            <a:schemeClr val="bg1"/>
          </a:solidFill>
        </p:spPr>
        <p:txBody>
          <a:bodyPr wrap="square">
            <a:spAutoFit/>
          </a:bodyPr>
          <a:lstStyle/>
          <a:p>
            <a:r>
              <a:rPr lang="en-US" sz="1000" dirty="0" smtClean="0">
                <a:latin typeface="Comic Sans MS" panose="030F0702030302020204" pitchFamily="66" charset="0"/>
              </a:rPr>
              <a:t>NKT</a:t>
            </a:r>
            <a:endParaRPr lang="es-VE" sz="1000" dirty="0"/>
          </a:p>
        </p:txBody>
      </p:sp>
      <p:sp>
        <p:nvSpPr>
          <p:cNvPr id="20" name="CuadroTexto 19"/>
          <p:cNvSpPr txBox="1"/>
          <p:nvPr/>
        </p:nvSpPr>
        <p:spPr>
          <a:xfrm>
            <a:off x="244629" y="4539411"/>
            <a:ext cx="1806905" cy="923330"/>
          </a:xfrm>
          <a:prstGeom prst="rect">
            <a:avLst/>
          </a:prstGeom>
          <a:solidFill>
            <a:schemeClr val="accent5">
              <a:lumMod val="40000"/>
              <a:lumOff val="60000"/>
            </a:schemeClr>
          </a:solidFill>
        </p:spPr>
        <p:txBody>
          <a:bodyPr wrap="none" rtlCol="0">
            <a:spAutoFit/>
          </a:bodyPr>
          <a:lstStyle/>
          <a:p>
            <a:r>
              <a:rPr lang="es-VE" dirty="0" smtClean="0">
                <a:latin typeface="Comic Sans MS" panose="030F0702030302020204" pitchFamily="66" charset="0"/>
              </a:rPr>
              <a:t>Eje intestino - </a:t>
            </a:r>
          </a:p>
          <a:p>
            <a:r>
              <a:rPr lang="es-VE" dirty="0" smtClean="0">
                <a:latin typeface="Comic Sans MS" panose="030F0702030302020204" pitchFamily="66" charset="0"/>
              </a:rPr>
              <a:t>microbiota -</a:t>
            </a:r>
          </a:p>
          <a:p>
            <a:r>
              <a:rPr lang="es-VE" dirty="0" smtClean="0">
                <a:latin typeface="Comic Sans MS" panose="030F0702030302020204" pitchFamily="66" charset="0"/>
              </a:rPr>
              <a:t>sistema inmune</a:t>
            </a:r>
            <a:endParaRPr lang="es-VE" dirty="0">
              <a:latin typeface="Comic Sans MS" panose="030F0702030302020204" pitchFamily="66" charset="0"/>
            </a:endParaRPr>
          </a:p>
        </p:txBody>
      </p:sp>
      <p:sp>
        <p:nvSpPr>
          <p:cNvPr id="21" name="Rectángulo 20"/>
          <p:cNvSpPr/>
          <p:nvPr/>
        </p:nvSpPr>
        <p:spPr>
          <a:xfrm>
            <a:off x="4639214" y="227958"/>
            <a:ext cx="1742245" cy="9284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2" name="Rectángulo 21"/>
          <p:cNvSpPr/>
          <p:nvPr/>
        </p:nvSpPr>
        <p:spPr>
          <a:xfrm>
            <a:off x="3574727" y="1620201"/>
            <a:ext cx="1569552" cy="8827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4" name="Rectángulo 23"/>
          <p:cNvSpPr/>
          <p:nvPr/>
        </p:nvSpPr>
        <p:spPr>
          <a:xfrm>
            <a:off x="7308304" y="2285778"/>
            <a:ext cx="1368152" cy="15770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5" name="Rectángulo 24"/>
          <p:cNvSpPr/>
          <p:nvPr/>
        </p:nvSpPr>
        <p:spPr>
          <a:xfrm>
            <a:off x="5941963" y="3356992"/>
            <a:ext cx="1096366" cy="669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6" name="Rectángulo 25"/>
          <p:cNvSpPr/>
          <p:nvPr/>
        </p:nvSpPr>
        <p:spPr>
          <a:xfrm>
            <a:off x="6732240" y="3037311"/>
            <a:ext cx="306089" cy="3916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7" name="Rectángulo 26"/>
          <p:cNvSpPr/>
          <p:nvPr/>
        </p:nvSpPr>
        <p:spPr>
          <a:xfrm>
            <a:off x="7823712" y="3356992"/>
            <a:ext cx="672107"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8" name="CuadroTexto 27"/>
          <p:cNvSpPr txBox="1"/>
          <p:nvPr/>
        </p:nvSpPr>
        <p:spPr>
          <a:xfrm>
            <a:off x="4727961" y="868287"/>
            <a:ext cx="1529585" cy="338554"/>
          </a:xfrm>
          <a:prstGeom prst="rect">
            <a:avLst/>
          </a:prstGeom>
          <a:noFill/>
        </p:spPr>
        <p:txBody>
          <a:bodyPr wrap="none" rtlCol="0">
            <a:spAutoFit/>
          </a:bodyPr>
          <a:lstStyle/>
          <a:p>
            <a:pPr algn="ctr"/>
            <a:r>
              <a:rPr lang="es-VE" sz="1600" dirty="0" smtClean="0">
                <a:solidFill>
                  <a:srgbClr val="00B050"/>
                </a:solidFill>
                <a:latin typeface="Comic Sans MS" panose="030F0702030302020204" pitchFamily="66" charset="0"/>
              </a:rPr>
              <a:t>Ac. </a:t>
            </a:r>
            <a:r>
              <a:rPr lang="es-VE" sz="1600" dirty="0" err="1" smtClean="0">
                <a:solidFill>
                  <a:srgbClr val="00B050"/>
                </a:solidFill>
                <a:latin typeface="Comic Sans MS" panose="030F0702030302020204" pitchFamily="66" charset="0"/>
              </a:rPr>
              <a:t>glicocólico</a:t>
            </a:r>
            <a:endParaRPr lang="es-VE" sz="1600" dirty="0">
              <a:solidFill>
                <a:srgbClr val="00B050"/>
              </a:solidFill>
              <a:latin typeface="Comic Sans MS" panose="030F0702030302020204" pitchFamily="66" charset="0"/>
            </a:endParaRPr>
          </a:p>
        </p:txBody>
      </p:sp>
      <p:sp>
        <p:nvSpPr>
          <p:cNvPr id="29" name="CuadroTexto 28"/>
          <p:cNvSpPr txBox="1"/>
          <p:nvPr/>
        </p:nvSpPr>
        <p:spPr>
          <a:xfrm>
            <a:off x="3464460" y="1704484"/>
            <a:ext cx="2752678" cy="338554"/>
          </a:xfrm>
          <a:prstGeom prst="rect">
            <a:avLst/>
          </a:prstGeom>
          <a:noFill/>
        </p:spPr>
        <p:txBody>
          <a:bodyPr wrap="none" rtlCol="0">
            <a:spAutoFit/>
          </a:bodyPr>
          <a:lstStyle/>
          <a:p>
            <a:pPr algn="ctr"/>
            <a:r>
              <a:rPr lang="es-VE" sz="1600" dirty="0" smtClean="0">
                <a:solidFill>
                  <a:srgbClr val="00B050"/>
                </a:solidFill>
                <a:latin typeface="Comic Sans MS" panose="030F0702030302020204" pitchFamily="66" charset="0"/>
              </a:rPr>
              <a:t>Ac. </a:t>
            </a:r>
            <a:r>
              <a:rPr lang="es-VE" sz="1600" dirty="0" err="1" smtClean="0">
                <a:solidFill>
                  <a:srgbClr val="00B050"/>
                </a:solidFill>
                <a:latin typeface="Comic Sans MS" panose="030F0702030302020204" pitchFamily="66" charset="0"/>
              </a:rPr>
              <a:t>tauroquenodeoxicólico</a:t>
            </a:r>
            <a:endParaRPr lang="es-VE" sz="1600" dirty="0">
              <a:solidFill>
                <a:srgbClr val="00B050"/>
              </a:solidFill>
              <a:latin typeface="Comic Sans MS" panose="030F0702030302020204" pitchFamily="66" charset="0"/>
            </a:endParaRPr>
          </a:p>
        </p:txBody>
      </p:sp>
      <p:sp>
        <p:nvSpPr>
          <p:cNvPr id="10" name="CuadroTexto 9"/>
          <p:cNvSpPr txBox="1"/>
          <p:nvPr/>
        </p:nvSpPr>
        <p:spPr>
          <a:xfrm>
            <a:off x="3433642" y="2257303"/>
            <a:ext cx="1745992" cy="707886"/>
          </a:xfrm>
          <a:prstGeom prst="rect">
            <a:avLst/>
          </a:prstGeom>
          <a:noFill/>
        </p:spPr>
        <p:txBody>
          <a:bodyPr wrap="none" rtlCol="0">
            <a:spAutoFit/>
          </a:bodyPr>
          <a:lstStyle/>
          <a:p>
            <a:pPr algn="ctr"/>
            <a:r>
              <a:rPr lang="es-VE" sz="2000" b="1" dirty="0" smtClean="0">
                <a:solidFill>
                  <a:srgbClr val="00B050"/>
                </a:solidFill>
                <a:effectLst>
                  <a:outerShdw blurRad="38100" dist="38100" dir="2700000" algn="tl">
                    <a:srgbClr val="000000">
                      <a:alpha val="43137"/>
                    </a:srgbClr>
                  </a:outerShdw>
                </a:effectLst>
                <a:latin typeface="Comic Sans MS" panose="030F0702030302020204" pitchFamily="66" charset="0"/>
              </a:rPr>
              <a:t>Ac. Biliares </a:t>
            </a:r>
          </a:p>
          <a:p>
            <a:pPr algn="ctr"/>
            <a:r>
              <a:rPr lang="es-VE" sz="2000" b="1" dirty="0" smtClean="0">
                <a:solidFill>
                  <a:srgbClr val="00B050"/>
                </a:solidFill>
                <a:effectLst>
                  <a:outerShdw blurRad="38100" dist="38100" dir="2700000" algn="tl">
                    <a:srgbClr val="000000">
                      <a:alpha val="43137"/>
                    </a:srgbClr>
                  </a:outerShdw>
                </a:effectLst>
                <a:latin typeface="Comic Sans MS" panose="030F0702030302020204" pitchFamily="66" charset="0"/>
              </a:rPr>
              <a:t>Primarios</a:t>
            </a:r>
            <a:endParaRPr lang="es-VE" sz="2000" b="1" dirty="0">
              <a:solidFill>
                <a:srgbClr val="00B050"/>
              </a:solidFill>
              <a:effectLst>
                <a:outerShdw blurRad="38100" dist="38100" dir="2700000" algn="tl">
                  <a:srgbClr val="000000">
                    <a:alpha val="43137"/>
                  </a:srgbClr>
                </a:outerShdw>
              </a:effectLst>
              <a:latin typeface="Comic Sans MS" panose="030F0702030302020204" pitchFamily="66" charset="0"/>
            </a:endParaRPr>
          </a:p>
        </p:txBody>
      </p:sp>
      <p:sp>
        <p:nvSpPr>
          <p:cNvPr id="30" name="CuadroTexto 29"/>
          <p:cNvSpPr txBox="1"/>
          <p:nvPr/>
        </p:nvSpPr>
        <p:spPr>
          <a:xfrm>
            <a:off x="7115997" y="2380413"/>
            <a:ext cx="1612942" cy="338554"/>
          </a:xfrm>
          <a:prstGeom prst="rect">
            <a:avLst/>
          </a:prstGeom>
          <a:noFill/>
        </p:spPr>
        <p:txBody>
          <a:bodyPr wrap="none" rtlCol="0">
            <a:spAutoFit/>
          </a:bodyPr>
          <a:lstStyle/>
          <a:p>
            <a:pPr algn="ctr"/>
            <a:r>
              <a:rPr lang="es-VE" sz="1600" dirty="0" smtClean="0">
                <a:solidFill>
                  <a:srgbClr val="0000FF"/>
                </a:solidFill>
                <a:latin typeface="Comic Sans MS" panose="030F0702030302020204" pitchFamily="66" charset="0"/>
              </a:rPr>
              <a:t>Ac. </a:t>
            </a:r>
            <a:r>
              <a:rPr lang="es-VE" sz="1600" dirty="0" err="1" smtClean="0">
                <a:solidFill>
                  <a:srgbClr val="0000FF"/>
                </a:solidFill>
                <a:latin typeface="Comic Sans MS" panose="030F0702030302020204" pitchFamily="66" charset="0"/>
              </a:rPr>
              <a:t>deoxicólico</a:t>
            </a:r>
            <a:endParaRPr lang="es-VE" sz="1600" dirty="0">
              <a:solidFill>
                <a:srgbClr val="0000FF"/>
              </a:solidFill>
              <a:latin typeface="Comic Sans MS" panose="030F0702030302020204" pitchFamily="66" charset="0"/>
            </a:endParaRPr>
          </a:p>
        </p:txBody>
      </p:sp>
      <p:sp>
        <p:nvSpPr>
          <p:cNvPr id="31" name="CuadroTexto 30"/>
          <p:cNvSpPr txBox="1"/>
          <p:nvPr/>
        </p:nvSpPr>
        <p:spPr>
          <a:xfrm>
            <a:off x="5779328" y="3415361"/>
            <a:ext cx="1410964" cy="338554"/>
          </a:xfrm>
          <a:prstGeom prst="rect">
            <a:avLst/>
          </a:prstGeom>
          <a:noFill/>
        </p:spPr>
        <p:txBody>
          <a:bodyPr wrap="none" rtlCol="0">
            <a:spAutoFit/>
          </a:bodyPr>
          <a:lstStyle/>
          <a:p>
            <a:pPr algn="ctr"/>
            <a:r>
              <a:rPr lang="es-VE" sz="1600" dirty="0" smtClean="0">
                <a:solidFill>
                  <a:srgbClr val="0000FF"/>
                </a:solidFill>
                <a:latin typeface="Comic Sans MS" panose="030F0702030302020204" pitchFamily="66" charset="0"/>
              </a:rPr>
              <a:t>Ac. </a:t>
            </a:r>
            <a:r>
              <a:rPr lang="es-VE" sz="1600" dirty="0" err="1" smtClean="0">
                <a:solidFill>
                  <a:srgbClr val="0000FF"/>
                </a:solidFill>
                <a:latin typeface="Comic Sans MS" panose="030F0702030302020204" pitchFamily="66" charset="0"/>
              </a:rPr>
              <a:t>litocólico</a:t>
            </a:r>
            <a:endParaRPr lang="es-VE" sz="1600" dirty="0">
              <a:solidFill>
                <a:srgbClr val="0000FF"/>
              </a:solidFill>
              <a:latin typeface="Comic Sans MS" panose="030F0702030302020204" pitchFamily="66" charset="0"/>
            </a:endParaRPr>
          </a:p>
        </p:txBody>
      </p:sp>
      <p:sp>
        <p:nvSpPr>
          <p:cNvPr id="32" name="Rectángulo 31"/>
          <p:cNvSpPr/>
          <p:nvPr/>
        </p:nvSpPr>
        <p:spPr>
          <a:xfrm>
            <a:off x="6885284" y="3827861"/>
            <a:ext cx="757791" cy="4257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3" name="CuadroTexto 32"/>
          <p:cNvSpPr txBox="1"/>
          <p:nvPr/>
        </p:nvSpPr>
        <p:spPr>
          <a:xfrm>
            <a:off x="6798807" y="3944784"/>
            <a:ext cx="907621" cy="338554"/>
          </a:xfrm>
          <a:prstGeom prst="rect">
            <a:avLst/>
          </a:prstGeom>
          <a:noFill/>
        </p:spPr>
        <p:txBody>
          <a:bodyPr wrap="none" rtlCol="0">
            <a:spAutoFit/>
          </a:bodyPr>
          <a:lstStyle/>
          <a:p>
            <a:pPr algn="ctr"/>
            <a:r>
              <a:rPr lang="es-VE" sz="1600" dirty="0" smtClean="0">
                <a:solidFill>
                  <a:srgbClr val="C00000"/>
                </a:solidFill>
                <a:latin typeface="Comic Sans MS" panose="030F0702030302020204" pitchFamily="66" charset="0"/>
              </a:rPr>
              <a:t>Taurina</a:t>
            </a:r>
            <a:endParaRPr lang="es-VE" sz="1600" dirty="0">
              <a:solidFill>
                <a:srgbClr val="C00000"/>
              </a:solidFill>
              <a:latin typeface="Comic Sans MS" panose="030F0702030302020204" pitchFamily="66" charset="0"/>
            </a:endParaRPr>
          </a:p>
        </p:txBody>
      </p:sp>
      <p:sp>
        <p:nvSpPr>
          <p:cNvPr id="34" name="6 CuadroTexto"/>
          <p:cNvSpPr txBox="1"/>
          <p:nvPr/>
        </p:nvSpPr>
        <p:spPr>
          <a:xfrm>
            <a:off x="241073" y="287883"/>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35" name="CuadroTexto 34"/>
          <p:cNvSpPr txBox="1"/>
          <p:nvPr/>
        </p:nvSpPr>
        <p:spPr>
          <a:xfrm>
            <a:off x="271226" y="683985"/>
            <a:ext cx="1499128" cy="615553"/>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b="1" dirty="0" err="1" smtClean="0">
                <a:latin typeface="Comic Sans MS" panose="030F0702030302020204" pitchFamily="66" charset="0"/>
              </a:rPr>
              <a:t>Postbióticos</a:t>
            </a:r>
            <a:endParaRPr lang="es-VE" b="1" dirty="0">
              <a:latin typeface="Comic Sans MS" panose="030F0702030302020204" pitchFamily="66" charset="0"/>
            </a:endParaRPr>
          </a:p>
        </p:txBody>
      </p:sp>
      <p:sp>
        <p:nvSpPr>
          <p:cNvPr id="2" name="Rectángulo 1"/>
          <p:cNvSpPr/>
          <p:nvPr/>
        </p:nvSpPr>
        <p:spPr>
          <a:xfrm>
            <a:off x="3014336" y="1684532"/>
            <a:ext cx="572393" cy="256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Rectángulo 22"/>
          <p:cNvSpPr/>
          <p:nvPr/>
        </p:nvSpPr>
        <p:spPr>
          <a:xfrm>
            <a:off x="2882974" y="683985"/>
            <a:ext cx="581486" cy="239901"/>
          </a:xfrm>
          <a:prstGeom prst="rect">
            <a:avLst/>
          </a:prstGeom>
          <a:solidFill>
            <a:srgbClr val="922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4547066" y="3614131"/>
            <a:ext cx="1956832" cy="707886"/>
          </a:xfrm>
          <a:prstGeom prst="rect">
            <a:avLst/>
          </a:prstGeom>
          <a:noFill/>
        </p:spPr>
        <p:txBody>
          <a:bodyPr wrap="square" rtlCol="0">
            <a:spAutoFit/>
          </a:bodyPr>
          <a:lstStyle/>
          <a:p>
            <a:r>
              <a:rPr lang="es-VE" sz="2000" b="1" dirty="0" smtClean="0">
                <a:solidFill>
                  <a:srgbClr val="0047D6"/>
                </a:solidFill>
                <a:effectLst>
                  <a:outerShdw blurRad="38100" dist="38100" dir="2700000" algn="tl">
                    <a:srgbClr val="000000">
                      <a:alpha val="43137"/>
                    </a:srgbClr>
                  </a:outerShdw>
                </a:effectLst>
                <a:latin typeface="Comic Sans MS" panose="030F0702030302020204" pitchFamily="66" charset="0"/>
              </a:rPr>
              <a:t>Ac. Biliares </a:t>
            </a:r>
          </a:p>
          <a:p>
            <a:r>
              <a:rPr lang="es-VE" sz="2000" b="1" dirty="0" smtClean="0">
                <a:solidFill>
                  <a:srgbClr val="0047D6"/>
                </a:solidFill>
                <a:effectLst>
                  <a:outerShdw blurRad="38100" dist="38100" dir="2700000" algn="tl">
                    <a:srgbClr val="000000">
                      <a:alpha val="43137"/>
                    </a:srgbClr>
                  </a:outerShdw>
                </a:effectLst>
                <a:latin typeface="Comic Sans MS" panose="030F0702030302020204" pitchFamily="66" charset="0"/>
              </a:rPr>
              <a:t>Secundarios</a:t>
            </a:r>
            <a:endParaRPr lang="es-VE" sz="2000" b="1" dirty="0">
              <a:solidFill>
                <a:srgbClr val="0047D6"/>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3025397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5" grpId="0" animBg="1"/>
      <p:bldP spid="16" grpId="0" animBg="1"/>
      <p:bldP spid="17" grpId="0" animBg="1"/>
      <p:bldP spid="18" grpId="0" animBg="1"/>
      <p:bldP spid="19" grpId="0" animBg="1"/>
      <p:bldP spid="28" grpId="0"/>
      <p:bldP spid="29" grpId="0"/>
      <p:bldP spid="10" grpId="0"/>
      <p:bldP spid="30" grpId="0"/>
      <p:bldP spid="31" grpId="0"/>
      <p:bldP spid="33" grpId="0"/>
      <p:bldP spid="11"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212042" y="260648"/>
            <a:ext cx="857927" cy="400110"/>
          </a:xfrm>
          <a:prstGeom prst="rect">
            <a:avLst/>
          </a:prstGeom>
          <a:solidFill>
            <a:srgbClr val="0047D6"/>
          </a:solidFill>
        </p:spPr>
        <p:txBody>
          <a:bodyPr wrap="none" rtlCol="0">
            <a:spAutoFit/>
          </a:bodyPr>
          <a:lstStyle/>
          <a:p>
            <a:r>
              <a:rPr lang="es-VE" sz="2000" dirty="0" smtClean="0">
                <a:solidFill>
                  <a:prstClr val="white"/>
                </a:solidFill>
                <a:latin typeface="Comic Sans MS" pitchFamily="66" charset="0"/>
              </a:rPr>
              <a:t>III</a:t>
            </a:r>
            <a:r>
              <a:rPr lang="es-VE" sz="1600" dirty="0" smtClean="0">
                <a:solidFill>
                  <a:prstClr val="white"/>
                </a:solidFill>
                <a:latin typeface="Comic Sans MS" pitchFamily="66" charset="0"/>
              </a:rPr>
              <a:t>B2</a:t>
            </a:r>
            <a:endParaRPr lang="es-VE" sz="1600" dirty="0">
              <a:solidFill>
                <a:prstClr val="white"/>
              </a:solidFill>
              <a:latin typeface="Comic Sans MS" pitchFamily="66" charset="0"/>
            </a:endParaRPr>
          </a:p>
        </p:txBody>
      </p:sp>
      <p:sp>
        <p:nvSpPr>
          <p:cNvPr id="5" name="CuadroTexto 4"/>
          <p:cNvSpPr txBox="1"/>
          <p:nvPr/>
        </p:nvSpPr>
        <p:spPr>
          <a:xfrm>
            <a:off x="212042" y="701982"/>
            <a:ext cx="914033" cy="338554"/>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p:txBody>
      </p:sp>
      <p:sp>
        <p:nvSpPr>
          <p:cNvPr id="6" name="2 CuadroTexto"/>
          <p:cNvSpPr txBox="1"/>
          <p:nvPr/>
        </p:nvSpPr>
        <p:spPr>
          <a:xfrm>
            <a:off x="6735739" y="6597352"/>
            <a:ext cx="2372765" cy="246221"/>
          </a:xfrm>
          <a:prstGeom prst="rect">
            <a:avLst/>
          </a:prstGeom>
          <a:noFill/>
        </p:spPr>
        <p:txBody>
          <a:bodyPr wrap="none" rtlCol="0">
            <a:spAutoFit/>
          </a:bodyPr>
          <a:lstStyle/>
          <a:p>
            <a:r>
              <a:rPr lang="es-VE" sz="10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1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7" name="Rectángulo 6"/>
          <p:cNvSpPr/>
          <p:nvPr/>
        </p:nvSpPr>
        <p:spPr>
          <a:xfrm>
            <a:off x="1459657" y="230662"/>
            <a:ext cx="6462464" cy="5632311"/>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txBody>
          <a:bodyPr wrap="square">
            <a:spAutoFit/>
          </a:bodyPr>
          <a:lstStyle/>
          <a:p>
            <a:r>
              <a:rPr lang="es-VE" dirty="0" smtClean="0">
                <a:latin typeface="Comic Sans MS" panose="030F0702030302020204" pitchFamily="66" charset="0"/>
              </a:rPr>
              <a:t>Acciones y estrategias moleculares buscan proteger ecosistemas microbiano humano y ambiental. </a:t>
            </a:r>
          </a:p>
          <a:p>
            <a:endParaRPr lang="es-VE" dirty="0" smtClean="0">
              <a:latin typeface="Comic Sans MS" panose="030F0702030302020204" pitchFamily="66" charset="0"/>
            </a:endParaRPr>
          </a:p>
          <a:p>
            <a:r>
              <a:rPr lang="es-VE" dirty="0" smtClean="0">
                <a:latin typeface="Comic Sans MS" panose="030F0702030302020204" pitchFamily="66" charset="0"/>
              </a:rPr>
              <a:t>Las mediadas de variaciones ecológicas, </a:t>
            </a:r>
            <a:r>
              <a:rPr lang="es-VE" dirty="0" err="1" smtClean="0">
                <a:latin typeface="Comic Sans MS" panose="030F0702030302020204" pitchFamily="66" charset="0"/>
              </a:rPr>
              <a:t>filometagenómicas</a:t>
            </a:r>
            <a:r>
              <a:rPr lang="es-VE" dirty="0" smtClean="0">
                <a:latin typeface="Comic Sans MS" panose="030F0702030302020204" pitchFamily="66" charset="0"/>
              </a:rPr>
              <a:t> y microbianas metabólicas en los microbiomas requieren un especializado y complejo set de conocimiento. </a:t>
            </a:r>
          </a:p>
          <a:p>
            <a:endParaRPr lang="es-VE" dirty="0" smtClean="0">
              <a:latin typeface="Comic Sans MS" panose="030F0702030302020204" pitchFamily="66" charset="0"/>
            </a:endParaRPr>
          </a:p>
          <a:p>
            <a:r>
              <a:rPr lang="es-VE" dirty="0" smtClean="0">
                <a:latin typeface="Comic Sans MS" panose="030F0702030302020204" pitchFamily="66" charset="0"/>
              </a:rPr>
              <a:t>Colaboración entre universidades, entidades de investigación, organizaciones no gubernamentales y profesionales de la industria farmacéutica son claves para evaluar impactos biológicos y farmacéuticos en los ecosistemas y  dilucidar el mecanismo de acción de nuevos compuestos en el hospedero y sus microbiomas.</a:t>
            </a:r>
          </a:p>
          <a:p>
            <a:r>
              <a:rPr lang="es-VE" dirty="0" smtClean="0">
                <a:latin typeface="Comic Sans MS" panose="030F0702030302020204" pitchFamily="66" charset="0"/>
              </a:rPr>
              <a:t> </a:t>
            </a:r>
          </a:p>
          <a:p>
            <a:r>
              <a:rPr lang="es-VE" dirty="0" smtClean="0">
                <a:latin typeface="Comic Sans MS" panose="030F0702030302020204" pitchFamily="66" charset="0"/>
              </a:rPr>
              <a:t>La utilidad de reconstrucción metagenómica funcional para directa asociación de funciones de comunidad con habitat y fenotipo de hospedero, será crítico para adecuados diseños de estudio y producción de productos farmacéuticos  más verdes para una futura medicina personalizada. </a:t>
            </a:r>
            <a:endParaRPr lang="es-VE" dirty="0">
              <a:latin typeface="Comic Sans MS" panose="030F0702030302020204" pitchFamily="66" charset="0"/>
            </a:endParaRPr>
          </a:p>
        </p:txBody>
      </p:sp>
      <p:sp>
        <p:nvSpPr>
          <p:cNvPr id="8" name="Rectángulo 7"/>
          <p:cNvSpPr/>
          <p:nvPr/>
        </p:nvSpPr>
        <p:spPr>
          <a:xfrm>
            <a:off x="1016641" y="5862973"/>
            <a:ext cx="7110718" cy="461665"/>
          </a:xfrm>
          <a:prstGeom prst="rect">
            <a:avLst/>
          </a:prstGeom>
        </p:spPr>
        <p:txBody>
          <a:bodyPr wrap="square">
            <a:spAutoFit/>
          </a:bodyPr>
          <a:lstStyle/>
          <a:p>
            <a:pPr algn="ctr"/>
            <a:r>
              <a:rPr lang="es-VE" sz="1200" dirty="0" err="1" smtClean="0">
                <a:solidFill>
                  <a:srgbClr val="000000"/>
                </a:solidFill>
                <a:latin typeface="Times New Roman" panose="02020603050405020304" pitchFamily="18" charset="0"/>
                <a:cs typeface="Times New Roman" panose="02020603050405020304" pitchFamily="18" charset="0"/>
              </a:rPr>
              <a:t>JE.Belizário</a:t>
            </a:r>
            <a:r>
              <a:rPr lang="es-VE" sz="1200" dirty="0" smtClean="0">
                <a:solidFill>
                  <a:srgbClr val="000000"/>
                </a:solidFill>
                <a:latin typeface="Times New Roman" panose="02020603050405020304" pitchFamily="18" charset="0"/>
                <a:cs typeface="Times New Roman" panose="02020603050405020304" pitchFamily="18" charset="0"/>
              </a:rPr>
              <a:t>, M. Napolitano. </a:t>
            </a:r>
            <a:r>
              <a:rPr lang="es-VE" sz="1200" i="1" dirty="0" smtClean="0">
                <a:solidFill>
                  <a:srgbClr val="000000"/>
                </a:solidFill>
                <a:latin typeface="Times New Roman" panose="02020603050405020304" pitchFamily="18" charset="0"/>
                <a:cs typeface="Times New Roman" panose="02020603050405020304" pitchFamily="18" charset="0"/>
              </a:rPr>
              <a:t>Human </a:t>
            </a:r>
            <a:r>
              <a:rPr lang="es-VE" sz="1200" i="1" dirty="0" err="1" smtClean="0">
                <a:solidFill>
                  <a:srgbClr val="000000"/>
                </a:solidFill>
                <a:latin typeface="Times New Roman" panose="02020603050405020304" pitchFamily="18" charset="0"/>
                <a:cs typeface="Times New Roman" panose="02020603050405020304" pitchFamily="18" charset="0"/>
              </a:rPr>
              <a:t>microbiomes</a:t>
            </a:r>
            <a:r>
              <a:rPr lang="es-VE" sz="1200" i="1" dirty="0" smtClean="0">
                <a:solidFill>
                  <a:srgbClr val="000000"/>
                </a:solidFill>
                <a:latin typeface="Times New Roman" panose="02020603050405020304" pitchFamily="18" charset="0"/>
                <a:cs typeface="Times New Roman" panose="02020603050405020304" pitchFamily="18" charset="0"/>
              </a:rPr>
              <a:t> and </a:t>
            </a:r>
            <a:r>
              <a:rPr lang="es-VE" sz="1200" i="1" dirty="0" err="1" smtClean="0">
                <a:solidFill>
                  <a:srgbClr val="000000"/>
                </a:solidFill>
                <a:latin typeface="Times New Roman" panose="02020603050405020304" pitchFamily="18" charset="0"/>
                <a:cs typeface="Times New Roman" panose="02020603050405020304" pitchFamily="18" charset="0"/>
              </a:rPr>
              <a:t>their</a:t>
            </a:r>
            <a:r>
              <a:rPr lang="es-VE" sz="1200" i="1" dirty="0" smtClean="0">
                <a:solidFill>
                  <a:srgbClr val="000000"/>
                </a:solidFill>
                <a:latin typeface="Times New Roman" panose="02020603050405020304" pitchFamily="18" charset="0"/>
                <a:cs typeface="Times New Roman" panose="02020603050405020304" pitchFamily="18" charset="0"/>
              </a:rPr>
              <a:t> roles in </a:t>
            </a:r>
            <a:r>
              <a:rPr lang="es-VE" sz="1200" i="1" dirty="0" err="1" smtClean="0">
                <a:solidFill>
                  <a:srgbClr val="000000"/>
                </a:solidFill>
                <a:latin typeface="Times New Roman" panose="02020603050405020304" pitchFamily="18" charset="0"/>
                <a:cs typeface="Times New Roman" panose="02020603050405020304" pitchFamily="18" charset="0"/>
              </a:rPr>
              <a:t>dysbiosis</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common</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diseases</a:t>
            </a:r>
            <a:r>
              <a:rPr lang="es-VE" sz="1200" i="1" dirty="0" smtClean="0">
                <a:solidFill>
                  <a:srgbClr val="000000"/>
                </a:solidFill>
                <a:latin typeface="Times New Roman" panose="02020603050405020304" pitchFamily="18" charset="0"/>
                <a:cs typeface="Times New Roman" panose="02020603050405020304" pitchFamily="18" charset="0"/>
              </a:rPr>
              <a:t>, and novel </a:t>
            </a:r>
            <a:r>
              <a:rPr lang="es-VE" sz="1200" i="1" dirty="0" err="1" smtClean="0">
                <a:solidFill>
                  <a:srgbClr val="000000"/>
                </a:solidFill>
                <a:latin typeface="Times New Roman" panose="02020603050405020304" pitchFamily="18" charset="0"/>
                <a:cs typeface="Times New Roman" panose="02020603050405020304" pitchFamily="18" charset="0"/>
              </a:rPr>
              <a:t>therapeutic</a:t>
            </a:r>
            <a:r>
              <a:rPr lang="es-VE" sz="1200" i="1" dirty="0" smtClean="0">
                <a:solidFill>
                  <a:srgbClr val="000000"/>
                </a:solidFill>
                <a:latin typeface="Times New Roman" panose="02020603050405020304" pitchFamily="18" charset="0"/>
                <a:cs typeface="Times New Roman" panose="02020603050405020304" pitchFamily="18" charset="0"/>
              </a:rPr>
              <a:t> </a:t>
            </a:r>
            <a:r>
              <a:rPr lang="es-VE" sz="1200" i="1" dirty="0" err="1" smtClean="0">
                <a:solidFill>
                  <a:srgbClr val="000000"/>
                </a:solidFill>
                <a:latin typeface="Times New Roman" panose="02020603050405020304" pitchFamily="18" charset="0"/>
                <a:cs typeface="Times New Roman" panose="02020603050405020304" pitchFamily="18" charset="0"/>
              </a:rPr>
              <a:t>approaches</a:t>
            </a:r>
            <a:r>
              <a:rPr lang="es-VE" sz="1200" i="1" dirty="0">
                <a:solidFill>
                  <a:srgbClr val="000000"/>
                </a:solidFill>
                <a:latin typeface="Times New Roman" panose="02020603050405020304" pitchFamily="18" charset="0"/>
                <a:cs typeface="Times New Roman" panose="02020603050405020304" pitchFamily="18" charset="0"/>
              </a:rPr>
              <a:t>. </a:t>
            </a:r>
            <a:r>
              <a:rPr lang="es-VE" sz="1200" dirty="0" err="1" smtClean="0">
                <a:solidFill>
                  <a:srgbClr val="000000"/>
                </a:solidFill>
                <a:latin typeface="Times New Roman" panose="02020603050405020304" pitchFamily="18" charset="0"/>
                <a:cs typeface="Times New Roman" panose="02020603050405020304" pitchFamily="18" charset="0"/>
              </a:rPr>
              <a:t>Frontiers</a:t>
            </a:r>
            <a:r>
              <a:rPr lang="es-VE" sz="1200" dirty="0" smtClean="0">
                <a:solidFill>
                  <a:srgbClr val="000000"/>
                </a:solidFill>
                <a:latin typeface="Times New Roman" panose="02020603050405020304" pitchFamily="18" charset="0"/>
                <a:cs typeface="Times New Roman" panose="02020603050405020304" pitchFamily="18" charset="0"/>
              </a:rPr>
              <a:t> in </a:t>
            </a:r>
            <a:r>
              <a:rPr lang="es-VE" sz="1200" dirty="0" err="1" smtClean="0">
                <a:solidFill>
                  <a:srgbClr val="000000"/>
                </a:solidFill>
                <a:latin typeface="Times New Roman" panose="02020603050405020304" pitchFamily="18" charset="0"/>
                <a:cs typeface="Times New Roman" panose="02020603050405020304" pitchFamily="18" charset="0"/>
              </a:rPr>
              <a:t>Microbiology</a:t>
            </a:r>
            <a:r>
              <a:rPr lang="es-VE" sz="1200" dirty="0" smtClean="0">
                <a:solidFill>
                  <a:srgbClr val="000000"/>
                </a:solidFill>
                <a:latin typeface="Times New Roman" panose="02020603050405020304" pitchFamily="18" charset="0"/>
                <a:cs typeface="Times New Roman" panose="02020603050405020304" pitchFamily="18" charset="0"/>
              </a:rPr>
              <a:t> www.frontiersin.org </a:t>
            </a:r>
            <a:r>
              <a:rPr lang="es-VE" sz="1200" dirty="0">
                <a:solidFill>
                  <a:srgbClr val="000000"/>
                </a:solidFill>
                <a:latin typeface="Times New Roman" panose="02020603050405020304" pitchFamily="18" charset="0"/>
                <a:cs typeface="Times New Roman" panose="02020603050405020304" pitchFamily="18" charset="0"/>
              </a:rPr>
              <a:t>1 </a:t>
            </a:r>
            <a:r>
              <a:rPr lang="es-VE" sz="1200" dirty="0" err="1">
                <a:solidFill>
                  <a:srgbClr val="000000"/>
                </a:solidFill>
                <a:latin typeface="Times New Roman" panose="02020603050405020304" pitchFamily="18" charset="0"/>
                <a:cs typeface="Times New Roman" panose="02020603050405020304" pitchFamily="18" charset="0"/>
              </a:rPr>
              <a:t>October</a:t>
            </a:r>
            <a:r>
              <a:rPr lang="es-VE" sz="1200" dirty="0">
                <a:solidFill>
                  <a:srgbClr val="000000"/>
                </a:solidFill>
                <a:latin typeface="Times New Roman" panose="02020603050405020304" pitchFamily="18" charset="0"/>
                <a:cs typeface="Times New Roman" panose="02020603050405020304" pitchFamily="18" charset="0"/>
              </a:rPr>
              <a:t> </a:t>
            </a:r>
            <a:r>
              <a:rPr lang="es-VE" sz="1200" dirty="0" smtClean="0">
                <a:solidFill>
                  <a:srgbClr val="000000"/>
                </a:solidFill>
                <a:latin typeface="Times New Roman" panose="02020603050405020304" pitchFamily="18" charset="0"/>
                <a:cs typeface="Times New Roman" panose="02020603050405020304" pitchFamily="18" charset="0"/>
              </a:rPr>
              <a:t>2015;6:Article1050</a:t>
            </a:r>
            <a:endParaRPr lang="es-VE"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713191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6" name="5 CuadroTexto"/>
          <p:cNvSpPr txBox="1"/>
          <p:nvPr/>
        </p:nvSpPr>
        <p:spPr>
          <a:xfrm>
            <a:off x="3144887" y="3013501"/>
            <a:ext cx="3166251" cy="830997"/>
          </a:xfrm>
          <a:prstGeom prst="rect">
            <a:avLst/>
          </a:prstGeom>
          <a:noFill/>
          <a:effectLst>
            <a:outerShdw blurRad="50800" dist="38100" dir="2700000" algn="tl" rotWithShape="0">
              <a:prstClr val="black">
                <a:alpha val="40000"/>
              </a:prstClr>
            </a:outerShdw>
          </a:effectLst>
        </p:spPr>
        <p:txBody>
          <a:bodyPr wrap="none" rtlCol="0">
            <a:spAutoFit/>
          </a:bodyPr>
          <a:lstStyle/>
          <a:p>
            <a:pPr>
              <a:buClr>
                <a:srgbClr val="3399FF"/>
              </a:buClr>
              <a:buSzPct val="130000"/>
            </a:pPr>
            <a:r>
              <a:rPr lang="es-VE" sz="4000" dirty="0" smtClean="0">
                <a:solidFill>
                  <a:schemeClr val="bg1"/>
                </a:solidFill>
                <a:effectLst>
                  <a:outerShdw blurRad="38100" dist="38100" dir="2700000" algn="tl">
                    <a:srgbClr val="000000">
                      <a:alpha val="43137"/>
                    </a:srgbClr>
                  </a:outerShdw>
                </a:effectLst>
                <a:latin typeface="Comic Sans MS" pitchFamily="66" charset="0"/>
              </a:rPr>
              <a:t>Conclusiones</a:t>
            </a:r>
          </a:p>
          <a:p>
            <a:pPr marL="171450" indent="-171450">
              <a:buClr>
                <a:srgbClr val="F79646">
                  <a:lumMod val="75000"/>
                </a:srgbClr>
              </a:buClr>
              <a:buSzPct val="130000"/>
              <a:buFont typeface="Arial" pitchFamily="34" charset="0"/>
              <a:buChar char="•"/>
            </a:pPr>
            <a:endParaRPr lang="es-VE" sz="800" dirty="0">
              <a:solidFill>
                <a:schemeClr val="bg1"/>
              </a:solidFill>
              <a:effectLst>
                <a:outerShdw blurRad="38100" dist="38100" dir="2700000" algn="tl">
                  <a:srgbClr val="000000">
                    <a:alpha val="43137"/>
                  </a:srgbClr>
                </a:outerShdw>
              </a:effectLst>
              <a:latin typeface="Comic Sans MS" pitchFamily="66" charset="0"/>
            </a:endParaRPr>
          </a:p>
        </p:txBody>
      </p:sp>
      <p:sp>
        <p:nvSpPr>
          <p:cNvPr id="7" name="6 CuadroTexto"/>
          <p:cNvSpPr txBox="1"/>
          <p:nvPr/>
        </p:nvSpPr>
        <p:spPr>
          <a:xfrm>
            <a:off x="2429416" y="3136612"/>
            <a:ext cx="675185" cy="584775"/>
          </a:xfrm>
          <a:prstGeom prst="rect">
            <a:avLst/>
          </a:prstGeom>
          <a:solidFill>
            <a:srgbClr val="0047D6"/>
          </a:solidFill>
          <a:effectLst>
            <a:outerShdw blurRad="50800" dist="38100" dir="2700000" algn="tl" rotWithShape="0">
              <a:prstClr val="black">
                <a:alpha val="40000"/>
              </a:prstClr>
            </a:outerShdw>
          </a:effectLst>
        </p:spPr>
        <p:txBody>
          <a:bodyPr wrap="none" rtlCol="0">
            <a:spAutoFit/>
          </a:bodyPr>
          <a:lstStyle/>
          <a:p>
            <a:r>
              <a:rPr lang="es-VE" sz="3200" dirty="0" smtClean="0">
                <a:solidFill>
                  <a:prstClr val="white"/>
                </a:solidFill>
                <a:effectLst>
                  <a:outerShdw blurRad="38100" dist="38100" dir="2700000" algn="tl">
                    <a:srgbClr val="000000">
                      <a:alpha val="43137"/>
                    </a:srgbClr>
                  </a:outerShdw>
                </a:effectLst>
                <a:latin typeface="Comic Sans MS" pitchFamily="66" charset="0"/>
              </a:rPr>
              <a:t>IV</a:t>
            </a:r>
            <a:endParaRPr lang="es-VE" sz="3200" dirty="0">
              <a:solidFill>
                <a:prstClr val="white"/>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181212214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4 CuadroTexto"/>
          <p:cNvSpPr txBox="1"/>
          <p:nvPr/>
        </p:nvSpPr>
        <p:spPr>
          <a:xfrm>
            <a:off x="6301121" y="6476629"/>
            <a:ext cx="2813142" cy="276999"/>
          </a:xfrm>
          <a:prstGeom prst="rect">
            <a:avLst/>
          </a:prstGeom>
          <a:noFill/>
        </p:spPr>
        <p:txBody>
          <a:bodyPr wrap="none" rtlCol="0">
            <a:spAutoFit/>
          </a:bodyPr>
          <a:lstStyle/>
          <a:p>
            <a:r>
              <a:rPr lang="es-VE" sz="1200" dirty="0" smtClean="0">
                <a:solidFill>
                  <a:prstClr val="white">
                    <a:lumMod val="85000"/>
                  </a:prstClr>
                </a:solidFill>
                <a:latin typeface="Arial" panose="020B0604020202020204" pitchFamily="34" charset="0"/>
                <a:cs typeface="Arial" panose="020B0604020202020204" pitchFamily="34" charset="0"/>
              </a:rPr>
              <a:t>X. Páez. Facultad Medicina. ULA 2019</a:t>
            </a:r>
            <a:endParaRPr lang="es-VE" sz="1200" dirty="0">
              <a:solidFill>
                <a:prstClr val="white">
                  <a:lumMod val="85000"/>
                </a:prstClr>
              </a:solidFill>
              <a:latin typeface="Arial" panose="020B0604020202020204" pitchFamily="34" charset="0"/>
              <a:cs typeface="Arial" panose="020B0604020202020204" pitchFamily="34" charset="0"/>
            </a:endParaRPr>
          </a:p>
        </p:txBody>
      </p:sp>
      <p:sp>
        <p:nvSpPr>
          <p:cNvPr id="6" name="5 CuadroTexto"/>
          <p:cNvSpPr txBox="1"/>
          <p:nvPr/>
        </p:nvSpPr>
        <p:spPr>
          <a:xfrm>
            <a:off x="2983215" y="941819"/>
            <a:ext cx="3166251" cy="830997"/>
          </a:xfrm>
          <a:prstGeom prst="rect">
            <a:avLst/>
          </a:prstGeom>
          <a:noFill/>
          <a:effectLst>
            <a:outerShdw blurRad="50800" dist="38100" dir="2700000" algn="tl" rotWithShape="0">
              <a:prstClr val="black">
                <a:alpha val="40000"/>
              </a:prstClr>
            </a:outerShdw>
          </a:effectLst>
        </p:spPr>
        <p:txBody>
          <a:bodyPr wrap="none" rtlCol="0">
            <a:spAutoFit/>
          </a:bodyPr>
          <a:lstStyle/>
          <a:p>
            <a:pPr>
              <a:buClr>
                <a:srgbClr val="3399FF"/>
              </a:buClr>
              <a:buSzPct val="130000"/>
            </a:pPr>
            <a:r>
              <a:rPr lang="es-VE" sz="4000" dirty="0" smtClean="0">
                <a:solidFill>
                  <a:prstClr val="white"/>
                </a:solidFill>
                <a:effectLst>
                  <a:outerShdw blurRad="38100" dist="38100" dir="2700000" algn="tl">
                    <a:srgbClr val="000000">
                      <a:alpha val="43137"/>
                    </a:srgbClr>
                  </a:outerShdw>
                </a:effectLst>
                <a:latin typeface="Comic Sans MS" pitchFamily="66" charset="0"/>
              </a:rPr>
              <a:t>Conclusiones</a:t>
            </a:r>
          </a:p>
          <a:p>
            <a:pPr marL="171450" indent="-171450">
              <a:buClr>
                <a:srgbClr val="F79646">
                  <a:lumMod val="75000"/>
                </a:srgbClr>
              </a:buClr>
              <a:buSzPct val="130000"/>
              <a:buFont typeface="Arial" pitchFamily="34" charset="0"/>
              <a:buChar char="•"/>
            </a:pPr>
            <a:endParaRPr lang="es-VE" sz="800" dirty="0">
              <a:solidFill>
                <a:prstClr val="white"/>
              </a:solidFill>
              <a:effectLst>
                <a:outerShdw blurRad="38100" dist="38100" dir="2700000" algn="tl">
                  <a:srgbClr val="000000">
                    <a:alpha val="43137"/>
                  </a:srgbClr>
                </a:outerShdw>
              </a:effectLst>
              <a:latin typeface="Comic Sans MS" pitchFamily="66" charset="0"/>
            </a:endParaRPr>
          </a:p>
        </p:txBody>
      </p:sp>
      <p:sp>
        <p:nvSpPr>
          <p:cNvPr id="7" name="6 CuadroTexto"/>
          <p:cNvSpPr txBox="1"/>
          <p:nvPr/>
        </p:nvSpPr>
        <p:spPr>
          <a:xfrm>
            <a:off x="2267744" y="1064930"/>
            <a:ext cx="675185" cy="584775"/>
          </a:xfrm>
          <a:prstGeom prst="rect">
            <a:avLst/>
          </a:prstGeom>
          <a:solidFill>
            <a:srgbClr val="0047D6"/>
          </a:solidFill>
          <a:effectLst>
            <a:outerShdw blurRad="50800" dist="38100" dir="2700000" algn="tl" rotWithShape="0">
              <a:prstClr val="black">
                <a:alpha val="40000"/>
              </a:prstClr>
            </a:outerShdw>
          </a:effectLst>
        </p:spPr>
        <p:txBody>
          <a:bodyPr wrap="none" rtlCol="0">
            <a:spAutoFit/>
          </a:bodyPr>
          <a:lstStyle/>
          <a:p>
            <a:r>
              <a:rPr lang="es-VE" sz="3200" dirty="0" smtClean="0">
                <a:solidFill>
                  <a:prstClr val="white"/>
                </a:solidFill>
                <a:effectLst>
                  <a:outerShdw blurRad="38100" dist="38100" dir="2700000" algn="tl">
                    <a:srgbClr val="000000">
                      <a:alpha val="43137"/>
                    </a:srgbClr>
                  </a:outerShdw>
                </a:effectLst>
                <a:latin typeface="Comic Sans MS" pitchFamily="66" charset="0"/>
              </a:rPr>
              <a:t>IV</a:t>
            </a:r>
            <a:endParaRPr lang="es-VE" sz="3200" dirty="0">
              <a:solidFill>
                <a:prstClr val="white"/>
              </a:solidFill>
              <a:effectLst>
                <a:outerShdw blurRad="38100" dist="38100" dir="2700000" algn="tl">
                  <a:srgbClr val="000000">
                    <a:alpha val="43137"/>
                  </a:srgbClr>
                </a:outerShdw>
              </a:effectLst>
              <a:latin typeface="Comic Sans MS" pitchFamily="66" charset="0"/>
            </a:endParaRPr>
          </a:p>
        </p:txBody>
      </p:sp>
      <p:sp>
        <p:nvSpPr>
          <p:cNvPr id="8" name="5 CuadroTexto"/>
          <p:cNvSpPr txBox="1"/>
          <p:nvPr/>
        </p:nvSpPr>
        <p:spPr>
          <a:xfrm>
            <a:off x="1187624" y="1772816"/>
            <a:ext cx="7064489" cy="4124206"/>
          </a:xfrm>
          <a:prstGeom prst="rect">
            <a:avLst/>
          </a:prstGeom>
          <a:solidFill>
            <a:schemeClr val="tx1"/>
          </a:solidFill>
        </p:spPr>
        <p:txBody>
          <a:bodyPr wrap="square" rtlCol="0">
            <a:spAutoFit/>
          </a:bodyPr>
          <a:lstStyle/>
          <a:p>
            <a:pPr marL="171450" indent="-171450">
              <a:buClr>
                <a:srgbClr val="F79646">
                  <a:lumMod val="75000"/>
                </a:srgbClr>
              </a:buClr>
              <a:buSzPct val="130000"/>
              <a:buFont typeface="Arial" pitchFamily="34" charset="0"/>
              <a:buChar char="•"/>
              <a:tabLst>
                <a:tab pos="531813" algn="l"/>
              </a:tabLst>
            </a:pPr>
            <a:endParaRPr lang="es-VE" sz="800" b="1" dirty="0" smtClean="0">
              <a:solidFill>
                <a:srgbClr val="EF5739"/>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smtClean="0">
                <a:solidFill>
                  <a:prstClr val="white"/>
                </a:solidFill>
                <a:latin typeface="Comic Sans MS" pitchFamily="66" charset="0"/>
              </a:rPr>
              <a:t>Introducción</a:t>
            </a:r>
          </a:p>
          <a:p>
            <a:pPr marL="342900" indent="-342900">
              <a:buClr>
                <a:srgbClr val="3399FF"/>
              </a:buClr>
              <a:buSzPct val="130000"/>
              <a:buFont typeface="Arial" panose="020B0604020202020204" pitchFamily="34" charset="0"/>
              <a:buChar char="•"/>
            </a:pPr>
            <a:r>
              <a:rPr lang="es-VE" sz="2000" dirty="0" smtClean="0">
                <a:solidFill>
                  <a:prstClr val="white"/>
                </a:solidFill>
                <a:latin typeface="Comic Sans MS" pitchFamily="66" charset="0"/>
              </a:rPr>
              <a:t>A.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Definiciones, proyectos y características microbiota</a:t>
            </a:r>
          </a:p>
          <a:p>
            <a:pPr marL="342900" indent="-342900">
              <a:buClr>
                <a:srgbClr val="3399FF"/>
              </a:buClr>
              <a:buSzPct val="130000"/>
              <a:buFont typeface="Arial" panose="020B0604020202020204" pitchFamily="34" charset="0"/>
              <a:buChar char="•"/>
            </a:pPr>
            <a:r>
              <a:rPr lang="es-VE" sz="2000" dirty="0" smtClean="0">
                <a:solidFill>
                  <a:prstClr val="white"/>
                </a:solidFill>
                <a:latin typeface="Comic Sans MS" pitchFamily="66" charset="0"/>
              </a:rPr>
              <a:t>B.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Microbioma Intestina</a:t>
            </a:r>
            <a:r>
              <a:rPr lang="es-VE" sz="2000" b="1"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l</a:t>
            </a:r>
          </a:p>
          <a:p>
            <a:pPr>
              <a:buClr>
                <a:srgbClr val="3399FF"/>
              </a:buClr>
              <a:buSzPct val="130000"/>
            </a:pPr>
            <a:endParaRPr lang="es-VE" sz="2400" b="1"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tabLst>
                <a:tab pos="273050" algn="l"/>
                <a:tab pos="531813" algn="l"/>
              </a:tabLst>
            </a:pPr>
            <a:r>
              <a:rPr lang="es-VE" sz="2400" dirty="0" smtClean="0">
                <a:solidFill>
                  <a:prstClr val="white"/>
                </a:solidFill>
                <a:latin typeface="Comic Sans MS" pitchFamily="66" charset="0"/>
              </a:rPr>
              <a:t>Microbiota Intestinal y Salud/Enfermedad</a:t>
            </a:r>
          </a:p>
          <a:p>
            <a:pPr marL="342900" indent="-342900">
              <a:buClr>
                <a:srgbClr val="3399FF"/>
              </a:buClr>
              <a:buSzPct val="130000"/>
              <a:buFont typeface="Arial" panose="020B0604020202020204" pitchFamily="34" charset="0"/>
              <a:buChar char="•"/>
              <a:tabLst>
                <a:tab pos="273050" algn="l"/>
                <a:tab pos="531813" algn="l"/>
              </a:tabLst>
            </a:pPr>
            <a:r>
              <a:rPr lang="es-VE" sz="2000" dirty="0" smtClean="0">
                <a:solidFill>
                  <a:prstClr val="white"/>
                </a:solidFill>
                <a:effectLst>
                  <a:outerShdw blurRad="38100" dist="38100" dir="2700000" algn="tl">
                    <a:srgbClr val="000000">
                      <a:alpha val="43137"/>
                    </a:srgbClr>
                  </a:outerShdw>
                </a:effectLst>
                <a:latin typeface="Comic Sans MS" pitchFamily="66" charset="0"/>
              </a:rPr>
              <a:t>A.</a:t>
            </a:r>
            <a:r>
              <a:rPr lang="es-VE" sz="2000" b="1" dirty="0" smtClean="0">
                <a:solidFill>
                  <a:prstClr val="white"/>
                </a:solidFill>
                <a:effectLst>
                  <a:outerShdw blurRad="38100" dist="38100" dir="2700000" algn="tl">
                    <a:srgbClr val="000000">
                      <a:alpha val="43137"/>
                    </a:srgbClr>
                  </a:outerShdw>
                </a:effectLst>
                <a:latin typeface="Comic Sans MS" pitchFamily="66" charset="0"/>
              </a:rPr>
              <a:t>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Mecanismos en Salud y Enfermedad</a:t>
            </a:r>
          </a:p>
          <a:p>
            <a:pPr marL="342900" indent="-342900">
              <a:buClr>
                <a:srgbClr val="3399FF"/>
              </a:buClr>
              <a:buSzPct val="130000"/>
              <a:buFont typeface="Arial" pitchFamily="34" charset="0"/>
              <a:buChar char="•"/>
            </a:pPr>
            <a:r>
              <a:rPr lang="es-VE" sz="2000" dirty="0" smtClean="0">
                <a:solidFill>
                  <a:prstClr val="white"/>
                </a:solidFill>
                <a:effectLst>
                  <a:outerShdw blurRad="38100" dist="38100" dir="2700000" algn="tl">
                    <a:srgbClr val="000000">
                      <a:alpha val="43137"/>
                    </a:srgbClr>
                  </a:outerShdw>
                </a:effectLst>
                <a:latin typeface="Comic Sans MS" pitchFamily="66" charset="0"/>
              </a:rPr>
              <a:t>B.</a:t>
            </a:r>
            <a:r>
              <a:rPr lang="es-VE" sz="2000" b="1" dirty="0" smtClean="0">
                <a:solidFill>
                  <a:prstClr val="white"/>
                </a:solidFill>
                <a:effectLst>
                  <a:outerShdw blurRad="38100" dist="38100" dir="2700000" algn="tl">
                    <a:srgbClr val="000000">
                      <a:alpha val="43137"/>
                    </a:srgbClr>
                  </a:outerShdw>
                </a:effectLst>
                <a:latin typeface="Comic Sans MS" pitchFamily="66" charset="0"/>
              </a:rPr>
              <a:t> </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Microbioma </a:t>
            </a:r>
            <a:r>
              <a:rPr lang="es-VE" sz="2000" dirty="0" err="1"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Intest</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 y </a:t>
            </a:r>
            <a:r>
              <a:rPr lang="es-VE" sz="2000" dirty="0" err="1"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Enf</a:t>
            </a:r>
            <a:r>
              <a:rPr lang="es-VE" sz="2000" dirty="0" smtClean="0">
                <a:solidFill>
                  <a:srgbClr val="F79646">
                    <a:lumMod val="60000"/>
                    <a:lumOff val="40000"/>
                  </a:srgbClr>
                </a:solidFill>
                <a:effectLst>
                  <a:outerShdw blurRad="38100" dist="38100" dir="2700000" algn="tl">
                    <a:srgbClr val="000000">
                      <a:alpha val="43137"/>
                    </a:srgbClr>
                  </a:outerShdw>
                </a:effectLst>
                <a:latin typeface="Comic Sans MS" pitchFamily="66" charset="0"/>
              </a:rPr>
              <a:t>. asociadas</a:t>
            </a:r>
          </a:p>
          <a:p>
            <a:pPr marL="342900" indent="-342900">
              <a:buClr>
                <a:srgbClr val="3399FF"/>
              </a:buClr>
              <a:buSzPct val="130000"/>
              <a:buFont typeface="Arial" pitchFamily="34" charset="0"/>
              <a:buChar char="•"/>
            </a:pPr>
            <a:endParaRPr lang="es-VE" sz="2400" dirty="0">
              <a:solidFill>
                <a:srgbClr val="F57E1B"/>
              </a:solidFill>
              <a:effectLst>
                <a:outerShdw blurRad="38100" dist="38100" dir="2700000" algn="tl">
                  <a:srgbClr val="000000">
                    <a:alpha val="43137"/>
                  </a:srgbClr>
                </a:outerShdw>
              </a:effectLst>
              <a:latin typeface="Comic Sans MS" pitchFamily="66" charset="0"/>
            </a:endParaRPr>
          </a:p>
          <a:p>
            <a:pPr>
              <a:buClr>
                <a:srgbClr val="3399FF"/>
              </a:buClr>
              <a:buSzPct val="130000"/>
            </a:pPr>
            <a:r>
              <a:rPr lang="es-VE" sz="2400" dirty="0">
                <a:solidFill>
                  <a:prstClr val="white"/>
                </a:solidFill>
                <a:latin typeface="Comic Sans MS" pitchFamily="66" charset="0"/>
              </a:rPr>
              <a:t>Prevención y Terapéutica</a:t>
            </a:r>
          </a:p>
          <a:p>
            <a:pPr marL="342900" indent="-342900">
              <a:buClr>
                <a:srgbClr val="3399FF"/>
              </a:buClr>
              <a:buSzPct val="130000"/>
              <a:buFont typeface="Arial" pitchFamily="34" charset="0"/>
              <a:buChar char="•"/>
            </a:pPr>
            <a:r>
              <a:rPr lang="es-VE" sz="2000" dirty="0">
                <a:solidFill>
                  <a:prstClr val="white"/>
                </a:solidFill>
                <a:latin typeface="Comic Sans MS" pitchFamily="66" charset="0"/>
              </a:rPr>
              <a:t>A. </a:t>
            </a:r>
            <a:r>
              <a:rPr lang="es-VE" sz="2000" dirty="0">
                <a:solidFill>
                  <a:srgbClr val="F79646">
                    <a:lumMod val="60000"/>
                    <a:lumOff val="40000"/>
                  </a:srgbClr>
                </a:solidFill>
                <a:effectLst>
                  <a:outerShdw blurRad="38100" dist="38100" dir="2700000" algn="tl">
                    <a:srgbClr val="000000">
                      <a:alpha val="43137"/>
                    </a:srgbClr>
                  </a:outerShdw>
                </a:effectLst>
                <a:latin typeface="Comic Sans MS" pitchFamily="66" charset="0"/>
              </a:rPr>
              <a:t>General</a:t>
            </a:r>
          </a:p>
          <a:p>
            <a:pPr marL="342900" indent="-342900">
              <a:buClr>
                <a:srgbClr val="3399FF"/>
              </a:buClr>
              <a:buSzPct val="130000"/>
              <a:buFont typeface="Arial" pitchFamily="34" charset="0"/>
              <a:buChar char="•"/>
            </a:pPr>
            <a:r>
              <a:rPr lang="es-VE" sz="2000" dirty="0">
                <a:solidFill>
                  <a:prstClr val="white"/>
                </a:solidFill>
                <a:latin typeface="Comic Sans MS" pitchFamily="66" charset="0"/>
              </a:rPr>
              <a:t>B. </a:t>
            </a:r>
            <a:r>
              <a:rPr lang="es-VE" sz="2000" dirty="0">
                <a:solidFill>
                  <a:srgbClr val="F79646">
                    <a:lumMod val="60000"/>
                    <a:lumOff val="40000"/>
                  </a:srgbClr>
                </a:solidFill>
                <a:effectLst>
                  <a:outerShdw blurRad="38100" dist="38100" dir="2700000" algn="tl">
                    <a:srgbClr val="000000">
                      <a:alpha val="43137"/>
                    </a:srgbClr>
                  </a:outerShdw>
                </a:effectLst>
                <a:latin typeface="Comic Sans MS" pitchFamily="66" charset="0"/>
              </a:rPr>
              <a:t>Por Enfermedad</a:t>
            </a:r>
          </a:p>
          <a:p>
            <a:pPr>
              <a:buClr>
                <a:srgbClr val="3399FF"/>
              </a:buClr>
              <a:buSzPct val="130000"/>
            </a:pPr>
            <a:endParaRPr lang="es-VE" sz="1400" b="1" dirty="0">
              <a:solidFill>
                <a:srgbClr val="F57E1B"/>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70724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D:\Mis Documentos\EN PROCESO 2015\FOTOS RENE 2015\SEPTIEMBRE 2015\trinitaria carlos.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55000"/>
                    </a14:imgEffect>
                  </a14:imgLayer>
                </a14:imgProps>
              </a:ext>
              <a:ext uri="{28A0092B-C50C-407E-A947-70E740481C1C}">
                <a14:useLocalDpi xmlns:a14="http://schemas.microsoft.com/office/drawing/2010/main" val="0"/>
              </a:ext>
            </a:extLst>
          </a:blip>
          <a:srcRect l="6819" t="13989" r="12143" b="5444"/>
          <a:stretch/>
        </p:blipFill>
        <p:spPr bwMode="auto">
          <a:xfrm rot="5400000">
            <a:off x="1600957" y="329897"/>
            <a:ext cx="5942085" cy="6198206"/>
          </a:xfrm>
          <a:prstGeom prst="rect">
            <a:avLst/>
          </a:prstGeom>
          <a:solidFill>
            <a:srgbClr val="C00000"/>
          </a:solidFill>
          <a:ln w="28575">
            <a:solidFill>
              <a:srgbClr val="C00000"/>
            </a:solidFill>
          </a:ln>
          <a:effectLst>
            <a:outerShdw blurRad="50800" dist="38100" dir="2700000" algn="tl" rotWithShape="0">
              <a:prstClr val="black">
                <a:alpha val="40000"/>
              </a:prstClr>
            </a:outerShdw>
          </a:effectLst>
          <a:extLst/>
        </p:spPr>
      </p:pic>
      <p:sp>
        <p:nvSpPr>
          <p:cNvPr id="5" name="4 CuadroTexto"/>
          <p:cNvSpPr txBox="1"/>
          <p:nvPr/>
        </p:nvSpPr>
        <p:spPr>
          <a:xfrm>
            <a:off x="6301121" y="6536377"/>
            <a:ext cx="2813142" cy="276999"/>
          </a:xfrm>
          <a:prstGeom prst="rect">
            <a:avLst/>
          </a:prstGeom>
          <a:noFill/>
        </p:spPr>
        <p:txBody>
          <a:bodyPr wrap="none" rtlCol="0">
            <a:spAutoFit/>
          </a:bodyPr>
          <a:lstStyle/>
          <a:p>
            <a:r>
              <a:rPr lang="es-VE" sz="1200" dirty="0" smtClean="0">
                <a:solidFill>
                  <a:schemeClr val="bg1">
                    <a:lumMod val="65000"/>
                  </a:schemeClr>
                </a:solidFill>
                <a:latin typeface="Arial" panose="020B0604020202020204" pitchFamily="34" charset="0"/>
                <a:cs typeface="Arial" panose="020B0604020202020204" pitchFamily="34" charset="0"/>
              </a:rPr>
              <a:t>X. Páez. Facultad Medicina. ULA 2019</a:t>
            </a:r>
            <a:endParaRPr lang="es-VE" sz="1200" dirty="0">
              <a:solidFill>
                <a:schemeClr val="bg1">
                  <a:lumMod val="65000"/>
                </a:schemeClr>
              </a:solidFill>
              <a:latin typeface="Arial" panose="020B0604020202020204" pitchFamily="34" charset="0"/>
              <a:cs typeface="Arial" panose="020B0604020202020204" pitchFamily="34" charset="0"/>
            </a:endParaRPr>
          </a:p>
        </p:txBody>
      </p:sp>
      <p:sp>
        <p:nvSpPr>
          <p:cNvPr id="2" name="CuadroTexto 1"/>
          <p:cNvSpPr txBox="1"/>
          <p:nvPr/>
        </p:nvSpPr>
        <p:spPr>
          <a:xfrm>
            <a:off x="4956024" y="5266219"/>
            <a:ext cx="2387192" cy="1200329"/>
          </a:xfrm>
          <a:prstGeom prst="rect">
            <a:avLst/>
          </a:prstGeom>
          <a:noFill/>
          <a:effectLst>
            <a:outerShdw blurRad="50800" dist="38100" dir="2700000" algn="tl" rotWithShape="0">
              <a:prstClr val="black">
                <a:alpha val="40000"/>
              </a:prstClr>
            </a:outerShdw>
          </a:effectLst>
        </p:spPr>
        <p:txBody>
          <a:bodyPr wrap="none" rtlCol="0">
            <a:spAutoFit/>
          </a:bodyPr>
          <a:lstStyle/>
          <a:p>
            <a:pPr algn="r"/>
            <a:r>
              <a:rPr lang="es-VE" sz="4400" dirty="0" smtClean="0">
                <a:solidFill>
                  <a:schemeClr val="bg1"/>
                </a:solidFill>
                <a:effectLst>
                  <a:outerShdw blurRad="38100" dist="38100" dir="2700000" algn="tl">
                    <a:srgbClr val="000000">
                      <a:alpha val="43137"/>
                    </a:srgbClr>
                  </a:outerShdw>
                </a:effectLst>
                <a:latin typeface="Comic Sans MS" panose="030F0702030302020204" pitchFamily="66" charset="0"/>
              </a:rPr>
              <a:t>Gracias</a:t>
            </a:r>
          </a:p>
          <a:p>
            <a:pPr algn="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rPr>
              <a:t>pacap@ula.ve</a:t>
            </a:r>
            <a:endParaRPr lang="es-VE" sz="28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41433363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950750" y="1454927"/>
            <a:ext cx="7408266" cy="4339650"/>
          </a:xfrm>
          <a:prstGeom prst="rect">
            <a:avLst/>
          </a:prstGeom>
          <a:solidFill>
            <a:srgbClr val="FEF2E8"/>
          </a:solidFill>
          <a:effectLst>
            <a:outerShdw blurRad="50800" dist="38100" dir="2700000" algn="tl" rotWithShape="0">
              <a:prstClr val="black">
                <a:alpha val="40000"/>
              </a:prstClr>
            </a:outerShdw>
          </a:effectLst>
        </p:spPr>
        <p:txBody>
          <a:bodyPr wrap="square">
            <a:spAutoFit/>
          </a:bodyPr>
          <a:lstStyle/>
          <a:p>
            <a:r>
              <a:rPr lang="en-US" b="1" dirty="0" err="1" smtClean="0">
                <a:solidFill>
                  <a:srgbClr val="00B050"/>
                </a:solidFill>
                <a:effectLst>
                  <a:outerShdw blurRad="38100" dist="38100" dir="2700000" algn="tl">
                    <a:srgbClr val="000000">
                      <a:alpha val="43137"/>
                    </a:srgbClr>
                  </a:outerShdw>
                </a:effectLst>
                <a:latin typeface="Comic Sans MS" panose="030F0702030302020204" pitchFamily="66" charset="0"/>
              </a:rPr>
              <a:t>Ácidos</a:t>
            </a:r>
            <a:r>
              <a:rPr lang="en-US" b="1" dirty="0" smtClean="0">
                <a:solidFill>
                  <a:srgbClr val="00B050"/>
                </a:solidFill>
                <a:effectLst>
                  <a:outerShdw blurRad="38100" dist="38100" dir="2700000" algn="tl">
                    <a:srgbClr val="000000">
                      <a:alpha val="43137"/>
                    </a:srgbClr>
                  </a:outerShdw>
                </a:effectLst>
                <a:latin typeface="Comic Sans MS" panose="030F0702030302020204" pitchFamily="66" charset="0"/>
              </a:rPr>
              <a:t> </a:t>
            </a:r>
            <a:r>
              <a:rPr lang="en-US" b="1" dirty="0" err="1">
                <a:solidFill>
                  <a:srgbClr val="00B050"/>
                </a:solidFill>
                <a:effectLst>
                  <a:outerShdw blurRad="38100" dist="38100" dir="2700000" algn="tl">
                    <a:srgbClr val="000000">
                      <a:alpha val="43137"/>
                    </a:srgbClr>
                  </a:outerShdw>
                </a:effectLst>
                <a:latin typeface="Comic Sans MS" panose="030F0702030302020204" pitchFamily="66" charset="0"/>
              </a:rPr>
              <a:t>B</a:t>
            </a:r>
            <a:r>
              <a:rPr lang="en-US" b="1" dirty="0" err="1" smtClean="0">
                <a:solidFill>
                  <a:srgbClr val="00B050"/>
                </a:solidFill>
                <a:effectLst>
                  <a:outerShdw blurRad="38100" dist="38100" dir="2700000" algn="tl">
                    <a:srgbClr val="000000">
                      <a:alpha val="43137"/>
                    </a:srgbClr>
                  </a:outerShdw>
                </a:effectLst>
                <a:latin typeface="Comic Sans MS" panose="030F0702030302020204" pitchFamily="66" charset="0"/>
              </a:rPr>
              <a:t>iliares</a:t>
            </a:r>
            <a:r>
              <a:rPr lang="en-US" b="1" dirty="0" smtClean="0">
                <a:solidFill>
                  <a:srgbClr val="00B050"/>
                </a:solidFill>
                <a:effectLst>
                  <a:outerShdw blurRad="38100" dist="38100" dir="2700000" algn="tl">
                    <a:srgbClr val="000000">
                      <a:alpha val="43137"/>
                    </a:srgbClr>
                  </a:outerShdw>
                </a:effectLst>
                <a:latin typeface="Comic Sans MS" panose="030F0702030302020204" pitchFamily="66" charset="0"/>
              </a:rPr>
              <a:t> </a:t>
            </a:r>
            <a:r>
              <a:rPr lang="en-US" b="1" dirty="0" err="1" smtClean="0">
                <a:solidFill>
                  <a:srgbClr val="00B050"/>
                </a:solidFill>
                <a:effectLst>
                  <a:outerShdw blurRad="38100" dist="38100" dir="2700000" algn="tl">
                    <a:srgbClr val="000000">
                      <a:alpha val="43137"/>
                    </a:srgbClr>
                  </a:outerShdw>
                </a:effectLst>
                <a:latin typeface="Comic Sans MS" panose="030F0702030302020204" pitchFamily="66" charset="0"/>
              </a:rPr>
              <a:t>Primarios</a:t>
            </a:r>
            <a:r>
              <a:rPr lang="en-US" b="1" dirty="0" smtClean="0">
                <a:solidFill>
                  <a:srgbClr val="00B050"/>
                </a:solidFill>
                <a:effectLst>
                  <a:outerShdw blurRad="38100" dist="38100" dir="2700000" algn="tl">
                    <a:srgbClr val="000000">
                      <a:alpha val="43137"/>
                    </a:srgbClr>
                  </a:outerShdw>
                </a:effectLst>
                <a:latin typeface="Comic Sans MS" panose="030F0702030302020204" pitchFamily="66" charset="0"/>
              </a:rPr>
              <a:t> </a:t>
            </a:r>
            <a:r>
              <a:rPr lang="en-US" dirty="0" err="1" smtClean="0">
                <a:latin typeface="Comic Sans MS" panose="030F0702030302020204" pitchFamily="66" charset="0"/>
              </a:rPr>
              <a:t>cómo</a:t>
            </a:r>
            <a:r>
              <a:rPr lang="en-US" dirty="0" smtClean="0">
                <a:latin typeface="Comic Sans MS" panose="030F0702030302020204" pitchFamily="66" charset="0"/>
              </a:rPr>
              <a:t> el </a:t>
            </a:r>
            <a:r>
              <a:rPr lang="en-US" dirty="0">
                <a:latin typeface="Comic Sans MS" panose="030F0702030302020204" pitchFamily="66" charset="0"/>
              </a:rPr>
              <a:t>A</a:t>
            </a:r>
            <a:r>
              <a:rPr lang="en-US" dirty="0" smtClean="0">
                <a:latin typeface="Comic Sans MS" panose="030F0702030302020204" pitchFamily="66" charset="0"/>
              </a:rPr>
              <a:t>c. </a:t>
            </a:r>
            <a:r>
              <a:rPr lang="en-US" dirty="0" err="1" smtClean="0">
                <a:latin typeface="Comic Sans MS" panose="030F0702030302020204" pitchFamily="66" charset="0"/>
              </a:rPr>
              <a:t>Cólico</a:t>
            </a:r>
            <a:r>
              <a:rPr lang="en-US" dirty="0" smtClean="0">
                <a:latin typeface="Comic Sans MS" panose="030F0702030302020204" pitchFamily="66" charset="0"/>
              </a:rPr>
              <a:t> y </a:t>
            </a:r>
            <a:r>
              <a:rPr lang="en-US" dirty="0" err="1">
                <a:latin typeface="Comic Sans MS" panose="030F0702030302020204" pitchFamily="66" charset="0"/>
              </a:rPr>
              <a:t>Q</a:t>
            </a:r>
            <a:r>
              <a:rPr lang="en-US" dirty="0" err="1" smtClean="0">
                <a:latin typeface="Comic Sans MS" panose="030F0702030302020204" pitchFamily="66" charset="0"/>
              </a:rPr>
              <a:t>uenodesoxicólico</a:t>
            </a:r>
            <a:r>
              <a:rPr lang="en-US" dirty="0" smtClean="0">
                <a:latin typeface="Comic Sans MS" panose="030F0702030302020204" pitchFamily="66" charset="0"/>
              </a:rPr>
              <a:t>, son </a:t>
            </a:r>
            <a:r>
              <a:rPr lang="en-US" dirty="0" err="1" smtClean="0">
                <a:latin typeface="Comic Sans MS" panose="030F0702030302020204" pitchFamily="66" charset="0"/>
              </a:rPr>
              <a:t>sintetizados</a:t>
            </a:r>
            <a:r>
              <a:rPr lang="en-US" dirty="0" smtClean="0">
                <a:latin typeface="Comic Sans MS" panose="030F0702030302020204" pitchFamily="66" charset="0"/>
              </a:rPr>
              <a:t> </a:t>
            </a:r>
            <a:r>
              <a:rPr lang="en-US" dirty="0" err="1" smtClean="0">
                <a:latin typeface="Comic Sans MS" panose="030F0702030302020204" pitchFamily="66" charset="0"/>
              </a:rPr>
              <a:t>por</a:t>
            </a:r>
            <a:r>
              <a:rPr lang="en-US" dirty="0" smtClean="0">
                <a:latin typeface="Comic Sans MS" panose="030F0702030302020204" pitchFamily="66" charset="0"/>
              </a:rPr>
              <a:t> en el </a:t>
            </a:r>
            <a:r>
              <a:rPr lang="en-US" dirty="0" err="1" smtClean="0">
                <a:latin typeface="Comic Sans MS" panose="030F0702030302020204" pitchFamily="66" charset="0"/>
              </a:rPr>
              <a:t>hígado</a:t>
            </a:r>
            <a:r>
              <a:rPr lang="en-US" dirty="0" smtClean="0">
                <a:latin typeface="Comic Sans MS" panose="030F0702030302020204" pitchFamily="66" charset="0"/>
              </a:rPr>
              <a:t> y </a:t>
            </a:r>
            <a:r>
              <a:rPr lang="en-US" dirty="0" err="1" smtClean="0">
                <a:latin typeface="Comic Sans MS" panose="030F0702030302020204" pitchFamily="66" charset="0"/>
              </a:rPr>
              <a:t>conjugados</a:t>
            </a:r>
            <a:r>
              <a:rPr lang="en-US" dirty="0" smtClean="0">
                <a:latin typeface="Comic Sans MS" panose="030F0702030302020204" pitchFamily="66" charset="0"/>
              </a:rPr>
              <a:t>  con </a:t>
            </a:r>
            <a:r>
              <a:rPr lang="en-US" dirty="0" err="1" smtClean="0">
                <a:latin typeface="Comic Sans MS" panose="030F0702030302020204" pitchFamily="66" charset="0"/>
              </a:rPr>
              <a:t>glicina</a:t>
            </a:r>
            <a:r>
              <a:rPr lang="en-US" dirty="0" smtClean="0">
                <a:latin typeface="Comic Sans MS" panose="030F0702030302020204" pitchFamily="66" charset="0"/>
              </a:rPr>
              <a:t> o </a:t>
            </a:r>
            <a:r>
              <a:rPr lang="en-US" dirty="0" err="1" smtClean="0">
                <a:latin typeface="Comic Sans MS" panose="030F0702030302020204" pitchFamily="66" charset="0"/>
              </a:rPr>
              <a:t>taurina</a:t>
            </a:r>
            <a:r>
              <a:rPr lang="en-US" dirty="0" smtClean="0">
                <a:latin typeface="Comic Sans MS" panose="030F0702030302020204" pitchFamily="66" charset="0"/>
              </a:rPr>
              <a:t> antes de </a:t>
            </a:r>
            <a:r>
              <a:rPr lang="en-US" dirty="0" err="1" smtClean="0">
                <a:latin typeface="Comic Sans MS" panose="030F0702030302020204" pitchFamily="66" charset="0"/>
              </a:rPr>
              <a:t>su</a:t>
            </a:r>
            <a:r>
              <a:rPr lang="en-US" dirty="0" smtClean="0">
                <a:latin typeface="Comic Sans MS" panose="030F0702030302020204" pitchFamily="66" charset="0"/>
              </a:rPr>
              <a:t> </a:t>
            </a:r>
            <a:r>
              <a:rPr lang="en-US" dirty="0" err="1" smtClean="0">
                <a:latin typeface="Comic Sans MS" panose="030F0702030302020204" pitchFamily="66" charset="0"/>
              </a:rPr>
              <a:t>secreción</a:t>
            </a:r>
            <a:r>
              <a:rPr lang="en-US" dirty="0" smtClean="0">
                <a:latin typeface="Comic Sans MS" panose="030F0702030302020204" pitchFamily="66" charset="0"/>
              </a:rPr>
              <a:t> en el </a:t>
            </a:r>
            <a:r>
              <a:rPr lang="en-US" dirty="0" err="1" smtClean="0">
                <a:latin typeface="Comic Sans MS" panose="030F0702030302020204" pitchFamily="66" charset="0"/>
              </a:rPr>
              <a:t>duodeno</a:t>
            </a:r>
            <a:r>
              <a:rPr lang="en-US" dirty="0" smtClean="0">
                <a:latin typeface="Comic Sans MS" panose="030F0702030302020204" pitchFamily="66" charset="0"/>
              </a:rPr>
              <a:t>. </a:t>
            </a:r>
          </a:p>
          <a:p>
            <a:endParaRPr lang="en-US" sz="800" dirty="0" smtClean="0">
              <a:latin typeface="Comic Sans MS" panose="030F0702030302020204" pitchFamily="66" charset="0"/>
            </a:endParaRPr>
          </a:p>
          <a:p>
            <a:r>
              <a:rPr lang="en-US" dirty="0" smtClean="0">
                <a:latin typeface="Comic Sans MS" panose="030F0702030302020204" pitchFamily="66" charset="0"/>
              </a:rPr>
              <a:t>En </a:t>
            </a:r>
            <a:r>
              <a:rPr lang="en-US" dirty="0" err="1" smtClean="0">
                <a:latin typeface="Comic Sans MS" panose="030F0702030302020204" pitchFamily="66" charset="0"/>
              </a:rPr>
              <a:t>intestino</a:t>
            </a:r>
            <a:r>
              <a:rPr lang="en-US" dirty="0" smtClean="0">
                <a:latin typeface="Comic Sans MS" panose="030F0702030302020204" pitchFamily="66" charset="0"/>
              </a:rPr>
              <a:t>, los ac. </a:t>
            </a:r>
            <a:r>
              <a:rPr lang="en-US" dirty="0" err="1" smtClean="0">
                <a:latin typeface="Comic Sans MS" panose="030F0702030302020204" pitchFamily="66" charset="0"/>
              </a:rPr>
              <a:t>Bil</a:t>
            </a:r>
            <a:r>
              <a:rPr lang="en-US" dirty="0" smtClean="0">
                <a:latin typeface="Comic Sans MS" panose="030F0702030302020204" pitchFamily="66" charset="0"/>
              </a:rPr>
              <a:t>. </a:t>
            </a:r>
            <a:r>
              <a:rPr lang="en-US" dirty="0" err="1" smtClean="0">
                <a:latin typeface="Comic Sans MS" panose="030F0702030302020204" pitchFamily="66" charset="0"/>
              </a:rPr>
              <a:t>Primarios</a:t>
            </a:r>
            <a:r>
              <a:rPr lang="en-US" dirty="0" smtClean="0">
                <a:latin typeface="Comic Sans MS" panose="030F0702030302020204" pitchFamily="66" charset="0"/>
              </a:rPr>
              <a:t> son </a:t>
            </a:r>
            <a:r>
              <a:rPr lang="en-US" dirty="0" err="1" smtClean="0">
                <a:latin typeface="Comic Sans MS" panose="030F0702030302020204" pitchFamily="66" charset="0"/>
              </a:rPr>
              <a:t>convertidos</a:t>
            </a:r>
            <a:r>
              <a:rPr lang="en-US" dirty="0" smtClean="0">
                <a:latin typeface="Comic Sans MS" panose="030F0702030302020204" pitchFamily="66" charset="0"/>
              </a:rPr>
              <a:t> </a:t>
            </a:r>
            <a:r>
              <a:rPr lang="en-US" dirty="0" err="1" smtClean="0">
                <a:latin typeface="Comic Sans MS" panose="030F0702030302020204" pitchFamily="66" charset="0"/>
              </a:rPr>
              <a:t>por</a:t>
            </a:r>
            <a:r>
              <a:rPr lang="en-US" dirty="0" smtClean="0">
                <a:latin typeface="Comic Sans MS" panose="030F0702030302020204" pitchFamily="66" charset="0"/>
              </a:rPr>
              <a:t> el microbiota en </a:t>
            </a:r>
            <a:r>
              <a:rPr lang="en-US" b="1" dirty="0" err="1" smtClean="0">
                <a:solidFill>
                  <a:srgbClr val="0047D6"/>
                </a:solidFill>
                <a:effectLst>
                  <a:outerShdw blurRad="38100" dist="38100" dir="2700000" algn="tl">
                    <a:srgbClr val="000000">
                      <a:alpha val="43137"/>
                    </a:srgbClr>
                  </a:outerShdw>
                </a:effectLst>
                <a:latin typeface="Comic Sans MS" panose="030F0702030302020204" pitchFamily="66" charset="0"/>
              </a:rPr>
              <a:t>Ácidos</a:t>
            </a:r>
            <a:r>
              <a:rPr lang="en-US" b="1" dirty="0" smtClean="0">
                <a:solidFill>
                  <a:srgbClr val="0047D6"/>
                </a:solidFill>
                <a:effectLst>
                  <a:outerShdw blurRad="38100" dist="38100" dir="2700000" algn="tl">
                    <a:srgbClr val="000000">
                      <a:alpha val="43137"/>
                    </a:srgbClr>
                  </a:outerShdw>
                </a:effectLst>
                <a:latin typeface="Comic Sans MS" panose="030F0702030302020204" pitchFamily="66" charset="0"/>
              </a:rPr>
              <a:t> </a:t>
            </a:r>
            <a:r>
              <a:rPr lang="en-US" b="1" dirty="0" err="1" smtClean="0">
                <a:solidFill>
                  <a:srgbClr val="0047D6"/>
                </a:solidFill>
                <a:effectLst>
                  <a:outerShdw blurRad="38100" dist="38100" dir="2700000" algn="tl">
                    <a:srgbClr val="000000">
                      <a:alpha val="43137"/>
                    </a:srgbClr>
                  </a:outerShdw>
                </a:effectLst>
                <a:latin typeface="Comic Sans MS" panose="030F0702030302020204" pitchFamily="66" charset="0"/>
              </a:rPr>
              <a:t>Biliares</a:t>
            </a:r>
            <a:r>
              <a:rPr lang="en-US" b="1" dirty="0" smtClean="0">
                <a:solidFill>
                  <a:srgbClr val="0047D6"/>
                </a:solidFill>
                <a:effectLst>
                  <a:outerShdw blurRad="38100" dist="38100" dir="2700000" algn="tl">
                    <a:srgbClr val="000000">
                      <a:alpha val="43137"/>
                    </a:srgbClr>
                  </a:outerShdw>
                </a:effectLst>
                <a:latin typeface="Comic Sans MS" panose="030F0702030302020204" pitchFamily="66" charset="0"/>
              </a:rPr>
              <a:t> </a:t>
            </a:r>
            <a:r>
              <a:rPr lang="en-US" b="1" dirty="0" err="1" smtClean="0">
                <a:solidFill>
                  <a:srgbClr val="0047D6"/>
                </a:solidFill>
                <a:effectLst>
                  <a:outerShdw blurRad="38100" dist="38100" dir="2700000" algn="tl">
                    <a:srgbClr val="000000">
                      <a:alpha val="43137"/>
                    </a:srgbClr>
                  </a:outerShdw>
                </a:effectLst>
                <a:latin typeface="Comic Sans MS" panose="030F0702030302020204" pitchFamily="66" charset="0"/>
              </a:rPr>
              <a:t>Secundarios</a:t>
            </a:r>
            <a:r>
              <a:rPr lang="en-US" dirty="0" smtClean="0">
                <a:latin typeface="Comic Sans MS" panose="030F0702030302020204" pitchFamily="66" charset="0"/>
              </a:rPr>
              <a:t>, </a:t>
            </a:r>
            <a:r>
              <a:rPr lang="en-US" dirty="0" err="1" smtClean="0">
                <a:latin typeface="Comic Sans MS" panose="030F0702030302020204" pitchFamily="66" charset="0"/>
              </a:rPr>
              <a:t>como</a:t>
            </a:r>
            <a:r>
              <a:rPr lang="en-US" dirty="0" smtClean="0">
                <a:latin typeface="Comic Sans MS" panose="030F0702030302020204" pitchFamily="66" charset="0"/>
              </a:rPr>
              <a:t> Ac. </a:t>
            </a:r>
            <a:r>
              <a:rPr lang="en-US" dirty="0" err="1">
                <a:latin typeface="Comic Sans MS" panose="030F0702030302020204" pitchFamily="66" charset="0"/>
              </a:rPr>
              <a:t>D</a:t>
            </a:r>
            <a:r>
              <a:rPr lang="en-US" dirty="0" err="1" smtClean="0">
                <a:latin typeface="Comic Sans MS" panose="030F0702030302020204" pitchFamily="66" charset="0"/>
              </a:rPr>
              <a:t>esoxicólico</a:t>
            </a:r>
            <a:r>
              <a:rPr lang="en-US" dirty="0" smtClean="0">
                <a:latin typeface="Comic Sans MS" panose="030F0702030302020204" pitchFamily="66" charset="0"/>
              </a:rPr>
              <a:t> y Ac. </a:t>
            </a:r>
            <a:r>
              <a:rPr lang="en-US" dirty="0" err="1">
                <a:latin typeface="Comic Sans MS" panose="030F0702030302020204" pitchFamily="66" charset="0"/>
              </a:rPr>
              <a:t>L</a:t>
            </a:r>
            <a:r>
              <a:rPr lang="en-US" dirty="0" err="1" smtClean="0">
                <a:latin typeface="Comic Sans MS" panose="030F0702030302020204" pitchFamily="66" charset="0"/>
              </a:rPr>
              <a:t>itocólico</a:t>
            </a:r>
            <a:r>
              <a:rPr lang="en-US" dirty="0" smtClean="0">
                <a:latin typeface="Comic Sans MS" panose="030F0702030302020204" pitchFamily="66" charset="0"/>
              </a:rPr>
              <a:t>, a </a:t>
            </a:r>
            <a:r>
              <a:rPr lang="en-US" dirty="0" err="1" smtClean="0">
                <a:latin typeface="Comic Sans MS" panose="030F0702030302020204" pitchFamily="66" charset="0"/>
              </a:rPr>
              <a:t>través</a:t>
            </a:r>
            <a:r>
              <a:rPr lang="en-US" dirty="0" smtClean="0">
                <a:latin typeface="Comic Sans MS" panose="030F0702030302020204" pitchFamily="66" charset="0"/>
              </a:rPr>
              <a:t> de un </a:t>
            </a:r>
            <a:r>
              <a:rPr lang="en-US" dirty="0" err="1" smtClean="0">
                <a:latin typeface="Comic Sans MS" panose="030F0702030302020204" pitchFamily="66" charset="0"/>
              </a:rPr>
              <a:t>proceso</a:t>
            </a:r>
            <a:r>
              <a:rPr lang="en-US" dirty="0" smtClean="0">
                <a:latin typeface="Comic Sans MS" panose="030F0702030302020204" pitchFamily="66" charset="0"/>
              </a:rPr>
              <a:t> </a:t>
            </a:r>
            <a:r>
              <a:rPr lang="en-US" dirty="0" err="1" smtClean="0">
                <a:latin typeface="Comic Sans MS" panose="030F0702030302020204" pitchFamily="66" charset="0"/>
              </a:rPr>
              <a:t>que</a:t>
            </a:r>
            <a:r>
              <a:rPr lang="en-US" dirty="0" smtClean="0">
                <a:latin typeface="Comic Sans MS" panose="030F0702030302020204" pitchFamily="66" charset="0"/>
              </a:rPr>
              <a:t> </a:t>
            </a:r>
            <a:r>
              <a:rPr lang="en-US" dirty="0" err="1" smtClean="0">
                <a:latin typeface="Comic Sans MS" panose="030F0702030302020204" pitchFamily="66" charset="0"/>
              </a:rPr>
              <a:t>implica</a:t>
            </a:r>
            <a:r>
              <a:rPr lang="en-US" dirty="0" smtClean="0">
                <a:latin typeface="Comic Sans MS" panose="030F0702030302020204" pitchFamily="66" charset="0"/>
              </a:rPr>
              <a:t> </a:t>
            </a:r>
            <a:r>
              <a:rPr lang="en-US" dirty="0" err="1" smtClean="0">
                <a:latin typeface="Comic Sans MS" panose="030F0702030302020204" pitchFamily="66" charset="0"/>
              </a:rPr>
              <a:t>desconjugación</a:t>
            </a:r>
            <a:r>
              <a:rPr lang="en-US" dirty="0" smtClean="0">
                <a:latin typeface="Comic Sans MS" panose="030F0702030302020204" pitchFamily="66" charset="0"/>
              </a:rPr>
              <a:t> y </a:t>
            </a:r>
            <a:r>
              <a:rPr lang="en-US" dirty="0" err="1" smtClean="0">
                <a:latin typeface="Comic Sans MS" panose="030F0702030302020204" pitchFamily="66" charset="0"/>
              </a:rPr>
              <a:t>deshidroxilación</a:t>
            </a:r>
            <a:r>
              <a:rPr lang="en-US" dirty="0" smtClean="0">
                <a:latin typeface="Comic Sans MS" panose="030F0702030302020204" pitchFamily="66" charset="0"/>
              </a:rPr>
              <a:t>. </a:t>
            </a:r>
          </a:p>
          <a:p>
            <a:endParaRPr lang="en-US" sz="800" dirty="0" smtClean="0">
              <a:latin typeface="Comic Sans MS" panose="030F0702030302020204" pitchFamily="66" charset="0"/>
            </a:endParaRPr>
          </a:p>
          <a:p>
            <a:r>
              <a:rPr lang="en-US" b="1" dirty="0" smtClean="0">
                <a:latin typeface="Comic Sans MS" panose="030F0702030302020204" pitchFamily="66" charset="0"/>
              </a:rPr>
              <a:t>Ac. </a:t>
            </a:r>
            <a:r>
              <a:rPr lang="en-US" b="1" dirty="0" err="1" smtClean="0">
                <a:latin typeface="Comic Sans MS" panose="030F0702030302020204" pitchFamily="66" charset="0"/>
              </a:rPr>
              <a:t>Bil</a:t>
            </a:r>
            <a:r>
              <a:rPr lang="en-US" b="1" dirty="0" smtClean="0">
                <a:latin typeface="Comic Sans MS" panose="030F0702030302020204" pitchFamily="66" charset="0"/>
              </a:rPr>
              <a:t>. </a:t>
            </a:r>
            <a:r>
              <a:rPr lang="en-US" b="1" dirty="0" err="1" smtClean="0">
                <a:latin typeface="Comic Sans MS" panose="030F0702030302020204" pitchFamily="66" charset="0"/>
              </a:rPr>
              <a:t>primarios</a:t>
            </a:r>
            <a:r>
              <a:rPr lang="en-US" b="1" dirty="0" smtClean="0">
                <a:latin typeface="Comic Sans MS" panose="030F0702030302020204" pitchFamily="66" charset="0"/>
              </a:rPr>
              <a:t> y </a:t>
            </a:r>
            <a:r>
              <a:rPr lang="en-US" b="1" dirty="0" err="1" smtClean="0">
                <a:latin typeface="Comic Sans MS" panose="030F0702030302020204" pitchFamily="66" charset="0"/>
              </a:rPr>
              <a:t>secundarios</a:t>
            </a:r>
            <a:r>
              <a:rPr lang="en-US" dirty="0" smtClean="0">
                <a:latin typeface="Comic Sans MS" panose="030F0702030302020204" pitchFamily="66" charset="0"/>
              </a:rPr>
              <a:t> </a:t>
            </a:r>
            <a:r>
              <a:rPr lang="en-US" dirty="0" err="1" smtClean="0">
                <a:latin typeface="Comic Sans MS" panose="030F0702030302020204" pitchFamily="66" charset="0"/>
              </a:rPr>
              <a:t>pueden</a:t>
            </a:r>
            <a:r>
              <a:rPr lang="en-US" dirty="0" smtClean="0">
                <a:latin typeface="Comic Sans MS" panose="030F0702030302020204" pitchFamily="66" charset="0"/>
              </a:rPr>
              <a:t> </a:t>
            </a:r>
            <a:r>
              <a:rPr lang="en-US" b="1" dirty="0" err="1" smtClean="0">
                <a:latin typeface="Comic Sans MS" panose="030F0702030302020204" pitchFamily="66" charset="0"/>
              </a:rPr>
              <a:t>inhibir</a:t>
            </a:r>
            <a:r>
              <a:rPr lang="en-US" b="1" dirty="0" smtClean="0">
                <a:latin typeface="Comic Sans MS" panose="030F0702030302020204" pitchFamily="66" charset="0"/>
              </a:rPr>
              <a:t> la </a:t>
            </a:r>
            <a:r>
              <a:rPr lang="en-US" b="1" dirty="0" err="1" smtClean="0">
                <a:latin typeface="Comic Sans MS" panose="030F0702030302020204" pitchFamily="66" charset="0"/>
              </a:rPr>
              <a:t>secreción</a:t>
            </a:r>
            <a:r>
              <a:rPr lang="en-US" b="1" dirty="0" smtClean="0">
                <a:latin typeface="Comic Sans MS" panose="030F0702030302020204" pitchFamily="66" charset="0"/>
              </a:rPr>
              <a:t> de CK proinflamatorias</a:t>
            </a:r>
            <a:r>
              <a:rPr lang="en-US" dirty="0" smtClean="0">
                <a:latin typeface="Comic Sans MS" panose="030F0702030302020204" pitchFamily="66" charset="0"/>
              </a:rPr>
              <a:t> </a:t>
            </a:r>
            <a:r>
              <a:rPr lang="en-US" dirty="0" err="1" smtClean="0">
                <a:latin typeface="Comic Sans MS" panose="030F0702030302020204" pitchFamily="66" charset="0"/>
              </a:rPr>
              <a:t>por</a:t>
            </a:r>
            <a:r>
              <a:rPr lang="en-US" dirty="0" smtClean="0">
                <a:latin typeface="Comic Sans MS" panose="030F0702030302020204" pitchFamily="66" charset="0"/>
              </a:rPr>
              <a:t> </a:t>
            </a:r>
            <a:r>
              <a:rPr lang="en-US" dirty="0" err="1" smtClean="0">
                <a:latin typeface="Comic Sans MS" panose="030F0702030302020204" pitchFamily="66" charset="0"/>
              </a:rPr>
              <a:t>macrófagos</a:t>
            </a:r>
            <a:r>
              <a:rPr lang="en-US" dirty="0" smtClean="0">
                <a:latin typeface="Comic Sans MS" panose="030F0702030302020204" pitchFamily="66" charset="0"/>
              </a:rPr>
              <a:t>, c. </a:t>
            </a:r>
            <a:r>
              <a:rPr lang="en-US" dirty="0" err="1" smtClean="0">
                <a:latin typeface="Comic Sans MS" panose="030F0702030302020204" pitchFamily="66" charset="0"/>
              </a:rPr>
              <a:t>dendríticas</a:t>
            </a:r>
            <a:r>
              <a:rPr lang="en-US" dirty="0" smtClean="0">
                <a:latin typeface="Comic Sans MS" panose="030F0702030302020204" pitchFamily="66" charset="0"/>
              </a:rPr>
              <a:t> y </a:t>
            </a:r>
            <a:r>
              <a:rPr lang="en-US" dirty="0" err="1" smtClean="0">
                <a:latin typeface="Comic Sans MS" panose="030F0702030302020204" pitchFamily="66" charset="0"/>
              </a:rPr>
              <a:t>hepatocitos</a:t>
            </a:r>
            <a:r>
              <a:rPr lang="en-US" dirty="0" smtClean="0">
                <a:latin typeface="Comic Sans MS" panose="030F0702030302020204" pitchFamily="66" charset="0"/>
              </a:rPr>
              <a:t>, </a:t>
            </a:r>
            <a:r>
              <a:rPr lang="en-US" dirty="0" err="1" smtClean="0">
                <a:latin typeface="Comic Sans MS" panose="030F0702030302020204" pitchFamily="66" charset="0"/>
              </a:rPr>
              <a:t>así</a:t>
            </a:r>
            <a:r>
              <a:rPr lang="en-US" dirty="0" smtClean="0">
                <a:latin typeface="Comic Sans MS" panose="030F0702030302020204" pitchFamily="66" charset="0"/>
              </a:rPr>
              <a:t> </a:t>
            </a:r>
            <a:r>
              <a:rPr lang="en-US" dirty="0" err="1" smtClean="0">
                <a:latin typeface="Comic Sans MS" panose="030F0702030302020204" pitchFamily="66" charset="0"/>
              </a:rPr>
              <a:t>como</a:t>
            </a:r>
            <a:r>
              <a:rPr lang="en-US" dirty="0" smtClean="0">
                <a:latin typeface="Comic Sans MS" panose="030F0702030302020204" pitchFamily="66" charset="0"/>
              </a:rPr>
              <a:t> </a:t>
            </a:r>
            <a:r>
              <a:rPr lang="en-US" dirty="0" err="1" smtClean="0">
                <a:latin typeface="Comic Sans MS" panose="030F0702030302020204" pitchFamily="66" charset="0"/>
              </a:rPr>
              <a:t>también</a:t>
            </a:r>
            <a:r>
              <a:rPr lang="en-US" dirty="0" smtClean="0">
                <a:latin typeface="Comic Sans MS" panose="030F0702030302020204" pitchFamily="66" charset="0"/>
              </a:rPr>
              <a:t> la </a:t>
            </a:r>
            <a:r>
              <a:rPr lang="en-US" dirty="0" err="1" smtClean="0">
                <a:latin typeface="Comic Sans MS" panose="030F0702030302020204" pitchFamily="66" charset="0"/>
              </a:rPr>
              <a:t>producción</a:t>
            </a:r>
            <a:r>
              <a:rPr lang="en-US" dirty="0" smtClean="0">
                <a:latin typeface="Comic Sans MS" panose="030F0702030302020204" pitchFamily="66" charset="0"/>
              </a:rPr>
              <a:t> de </a:t>
            </a:r>
            <a:r>
              <a:rPr lang="en-US" dirty="0" err="1" smtClean="0">
                <a:latin typeface="Comic Sans MS" panose="030F0702030302020204" pitchFamily="66" charset="0"/>
              </a:rPr>
              <a:t>osteopontin</a:t>
            </a:r>
            <a:r>
              <a:rPr lang="en-US" dirty="0" smtClean="0">
                <a:latin typeface="Comic Sans MS" panose="030F0702030302020204" pitchFamily="66" charset="0"/>
              </a:rPr>
              <a:t> </a:t>
            </a:r>
            <a:r>
              <a:rPr lang="en-US" dirty="0" err="1" smtClean="0">
                <a:latin typeface="Comic Sans MS" panose="030F0702030302020204" pitchFamily="66" charset="0"/>
              </a:rPr>
              <a:t>por</a:t>
            </a:r>
            <a:r>
              <a:rPr lang="en-US" dirty="0" smtClean="0">
                <a:latin typeface="Comic Sans MS" panose="030F0702030302020204" pitchFamily="66" charset="0"/>
              </a:rPr>
              <a:t> c. “T” NK. </a:t>
            </a:r>
          </a:p>
          <a:p>
            <a:endParaRPr lang="en-US" sz="800" dirty="0">
              <a:latin typeface="Comic Sans MS" panose="030F0702030302020204" pitchFamily="66" charset="0"/>
            </a:endParaRPr>
          </a:p>
          <a:p>
            <a:r>
              <a:rPr lang="en-US" dirty="0" smtClean="0">
                <a:latin typeface="Comic Sans MS" panose="030F0702030302020204" pitchFamily="66" charset="0"/>
              </a:rPr>
              <a:t>Durante la </a:t>
            </a:r>
            <a:r>
              <a:rPr lang="en-US" dirty="0" err="1" smtClean="0">
                <a:latin typeface="Comic Sans MS" panose="030F0702030302020204" pitchFamily="66" charset="0"/>
              </a:rPr>
              <a:t>desconjugación</a:t>
            </a:r>
            <a:r>
              <a:rPr lang="en-US" dirty="0" smtClean="0">
                <a:latin typeface="Comic Sans MS" panose="030F0702030302020204" pitchFamily="66" charset="0"/>
              </a:rPr>
              <a:t>, se </a:t>
            </a:r>
            <a:r>
              <a:rPr lang="en-US" dirty="0" err="1" smtClean="0">
                <a:latin typeface="Comic Sans MS" panose="030F0702030302020204" pitchFamily="66" charset="0"/>
              </a:rPr>
              <a:t>libera</a:t>
            </a:r>
            <a:r>
              <a:rPr lang="en-US" dirty="0" smtClean="0">
                <a:latin typeface="Comic Sans MS" panose="030F0702030302020204" pitchFamily="66" charset="0"/>
              </a:rPr>
              <a:t> </a:t>
            </a:r>
            <a:r>
              <a:rPr lang="en-US" b="1" dirty="0" err="1" smtClean="0">
                <a:solidFill>
                  <a:srgbClr val="C00000"/>
                </a:solidFill>
                <a:effectLst>
                  <a:outerShdw blurRad="38100" dist="38100" dir="2700000" algn="tl">
                    <a:srgbClr val="000000">
                      <a:alpha val="43137"/>
                    </a:srgbClr>
                  </a:outerShdw>
                </a:effectLst>
                <a:latin typeface="Comic Sans MS" panose="030F0702030302020204" pitchFamily="66" charset="0"/>
              </a:rPr>
              <a:t>taurina</a:t>
            </a:r>
            <a:r>
              <a:rPr lang="en-US" b="1" dirty="0" smtClean="0">
                <a:solidFill>
                  <a:srgbClr val="C00000"/>
                </a:solidFill>
                <a:effectLst>
                  <a:outerShdw blurRad="38100" dist="38100" dir="2700000" algn="tl">
                    <a:srgbClr val="000000">
                      <a:alpha val="43137"/>
                    </a:srgbClr>
                  </a:outerShdw>
                </a:effectLst>
                <a:latin typeface="Comic Sans MS" panose="030F0702030302020204" pitchFamily="66" charset="0"/>
              </a:rPr>
              <a:t> </a:t>
            </a:r>
            <a:r>
              <a:rPr lang="en-US" b="1" dirty="0" err="1" smtClean="0">
                <a:solidFill>
                  <a:srgbClr val="C00000"/>
                </a:solidFill>
                <a:effectLst>
                  <a:outerShdw blurRad="38100" dist="38100" dir="2700000" algn="tl">
                    <a:srgbClr val="000000">
                      <a:alpha val="43137"/>
                    </a:srgbClr>
                  </a:outerShdw>
                </a:effectLst>
                <a:latin typeface="Comic Sans MS" panose="030F0702030302020204" pitchFamily="66" charset="0"/>
              </a:rPr>
              <a:t>libre</a:t>
            </a:r>
            <a:r>
              <a:rPr lang="en-US" b="1" dirty="0">
                <a:solidFill>
                  <a:srgbClr val="C00000"/>
                </a:solidFill>
                <a:effectLst>
                  <a:outerShdw blurRad="38100" dist="38100" dir="2700000" algn="tl">
                    <a:srgbClr val="000000">
                      <a:alpha val="43137"/>
                    </a:srgbClr>
                  </a:outerShdw>
                </a:effectLst>
                <a:latin typeface="Comic Sans MS" panose="030F0702030302020204" pitchFamily="66" charset="0"/>
              </a:rPr>
              <a:t> </a:t>
            </a:r>
            <a:r>
              <a:rPr lang="en-US" dirty="0" err="1" smtClean="0">
                <a:latin typeface="Comic Sans MS" panose="030F0702030302020204" pitchFamily="66" charset="0"/>
              </a:rPr>
              <a:t>dentro</a:t>
            </a:r>
            <a:r>
              <a:rPr lang="en-US" dirty="0" smtClean="0">
                <a:latin typeface="Comic Sans MS" panose="030F0702030302020204" pitchFamily="66" charset="0"/>
              </a:rPr>
              <a:t> de la </a:t>
            </a:r>
            <a:r>
              <a:rPr lang="en-US" dirty="0" err="1" smtClean="0">
                <a:latin typeface="Comic Sans MS" panose="030F0702030302020204" pitchFamily="66" charset="0"/>
              </a:rPr>
              <a:t>luz</a:t>
            </a:r>
            <a:r>
              <a:rPr lang="en-US" dirty="0" smtClean="0">
                <a:latin typeface="Comic Sans MS" panose="030F0702030302020204" pitchFamily="66" charset="0"/>
              </a:rPr>
              <a:t>, </a:t>
            </a:r>
            <a:r>
              <a:rPr lang="en-US" dirty="0" err="1" smtClean="0">
                <a:latin typeface="Comic Sans MS" panose="030F0702030302020204" pitchFamily="66" charset="0"/>
              </a:rPr>
              <a:t>donde</a:t>
            </a:r>
            <a:r>
              <a:rPr lang="en-US" dirty="0" smtClean="0">
                <a:latin typeface="Comic Sans MS" panose="030F0702030302020204" pitchFamily="66" charset="0"/>
              </a:rPr>
              <a:t> </a:t>
            </a:r>
            <a:r>
              <a:rPr lang="en-US" dirty="0" err="1" smtClean="0">
                <a:latin typeface="Comic Sans MS" panose="030F0702030302020204" pitchFamily="66" charset="0"/>
              </a:rPr>
              <a:t>puede</a:t>
            </a:r>
            <a:r>
              <a:rPr lang="en-US" dirty="0" smtClean="0">
                <a:latin typeface="Comic Sans MS" panose="030F0702030302020204" pitchFamily="66" charset="0"/>
              </a:rPr>
              <a:t> </a:t>
            </a:r>
            <a:r>
              <a:rPr lang="en-US" b="1" dirty="0" err="1" smtClean="0">
                <a:latin typeface="Comic Sans MS" panose="030F0702030302020204" pitchFamily="66" charset="0"/>
              </a:rPr>
              <a:t>promover</a:t>
            </a:r>
            <a:r>
              <a:rPr lang="en-US" b="1" dirty="0" smtClean="0">
                <a:latin typeface="Comic Sans MS" panose="030F0702030302020204" pitchFamily="66" charset="0"/>
              </a:rPr>
              <a:t> la </a:t>
            </a:r>
            <a:r>
              <a:rPr lang="en-US" b="1" dirty="0" err="1" smtClean="0">
                <a:latin typeface="Comic Sans MS" panose="030F0702030302020204" pitchFamily="66" charset="0"/>
              </a:rPr>
              <a:t>integridad</a:t>
            </a:r>
            <a:r>
              <a:rPr lang="en-US" b="1" dirty="0" smtClean="0">
                <a:latin typeface="Comic Sans MS" panose="030F0702030302020204" pitchFamily="66" charset="0"/>
              </a:rPr>
              <a:t> de la mucosa </a:t>
            </a:r>
            <a:r>
              <a:rPr lang="en-US" b="1" dirty="0" err="1" smtClean="0">
                <a:latin typeface="Comic Sans MS" panose="030F0702030302020204" pitchFamily="66" charset="0"/>
              </a:rPr>
              <a:t>epitelial</a:t>
            </a:r>
            <a:r>
              <a:rPr lang="en-US" b="1" dirty="0" smtClean="0">
                <a:latin typeface="Comic Sans MS" panose="030F0702030302020204" pitchFamily="66" charset="0"/>
              </a:rPr>
              <a:t> </a:t>
            </a:r>
            <a:r>
              <a:rPr lang="en-US" dirty="0" err="1" smtClean="0">
                <a:latin typeface="Comic Sans MS" panose="030F0702030302020204" pitchFamily="66" charset="0"/>
              </a:rPr>
              <a:t>por</a:t>
            </a:r>
            <a:r>
              <a:rPr lang="en-US" dirty="0" smtClean="0">
                <a:latin typeface="Comic Sans MS" panose="030F0702030302020204" pitchFamily="66" charset="0"/>
              </a:rPr>
              <a:t> </a:t>
            </a:r>
            <a:r>
              <a:rPr lang="en-US" dirty="0" err="1" smtClean="0">
                <a:latin typeface="Comic Sans MS" panose="030F0702030302020204" pitchFamily="66" charset="0"/>
              </a:rPr>
              <a:t>aumentar</a:t>
            </a:r>
            <a:r>
              <a:rPr lang="en-US" dirty="0" smtClean="0">
                <a:latin typeface="Comic Sans MS" panose="030F0702030302020204" pitchFamily="66" charset="0"/>
              </a:rPr>
              <a:t> la </a:t>
            </a:r>
            <a:r>
              <a:rPr lang="en-US" dirty="0" err="1" smtClean="0">
                <a:latin typeface="Comic Sans MS" panose="030F0702030302020204" pitchFamily="66" charset="0"/>
              </a:rPr>
              <a:t>producción</a:t>
            </a:r>
            <a:r>
              <a:rPr lang="en-US" dirty="0" smtClean="0">
                <a:latin typeface="Comic Sans MS" panose="030F0702030302020204" pitchFamily="66" charset="0"/>
              </a:rPr>
              <a:t> autocrina de </a:t>
            </a:r>
            <a:r>
              <a:rPr lang="en-US" b="1" dirty="0" smtClean="0">
                <a:latin typeface="Comic Sans MS" panose="030F0702030302020204" pitchFamily="66" charset="0"/>
              </a:rPr>
              <a:t>IL-18.</a:t>
            </a:r>
            <a:endParaRPr lang="es-VE" b="1" dirty="0">
              <a:latin typeface="Comic Sans MS" panose="030F0702030302020204" pitchFamily="66" charset="0"/>
            </a:endParaRPr>
          </a:p>
        </p:txBody>
      </p:sp>
      <p:sp>
        <p:nvSpPr>
          <p:cNvPr id="7" name="3 CuadroTexto"/>
          <p:cNvSpPr txBox="1"/>
          <p:nvPr/>
        </p:nvSpPr>
        <p:spPr>
          <a:xfrm>
            <a:off x="6880348" y="6536913"/>
            <a:ext cx="2165978" cy="230832"/>
          </a:xfrm>
          <a:prstGeom prst="rect">
            <a:avLst/>
          </a:prstGeom>
          <a:noFill/>
        </p:spPr>
        <p:txBody>
          <a:bodyPr wrap="none" rtlCol="0">
            <a:spAutoFit/>
          </a:bodyPr>
          <a:lstStyle/>
          <a:p>
            <a:r>
              <a:rPr lang="es-VE" sz="900" dirty="0" smtClean="0">
                <a:solidFill>
                  <a:schemeClr val="tx1">
                    <a:lumMod val="65000"/>
                    <a:lumOff val="35000"/>
                  </a:schemeClr>
                </a:solidFill>
                <a:latin typeface="Arial" panose="020B0604020202020204" pitchFamily="34" charset="0"/>
                <a:cs typeface="Arial" panose="020B0604020202020204" pitchFamily="34" charset="0"/>
              </a:rPr>
              <a:t>X. Páez. Facultad Medicina. ULA 2019</a:t>
            </a:r>
            <a:endParaRPr lang="es-VE"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Rectángulo 7"/>
          <p:cNvSpPr/>
          <p:nvPr/>
        </p:nvSpPr>
        <p:spPr>
          <a:xfrm>
            <a:off x="1907704" y="6106026"/>
            <a:ext cx="5328592" cy="430887"/>
          </a:xfrm>
          <a:prstGeom prst="rect">
            <a:avLst/>
          </a:prstGeom>
        </p:spPr>
        <p:txBody>
          <a:bodyPr wrap="square">
            <a:spAutoFit/>
          </a:bodyPr>
          <a:lstStyle/>
          <a:p>
            <a:r>
              <a:rPr lang="es-VE" sz="1100" dirty="0" smtClean="0">
                <a:solidFill>
                  <a:srgbClr val="000000"/>
                </a:solidFill>
                <a:latin typeface="Times New Roman" panose="02020603050405020304" pitchFamily="18" charset="0"/>
                <a:cs typeface="Times New Roman" panose="02020603050405020304" pitchFamily="18" charset="0"/>
              </a:rPr>
              <a:t>T. </a:t>
            </a:r>
            <a:r>
              <a:rPr lang="es-VE" sz="1100" dirty="0" err="1" smtClean="0">
                <a:solidFill>
                  <a:srgbClr val="000000"/>
                </a:solidFill>
                <a:latin typeface="Times New Roman" panose="02020603050405020304" pitchFamily="18" charset="0"/>
                <a:cs typeface="Times New Roman" panose="02020603050405020304" pitchFamily="18" charset="0"/>
              </a:rPr>
              <a:t>Siegmund</a:t>
            </a:r>
            <a:r>
              <a:rPr lang="es-VE" sz="1100" dirty="0" smtClean="0">
                <a:solidFill>
                  <a:srgbClr val="000000"/>
                </a:solidFill>
                <a:latin typeface="Times New Roman" panose="02020603050405020304" pitchFamily="18" charset="0"/>
                <a:cs typeface="Times New Roman" panose="02020603050405020304" pitchFamily="18" charset="0"/>
              </a:rPr>
              <a:t> </a:t>
            </a:r>
            <a:r>
              <a:rPr lang="es-VE" sz="1100" dirty="0" err="1" smtClean="0">
                <a:solidFill>
                  <a:srgbClr val="000000"/>
                </a:solidFill>
                <a:latin typeface="Times New Roman" panose="02020603050405020304" pitchFamily="18" charset="0"/>
                <a:cs typeface="Times New Roman" panose="02020603050405020304" pitchFamily="18" charset="0"/>
              </a:rPr>
              <a:t>Postler</a:t>
            </a:r>
            <a:r>
              <a:rPr lang="es-VE" sz="1100" dirty="0" smtClean="0">
                <a:solidFill>
                  <a:srgbClr val="2197D2"/>
                </a:solidFill>
                <a:latin typeface="Times New Roman" panose="02020603050405020304" pitchFamily="18" charset="0"/>
                <a:cs typeface="Times New Roman" panose="02020603050405020304" pitchFamily="18" charset="0"/>
              </a:rPr>
              <a:t>,  </a:t>
            </a:r>
            <a:r>
              <a:rPr lang="es-VE" sz="1100" dirty="0" smtClean="0">
                <a:solidFill>
                  <a:srgbClr val="000000"/>
                </a:solidFill>
                <a:latin typeface="Times New Roman" panose="02020603050405020304" pitchFamily="18" charset="0"/>
                <a:cs typeface="Times New Roman" panose="02020603050405020304" pitchFamily="18" charset="0"/>
              </a:rPr>
              <a:t>S. </a:t>
            </a:r>
            <a:r>
              <a:rPr lang="es-VE" sz="1100" dirty="0" err="1" smtClean="0">
                <a:solidFill>
                  <a:srgbClr val="000000"/>
                </a:solidFill>
                <a:latin typeface="Times New Roman" panose="02020603050405020304" pitchFamily="18" charset="0"/>
                <a:cs typeface="Times New Roman" panose="02020603050405020304" pitchFamily="18" charset="0"/>
              </a:rPr>
              <a:t>Ghosh</a:t>
            </a:r>
            <a:r>
              <a:rPr lang="es-VE" sz="1100" dirty="0">
                <a:solidFill>
                  <a:srgbClr val="2197D2"/>
                </a:solidFill>
                <a:latin typeface="Times New Roman" panose="02020603050405020304" pitchFamily="18" charset="0"/>
                <a:cs typeface="Times New Roman" panose="02020603050405020304" pitchFamily="18" charset="0"/>
              </a:rPr>
              <a:t> </a:t>
            </a:r>
            <a:r>
              <a:rPr lang="es-VE" sz="1100" i="1" dirty="0" err="1" smtClean="0">
                <a:solidFill>
                  <a:srgbClr val="000000"/>
                </a:solidFill>
                <a:latin typeface="Times New Roman" panose="02020603050405020304" pitchFamily="18" charset="0"/>
                <a:cs typeface="Times New Roman" panose="02020603050405020304" pitchFamily="18" charset="0"/>
              </a:rPr>
              <a:t>Understanding</a:t>
            </a:r>
            <a:r>
              <a:rPr lang="es-VE" sz="1100" i="1" dirty="0" smtClean="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the</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Holobiont</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smtClean="0">
                <a:solidFill>
                  <a:srgbClr val="000000"/>
                </a:solidFill>
                <a:latin typeface="Times New Roman" panose="02020603050405020304" pitchFamily="18" charset="0"/>
                <a:cs typeface="Times New Roman" panose="02020603050405020304" pitchFamily="18" charset="0"/>
              </a:rPr>
              <a:t>How</a:t>
            </a:r>
            <a:r>
              <a:rPr lang="es-VE" sz="1100" i="1" dirty="0" smtClean="0">
                <a:solidFill>
                  <a:srgbClr val="000000"/>
                </a:solidFill>
                <a:latin typeface="Times New Roman" panose="02020603050405020304" pitchFamily="18" charset="0"/>
                <a:cs typeface="Times New Roman" panose="02020603050405020304" pitchFamily="18" charset="0"/>
              </a:rPr>
              <a:t> </a:t>
            </a:r>
            <a:r>
              <a:rPr lang="es-VE" sz="1100" i="1" dirty="0" err="1" smtClean="0">
                <a:solidFill>
                  <a:srgbClr val="000000"/>
                </a:solidFill>
                <a:latin typeface="Times New Roman" panose="02020603050405020304" pitchFamily="18" charset="0"/>
                <a:cs typeface="Times New Roman" panose="02020603050405020304" pitchFamily="18" charset="0"/>
              </a:rPr>
              <a:t>Microbial</a:t>
            </a:r>
            <a:r>
              <a:rPr lang="es-VE" sz="1100" i="1" dirty="0" smtClean="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Metabolites</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err="1">
                <a:solidFill>
                  <a:srgbClr val="000000"/>
                </a:solidFill>
                <a:latin typeface="Times New Roman" panose="02020603050405020304" pitchFamily="18" charset="0"/>
                <a:cs typeface="Times New Roman" panose="02020603050405020304" pitchFamily="18" charset="0"/>
              </a:rPr>
              <a:t>Affect</a:t>
            </a:r>
            <a:r>
              <a:rPr lang="es-VE" sz="1100" i="1" dirty="0">
                <a:solidFill>
                  <a:srgbClr val="000000"/>
                </a:solidFill>
                <a:latin typeface="Times New Roman" panose="02020603050405020304" pitchFamily="18" charset="0"/>
                <a:cs typeface="Times New Roman" panose="02020603050405020304" pitchFamily="18" charset="0"/>
              </a:rPr>
              <a:t> </a:t>
            </a:r>
            <a:r>
              <a:rPr lang="es-VE" sz="1100" i="1" dirty="0" smtClean="0">
                <a:solidFill>
                  <a:srgbClr val="000000"/>
                </a:solidFill>
                <a:latin typeface="Times New Roman" panose="02020603050405020304" pitchFamily="18" charset="0"/>
                <a:cs typeface="Times New Roman" panose="02020603050405020304" pitchFamily="18" charset="0"/>
              </a:rPr>
              <a:t>Human </a:t>
            </a:r>
            <a:r>
              <a:rPr lang="en-US" sz="1100" i="1" dirty="0" smtClean="0">
                <a:solidFill>
                  <a:srgbClr val="000000"/>
                </a:solidFill>
                <a:latin typeface="Times New Roman" panose="02020603050405020304" pitchFamily="18" charset="0"/>
                <a:cs typeface="Times New Roman" panose="02020603050405020304" pitchFamily="18" charset="0"/>
              </a:rPr>
              <a:t>Health </a:t>
            </a:r>
            <a:r>
              <a:rPr lang="en-US" sz="1100" i="1" dirty="0">
                <a:solidFill>
                  <a:srgbClr val="000000"/>
                </a:solidFill>
                <a:latin typeface="Times New Roman" panose="02020603050405020304" pitchFamily="18" charset="0"/>
                <a:cs typeface="Times New Roman" panose="02020603050405020304" pitchFamily="18" charset="0"/>
              </a:rPr>
              <a:t>and Shape the Immune </a:t>
            </a:r>
            <a:r>
              <a:rPr lang="en-US" sz="1100" i="1" dirty="0" smtClean="0">
                <a:solidFill>
                  <a:srgbClr val="000000"/>
                </a:solidFill>
                <a:latin typeface="Times New Roman" panose="02020603050405020304" pitchFamily="18" charset="0"/>
                <a:cs typeface="Times New Roman" panose="02020603050405020304" pitchFamily="18" charset="0"/>
              </a:rPr>
              <a:t>System. </a:t>
            </a:r>
            <a:r>
              <a:rPr lang="en-US" sz="1100" dirty="0">
                <a:latin typeface="Times New Roman" panose="02020603050405020304" pitchFamily="18" charset="0"/>
                <a:cs typeface="Times New Roman" panose="02020603050405020304" pitchFamily="18" charset="0"/>
              </a:rPr>
              <a:t>Cell Metabolism </a:t>
            </a:r>
            <a:r>
              <a:rPr lang="en-US" sz="1100" b="1" dirty="0" smtClean="0">
                <a:latin typeface="Times New Roman" panose="02020603050405020304" pitchFamily="18" charset="0"/>
                <a:cs typeface="Times New Roman" panose="02020603050405020304" pitchFamily="18" charset="0"/>
              </a:rPr>
              <a:t>2017;</a:t>
            </a:r>
            <a:r>
              <a:rPr lang="en-US" sz="1100" dirty="0" smtClean="0">
                <a:latin typeface="Times New Roman" panose="02020603050405020304" pitchFamily="18" charset="0"/>
                <a:cs typeface="Times New Roman" panose="02020603050405020304" pitchFamily="18" charset="0"/>
              </a:rPr>
              <a:t> 26: 112-130</a:t>
            </a:r>
            <a:endParaRPr lang="en-US" sz="1100" i="1" dirty="0">
              <a:solidFill>
                <a:srgbClr val="000000"/>
              </a:solidFill>
              <a:latin typeface="Times New Roman" panose="02020603050405020304" pitchFamily="18" charset="0"/>
              <a:cs typeface="Times New Roman" panose="02020603050405020304" pitchFamily="18" charset="0"/>
            </a:endParaRPr>
          </a:p>
        </p:txBody>
      </p:sp>
      <p:sp>
        <p:nvSpPr>
          <p:cNvPr id="10" name="Rectángulo 9"/>
          <p:cNvSpPr/>
          <p:nvPr/>
        </p:nvSpPr>
        <p:spPr>
          <a:xfrm>
            <a:off x="1763688" y="558702"/>
            <a:ext cx="6139616" cy="769441"/>
          </a:xfrm>
          <a:prstGeom prst="rect">
            <a:avLst/>
          </a:prstGeom>
          <a:solidFill>
            <a:schemeClr val="accent6">
              <a:lumMod val="40000"/>
              <a:lumOff val="60000"/>
            </a:schemeClr>
          </a:solidFill>
          <a:ln w="28575">
            <a:solidFill>
              <a:srgbClr val="0047D6"/>
            </a:solidFill>
          </a:ln>
          <a:effectLst>
            <a:outerShdw blurRad="50800" dist="38100" dir="2700000" algn="tl" rotWithShape="0">
              <a:prstClr val="black">
                <a:alpha val="40000"/>
              </a:prstClr>
            </a:outerShdw>
          </a:effectLst>
        </p:spPr>
        <p:txBody>
          <a:bodyPr wrap="square">
            <a:spAutoFit/>
          </a:bodyPr>
          <a:lstStyle/>
          <a:p>
            <a:pPr algn="ctr"/>
            <a:r>
              <a:rPr lang="es-VE" sz="2200" dirty="0" smtClean="0">
                <a:latin typeface="Comic Sans MS" panose="030F0702030302020204" pitchFamily="66" charset="0"/>
              </a:rPr>
              <a:t>Metabolitos </a:t>
            </a:r>
            <a:r>
              <a:rPr lang="es-VE" sz="2200" dirty="0" err="1" smtClean="0">
                <a:latin typeface="Comic Sans MS" panose="030F0702030302020204" pitchFamily="66" charset="0"/>
              </a:rPr>
              <a:t>inmunomoduladores</a:t>
            </a:r>
            <a:r>
              <a:rPr lang="es-VE" sz="2200" dirty="0" smtClean="0">
                <a:latin typeface="Comic Sans MS" panose="030F0702030302020204" pitchFamily="66" charset="0"/>
              </a:rPr>
              <a:t> producidos por hospedero y modificados por microbiota</a:t>
            </a:r>
            <a:endParaRPr lang="es-VE" sz="2200" dirty="0">
              <a:latin typeface="Comic Sans MS" panose="030F0702030302020204" pitchFamily="66" charset="0"/>
            </a:endParaRPr>
          </a:p>
        </p:txBody>
      </p:sp>
      <p:sp>
        <p:nvSpPr>
          <p:cNvPr id="9" name="6 CuadroTexto"/>
          <p:cNvSpPr txBox="1"/>
          <p:nvPr/>
        </p:nvSpPr>
        <p:spPr>
          <a:xfrm>
            <a:off x="255107" y="389425"/>
            <a:ext cx="671979" cy="338554"/>
          </a:xfrm>
          <a:prstGeom prst="rect">
            <a:avLst/>
          </a:prstGeom>
          <a:solidFill>
            <a:srgbClr val="0047D6"/>
          </a:solidFill>
        </p:spPr>
        <p:txBody>
          <a:bodyPr wrap="none" rtlCol="0">
            <a:spAutoFit/>
          </a:bodyPr>
          <a:lstStyle/>
          <a:p>
            <a:r>
              <a:rPr lang="es-VE" sz="1600" dirty="0" smtClean="0">
                <a:solidFill>
                  <a:prstClr val="white"/>
                </a:solidFill>
                <a:latin typeface="Comic Sans MS" pitchFamily="66" charset="0"/>
              </a:rPr>
              <a:t>IIIA</a:t>
            </a:r>
            <a:endParaRPr lang="es-VE" sz="1600" dirty="0">
              <a:solidFill>
                <a:prstClr val="white"/>
              </a:solidFill>
              <a:latin typeface="Comic Sans MS" pitchFamily="66" charset="0"/>
            </a:endParaRPr>
          </a:p>
        </p:txBody>
      </p:sp>
      <p:sp>
        <p:nvSpPr>
          <p:cNvPr id="11" name="CuadroTexto 10"/>
          <p:cNvSpPr txBox="1"/>
          <p:nvPr/>
        </p:nvSpPr>
        <p:spPr>
          <a:xfrm>
            <a:off x="255107" y="762726"/>
            <a:ext cx="1348446" cy="584775"/>
          </a:xfrm>
          <a:prstGeom prst="rect">
            <a:avLst/>
          </a:prstGeom>
          <a:solidFill>
            <a:schemeClr val="accent6">
              <a:lumMod val="40000"/>
              <a:lumOff val="60000"/>
            </a:schemeClr>
          </a:solidFill>
          <a:ln w="28575">
            <a:solidFill>
              <a:srgbClr val="0047D6"/>
            </a:solidFill>
          </a:ln>
        </p:spPr>
        <p:txBody>
          <a:bodyPr wrap="none" rtlCol="0">
            <a:spAutoFit/>
          </a:bodyPr>
          <a:lstStyle/>
          <a:p>
            <a:r>
              <a:rPr lang="es-VE" sz="1600" dirty="0" smtClean="0">
                <a:latin typeface="Comic Sans MS" panose="030F0702030302020204" pitchFamily="66" charset="0"/>
              </a:rPr>
              <a:t>Terapia</a:t>
            </a:r>
          </a:p>
          <a:p>
            <a:r>
              <a:rPr lang="es-VE" sz="1600" b="1" dirty="0" err="1" smtClean="0">
                <a:latin typeface="Comic Sans MS" panose="030F0702030302020204" pitchFamily="66" charset="0"/>
              </a:rPr>
              <a:t>Postbióticos</a:t>
            </a:r>
            <a:endParaRPr lang="es-VE" sz="1600" b="1" dirty="0">
              <a:latin typeface="Comic Sans MS" panose="030F0702030302020204" pitchFamily="66" charset="0"/>
            </a:endParaRPr>
          </a:p>
        </p:txBody>
      </p:sp>
    </p:spTree>
    <p:extLst>
      <p:ext uri="{BB962C8B-B14F-4D97-AF65-F5344CB8AC3E}">
        <p14:creationId xmlns:p14="http://schemas.microsoft.com/office/powerpoint/2010/main" val="486000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8523</TotalTime>
  <Words>7747</Words>
  <Application>Microsoft Office PowerPoint</Application>
  <PresentationFormat>Presentación en pantalla (4:3)</PresentationFormat>
  <Paragraphs>1252</Paragraphs>
  <Slides>83</Slides>
  <Notes>1</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83</vt:i4>
      </vt:variant>
    </vt:vector>
  </HeadingPairs>
  <TitlesOfParts>
    <vt:vector size="92" baseType="lpstr">
      <vt:lpstr>BatangChe</vt:lpstr>
      <vt:lpstr>Arial</vt:lpstr>
      <vt:lpstr>Calibri</vt:lpstr>
      <vt:lpstr>Cambria Math</vt:lpstr>
      <vt:lpstr>Comic Sans MS</vt:lpstr>
      <vt:lpstr>Symbol</vt:lpstr>
      <vt:lpstr>Times New Roman</vt:lpstr>
      <vt:lpstr>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ximena</dc:creator>
  <cp:lastModifiedBy>ximena</cp:lastModifiedBy>
  <cp:revision>1111</cp:revision>
  <dcterms:created xsi:type="dcterms:W3CDTF">2014-11-02T15:33:38Z</dcterms:created>
  <dcterms:modified xsi:type="dcterms:W3CDTF">2019-03-28T15:38:08Z</dcterms:modified>
</cp:coreProperties>
</file>