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5"/>
  </p:notesMasterIdLst>
  <p:sldIdLst>
    <p:sldId id="513" r:id="rId2"/>
    <p:sldId id="554" r:id="rId3"/>
    <p:sldId id="555" r:id="rId4"/>
    <p:sldId id="511" r:id="rId5"/>
    <p:sldId id="628" r:id="rId6"/>
    <p:sldId id="596" r:id="rId7"/>
    <p:sldId id="598" r:id="rId8"/>
    <p:sldId id="566" r:id="rId9"/>
    <p:sldId id="562" r:id="rId10"/>
    <p:sldId id="599" r:id="rId11"/>
    <p:sldId id="600" r:id="rId12"/>
    <p:sldId id="601" r:id="rId13"/>
    <p:sldId id="602" r:id="rId14"/>
    <p:sldId id="605" r:id="rId15"/>
    <p:sldId id="603" r:id="rId16"/>
    <p:sldId id="604" r:id="rId17"/>
    <p:sldId id="607" r:id="rId18"/>
    <p:sldId id="608" r:id="rId19"/>
    <p:sldId id="609" r:id="rId20"/>
    <p:sldId id="610" r:id="rId21"/>
    <p:sldId id="611" r:id="rId22"/>
    <p:sldId id="612" r:id="rId23"/>
    <p:sldId id="565" r:id="rId24"/>
    <p:sldId id="277" r:id="rId25"/>
    <p:sldId id="558" r:id="rId26"/>
    <p:sldId id="559" r:id="rId27"/>
    <p:sldId id="466" r:id="rId28"/>
    <p:sldId id="505" r:id="rId29"/>
    <p:sldId id="537" r:id="rId30"/>
    <p:sldId id="543" r:id="rId31"/>
    <p:sldId id="572" r:id="rId32"/>
    <p:sldId id="551" r:id="rId33"/>
    <p:sldId id="317" r:id="rId34"/>
    <p:sldId id="471" r:id="rId35"/>
    <p:sldId id="292" r:id="rId36"/>
    <p:sldId id="569" r:id="rId37"/>
    <p:sldId id="497" r:id="rId38"/>
    <p:sldId id="498" r:id="rId39"/>
    <p:sldId id="499" r:id="rId40"/>
    <p:sldId id="552" r:id="rId41"/>
    <p:sldId id="553" r:id="rId42"/>
    <p:sldId id="456" r:id="rId43"/>
    <p:sldId id="474" r:id="rId44"/>
    <p:sldId id="501" r:id="rId45"/>
    <p:sldId id="455" r:id="rId46"/>
    <p:sldId id="502" r:id="rId47"/>
    <p:sldId id="314" r:id="rId48"/>
    <p:sldId id="500" r:id="rId49"/>
    <p:sldId id="504" r:id="rId50"/>
    <p:sldId id="503" r:id="rId51"/>
    <p:sldId id="506" r:id="rId52"/>
    <p:sldId id="507" r:id="rId53"/>
    <p:sldId id="510" r:id="rId54"/>
    <p:sldId id="571" r:id="rId55"/>
    <p:sldId id="615" r:id="rId56"/>
    <p:sldId id="616" r:id="rId57"/>
    <p:sldId id="627" r:id="rId58"/>
    <p:sldId id="618" r:id="rId59"/>
    <p:sldId id="619" r:id="rId60"/>
    <p:sldId id="567" r:id="rId61"/>
    <p:sldId id="568" r:id="rId62"/>
    <p:sldId id="629" r:id="rId63"/>
    <p:sldId id="379" r:id="rId64"/>
  </p:sldIdLst>
  <p:sldSz cx="9144000" cy="6858000" type="screen4x3"/>
  <p:notesSz cx="6858000" cy="91440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16EC3B97-AFD3-4E87-ACED-888C392792EB}">
          <p14:sldIdLst>
            <p14:sldId id="513"/>
            <p14:sldId id="554"/>
            <p14:sldId id="555"/>
            <p14:sldId id="511"/>
            <p14:sldId id="628"/>
            <p14:sldId id="596"/>
            <p14:sldId id="598"/>
            <p14:sldId id="566"/>
            <p14:sldId id="562"/>
            <p14:sldId id="599"/>
            <p14:sldId id="600"/>
            <p14:sldId id="601"/>
            <p14:sldId id="602"/>
            <p14:sldId id="605"/>
            <p14:sldId id="603"/>
            <p14:sldId id="604"/>
            <p14:sldId id="607"/>
            <p14:sldId id="608"/>
            <p14:sldId id="609"/>
            <p14:sldId id="610"/>
            <p14:sldId id="611"/>
            <p14:sldId id="612"/>
            <p14:sldId id="565"/>
            <p14:sldId id="277"/>
            <p14:sldId id="558"/>
            <p14:sldId id="559"/>
          </p14:sldIdLst>
        </p14:section>
        <p14:section name="Sección sin título" id="{90150520-1847-48F9-91C1-66ECE594AEF9}">
          <p14:sldIdLst>
            <p14:sldId id="466"/>
            <p14:sldId id="505"/>
            <p14:sldId id="537"/>
            <p14:sldId id="543"/>
            <p14:sldId id="572"/>
            <p14:sldId id="551"/>
            <p14:sldId id="317"/>
            <p14:sldId id="471"/>
            <p14:sldId id="292"/>
            <p14:sldId id="569"/>
            <p14:sldId id="497"/>
            <p14:sldId id="498"/>
            <p14:sldId id="499"/>
            <p14:sldId id="552"/>
            <p14:sldId id="553"/>
            <p14:sldId id="456"/>
            <p14:sldId id="474"/>
            <p14:sldId id="501"/>
            <p14:sldId id="455"/>
            <p14:sldId id="502"/>
            <p14:sldId id="314"/>
            <p14:sldId id="500"/>
            <p14:sldId id="504"/>
            <p14:sldId id="503"/>
            <p14:sldId id="506"/>
            <p14:sldId id="507"/>
            <p14:sldId id="510"/>
            <p14:sldId id="571"/>
            <p14:sldId id="615"/>
            <p14:sldId id="616"/>
            <p14:sldId id="627"/>
            <p14:sldId id="618"/>
            <p14:sldId id="619"/>
            <p14:sldId id="567"/>
            <p14:sldId id="568"/>
            <p14:sldId id="629"/>
            <p14:sldId id="379"/>
          </p14:sldIdLst>
        </p14:section>
      </p14:sectionLst>
    </p:ex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2E8"/>
    <a:srgbClr val="00D25F"/>
    <a:srgbClr val="3399FF"/>
    <a:srgbClr val="3D6ACF"/>
    <a:srgbClr val="0000FF"/>
    <a:srgbClr val="B8D0EE"/>
    <a:srgbClr val="C9FFFF"/>
    <a:srgbClr val="922300"/>
    <a:srgbClr val="FEF9F4"/>
    <a:srgbClr val="EA64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1920" autoAdjust="0"/>
    <p:restoredTop sz="94660"/>
  </p:normalViewPr>
  <p:slideViewPr>
    <p:cSldViewPr showGuides="1">
      <p:cViewPr varScale="1">
        <p:scale>
          <a:sx n="59" d="100"/>
          <a:sy n="59" d="100"/>
        </p:scale>
        <p:origin x="1212" y="48"/>
      </p:cViewPr>
      <p:guideLst>
        <p:guide orient="horz" pos="2160"/>
        <p:guide pos="2880"/>
      </p:guideLst>
    </p:cSldViewPr>
  </p:slideViewPr>
  <p:notesTextViewPr>
    <p:cViewPr>
      <p:scale>
        <a:sx n="1" d="1"/>
        <a:sy n="1" d="1"/>
      </p:scale>
      <p:origin x="0" y="0"/>
    </p:cViewPr>
  </p:notesTextViewPr>
  <p:sorterViewPr>
    <p:cViewPr varScale="1">
      <p:scale>
        <a:sx n="1" d="1"/>
        <a:sy n="1" d="1"/>
      </p:scale>
      <p:origin x="0" y="-28164"/>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VE"/>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69F0A8-DC56-4329-AB59-0DDEEFDB07BC}" type="datetimeFigureOut">
              <a:rPr lang="es-VE" smtClean="0"/>
              <a:t>28/03/2019</a:t>
            </a:fld>
            <a:endParaRPr lang="es-VE"/>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VE"/>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VE"/>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DD089C-C9CA-431E-8E8A-3D5CD0454229}" type="slidenum">
              <a:rPr lang="es-VE" smtClean="0"/>
              <a:t>‹Nº›</a:t>
            </a:fld>
            <a:endParaRPr lang="es-VE"/>
          </a:p>
        </p:txBody>
      </p:sp>
    </p:spTree>
    <p:extLst>
      <p:ext uri="{BB962C8B-B14F-4D97-AF65-F5344CB8AC3E}">
        <p14:creationId xmlns:p14="http://schemas.microsoft.com/office/powerpoint/2010/main" val="3266717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VE"/>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VE"/>
          </a:p>
        </p:txBody>
      </p:sp>
      <p:sp>
        <p:nvSpPr>
          <p:cNvPr id="4" name="3 Marcador de fecha"/>
          <p:cNvSpPr>
            <a:spLocks noGrp="1"/>
          </p:cNvSpPr>
          <p:nvPr>
            <p:ph type="dt" sz="half" idx="10"/>
          </p:nvPr>
        </p:nvSpPr>
        <p:spPr/>
        <p:txBody>
          <a:bodyPr/>
          <a:lstStyle/>
          <a:p>
            <a:fld id="{C78D0CC5-9D9F-4833-A9EB-75487F6B142B}" type="datetimeFigureOut">
              <a:rPr lang="es-VE" smtClean="0"/>
              <a:t>28/03/2019</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059714B4-FF8F-4592-B7F0-9699B5ABE0A8}" type="slidenum">
              <a:rPr lang="es-VE" smtClean="0"/>
              <a:t>‹Nº›</a:t>
            </a:fld>
            <a:endParaRPr lang="es-VE"/>
          </a:p>
        </p:txBody>
      </p:sp>
    </p:spTree>
    <p:extLst>
      <p:ext uri="{BB962C8B-B14F-4D97-AF65-F5344CB8AC3E}">
        <p14:creationId xmlns:p14="http://schemas.microsoft.com/office/powerpoint/2010/main" val="858729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C78D0CC5-9D9F-4833-A9EB-75487F6B142B}" type="datetimeFigureOut">
              <a:rPr lang="es-VE" smtClean="0"/>
              <a:t>28/03/2019</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059714B4-FF8F-4592-B7F0-9699B5ABE0A8}" type="slidenum">
              <a:rPr lang="es-VE" smtClean="0"/>
              <a:t>‹Nº›</a:t>
            </a:fld>
            <a:endParaRPr lang="es-VE"/>
          </a:p>
        </p:txBody>
      </p:sp>
    </p:spTree>
    <p:extLst>
      <p:ext uri="{BB962C8B-B14F-4D97-AF65-F5344CB8AC3E}">
        <p14:creationId xmlns:p14="http://schemas.microsoft.com/office/powerpoint/2010/main" val="3817824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C78D0CC5-9D9F-4833-A9EB-75487F6B142B}" type="datetimeFigureOut">
              <a:rPr lang="es-VE" smtClean="0"/>
              <a:t>28/03/2019</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059714B4-FF8F-4592-B7F0-9699B5ABE0A8}" type="slidenum">
              <a:rPr lang="es-VE" smtClean="0"/>
              <a:t>‹Nº›</a:t>
            </a:fld>
            <a:endParaRPr lang="es-VE"/>
          </a:p>
        </p:txBody>
      </p:sp>
    </p:spTree>
    <p:extLst>
      <p:ext uri="{BB962C8B-B14F-4D97-AF65-F5344CB8AC3E}">
        <p14:creationId xmlns:p14="http://schemas.microsoft.com/office/powerpoint/2010/main" val="6624479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4638"/>
            <a:ext cx="8229600" cy="5851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98DD1563-92E4-46E8-B8CF-D979C27FE57F}" type="slidenum">
              <a:rPr lang="es-ES"/>
              <a:pPr>
                <a:defRPr/>
              </a:pPr>
              <a:t>‹Nº›</a:t>
            </a:fld>
            <a:endParaRPr lang="es-ES"/>
          </a:p>
        </p:txBody>
      </p:sp>
    </p:spTree>
    <p:extLst>
      <p:ext uri="{BB962C8B-B14F-4D97-AF65-F5344CB8AC3E}">
        <p14:creationId xmlns:p14="http://schemas.microsoft.com/office/powerpoint/2010/main" val="3126773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C78D0CC5-9D9F-4833-A9EB-75487F6B142B}" type="datetimeFigureOut">
              <a:rPr lang="es-VE" smtClean="0"/>
              <a:t>28/03/2019</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059714B4-FF8F-4592-B7F0-9699B5ABE0A8}" type="slidenum">
              <a:rPr lang="es-VE" smtClean="0"/>
              <a:t>‹Nº›</a:t>
            </a:fld>
            <a:endParaRPr lang="es-VE"/>
          </a:p>
        </p:txBody>
      </p:sp>
    </p:spTree>
    <p:extLst>
      <p:ext uri="{BB962C8B-B14F-4D97-AF65-F5344CB8AC3E}">
        <p14:creationId xmlns:p14="http://schemas.microsoft.com/office/powerpoint/2010/main" val="441948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78D0CC5-9D9F-4833-A9EB-75487F6B142B}" type="datetimeFigureOut">
              <a:rPr lang="es-VE" smtClean="0"/>
              <a:t>28/03/2019</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059714B4-FF8F-4592-B7F0-9699B5ABE0A8}" type="slidenum">
              <a:rPr lang="es-VE" smtClean="0"/>
              <a:t>‹Nº›</a:t>
            </a:fld>
            <a:endParaRPr lang="es-VE"/>
          </a:p>
        </p:txBody>
      </p:sp>
    </p:spTree>
    <p:extLst>
      <p:ext uri="{BB962C8B-B14F-4D97-AF65-F5344CB8AC3E}">
        <p14:creationId xmlns:p14="http://schemas.microsoft.com/office/powerpoint/2010/main" val="3046662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fecha"/>
          <p:cNvSpPr>
            <a:spLocks noGrp="1"/>
          </p:cNvSpPr>
          <p:nvPr>
            <p:ph type="dt" sz="half" idx="10"/>
          </p:nvPr>
        </p:nvSpPr>
        <p:spPr/>
        <p:txBody>
          <a:bodyPr/>
          <a:lstStyle/>
          <a:p>
            <a:fld id="{C78D0CC5-9D9F-4833-A9EB-75487F6B142B}" type="datetimeFigureOut">
              <a:rPr lang="es-VE" smtClean="0"/>
              <a:t>28/03/2019</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059714B4-FF8F-4592-B7F0-9699B5ABE0A8}" type="slidenum">
              <a:rPr lang="es-VE" smtClean="0"/>
              <a:t>‹Nº›</a:t>
            </a:fld>
            <a:endParaRPr lang="es-VE"/>
          </a:p>
        </p:txBody>
      </p:sp>
    </p:spTree>
    <p:extLst>
      <p:ext uri="{BB962C8B-B14F-4D97-AF65-F5344CB8AC3E}">
        <p14:creationId xmlns:p14="http://schemas.microsoft.com/office/powerpoint/2010/main" val="1541049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7" name="6 Marcador de fecha"/>
          <p:cNvSpPr>
            <a:spLocks noGrp="1"/>
          </p:cNvSpPr>
          <p:nvPr>
            <p:ph type="dt" sz="half" idx="10"/>
          </p:nvPr>
        </p:nvSpPr>
        <p:spPr/>
        <p:txBody>
          <a:bodyPr/>
          <a:lstStyle/>
          <a:p>
            <a:fld id="{C78D0CC5-9D9F-4833-A9EB-75487F6B142B}" type="datetimeFigureOut">
              <a:rPr lang="es-VE" smtClean="0"/>
              <a:t>28/03/2019</a:t>
            </a:fld>
            <a:endParaRPr lang="es-VE"/>
          </a:p>
        </p:txBody>
      </p:sp>
      <p:sp>
        <p:nvSpPr>
          <p:cNvPr id="8" name="7 Marcador de pie de página"/>
          <p:cNvSpPr>
            <a:spLocks noGrp="1"/>
          </p:cNvSpPr>
          <p:nvPr>
            <p:ph type="ftr" sz="quarter" idx="11"/>
          </p:nvPr>
        </p:nvSpPr>
        <p:spPr/>
        <p:txBody>
          <a:bodyPr/>
          <a:lstStyle/>
          <a:p>
            <a:endParaRPr lang="es-VE"/>
          </a:p>
        </p:txBody>
      </p:sp>
      <p:sp>
        <p:nvSpPr>
          <p:cNvPr id="9" name="8 Marcador de número de diapositiva"/>
          <p:cNvSpPr>
            <a:spLocks noGrp="1"/>
          </p:cNvSpPr>
          <p:nvPr>
            <p:ph type="sldNum" sz="quarter" idx="12"/>
          </p:nvPr>
        </p:nvSpPr>
        <p:spPr/>
        <p:txBody>
          <a:bodyPr/>
          <a:lstStyle/>
          <a:p>
            <a:fld id="{059714B4-FF8F-4592-B7F0-9699B5ABE0A8}" type="slidenum">
              <a:rPr lang="es-VE" smtClean="0"/>
              <a:t>‹Nº›</a:t>
            </a:fld>
            <a:endParaRPr lang="es-VE"/>
          </a:p>
        </p:txBody>
      </p:sp>
    </p:spTree>
    <p:extLst>
      <p:ext uri="{BB962C8B-B14F-4D97-AF65-F5344CB8AC3E}">
        <p14:creationId xmlns:p14="http://schemas.microsoft.com/office/powerpoint/2010/main" val="3701455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fecha"/>
          <p:cNvSpPr>
            <a:spLocks noGrp="1"/>
          </p:cNvSpPr>
          <p:nvPr>
            <p:ph type="dt" sz="half" idx="10"/>
          </p:nvPr>
        </p:nvSpPr>
        <p:spPr/>
        <p:txBody>
          <a:bodyPr/>
          <a:lstStyle/>
          <a:p>
            <a:fld id="{C78D0CC5-9D9F-4833-A9EB-75487F6B142B}" type="datetimeFigureOut">
              <a:rPr lang="es-VE" smtClean="0"/>
              <a:t>28/03/2019</a:t>
            </a:fld>
            <a:endParaRPr lang="es-VE"/>
          </a:p>
        </p:txBody>
      </p:sp>
      <p:sp>
        <p:nvSpPr>
          <p:cNvPr id="4" name="3 Marcador de pie de página"/>
          <p:cNvSpPr>
            <a:spLocks noGrp="1"/>
          </p:cNvSpPr>
          <p:nvPr>
            <p:ph type="ftr" sz="quarter" idx="11"/>
          </p:nvPr>
        </p:nvSpPr>
        <p:spPr/>
        <p:txBody>
          <a:bodyPr/>
          <a:lstStyle/>
          <a:p>
            <a:endParaRPr lang="es-VE"/>
          </a:p>
        </p:txBody>
      </p:sp>
      <p:sp>
        <p:nvSpPr>
          <p:cNvPr id="5" name="4 Marcador de número de diapositiva"/>
          <p:cNvSpPr>
            <a:spLocks noGrp="1"/>
          </p:cNvSpPr>
          <p:nvPr>
            <p:ph type="sldNum" sz="quarter" idx="12"/>
          </p:nvPr>
        </p:nvSpPr>
        <p:spPr/>
        <p:txBody>
          <a:bodyPr/>
          <a:lstStyle/>
          <a:p>
            <a:fld id="{059714B4-FF8F-4592-B7F0-9699B5ABE0A8}" type="slidenum">
              <a:rPr lang="es-VE" smtClean="0"/>
              <a:t>‹Nº›</a:t>
            </a:fld>
            <a:endParaRPr lang="es-VE"/>
          </a:p>
        </p:txBody>
      </p:sp>
    </p:spTree>
    <p:extLst>
      <p:ext uri="{BB962C8B-B14F-4D97-AF65-F5344CB8AC3E}">
        <p14:creationId xmlns:p14="http://schemas.microsoft.com/office/powerpoint/2010/main" val="1421428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78D0CC5-9D9F-4833-A9EB-75487F6B142B}" type="datetimeFigureOut">
              <a:rPr lang="es-VE" smtClean="0"/>
              <a:t>28/03/2019</a:t>
            </a:fld>
            <a:endParaRPr lang="es-VE"/>
          </a:p>
        </p:txBody>
      </p:sp>
      <p:sp>
        <p:nvSpPr>
          <p:cNvPr id="3" name="2 Marcador de pie de página"/>
          <p:cNvSpPr>
            <a:spLocks noGrp="1"/>
          </p:cNvSpPr>
          <p:nvPr>
            <p:ph type="ftr" sz="quarter" idx="11"/>
          </p:nvPr>
        </p:nvSpPr>
        <p:spPr/>
        <p:txBody>
          <a:bodyPr/>
          <a:lstStyle/>
          <a:p>
            <a:endParaRPr lang="es-VE"/>
          </a:p>
        </p:txBody>
      </p:sp>
      <p:sp>
        <p:nvSpPr>
          <p:cNvPr id="4" name="3 Marcador de número de diapositiva"/>
          <p:cNvSpPr>
            <a:spLocks noGrp="1"/>
          </p:cNvSpPr>
          <p:nvPr>
            <p:ph type="sldNum" sz="quarter" idx="12"/>
          </p:nvPr>
        </p:nvSpPr>
        <p:spPr/>
        <p:txBody>
          <a:bodyPr/>
          <a:lstStyle/>
          <a:p>
            <a:fld id="{059714B4-FF8F-4592-B7F0-9699B5ABE0A8}" type="slidenum">
              <a:rPr lang="es-VE" smtClean="0"/>
              <a:t>‹Nº›</a:t>
            </a:fld>
            <a:endParaRPr lang="es-VE"/>
          </a:p>
        </p:txBody>
      </p:sp>
    </p:spTree>
    <p:extLst>
      <p:ext uri="{BB962C8B-B14F-4D97-AF65-F5344CB8AC3E}">
        <p14:creationId xmlns:p14="http://schemas.microsoft.com/office/powerpoint/2010/main" val="2574243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V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78D0CC5-9D9F-4833-A9EB-75487F6B142B}" type="datetimeFigureOut">
              <a:rPr lang="es-VE" smtClean="0"/>
              <a:t>28/03/2019</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059714B4-FF8F-4592-B7F0-9699B5ABE0A8}" type="slidenum">
              <a:rPr lang="es-VE" smtClean="0"/>
              <a:t>‹Nº›</a:t>
            </a:fld>
            <a:endParaRPr lang="es-VE"/>
          </a:p>
        </p:txBody>
      </p:sp>
    </p:spTree>
    <p:extLst>
      <p:ext uri="{BB962C8B-B14F-4D97-AF65-F5344CB8AC3E}">
        <p14:creationId xmlns:p14="http://schemas.microsoft.com/office/powerpoint/2010/main" val="1703530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V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VE"/>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78D0CC5-9D9F-4833-A9EB-75487F6B142B}" type="datetimeFigureOut">
              <a:rPr lang="es-VE" smtClean="0"/>
              <a:t>28/03/2019</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059714B4-FF8F-4592-B7F0-9699B5ABE0A8}" type="slidenum">
              <a:rPr lang="es-VE" smtClean="0"/>
              <a:t>‹Nº›</a:t>
            </a:fld>
            <a:endParaRPr lang="es-VE"/>
          </a:p>
        </p:txBody>
      </p:sp>
    </p:spTree>
    <p:extLst>
      <p:ext uri="{BB962C8B-B14F-4D97-AF65-F5344CB8AC3E}">
        <p14:creationId xmlns:p14="http://schemas.microsoft.com/office/powerpoint/2010/main" val="12855209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8D0CC5-9D9F-4833-A9EB-75487F6B142B}" type="datetimeFigureOut">
              <a:rPr lang="es-VE" smtClean="0"/>
              <a:t>28/03/2019</a:t>
            </a:fld>
            <a:endParaRPr lang="es-VE"/>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VE"/>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9714B4-FF8F-4592-B7F0-9699B5ABE0A8}" type="slidenum">
              <a:rPr lang="es-VE" smtClean="0"/>
              <a:t>‹Nº›</a:t>
            </a:fld>
            <a:endParaRPr lang="es-VE"/>
          </a:p>
        </p:txBody>
      </p:sp>
    </p:spTree>
    <p:extLst>
      <p:ext uri="{BB962C8B-B14F-4D97-AF65-F5344CB8AC3E}">
        <p14:creationId xmlns:p14="http://schemas.microsoft.com/office/powerpoint/2010/main" val="737431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hyperlink" Target="http://www.actionbioscience.org/genomics/the_human_microbiome.html?print" TargetMode="External"/><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7.xml"/><Relationship Id="rId5" Type="http://schemas.openxmlformats.org/officeDocument/2006/relationships/image" Target="../media/image29.jpeg"/><Relationship Id="rId4" Type="http://schemas.openxmlformats.org/officeDocument/2006/relationships/image" Target="../media/image28.jpeg"/></Relationships>
</file>

<file path=ppt/slides/_rels/slide47.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1.jpg"/><Relationship Id="rId7" Type="http://schemas.openxmlformats.org/officeDocument/2006/relationships/image" Target="../media/image34.jpg"/><Relationship Id="rId2" Type="http://schemas.openxmlformats.org/officeDocument/2006/relationships/image" Target="../media/image30.jpg"/><Relationship Id="rId1" Type="http://schemas.openxmlformats.org/officeDocument/2006/relationships/slideLayout" Target="../slideLayouts/slideLayout2.xml"/><Relationship Id="rId6" Type="http://schemas.openxmlformats.org/officeDocument/2006/relationships/image" Target="../media/image33.jpg"/><Relationship Id="rId5" Type="http://schemas.microsoft.com/office/2007/relationships/hdphoto" Target="../media/hdphoto9.wdp"/><Relationship Id="rId4" Type="http://schemas.openxmlformats.org/officeDocument/2006/relationships/image" Target="../media/image3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microsoft.com/office/2007/relationships/hdphoto" Target="../media/hdphoto12.wdp"/><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CuadroTexto 3"/>
          <p:cNvSpPr txBox="1"/>
          <p:nvPr/>
        </p:nvSpPr>
        <p:spPr>
          <a:xfrm>
            <a:off x="1038019" y="1400432"/>
            <a:ext cx="7067961" cy="3539430"/>
          </a:xfrm>
          <a:prstGeom prst="rect">
            <a:avLst/>
          </a:prstGeom>
          <a:solidFill>
            <a:schemeClr val="accent2">
              <a:lumMod val="75000"/>
            </a:schemeClr>
          </a:solidFill>
          <a:ln w="28575">
            <a:solidFill>
              <a:srgbClr val="0070C0"/>
            </a:solidFill>
          </a:ln>
          <a:effectLst>
            <a:innerShdw blurRad="63500" dist="50800" dir="13500000">
              <a:prstClr val="black">
                <a:alpha val="50000"/>
              </a:prstClr>
            </a:innerShdw>
          </a:effectLst>
        </p:spPr>
        <p:txBody>
          <a:bodyPr wrap="none" rtlCol="0">
            <a:spAutoFit/>
          </a:bodyPr>
          <a:lstStyle/>
          <a:p>
            <a:pPr algn="ctr"/>
            <a:endParaRPr lang="es-VE" sz="1600" dirty="0" smtClean="0">
              <a:solidFill>
                <a:prstClr val="white"/>
              </a:solidFill>
              <a:latin typeface="Comic Sans MS" panose="030F0702030302020204" pitchFamily="66" charset="0"/>
            </a:endParaRPr>
          </a:p>
          <a:p>
            <a:pPr algn="ctr"/>
            <a:r>
              <a:rPr lang="es-VE" sz="60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The</a:t>
            </a:r>
            <a:r>
              <a:rPr lang="es-VE" sz="6000" dirty="0" smtClean="0">
                <a:solidFill>
                  <a:prstClr val="white"/>
                </a:solidFill>
                <a:effectLst>
                  <a:outerShdw blurRad="38100" dist="38100" dir="2700000" algn="tl">
                    <a:srgbClr val="000000">
                      <a:alpha val="43137"/>
                    </a:srgbClr>
                  </a:outerShdw>
                </a:effectLst>
                <a:latin typeface="Comic Sans MS" panose="030F0702030302020204" pitchFamily="66" charset="0"/>
              </a:rPr>
              <a:t> MICROBIOTA</a:t>
            </a:r>
          </a:p>
          <a:p>
            <a:pPr algn="ctr"/>
            <a:endParaRPr lang="es-VE" sz="4400" dirty="0">
              <a:solidFill>
                <a:prstClr val="white"/>
              </a:solidFill>
              <a:latin typeface="Comic Sans MS" panose="030F0702030302020204" pitchFamily="66" charset="0"/>
            </a:endParaRPr>
          </a:p>
          <a:p>
            <a:pPr algn="ctr"/>
            <a:r>
              <a:rPr lang="es-VE" sz="4400" dirty="0" smtClean="0">
                <a:solidFill>
                  <a:prstClr val="white"/>
                </a:solidFill>
                <a:latin typeface="Comic Sans MS" panose="030F0702030302020204" pitchFamily="66" charset="0"/>
              </a:rPr>
              <a:t>…</a:t>
            </a:r>
            <a:r>
              <a:rPr lang="es-VE" sz="4400" dirty="0" err="1" smtClean="0">
                <a:solidFill>
                  <a:prstClr val="white"/>
                </a:solidFill>
                <a:latin typeface="Comic Sans MS" panose="030F0702030302020204" pitchFamily="66" charset="0"/>
              </a:rPr>
              <a:t>The</a:t>
            </a:r>
            <a:r>
              <a:rPr lang="es-VE" sz="4400" dirty="0" smtClean="0">
                <a:solidFill>
                  <a:prstClr val="white"/>
                </a:solidFill>
                <a:latin typeface="Comic Sans MS" panose="030F0702030302020204" pitchFamily="66" charset="0"/>
              </a:rPr>
              <a:t> </a:t>
            </a:r>
            <a:r>
              <a:rPr lang="es-VE" sz="4400" dirty="0" err="1" smtClean="0">
                <a:solidFill>
                  <a:prstClr val="white"/>
                </a:solidFill>
                <a:latin typeface="Comic Sans MS" panose="030F0702030302020204" pitchFamily="66" charset="0"/>
              </a:rPr>
              <a:t>hottest</a:t>
            </a:r>
            <a:r>
              <a:rPr lang="es-VE" sz="4400" dirty="0" smtClean="0">
                <a:solidFill>
                  <a:prstClr val="white"/>
                </a:solidFill>
                <a:latin typeface="Comic Sans MS" panose="030F0702030302020204" pitchFamily="66" charset="0"/>
              </a:rPr>
              <a:t> </a:t>
            </a:r>
            <a:r>
              <a:rPr lang="es-VE" sz="4400" dirty="0" err="1" smtClean="0">
                <a:solidFill>
                  <a:prstClr val="white"/>
                </a:solidFill>
                <a:latin typeface="Comic Sans MS" panose="030F0702030302020204" pitchFamily="66" charset="0"/>
              </a:rPr>
              <a:t>area</a:t>
            </a:r>
            <a:r>
              <a:rPr lang="es-VE" sz="4400" dirty="0" smtClean="0">
                <a:solidFill>
                  <a:prstClr val="white"/>
                </a:solidFill>
                <a:latin typeface="Comic Sans MS" panose="030F0702030302020204" pitchFamily="66" charset="0"/>
              </a:rPr>
              <a:t> in </a:t>
            </a:r>
          </a:p>
          <a:p>
            <a:pPr algn="ctr"/>
            <a:r>
              <a:rPr lang="es-VE" sz="4400" dirty="0" err="1" smtClean="0">
                <a:solidFill>
                  <a:prstClr val="white"/>
                </a:solidFill>
                <a:latin typeface="Comic Sans MS" panose="030F0702030302020204" pitchFamily="66" charset="0"/>
              </a:rPr>
              <a:t>Biomedicine</a:t>
            </a:r>
            <a:r>
              <a:rPr lang="es-VE" sz="4400" dirty="0" smtClean="0">
                <a:solidFill>
                  <a:prstClr val="white"/>
                </a:solidFill>
                <a:latin typeface="Comic Sans MS" panose="030F0702030302020204" pitchFamily="66" charset="0"/>
              </a:rPr>
              <a:t>…</a:t>
            </a:r>
          </a:p>
          <a:p>
            <a:pPr algn="ctr"/>
            <a:endParaRPr lang="es-VE" sz="1600" dirty="0">
              <a:solidFill>
                <a:prstClr val="white"/>
              </a:solidFill>
              <a:latin typeface="Comic Sans MS" panose="030F0702030302020204" pitchFamily="66" charset="0"/>
            </a:endParaRPr>
          </a:p>
        </p:txBody>
      </p:sp>
      <p:sp>
        <p:nvSpPr>
          <p:cNvPr id="5" name="CuadroTexto 4"/>
          <p:cNvSpPr txBox="1"/>
          <p:nvPr/>
        </p:nvSpPr>
        <p:spPr>
          <a:xfrm>
            <a:off x="5261935" y="5105400"/>
            <a:ext cx="2887329" cy="923330"/>
          </a:xfrm>
          <a:prstGeom prst="rect">
            <a:avLst/>
          </a:prstGeom>
          <a:noFill/>
        </p:spPr>
        <p:txBody>
          <a:bodyPr wrap="none" rtlCol="0">
            <a:spAutoFit/>
          </a:bodyPr>
          <a:lstStyle/>
          <a:p>
            <a:pPr algn="r"/>
            <a:r>
              <a:rPr lang="es-VE" dirty="0" smtClean="0">
                <a:solidFill>
                  <a:prstClr val="white"/>
                </a:solidFill>
                <a:latin typeface="Comic Sans MS" panose="030F0702030302020204" pitchFamily="66" charset="0"/>
              </a:rPr>
              <a:t>Eric </a:t>
            </a:r>
            <a:r>
              <a:rPr lang="es-VE" dirty="0" err="1" smtClean="0">
                <a:solidFill>
                  <a:prstClr val="white"/>
                </a:solidFill>
                <a:latin typeface="Comic Sans MS" panose="030F0702030302020204" pitchFamily="66" charset="0"/>
              </a:rPr>
              <a:t>Topol</a:t>
            </a:r>
            <a:r>
              <a:rPr lang="es-VE" dirty="0" smtClean="0">
                <a:solidFill>
                  <a:prstClr val="white"/>
                </a:solidFill>
                <a:latin typeface="Comic Sans MS" panose="030F0702030302020204" pitchFamily="66" charset="0"/>
              </a:rPr>
              <a:t> MD</a:t>
            </a:r>
          </a:p>
          <a:p>
            <a:pPr algn="r"/>
            <a:r>
              <a:rPr lang="es-VE" dirty="0" err="1" smtClean="0">
                <a:solidFill>
                  <a:prstClr val="white"/>
                </a:solidFill>
                <a:latin typeface="Comic Sans MS" panose="030F0702030302020204" pitchFamily="66" charset="0"/>
              </a:rPr>
              <a:t>Medscape</a:t>
            </a:r>
            <a:r>
              <a:rPr lang="es-VE" dirty="0" smtClean="0">
                <a:solidFill>
                  <a:prstClr val="white"/>
                </a:solidFill>
                <a:latin typeface="Comic Sans MS" panose="030F0702030302020204" pitchFamily="66" charset="0"/>
              </a:rPr>
              <a:t> Editor in </a:t>
            </a:r>
            <a:r>
              <a:rPr lang="es-VE" dirty="0" err="1" smtClean="0">
                <a:solidFill>
                  <a:prstClr val="white"/>
                </a:solidFill>
                <a:latin typeface="Comic Sans MS" panose="030F0702030302020204" pitchFamily="66" charset="0"/>
              </a:rPr>
              <a:t>chief</a:t>
            </a:r>
            <a:endParaRPr lang="es-VE" dirty="0" smtClean="0">
              <a:solidFill>
                <a:prstClr val="white"/>
              </a:solidFill>
              <a:latin typeface="Comic Sans MS" panose="030F0702030302020204" pitchFamily="66" charset="0"/>
            </a:endParaRPr>
          </a:p>
          <a:p>
            <a:pPr algn="r"/>
            <a:r>
              <a:rPr lang="es-VE" dirty="0" smtClean="0">
                <a:solidFill>
                  <a:prstClr val="white"/>
                </a:solidFill>
                <a:latin typeface="Comic Sans MS" panose="030F0702030302020204" pitchFamily="66" charset="0"/>
              </a:rPr>
              <a:t>Junio 21 2016</a:t>
            </a:r>
            <a:endParaRPr lang="es-VE" dirty="0">
              <a:solidFill>
                <a:prstClr val="white"/>
              </a:solidFill>
              <a:latin typeface="Comic Sans MS" panose="030F0702030302020204" pitchFamily="66" charset="0"/>
            </a:endParaRPr>
          </a:p>
        </p:txBody>
      </p:sp>
      <p:sp>
        <p:nvSpPr>
          <p:cNvPr id="6" name="5 CuadroTexto"/>
          <p:cNvSpPr txBox="1"/>
          <p:nvPr/>
        </p:nvSpPr>
        <p:spPr>
          <a:xfrm>
            <a:off x="6675451" y="6525344"/>
            <a:ext cx="2372765" cy="246221"/>
          </a:xfrm>
          <a:prstGeom prst="rect">
            <a:avLst/>
          </a:prstGeom>
          <a:noFill/>
        </p:spPr>
        <p:txBody>
          <a:bodyPr wrap="none" rtlCol="0">
            <a:spAutoFit/>
          </a:bodyPr>
          <a:lstStyle/>
          <a:p>
            <a:r>
              <a:rPr lang="es-VE" sz="1000" dirty="0" smtClean="0">
                <a:solidFill>
                  <a:prstClr val="black">
                    <a:lumMod val="50000"/>
                    <a:lumOff val="50000"/>
                  </a:prstClr>
                </a:solidFill>
                <a:latin typeface="Arial" panose="020B0604020202020204" pitchFamily="34" charset="0"/>
                <a:cs typeface="Arial" panose="020B0604020202020204" pitchFamily="34" charset="0"/>
              </a:rPr>
              <a:t>X. Páez. Facultad Medicina. ULA 2019</a:t>
            </a:r>
            <a:endParaRPr lang="es-VE" sz="1000" dirty="0">
              <a:solidFill>
                <a:prstClr val="black">
                  <a:lumMod val="50000"/>
                  <a:lumOff val="50000"/>
                </a:prst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700441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6537196" y="6563916"/>
            <a:ext cx="2606804" cy="261610"/>
          </a:xfrm>
          <a:prstGeom prst="rect">
            <a:avLst/>
          </a:prstGeom>
          <a:noFill/>
        </p:spPr>
        <p:txBody>
          <a:bodyPr wrap="none" rtlCol="0">
            <a:spAutoFit/>
          </a:bodyPr>
          <a:lstStyle/>
          <a:p>
            <a:r>
              <a:rPr lang="es-VE" sz="11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1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5" name="Imagen 4"/>
          <p:cNvPicPr>
            <a:picLocks noChangeAspect="1"/>
          </p:cNvPicPr>
          <p:nvPr/>
        </p:nvPicPr>
        <p:blipFill rotWithShape="1">
          <a:blip r:embed="rId2">
            <a:extLst>
              <a:ext uri="{BEBA8EAE-BF5A-486C-A8C5-ECC9F3942E4B}">
                <a14:imgProps xmlns:a14="http://schemas.microsoft.com/office/drawing/2010/main">
                  <a14:imgLayer r:embed="rId3">
                    <a14:imgEffect>
                      <a14:sharpenSoften amount="40000"/>
                    </a14:imgEffect>
                  </a14:imgLayer>
                </a14:imgProps>
              </a:ext>
              <a:ext uri="{28A0092B-C50C-407E-A947-70E740481C1C}">
                <a14:useLocalDpi xmlns:a14="http://schemas.microsoft.com/office/drawing/2010/main" val="0"/>
              </a:ext>
            </a:extLst>
          </a:blip>
          <a:srcRect t="1651" b="14210"/>
          <a:stretch/>
        </p:blipFill>
        <p:spPr>
          <a:xfrm>
            <a:off x="1043608" y="789313"/>
            <a:ext cx="7767910" cy="4608511"/>
          </a:xfrm>
          <a:prstGeom prst="rect">
            <a:avLst/>
          </a:prstGeom>
        </p:spPr>
      </p:pic>
      <p:sp>
        <p:nvSpPr>
          <p:cNvPr id="6" name="Rectángulo 5"/>
          <p:cNvSpPr/>
          <p:nvPr/>
        </p:nvSpPr>
        <p:spPr>
          <a:xfrm>
            <a:off x="1867098" y="64695"/>
            <a:ext cx="5725071" cy="369332"/>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pPr algn="ctr"/>
            <a:r>
              <a:rPr lang="en-US" b="1" dirty="0" err="1">
                <a:solidFill>
                  <a:srgbClr val="222222"/>
                </a:solidFill>
                <a:latin typeface="Comic Sans MS" panose="030F0702030302020204" pitchFamily="66" charset="0"/>
              </a:rPr>
              <a:t>M</a:t>
            </a:r>
            <a:r>
              <a:rPr lang="en-US" b="1" dirty="0" err="1" smtClean="0">
                <a:solidFill>
                  <a:srgbClr val="222222"/>
                </a:solidFill>
                <a:latin typeface="Comic Sans MS" panose="030F0702030302020204" pitchFamily="66" charset="0"/>
              </a:rPr>
              <a:t>odulación</a:t>
            </a:r>
            <a:r>
              <a:rPr lang="en-US" b="1" dirty="0" smtClean="0">
                <a:solidFill>
                  <a:srgbClr val="222222"/>
                </a:solidFill>
                <a:latin typeface="Comic Sans MS" panose="030F0702030302020204" pitchFamily="66" charset="0"/>
              </a:rPr>
              <a:t> temporal del Microbiota </a:t>
            </a:r>
            <a:r>
              <a:rPr lang="en-US" b="1" dirty="0" err="1" smtClean="0">
                <a:solidFill>
                  <a:srgbClr val="222222"/>
                </a:solidFill>
                <a:latin typeface="Comic Sans MS" panose="030F0702030302020204" pitchFamily="66" charset="0"/>
              </a:rPr>
              <a:t>por</a:t>
            </a:r>
            <a:r>
              <a:rPr lang="en-US" b="1" dirty="0" smtClean="0">
                <a:solidFill>
                  <a:srgbClr val="222222"/>
                </a:solidFill>
                <a:latin typeface="Comic Sans MS" panose="030F0702030302020204" pitchFamily="66" charset="0"/>
              </a:rPr>
              <a:t> la </a:t>
            </a:r>
            <a:r>
              <a:rPr lang="en-US" b="1" dirty="0" err="1">
                <a:solidFill>
                  <a:srgbClr val="222222"/>
                </a:solidFill>
                <a:latin typeface="Comic Sans MS" panose="030F0702030302020204" pitchFamily="66" charset="0"/>
              </a:rPr>
              <a:t>D</a:t>
            </a:r>
            <a:r>
              <a:rPr lang="en-US" b="1" dirty="0" err="1" smtClean="0">
                <a:solidFill>
                  <a:srgbClr val="222222"/>
                </a:solidFill>
                <a:latin typeface="Comic Sans MS" panose="030F0702030302020204" pitchFamily="66" charset="0"/>
              </a:rPr>
              <a:t>ieta</a:t>
            </a:r>
            <a:endParaRPr lang="es-VE" b="1" dirty="0">
              <a:latin typeface="Comic Sans MS" panose="030F0702030302020204" pitchFamily="66" charset="0"/>
            </a:endParaRPr>
          </a:p>
        </p:txBody>
      </p:sp>
      <p:sp>
        <p:nvSpPr>
          <p:cNvPr id="7" name="Rectángulo 6"/>
          <p:cNvSpPr/>
          <p:nvPr/>
        </p:nvSpPr>
        <p:spPr>
          <a:xfrm>
            <a:off x="-5680" y="6425827"/>
            <a:ext cx="4853200" cy="430887"/>
          </a:xfrm>
          <a:prstGeom prst="rect">
            <a:avLst/>
          </a:prstGeom>
        </p:spPr>
        <p:txBody>
          <a:bodyPr wrap="square">
            <a:spAutoFit/>
          </a:bodyPr>
          <a:lstStyle/>
          <a:p>
            <a:r>
              <a:rPr lang="es-VE" sz="1100" dirty="0">
                <a:latin typeface="Times New Roman" panose="02020603050405020304" pitchFamily="18" charset="0"/>
                <a:cs typeface="Times New Roman" panose="02020603050405020304" pitchFamily="18" charset="0"/>
              </a:rPr>
              <a:t>N. </a:t>
            </a:r>
            <a:r>
              <a:rPr lang="es-VE" sz="1100" dirty="0" err="1">
                <a:latin typeface="Times New Roman" panose="02020603050405020304" pitchFamily="18" charset="0"/>
                <a:cs typeface="Times New Roman" panose="02020603050405020304" pitchFamily="18" charset="0"/>
              </a:rPr>
              <a:t>Zmora</a:t>
            </a:r>
            <a:r>
              <a:rPr lang="es-VE" sz="1100" dirty="0">
                <a:latin typeface="Times New Roman" panose="02020603050405020304" pitchFamily="18" charset="0"/>
                <a:cs typeface="Times New Roman" panose="02020603050405020304" pitchFamily="18" charset="0"/>
              </a:rPr>
              <a:t>, J. Suez, E. </a:t>
            </a:r>
            <a:r>
              <a:rPr lang="es-VE" sz="1100" dirty="0" err="1" smtClean="0">
                <a:latin typeface="Times New Roman" panose="02020603050405020304" pitchFamily="18" charset="0"/>
                <a:cs typeface="Times New Roman" panose="02020603050405020304" pitchFamily="18" charset="0"/>
              </a:rPr>
              <a:t>Elinav</a:t>
            </a:r>
            <a:r>
              <a:rPr lang="es-VE" sz="1100" dirty="0" smtClean="0">
                <a:latin typeface="Times New Roman" panose="02020603050405020304" pitchFamily="18" charset="0"/>
                <a:cs typeface="Times New Roman" panose="02020603050405020304" pitchFamily="18" charset="0"/>
              </a:rPr>
              <a:t>. </a:t>
            </a:r>
            <a:r>
              <a:rPr lang="es-VE" sz="1100" i="1" dirty="0" err="1" smtClean="0">
                <a:latin typeface="Times New Roman" panose="02020603050405020304" pitchFamily="18" charset="0"/>
                <a:cs typeface="Times New Roman" panose="02020603050405020304" pitchFamily="18" charset="0"/>
              </a:rPr>
              <a:t>You</a:t>
            </a:r>
            <a:r>
              <a:rPr lang="es-VE" sz="1100" i="1" dirty="0" smtClean="0">
                <a:latin typeface="Times New Roman" panose="02020603050405020304" pitchFamily="18" charset="0"/>
                <a:cs typeface="Times New Roman" panose="02020603050405020304" pitchFamily="18" charset="0"/>
              </a:rPr>
              <a:t> </a:t>
            </a:r>
            <a:r>
              <a:rPr lang="es-VE" sz="1100" i="1" dirty="0">
                <a:latin typeface="Times New Roman" panose="02020603050405020304" pitchFamily="18" charset="0"/>
                <a:cs typeface="Times New Roman" panose="02020603050405020304" pitchFamily="18" charset="0"/>
              </a:rPr>
              <a:t>are </a:t>
            </a:r>
            <a:r>
              <a:rPr lang="es-VE" sz="1100" i="1" dirty="0" err="1">
                <a:latin typeface="Times New Roman" panose="02020603050405020304" pitchFamily="18" charset="0"/>
                <a:cs typeface="Times New Roman" panose="02020603050405020304" pitchFamily="18" charset="0"/>
              </a:rPr>
              <a:t>what</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you</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eat</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diet</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health</a:t>
            </a:r>
            <a:r>
              <a:rPr lang="es-VE" sz="1100" i="1" dirty="0">
                <a:latin typeface="Times New Roman" panose="02020603050405020304" pitchFamily="18" charset="0"/>
                <a:cs typeface="Times New Roman" panose="02020603050405020304" pitchFamily="18" charset="0"/>
              </a:rPr>
              <a:t> and </a:t>
            </a:r>
            <a:r>
              <a:rPr lang="es-VE" sz="1100" i="1" dirty="0" err="1">
                <a:latin typeface="Times New Roman" panose="02020603050405020304" pitchFamily="18" charset="0"/>
                <a:cs typeface="Times New Roman" panose="02020603050405020304" pitchFamily="18" charset="0"/>
              </a:rPr>
              <a:t>the</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gut</a:t>
            </a:r>
            <a:r>
              <a:rPr lang="es-VE" sz="1100" i="1" dirty="0">
                <a:latin typeface="Times New Roman" panose="02020603050405020304" pitchFamily="18" charset="0"/>
                <a:cs typeface="Times New Roman" panose="02020603050405020304" pitchFamily="18" charset="0"/>
              </a:rPr>
              <a:t> </a:t>
            </a:r>
            <a:r>
              <a:rPr lang="es-VE" sz="1100" i="1" dirty="0" smtClean="0">
                <a:latin typeface="Times New Roman" panose="02020603050405020304" pitchFamily="18" charset="0"/>
                <a:cs typeface="Times New Roman" panose="02020603050405020304" pitchFamily="18" charset="0"/>
              </a:rPr>
              <a:t>microbiota. </a:t>
            </a:r>
            <a:r>
              <a:rPr lang="es-VE" sz="1100" dirty="0" err="1" smtClean="0">
                <a:latin typeface="Times New Roman" panose="02020603050405020304" pitchFamily="18" charset="0"/>
                <a:cs typeface="Times New Roman" panose="02020603050405020304" pitchFamily="18" charset="0"/>
              </a:rPr>
              <a:t>Nature</a:t>
            </a:r>
            <a:r>
              <a:rPr lang="es-VE" sz="1100" dirty="0" smtClean="0">
                <a:latin typeface="Times New Roman" panose="02020603050405020304" pitchFamily="18" charset="0"/>
                <a:cs typeface="Times New Roman" panose="02020603050405020304" pitchFamily="18" charset="0"/>
              </a:rPr>
              <a:t> </a:t>
            </a:r>
            <a:r>
              <a:rPr lang="es-VE" sz="1100" dirty="0" err="1">
                <a:latin typeface="Times New Roman" panose="02020603050405020304" pitchFamily="18" charset="0"/>
                <a:cs typeface="Times New Roman" panose="02020603050405020304" pitchFamily="18" charset="0"/>
              </a:rPr>
              <a:t>Reviews</a:t>
            </a:r>
            <a:r>
              <a:rPr lang="es-VE" sz="1100" dirty="0">
                <a:latin typeface="Times New Roman" panose="02020603050405020304" pitchFamily="18" charset="0"/>
                <a:cs typeface="Times New Roman" panose="02020603050405020304" pitchFamily="18" charset="0"/>
              </a:rPr>
              <a:t> </a:t>
            </a:r>
            <a:r>
              <a:rPr lang="es-VE" sz="1100" dirty="0" err="1">
                <a:latin typeface="Times New Roman" panose="02020603050405020304" pitchFamily="18" charset="0"/>
                <a:cs typeface="Times New Roman" panose="02020603050405020304" pitchFamily="18" charset="0"/>
              </a:rPr>
              <a:t>Gastroenterology</a:t>
            </a:r>
            <a:r>
              <a:rPr lang="es-VE" sz="1100" dirty="0">
                <a:latin typeface="Times New Roman" panose="02020603050405020304" pitchFamily="18" charset="0"/>
                <a:cs typeface="Times New Roman" panose="02020603050405020304" pitchFamily="18" charset="0"/>
              </a:rPr>
              <a:t> </a:t>
            </a:r>
            <a:r>
              <a:rPr lang="es-VE" sz="1100" dirty="0" smtClean="0">
                <a:latin typeface="Times New Roman" panose="02020603050405020304" pitchFamily="18" charset="0"/>
                <a:cs typeface="Times New Roman" panose="02020603050405020304" pitchFamily="18" charset="0"/>
              </a:rPr>
              <a:t>&amp;  </a:t>
            </a:r>
            <a:r>
              <a:rPr lang="es-VE" sz="1100" dirty="0" err="1" smtClean="0">
                <a:latin typeface="Times New Roman" panose="02020603050405020304" pitchFamily="18" charset="0"/>
                <a:cs typeface="Times New Roman" panose="02020603050405020304" pitchFamily="18" charset="0"/>
              </a:rPr>
              <a:t>Hepatology</a:t>
            </a:r>
            <a:r>
              <a:rPr lang="es-VE" sz="1100" dirty="0" smtClean="0">
                <a:latin typeface="Times New Roman" panose="02020603050405020304" pitchFamily="18" charset="0"/>
                <a:cs typeface="Times New Roman" panose="02020603050405020304" pitchFamily="18" charset="0"/>
              </a:rPr>
              <a:t> </a:t>
            </a:r>
            <a:r>
              <a:rPr lang="es-VE" sz="1100" b="1" dirty="0" smtClean="0">
                <a:latin typeface="Times New Roman" panose="02020603050405020304" pitchFamily="18" charset="0"/>
                <a:cs typeface="Times New Roman" panose="02020603050405020304" pitchFamily="18" charset="0"/>
              </a:rPr>
              <a:t>2019</a:t>
            </a:r>
            <a:r>
              <a:rPr lang="es-VE" sz="1100" dirty="0" smtClean="0">
                <a:latin typeface="Times New Roman" panose="02020603050405020304" pitchFamily="18" charset="0"/>
                <a:cs typeface="Times New Roman" panose="02020603050405020304" pitchFamily="18" charset="0"/>
              </a:rPr>
              <a:t> ; 16: 35–56.</a:t>
            </a:r>
            <a:endParaRPr lang="es-VE" sz="1100" dirty="0">
              <a:latin typeface="Times New Roman" panose="02020603050405020304" pitchFamily="18" charset="0"/>
              <a:cs typeface="Times New Roman" panose="02020603050405020304" pitchFamily="18" charset="0"/>
            </a:endParaRPr>
          </a:p>
        </p:txBody>
      </p:sp>
      <p:sp>
        <p:nvSpPr>
          <p:cNvPr id="8" name="Rectángulo 7"/>
          <p:cNvSpPr/>
          <p:nvPr/>
        </p:nvSpPr>
        <p:spPr>
          <a:xfrm>
            <a:off x="5558289" y="1303588"/>
            <a:ext cx="1556836" cy="338554"/>
          </a:xfrm>
          <a:prstGeom prst="rect">
            <a:avLst/>
          </a:prstGeom>
        </p:spPr>
        <p:txBody>
          <a:bodyPr wrap="none">
            <a:spAutoFit/>
          </a:bodyPr>
          <a:lstStyle/>
          <a:p>
            <a:r>
              <a:rPr lang="en-US" sz="1600" b="1" dirty="0" err="1" smtClean="0">
                <a:solidFill>
                  <a:srgbClr val="222222"/>
                </a:solidFill>
                <a:latin typeface="Comic Sans MS" panose="030F0702030302020204" pitchFamily="66" charset="0"/>
              </a:rPr>
              <a:t>Bacteroidetes</a:t>
            </a:r>
            <a:endParaRPr lang="es-VE" sz="1600" b="1" dirty="0"/>
          </a:p>
        </p:txBody>
      </p:sp>
      <p:sp>
        <p:nvSpPr>
          <p:cNvPr id="9" name="Rectángulo 8"/>
          <p:cNvSpPr/>
          <p:nvPr/>
        </p:nvSpPr>
        <p:spPr>
          <a:xfrm>
            <a:off x="5734619" y="3610283"/>
            <a:ext cx="1204176" cy="338554"/>
          </a:xfrm>
          <a:prstGeom prst="rect">
            <a:avLst/>
          </a:prstGeom>
        </p:spPr>
        <p:txBody>
          <a:bodyPr wrap="none">
            <a:spAutoFit/>
          </a:bodyPr>
          <a:lstStyle/>
          <a:p>
            <a:r>
              <a:rPr lang="en-US" sz="1600" b="1" dirty="0" err="1" smtClean="0">
                <a:solidFill>
                  <a:srgbClr val="222222"/>
                </a:solidFill>
                <a:latin typeface="Comic Sans MS" panose="030F0702030302020204" pitchFamily="66" charset="0"/>
              </a:rPr>
              <a:t>Firmicutes</a:t>
            </a:r>
            <a:endParaRPr lang="es-VE" sz="1600" b="1" dirty="0"/>
          </a:p>
        </p:txBody>
      </p:sp>
      <p:sp>
        <p:nvSpPr>
          <p:cNvPr id="10" name="Rectángulo 9"/>
          <p:cNvSpPr/>
          <p:nvPr/>
        </p:nvSpPr>
        <p:spPr>
          <a:xfrm>
            <a:off x="5654469" y="4681519"/>
            <a:ext cx="1643399" cy="338554"/>
          </a:xfrm>
          <a:prstGeom prst="rect">
            <a:avLst/>
          </a:prstGeom>
        </p:spPr>
        <p:txBody>
          <a:bodyPr wrap="none">
            <a:spAutoFit/>
          </a:bodyPr>
          <a:lstStyle/>
          <a:p>
            <a:r>
              <a:rPr lang="en-US" sz="1600" b="1" dirty="0" err="1" smtClean="0">
                <a:solidFill>
                  <a:srgbClr val="222222"/>
                </a:solidFill>
                <a:latin typeface="Comic Sans MS" panose="030F0702030302020204" pitchFamily="66" charset="0"/>
              </a:rPr>
              <a:t>Proteobacteria</a:t>
            </a:r>
            <a:endParaRPr lang="es-VE" sz="1600" b="1" dirty="0"/>
          </a:p>
        </p:txBody>
      </p:sp>
      <p:sp>
        <p:nvSpPr>
          <p:cNvPr id="11" name="Rectángulo 10"/>
          <p:cNvSpPr/>
          <p:nvPr/>
        </p:nvSpPr>
        <p:spPr>
          <a:xfrm>
            <a:off x="5654469" y="4971535"/>
            <a:ext cx="1633781" cy="338554"/>
          </a:xfrm>
          <a:prstGeom prst="rect">
            <a:avLst/>
          </a:prstGeom>
        </p:spPr>
        <p:txBody>
          <a:bodyPr wrap="none">
            <a:spAutoFit/>
          </a:bodyPr>
          <a:lstStyle/>
          <a:p>
            <a:r>
              <a:rPr lang="en-US" sz="1600" b="1" dirty="0" err="1" smtClean="0">
                <a:solidFill>
                  <a:srgbClr val="222222"/>
                </a:solidFill>
                <a:latin typeface="Comic Sans MS" panose="030F0702030302020204" pitchFamily="66" charset="0"/>
              </a:rPr>
              <a:t>Actinobacteria</a:t>
            </a:r>
            <a:endParaRPr lang="es-VE" sz="1600" b="1" dirty="0"/>
          </a:p>
        </p:txBody>
      </p:sp>
      <p:sp>
        <p:nvSpPr>
          <p:cNvPr id="12" name="Rectángulo 11"/>
          <p:cNvSpPr/>
          <p:nvPr/>
        </p:nvSpPr>
        <p:spPr>
          <a:xfrm>
            <a:off x="74365" y="1207712"/>
            <a:ext cx="1218603" cy="307777"/>
          </a:xfrm>
          <a:prstGeom prst="rect">
            <a:avLst/>
          </a:prstGeom>
        </p:spPr>
        <p:txBody>
          <a:bodyPr wrap="none">
            <a:spAutoFit/>
          </a:bodyPr>
          <a:lstStyle/>
          <a:p>
            <a:r>
              <a:rPr lang="en-US" sz="1400" dirty="0" smtClean="0">
                <a:solidFill>
                  <a:srgbClr val="222222"/>
                </a:solidFill>
                <a:effectLst>
                  <a:outerShdw blurRad="38100" dist="38100" dir="2700000" algn="tl">
                    <a:srgbClr val="000000">
                      <a:alpha val="43137"/>
                    </a:srgbClr>
                  </a:outerShdw>
                </a:effectLst>
                <a:latin typeface="Symbol" panose="05050102010706020507" pitchFamily="18" charset="2"/>
              </a:rPr>
              <a:t>b</a:t>
            </a:r>
            <a:r>
              <a:rPr lang="en-US" sz="1400" dirty="0" smtClean="0">
                <a:solidFill>
                  <a:srgbClr val="222222"/>
                </a:solidFill>
                <a:effectLst>
                  <a:outerShdw blurRad="38100" dist="38100" dir="2700000" algn="tl">
                    <a:srgbClr val="000000">
                      <a:alpha val="43137"/>
                    </a:srgbClr>
                  </a:outerShdw>
                </a:effectLst>
                <a:latin typeface="Comic Sans MS" panose="030F0702030302020204" pitchFamily="66" charset="0"/>
              </a:rPr>
              <a:t> </a:t>
            </a:r>
            <a:r>
              <a:rPr lang="en-US" sz="14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diversidad</a:t>
            </a:r>
            <a:endParaRPr lang="es-VE" sz="1400" dirty="0"/>
          </a:p>
        </p:txBody>
      </p:sp>
      <p:sp>
        <p:nvSpPr>
          <p:cNvPr id="13" name="Rectángulo 12"/>
          <p:cNvSpPr/>
          <p:nvPr/>
        </p:nvSpPr>
        <p:spPr>
          <a:xfrm>
            <a:off x="42195" y="4149080"/>
            <a:ext cx="1218603" cy="307777"/>
          </a:xfrm>
          <a:prstGeom prst="rect">
            <a:avLst/>
          </a:prstGeom>
        </p:spPr>
        <p:txBody>
          <a:bodyPr wrap="none">
            <a:spAutoFit/>
          </a:bodyPr>
          <a:lstStyle/>
          <a:p>
            <a:r>
              <a:rPr lang="en-US" sz="1400" dirty="0" smtClean="0">
                <a:solidFill>
                  <a:srgbClr val="222222"/>
                </a:solidFill>
                <a:effectLst>
                  <a:outerShdw blurRad="38100" dist="38100" dir="2700000" algn="tl">
                    <a:srgbClr val="000000">
                      <a:alpha val="43137"/>
                    </a:srgbClr>
                  </a:outerShdw>
                </a:effectLst>
                <a:latin typeface="Symbol" panose="05050102010706020507" pitchFamily="18" charset="2"/>
              </a:rPr>
              <a:t>a</a:t>
            </a:r>
            <a:r>
              <a:rPr lang="en-US" sz="1400" dirty="0" smtClean="0">
                <a:solidFill>
                  <a:srgbClr val="222222"/>
                </a:solidFill>
                <a:effectLst>
                  <a:outerShdw blurRad="38100" dist="38100" dir="2700000" algn="tl">
                    <a:srgbClr val="000000">
                      <a:alpha val="43137"/>
                    </a:srgbClr>
                  </a:outerShdw>
                </a:effectLst>
                <a:latin typeface="Comic Sans MS" panose="030F0702030302020204" pitchFamily="66" charset="0"/>
              </a:rPr>
              <a:t> </a:t>
            </a:r>
            <a:r>
              <a:rPr lang="en-US" sz="14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diversidad</a:t>
            </a:r>
            <a:endParaRPr lang="es-VE" sz="1400" dirty="0"/>
          </a:p>
        </p:txBody>
      </p:sp>
      <p:sp>
        <p:nvSpPr>
          <p:cNvPr id="14" name="Rectángulo 13"/>
          <p:cNvSpPr/>
          <p:nvPr/>
        </p:nvSpPr>
        <p:spPr>
          <a:xfrm>
            <a:off x="3302842" y="6001543"/>
            <a:ext cx="2369559" cy="307777"/>
          </a:xfrm>
          <a:prstGeom prst="rect">
            <a:avLst/>
          </a:prstGeom>
        </p:spPr>
        <p:txBody>
          <a:bodyPr wrap="none">
            <a:spAutoFit/>
          </a:bodyPr>
          <a:lstStyle/>
          <a:p>
            <a:r>
              <a:rPr lang="en-US" sz="1400" b="1" dirty="0" smtClean="0">
                <a:solidFill>
                  <a:srgbClr val="222222"/>
                </a:solidFill>
                <a:effectLst>
                  <a:outerShdw blurRad="38100" dist="38100" dir="2700000" algn="tl">
                    <a:srgbClr val="000000">
                      <a:alpha val="43137"/>
                    </a:srgbClr>
                  </a:outerShdw>
                </a:effectLst>
                <a:latin typeface="Comic Sans MS" panose="030F0702030302020204" pitchFamily="66" charset="0"/>
              </a:rPr>
              <a:t>- - - </a:t>
            </a:r>
            <a:r>
              <a:rPr lang="en-US" sz="14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Cambios</a:t>
            </a:r>
            <a:r>
              <a:rPr lang="en-US" sz="1400" dirty="0" smtClean="0">
                <a:solidFill>
                  <a:srgbClr val="222222"/>
                </a:solidFill>
                <a:effectLst>
                  <a:outerShdw blurRad="38100" dist="38100" dir="2700000" algn="tl">
                    <a:srgbClr val="000000">
                      <a:alpha val="43137"/>
                    </a:srgbClr>
                  </a:outerShdw>
                </a:effectLst>
                <a:latin typeface="Comic Sans MS" panose="030F0702030302020204" pitchFamily="66" charset="0"/>
              </a:rPr>
              <a:t> </a:t>
            </a:r>
            <a:r>
              <a:rPr lang="en-US" sz="1400" dirty="0" err="1">
                <a:solidFill>
                  <a:srgbClr val="222222"/>
                </a:solidFill>
                <a:effectLst>
                  <a:outerShdw blurRad="38100" dist="38100" dir="2700000" algn="tl">
                    <a:srgbClr val="000000">
                      <a:alpha val="43137"/>
                    </a:srgbClr>
                  </a:outerShdw>
                </a:effectLst>
                <a:latin typeface="Comic Sans MS" panose="030F0702030302020204" pitchFamily="66" charset="0"/>
              </a:rPr>
              <a:t>p</a:t>
            </a:r>
            <a:r>
              <a:rPr lang="en-US" sz="14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rincipales</a:t>
            </a:r>
            <a:endParaRPr lang="es-VE" sz="1400" dirty="0"/>
          </a:p>
        </p:txBody>
      </p:sp>
      <p:sp>
        <p:nvSpPr>
          <p:cNvPr id="15" name="Rectángulo 14"/>
          <p:cNvSpPr/>
          <p:nvPr/>
        </p:nvSpPr>
        <p:spPr>
          <a:xfrm>
            <a:off x="1619672" y="478356"/>
            <a:ext cx="1088760" cy="369332"/>
          </a:xfrm>
          <a:prstGeom prst="rect">
            <a:avLst/>
          </a:prstGeom>
        </p:spPr>
        <p:txBody>
          <a:bodyPr wrap="none">
            <a:spAutoFit/>
          </a:bodyPr>
          <a:lstStyle/>
          <a:p>
            <a:r>
              <a:rPr lang="en-US" dirty="0" err="1" smtClean="0">
                <a:solidFill>
                  <a:srgbClr val="222222"/>
                </a:solidFill>
                <a:effectLst>
                  <a:outerShdw blurRad="38100" dist="38100" dir="2700000" algn="tl">
                    <a:srgbClr val="000000">
                      <a:alpha val="43137"/>
                    </a:srgbClr>
                  </a:outerShdw>
                </a:effectLst>
                <a:latin typeface="Comic Sans MS" panose="030F0702030302020204" pitchFamily="66" charset="0"/>
              </a:rPr>
              <a:t>Infancia</a:t>
            </a:r>
            <a:endParaRPr lang="es-VE" dirty="0">
              <a:latin typeface="Comic Sans MS" panose="030F0702030302020204" pitchFamily="66" charset="0"/>
            </a:endParaRPr>
          </a:p>
        </p:txBody>
      </p:sp>
      <p:sp>
        <p:nvSpPr>
          <p:cNvPr id="16" name="Rectángulo 15"/>
          <p:cNvSpPr/>
          <p:nvPr/>
        </p:nvSpPr>
        <p:spPr>
          <a:xfrm>
            <a:off x="4643438" y="496215"/>
            <a:ext cx="1031051" cy="369332"/>
          </a:xfrm>
          <a:prstGeom prst="rect">
            <a:avLst/>
          </a:prstGeom>
        </p:spPr>
        <p:txBody>
          <a:bodyPr wrap="none">
            <a:spAutoFit/>
          </a:bodyPr>
          <a:lstStyle/>
          <a:p>
            <a:r>
              <a:rPr lang="en-US" dirty="0" err="1" smtClean="0">
                <a:solidFill>
                  <a:srgbClr val="222222"/>
                </a:solidFill>
                <a:effectLst>
                  <a:outerShdw blurRad="38100" dist="38100" dir="2700000" algn="tl">
                    <a:srgbClr val="000000">
                      <a:alpha val="43137"/>
                    </a:srgbClr>
                  </a:outerShdw>
                </a:effectLst>
                <a:latin typeface="Comic Sans MS" panose="030F0702030302020204" pitchFamily="66" charset="0"/>
              </a:rPr>
              <a:t>Adultez</a:t>
            </a:r>
            <a:endParaRPr lang="es-VE" dirty="0">
              <a:latin typeface="Comic Sans MS" panose="030F0702030302020204" pitchFamily="66" charset="0"/>
            </a:endParaRPr>
          </a:p>
        </p:txBody>
      </p:sp>
      <p:sp>
        <p:nvSpPr>
          <p:cNvPr id="17" name="Rectángulo 16"/>
          <p:cNvSpPr/>
          <p:nvPr/>
        </p:nvSpPr>
        <p:spPr>
          <a:xfrm>
            <a:off x="7769443" y="476672"/>
            <a:ext cx="805029" cy="369332"/>
          </a:xfrm>
          <a:prstGeom prst="rect">
            <a:avLst/>
          </a:prstGeom>
        </p:spPr>
        <p:txBody>
          <a:bodyPr wrap="none">
            <a:spAutoFit/>
          </a:bodyPr>
          <a:lstStyle/>
          <a:p>
            <a:r>
              <a:rPr lang="en-US" dirty="0" err="1" smtClean="0">
                <a:solidFill>
                  <a:srgbClr val="222222"/>
                </a:solidFill>
                <a:effectLst>
                  <a:outerShdw blurRad="38100" dist="38100" dir="2700000" algn="tl">
                    <a:srgbClr val="000000">
                      <a:alpha val="43137"/>
                    </a:srgbClr>
                  </a:outerShdw>
                </a:effectLst>
                <a:latin typeface="Comic Sans MS" panose="030F0702030302020204" pitchFamily="66" charset="0"/>
              </a:rPr>
              <a:t>Vejez</a:t>
            </a:r>
            <a:endParaRPr lang="es-VE" dirty="0">
              <a:latin typeface="Comic Sans MS" panose="030F0702030302020204" pitchFamily="66" charset="0"/>
            </a:endParaRPr>
          </a:p>
        </p:txBody>
      </p:sp>
      <p:sp>
        <p:nvSpPr>
          <p:cNvPr id="18" name="Rectángulo 17"/>
          <p:cNvSpPr/>
          <p:nvPr/>
        </p:nvSpPr>
        <p:spPr>
          <a:xfrm>
            <a:off x="939135" y="5401093"/>
            <a:ext cx="857927" cy="461665"/>
          </a:xfrm>
          <a:prstGeom prst="rect">
            <a:avLst/>
          </a:prstGeom>
        </p:spPr>
        <p:txBody>
          <a:bodyPr wrap="none">
            <a:spAutoFit/>
          </a:bodyPr>
          <a:lstStyle/>
          <a:p>
            <a:pPr algn="ctr"/>
            <a:r>
              <a:rPr lang="en-US" sz="12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Lactancia</a:t>
            </a:r>
            <a:endParaRPr lang="en-US" sz="1200" dirty="0" smtClean="0">
              <a:solidFill>
                <a:srgbClr val="222222"/>
              </a:solidFill>
              <a:effectLst>
                <a:outerShdw blurRad="38100" dist="38100" dir="2700000" algn="tl">
                  <a:srgbClr val="000000">
                    <a:alpha val="43137"/>
                  </a:srgbClr>
                </a:outerShdw>
              </a:effectLst>
              <a:latin typeface="Comic Sans MS" panose="030F0702030302020204" pitchFamily="66" charset="0"/>
            </a:endParaRPr>
          </a:p>
          <a:p>
            <a:pPr algn="ctr"/>
            <a:r>
              <a:rPr lang="en-US" sz="12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materna</a:t>
            </a:r>
            <a:endParaRPr lang="es-VE" sz="1200" dirty="0">
              <a:latin typeface="Comic Sans MS" panose="030F0702030302020204" pitchFamily="66" charset="0"/>
            </a:endParaRPr>
          </a:p>
        </p:txBody>
      </p:sp>
      <p:sp>
        <p:nvSpPr>
          <p:cNvPr id="19" name="Rectángulo 18"/>
          <p:cNvSpPr/>
          <p:nvPr/>
        </p:nvSpPr>
        <p:spPr>
          <a:xfrm>
            <a:off x="1673763" y="5397824"/>
            <a:ext cx="769763" cy="276999"/>
          </a:xfrm>
          <a:prstGeom prst="rect">
            <a:avLst/>
          </a:prstGeom>
        </p:spPr>
        <p:txBody>
          <a:bodyPr wrap="none">
            <a:spAutoFit/>
          </a:bodyPr>
          <a:lstStyle/>
          <a:p>
            <a:pPr algn="ctr"/>
            <a:r>
              <a:rPr lang="en-US" sz="12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Destete</a:t>
            </a:r>
            <a:endParaRPr lang="es-VE" sz="1200" dirty="0">
              <a:latin typeface="Comic Sans MS" panose="030F0702030302020204" pitchFamily="66" charset="0"/>
            </a:endParaRPr>
          </a:p>
        </p:txBody>
      </p:sp>
      <p:sp>
        <p:nvSpPr>
          <p:cNvPr id="20" name="Rectángulo 19"/>
          <p:cNvSpPr/>
          <p:nvPr/>
        </p:nvSpPr>
        <p:spPr>
          <a:xfrm>
            <a:off x="2300733" y="5378835"/>
            <a:ext cx="736099" cy="461665"/>
          </a:xfrm>
          <a:prstGeom prst="rect">
            <a:avLst/>
          </a:prstGeom>
        </p:spPr>
        <p:txBody>
          <a:bodyPr wrap="none">
            <a:spAutoFit/>
          </a:bodyPr>
          <a:lstStyle/>
          <a:p>
            <a:r>
              <a:rPr lang="en-US" sz="1200" dirty="0" smtClean="0">
                <a:solidFill>
                  <a:srgbClr val="222222"/>
                </a:solidFill>
                <a:effectLst>
                  <a:outerShdw blurRad="38100" dist="38100" dir="2700000" algn="tl">
                    <a:srgbClr val="000000">
                      <a:alpha val="43137"/>
                    </a:srgbClr>
                  </a:outerShdw>
                </a:effectLst>
                <a:latin typeface="Comic Sans MS" panose="030F0702030302020204" pitchFamily="66" charset="0"/>
              </a:rPr>
              <a:t>Comida </a:t>
            </a:r>
          </a:p>
          <a:p>
            <a:r>
              <a:rPr lang="en-US" sz="12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sólida</a:t>
            </a:r>
            <a:endParaRPr lang="es-VE" sz="1200" dirty="0">
              <a:latin typeface="Comic Sans MS" panose="030F0702030302020204" pitchFamily="66" charset="0"/>
            </a:endParaRPr>
          </a:p>
        </p:txBody>
      </p:sp>
      <p:sp>
        <p:nvSpPr>
          <p:cNvPr id="22" name="Rectángulo 21"/>
          <p:cNvSpPr/>
          <p:nvPr/>
        </p:nvSpPr>
        <p:spPr>
          <a:xfrm>
            <a:off x="4746434" y="5388329"/>
            <a:ext cx="777777" cy="461665"/>
          </a:xfrm>
          <a:prstGeom prst="rect">
            <a:avLst/>
          </a:prstGeom>
        </p:spPr>
        <p:txBody>
          <a:bodyPr wrap="none">
            <a:spAutoFit/>
          </a:bodyPr>
          <a:lstStyle/>
          <a:p>
            <a:pPr algn="ctr"/>
            <a:r>
              <a:rPr lang="en-US" sz="12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Dieta</a:t>
            </a:r>
            <a:r>
              <a:rPr lang="en-US" sz="1200" dirty="0" smtClean="0">
                <a:solidFill>
                  <a:srgbClr val="222222"/>
                </a:solidFill>
                <a:effectLst>
                  <a:outerShdw blurRad="38100" dist="38100" dir="2700000" algn="tl">
                    <a:srgbClr val="000000">
                      <a:alpha val="43137"/>
                    </a:srgbClr>
                  </a:outerShdw>
                </a:effectLst>
                <a:latin typeface="Comic Sans MS" panose="030F0702030302020204" pitchFamily="66" charset="0"/>
              </a:rPr>
              <a:t> </a:t>
            </a:r>
          </a:p>
          <a:p>
            <a:pPr algn="ctr"/>
            <a:r>
              <a:rPr lang="en-US" sz="12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proteica</a:t>
            </a:r>
            <a:endParaRPr lang="es-VE" sz="1200" dirty="0">
              <a:latin typeface="Comic Sans MS" panose="030F0702030302020204" pitchFamily="66" charset="0"/>
            </a:endParaRPr>
          </a:p>
        </p:txBody>
      </p:sp>
      <p:sp>
        <p:nvSpPr>
          <p:cNvPr id="23" name="Rectángulo 22"/>
          <p:cNvSpPr/>
          <p:nvPr/>
        </p:nvSpPr>
        <p:spPr>
          <a:xfrm>
            <a:off x="3521380" y="5388330"/>
            <a:ext cx="620683" cy="461665"/>
          </a:xfrm>
          <a:prstGeom prst="rect">
            <a:avLst/>
          </a:prstGeom>
        </p:spPr>
        <p:txBody>
          <a:bodyPr wrap="none">
            <a:spAutoFit/>
          </a:bodyPr>
          <a:lstStyle/>
          <a:p>
            <a:pPr algn="ctr"/>
            <a:r>
              <a:rPr lang="en-US" sz="12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Dieta</a:t>
            </a:r>
            <a:r>
              <a:rPr lang="en-US" sz="1200" dirty="0" smtClean="0">
                <a:solidFill>
                  <a:srgbClr val="222222"/>
                </a:solidFill>
                <a:effectLst>
                  <a:outerShdw blurRad="38100" dist="38100" dir="2700000" algn="tl">
                    <a:srgbClr val="000000">
                      <a:alpha val="43137"/>
                    </a:srgbClr>
                  </a:outerShdw>
                </a:effectLst>
                <a:latin typeface="Comic Sans MS" panose="030F0702030302020204" pitchFamily="66" charset="0"/>
              </a:rPr>
              <a:t> </a:t>
            </a:r>
          </a:p>
          <a:p>
            <a:pPr algn="ctr"/>
            <a:r>
              <a:rPr lang="en-US" sz="12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sana</a:t>
            </a:r>
            <a:endParaRPr lang="es-VE" sz="1200" dirty="0">
              <a:latin typeface="Comic Sans MS" panose="030F0702030302020204" pitchFamily="66" charset="0"/>
            </a:endParaRPr>
          </a:p>
        </p:txBody>
      </p:sp>
      <p:sp>
        <p:nvSpPr>
          <p:cNvPr id="24" name="Rectángulo 23"/>
          <p:cNvSpPr/>
          <p:nvPr/>
        </p:nvSpPr>
        <p:spPr>
          <a:xfrm>
            <a:off x="7596407" y="5401093"/>
            <a:ext cx="949299" cy="461665"/>
          </a:xfrm>
          <a:prstGeom prst="rect">
            <a:avLst/>
          </a:prstGeom>
        </p:spPr>
        <p:txBody>
          <a:bodyPr wrap="none">
            <a:spAutoFit/>
          </a:bodyPr>
          <a:lstStyle/>
          <a:p>
            <a:pPr algn="ctr"/>
            <a:r>
              <a:rPr lang="en-US" sz="12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Diversidad</a:t>
            </a:r>
            <a:endParaRPr lang="en-US" sz="1200" dirty="0" smtClean="0">
              <a:solidFill>
                <a:srgbClr val="222222"/>
              </a:solidFill>
              <a:effectLst>
                <a:outerShdw blurRad="38100" dist="38100" dir="2700000" algn="tl">
                  <a:srgbClr val="000000">
                    <a:alpha val="43137"/>
                  </a:srgbClr>
                </a:outerShdw>
              </a:effectLst>
              <a:latin typeface="Comic Sans MS" panose="030F0702030302020204" pitchFamily="66" charset="0"/>
            </a:endParaRPr>
          </a:p>
          <a:p>
            <a:pPr algn="ctr"/>
            <a:r>
              <a:rPr lang="en-US" sz="12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reducida</a:t>
            </a:r>
            <a:endParaRPr lang="es-VE" sz="1200" dirty="0">
              <a:latin typeface="Comic Sans MS" panose="030F0702030302020204" pitchFamily="66" charset="0"/>
            </a:endParaRPr>
          </a:p>
        </p:txBody>
      </p:sp>
      <p:sp>
        <p:nvSpPr>
          <p:cNvPr id="25" name="Rectángulo 24"/>
          <p:cNvSpPr/>
          <p:nvPr/>
        </p:nvSpPr>
        <p:spPr>
          <a:xfrm>
            <a:off x="6128582" y="5358875"/>
            <a:ext cx="620683" cy="461665"/>
          </a:xfrm>
          <a:prstGeom prst="rect">
            <a:avLst/>
          </a:prstGeom>
        </p:spPr>
        <p:txBody>
          <a:bodyPr wrap="none">
            <a:spAutoFit/>
          </a:bodyPr>
          <a:lstStyle/>
          <a:p>
            <a:pPr algn="ctr"/>
            <a:r>
              <a:rPr lang="en-US" sz="12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Dieta</a:t>
            </a:r>
            <a:r>
              <a:rPr lang="en-US" sz="1200" dirty="0" smtClean="0">
                <a:solidFill>
                  <a:srgbClr val="222222"/>
                </a:solidFill>
                <a:effectLst>
                  <a:outerShdw blurRad="38100" dist="38100" dir="2700000" algn="tl">
                    <a:srgbClr val="000000">
                      <a:alpha val="43137"/>
                    </a:srgbClr>
                  </a:outerShdw>
                </a:effectLst>
                <a:latin typeface="Comic Sans MS" panose="030F0702030302020204" pitchFamily="66" charset="0"/>
              </a:rPr>
              <a:t> </a:t>
            </a:r>
          </a:p>
          <a:p>
            <a:pPr algn="ctr"/>
            <a:r>
              <a:rPr lang="en-US" sz="12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sana</a:t>
            </a:r>
            <a:endParaRPr lang="es-VE" sz="1200" dirty="0">
              <a:latin typeface="Comic Sans MS" panose="030F0702030302020204" pitchFamily="66" charset="0"/>
            </a:endParaRPr>
          </a:p>
        </p:txBody>
      </p:sp>
      <p:sp>
        <p:nvSpPr>
          <p:cNvPr id="26" name="6 CuadroTexto"/>
          <p:cNvSpPr txBox="1"/>
          <p:nvPr/>
        </p:nvSpPr>
        <p:spPr>
          <a:xfrm>
            <a:off x="141892" y="213468"/>
            <a:ext cx="609462" cy="307777"/>
          </a:xfrm>
          <a:prstGeom prst="rect">
            <a:avLst/>
          </a:prstGeom>
          <a:solidFill>
            <a:srgbClr val="0047D6"/>
          </a:solidFill>
        </p:spPr>
        <p:txBody>
          <a:bodyPr wrap="none" rtlCol="0">
            <a:spAutoFit/>
          </a:bodyPr>
          <a:lstStyle/>
          <a:p>
            <a:r>
              <a:rPr lang="es-VE" sz="1400" dirty="0" smtClean="0">
                <a:solidFill>
                  <a:prstClr val="white"/>
                </a:solidFill>
                <a:latin typeface="Comic Sans MS" pitchFamily="66" charset="0"/>
              </a:rPr>
              <a:t>IIIA</a:t>
            </a:r>
            <a:endParaRPr lang="es-VE" sz="1400" dirty="0">
              <a:solidFill>
                <a:prstClr val="white"/>
              </a:solidFill>
              <a:latin typeface="Comic Sans MS" pitchFamily="66" charset="0"/>
            </a:endParaRPr>
          </a:p>
        </p:txBody>
      </p:sp>
      <p:sp>
        <p:nvSpPr>
          <p:cNvPr id="27" name="CuadroTexto 26"/>
          <p:cNvSpPr txBox="1"/>
          <p:nvPr/>
        </p:nvSpPr>
        <p:spPr>
          <a:xfrm>
            <a:off x="143494" y="553543"/>
            <a:ext cx="824265" cy="523220"/>
          </a:xfrm>
          <a:prstGeom prst="rect">
            <a:avLst/>
          </a:prstGeom>
          <a:solidFill>
            <a:schemeClr val="accent6">
              <a:lumMod val="40000"/>
              <a:lumOff val="60000"/>
            </a:schemeClr>
          </a:solidFill>
          <a:ln w="28575">
            <a:solidFill>
              <a:srgbClr val="0047D6"/>
            </a:solidFill>
          </a:ln>
        </p:spPr>
        <p:txBody>
          <a:bodyPr wrap="none" rtlCol="0">
            <a:spAutoFit/>
          </a:bodyPr>
          <a:lstStyle/>
          <a:p>
            <a:r>
              <a:rPr lang="es-VE" sz="1400" dirty="0" smtClean="0">
                <a:latin typeface="Comic Sans MS" panose="030F0702030302020204" pitchFamily="66" charset="0"/>
              </a:rPr>
              <a:t>Terapia</a:t>
            </a:r>
          </a:p>
          <a:p>
            <a:r>
              <a:rPr lang="es-VE" sz="1400" dirty="0" smtClean="0">
                <a:latin typeface="Comic Sans MS" panose="030F0702030302020204" pitchFamily="66" charset="0"/>
              </a:rPr>
              <a:t>General</a:t>
            </a:r>
            <a:endParaRPr lang="es-VE" sz="1400" dirty="0">
              <a:latin typeface="Comic Sans MS" panose="030F0702030302020204" pitchFamily="66" charset="0"/>
            </a:endParaRPr>
          </a:p>
        </p:txBody>
      </p:sp>
      <p:sp>
        <p:nvSpPr>
          <p:cNvPr id="2" name="Rectángulo 1"/>
          <p:cNvSpPr/>
          <p:nvPr/>
        </p:nvSpPr>
        <p:spPr>
          <a:xfrm>
            <a:off x="899592" y="2402997"/>
            <a:ext cx="293039" cy="13863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8" name="Rectángulo 27"/>
          <p:cNvSpPr/>
          <p:nvPr/>
        </p:nvSpPr>
        <p:spPr>
          <a:xfrm rot="16200000">
            <a:off x="-46824" y="2972633"/>
            <a:ext cx="2068195" cy="338554"/>
          </a:xfrm>
          <a:prstGeom prst="rect">
            <a:avLst/>
          </a:prstGeom>
        </p:spPr>
        <p:txBody>
          <a:bodyPr wrap="none">
            <a:spAutoFit/>
          </a:bodyPr>
          <a:lstStyle/>
          <a:p>
            <a:pPr algn="ctr"/>
            <a:r>
              <a:rPr lang="en-US" sz="16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Abundancia</a:t>
            </a:r>
            <a:r>
              <a:rPr lang="en-US" sz="1600" dirty="0" smtClean="0">
                <a:solidFill>
                  <a:srgbClr val="222222"/>
                </a:solidFill>
                <a:effectLst>
                  <a:outerShdw blurRad="38100" dist="38100" dir="2700000" algn="tl">
                    <a:srgbClr val="000000">
                      <a:alpha val="43137"/>
                    </a:srgbClr>
                  </a:outerShdw>
                </a:effectLst>
                <a:latin typeface="Comic Sans MS" panose="030F0702030302020204" pitchFamily="66" charset="0"/>
              </a:rPr>
              <a:t> </a:t>
            </a:r>
            <a:r>
              <a:rPr lang="en-US" sz="16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relativa</a:t>
            </a:r>
            <a:endParaRPr lang="es-VE" sz="1600" dirty="0">
              <a:latin typeface="Comic Sans MS" panose="030F0702030302020204" pitchFamily="66" charset="0"/>
            </a:endParaRPr>
          </a:p>
        </p:txBody>
      </p:sp>
    </p:spTree>
    <p:extLst>
      <p:ext uri="{BB962C8B-B14F-4D97-AF65-F5344CB8AC3E}">
        <p14:creationId xmlns:p14="http://schemas.microsoft.com/office/powerpoint/2010/main" val="35868592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6330858" y="660593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5" name="Rectángulo 4"/>
          <p:cNvSpPr/>
          <p:nvPr/>
        </p:nvSpPr>
        <p:spPr>
          <a:xfrm>
            <a:off x="967759" y="963764"/>
            <a:ext cx="7475208" cy="5186035"/>
          </a:xfrm>
          <a:prstGeom prst="rect">
            <a:avLst/>
          </a:prstGeom>
          <a:solidFill>
            <a:srgbClr val="FEF2E8"/>
          </a:solidFill>
        </p:spPr>
        <p:txBody>
          <a:bodyPr wrap="square">
            <a:spAutoFit/>
          </a:bodyPr>
          <a:lstStyle/>
          <a:p>
            <a:r>
              <a:rPr lang="en-US" dirty="0" err="1" smtClean="0">
                <a:solidFill>
                  <a:srgbClr val="222222"/>
                </a:solidFill>
                <a:latin typeface="Comic Sans MS" panose="030F0702030302020204" pitchFamily="66" charset="0"/>
              </a:rPr>
              <a:t>Alteraciones</a:t>
            </a:r>
            <a:r>
              <a:rPr lang="en-US" dirty="0" smtClean="0">
                <a:solidFill>
                  <a:srgbClr val="222222"/>
                </a:solidFill>
                <a:latin typeface="Comic Sans MS" panose="030F0702030302020204" pitchFamily="66" charset="0"/>
              </a:rPr>
              <a:t> del microbiota </a:t>
            </a:r>
            <a:r>
              <a:rPr lang="en-US" dirty="0" err="1" smtClean="0">
                <a:solidFill>
                  <a:srgbClr val="222222"/>
                </a:solidFill>
                <a:latin typeface="Comic Sans MS" panose="030F0702030302020204" pitchFamily="66" charset="0"/>
              </a:rPr>
              <a:t>refleja</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adaptaciones</a:t>
            </a:r>
            <a:r>
              <a:rPr lang="en-US" dirty="0" smtClean="0">
                <a:solidFill>
                  <a:srgbClr val="222222"/>
                </a:solidFill>
                <a:latin typeface="Comic Sans MS" panose="030F0702030302020204" pitchFamily="66" charset="0"/>
              </a:rPr>
              <a:t> a </a:t>
            </a:r>
            <a:r>
              <a:rPr lang="en-US" dirty="0" err="1" smtClean="0">
                <a:solidFill>
                  <a:srgbClr val="222222"/>
                </a:solidFill>
                <a:latin typeface="Comic Sans MS" panose="030F0702030302020204" pitchFamily="66" charset="0"/>
              </a:rPr>
              <a:t>cambios</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nutricionales</a:t>
            </a:r>
            <a:r>
              <a:rPr lang="en-US" dirty="0" smtClean="0">
                <a:solidFill>
                  <a:srgbClr val="222222"/>
                </a:solidFill>
                <a:latin typeface="Comic Sans MS" panose="030F0702030302020204" pitchFamily="66" charset="0"/>
              </a:rPr>
              <a:t> en </a:t>
            </a:r>
            <a:r>
              <a:rPr lang="en-US" dirty="0" err="1" smtClean="0">
                <a:solidFill>
                  <a:srgbClr val="222222"/>
                </a:solidFill>
                <a:latin typeface="Comic Sans MS" panose="030F0702030302020204" pitchFamily="66" charset="0"/>
              </a:rPr>
              <a:t>diferentes</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marcos</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temporales</a:t>
            </a:r>
            <a:r>
              <a:rPr lang="en-US" dirty="0" smtClean="0">
                <a:solidFill>
                  <a:srgbClr val="222222"/>
                </a:solidFill>
                <a:latin typeface="Comic Sans MS" panose="030F0702030302020204" pitchFamily="66" charset="0"/>
              </a:rPr>
              <a:t>:</a:t>
            </a:r>
          </a:p>
          <a:p>
            <a:r>
              <a:rPr lang="en-US" sz="900" dirty="0" smtClean="0">
                <a:solidFill>
                  <a:srgbClr val="222222"/>
                </a:solidFill>
                <a:latin typeface="Comic Sans MS" panose="030F0702030302020204" pitchFamily="66" charset="0"/>
              </a:rPr>
              <a:t> </a:t>
            </a:r>
          </a:p>
          <a:p>
            <a:pPr marL="285750" indent="-285750">
              <a:buFont typeface="Arial" panose="020B0604020202020204" pitchFamily="34" charset="0"/>
              <a:buChar char="•"/>
            </a:pPr>
            <a:r>
              <a:rPr lang="en-US" dirty="0" smtClean="0">
                <a:solidFill>
                  <a:srgbClr val="222222"/>
                </a:solidFill>
                <a:latin typeface="Comic Sans MS" panose="030F0702030302020204" pitchFamily="66" charset="0"/>
              </a:rPr>
              <a:t>. </a:t>
            </a:r>
            <a:r>
              <a:rPr lang="en-US" b="1" dirty="0" err="1">
                <a:solidFill>
                  <a:srgbClr val="222222"/>
                </a:solidFill>
                <a:latin typeface="Comic Sans MS" panose="030F0702030302020204" pitchFamily="66" charset="0"/>
              </a:rPr>
              <a:t>Oscilaciones</a:t>
            </a:r>
            <a:r>
              <a:rPr lang="en-US" b="1" dirty="0">
                <a:solidFill>
                  <a:srgbClr val="222222"/>
                </a:solidFill>
                <a:latin typeface="Comic Sans MS" panose="030F0702030302020204" pitchFamily="66" charset="0"/>
              </a:rPr>
              <a:t> </a:t>
            </a:r>
            <a:r>
              <a:rPr lang="en-US" b="1" dirty="0" err="1">
                <a:solidFill>
                  <a:srgbClr val="222222"/>
                </a:solidFill>
                <a:latin typeface="Comic Sans MS" panose="030F0702030302020204" pitchFamily="66" charset="0"/>
              </a:rPr>
              <a:t>diarias</a:t>
            </a:r>
            <a:r>
              <a:rPr lang="en-US" dirty="0">
                <a:solidFill>
                  <a:srgbClr val="222222"/>
                </a:solidFill>
                <a:latin typeface="Comic Sans MS" panose="030F0702030302020204" pitchFamily="66" charset="0"/>
              </a:rPr>
              <a:t> </a:t>
            </a:r>
            <a:r>
              <a:rPr lang="en-US" dirty="0" err="1">
                <a:solidFill>
                  <a:srgbClr val="222222"/>
                </a:solidFill>
                <a:latin typeface="Comic Sans MS" panose="030F0702030302020204" pitchFamily="66" charset="0"/>
              </a:rPr>
              <a:t>corresponden</a:t>
            </a:r>
            <a:r>
              <a:rPr lang="en-US" dirty="0">
                <a:solidFill>
                  <a:srgbClr val="222222"/>
                </a:solidFill>
                <a:latin typeface="Comic Sans MS" panose="030F0702030302020204" pitchFamily="66" charset="0"/>
              </a:rPr>
              <a:t> a </a:t>
            </a:r>
            <a:r>
              <a:rPr lang="en-US" dirty="0" err="1">
                <a:solidFill>
                  <a:srgbClr val="222222"/>
                </a:solidFill>
                <a:latin typeface="Comic Sans MS" panose="030F0702030302020204" pitchFamily="66" charset="0"/>
              </a:rPr>
              <a:t>ciclos</a:t>
            </a:r>
            <a:r>
              <a:rPr lang="en-US" dirty="0">
                <a:solidFill>
                  <a:srgbClr val="222222"/>
                </a:solidFill>
                <a:latin typeface="Comic Sans MS" panose="030F0702030302020204" pitchFamily="66" charset="0"/>
              </a:rPr>
              <a:t> de </a:t>
            </a:r>
            <a:r>
              <a:rPr lang="en-US" dirty="0" err="1">
                <a:solidFill>
                  <a:srgbClr val="222222"/>
                </a:solidFill>
                <a:latin typeface="Comic Sans MS" panose="030F0702030302020204" pitchFamily="66" charset="0"/>
              </a:rPr>
              <a:t>sueño</a:t>
            </a:r>
            <a:r>
              <a:rPr lang="en-US" dirty="0">
                <a:solidFill>
                  <a:srgbClr val="222222"/>
                </a:solidFill>
                <a:latin typeface="Comic Sans MS" panose="030F0702030302020204" pitchFamily="66" charset="0"/>
              </a:rPr>
              <a:t> –</a:t>
            </a:r>
            <a:r>
              <a:rPr lang="en-US" dirty="0" err="1">
                <a:solidFill>
                  <a:srgbClr val="222222"/>
                </a:solidFill>
                <a:latin typeface="Comic Sans MS" panose="030F0702030302020204" pitchFamily="66" charset="0"/>
              </a:rPr>
              <a:t>vigilia</a:t>
            </a:r>
            <a:r>
              <a:rPr lang="en-US" dirty="0">
                <a:solidFill>
                  <a:srgbClr val="222222"/>
                </a:solidFill>
                <a:latin typeface="Comic Sans MS" panose="030F0702030302020204" pitchFamily="66" charset="0"/>
              </a:rPr>
              <a:t> y de </a:t>
            </a:r>
            <a:r>
              <a:rPr lang="en-US" dirty="0" err="1">
                <a:solidFill>
                  <a:srgbClr val="222222"/>
                </a:solidFill>
                <a:latin typeface="Comic Sans MS" panose="030F0702030302020204" pitchFamily="66" charset="0"/>
              </a:rPr>
              <a:t>ingesta-ayuno</a:t>
            </a:r>
            <a:endParaRPr lang="en-US" dirty="0">
              <a:solidFill>
                <a:srgbClr val="222222"/>
              </a:solidFill>
              <a:latin typeface="Comic Sans MS" panose="030F0702030302020204" pitchFamily="66" charset="0"/>
            </a:endParaRPr>
          </a:p>
          <a:p>
            <a:pPr marL="285750" indent="-285750">
              <a:buFont typeface="Arial" panose="020B0604020202020204" pitchFamily="34" charset="0"/>
              <a:buChar char="•"/>
            </a:pPr>
            <a:r>
              <a:rPr lang="en-US" b="1" dirty="0" err="1">
                <a:solidFill>
                  <a:srgbClr val="222222"/>
                </a:solidFill>
                <a:latin typeface="Comic Sans MS" panose="030F0702030302020204" pitchFamily="66" charset="0"/>
              </a:rPr>
              <a:t>Cambios</a:t>
            </a:r>
            <a:r>
              <a:rPr lang="en-US" b="1" dirty="0">
                <a:solidFill>
                  <a:srgbClr val="222222"/>
                </a:solidFill>
                <a:latin typeface="Comic Sans MS" panose="030F0702030302020204" pitchFamily="66" charset="0"/>
              </a:rPr>
              <a:t> </a:t>
            </a:r>
            <a:r>
              <a:rPr lang="en-US" b="1" dirty="0" err="1">
                <a:solidFill>
                  <a:srgbClr val="222222"/>
                </a:solidFill>
                <a:latin typeface="Comic Sans MS" panose="030F0702030302020204" pitchFamily="66" charset="0"/>
              </a:rPr>
              <a:t>mayores</a:t>
            </a:r>
            <a:r>
              <a:rPr lang="en-US" b="1" dirty="0">
                <a:solidFill>
                  <a:srgbClr val="222222"/>
                </a:solidFill>
                <a:latin typeface="Comic Sans MS" panose="030F0702030302020204" pitchFamily="66" charset="0"/>
              </a:rPr>
              <a:t> en </a:t>
            </a:r>
            <a:r>
              <a:rPr lang="en-US" b="1" dirty="0" err="1">
                <a:solidFill>
                  <a:srgbClr val="222222"/>
                </a:solidFill>
                <a:latin typeface="Comic Sans MS" panose="030F0702030302020204" pitchFamily="66" charset="0"/>
              </a:rPr>
              <a:t>composición</a:t>
            </a:r>
            <a:r>
              <a:rPr lang="en-US" b="1" dirty="0">
                <a:solidFill>
                  <a:srgbClr val="222222"/>
                </a:solidFill>
                <a:latin typeface="Comic Sans MS" panose="030F0702030302020204" pitchFamily="66" charset="0"/>
              </a:rPr>
              <a:t> y </a:t>
            </a:r>
            <a:r>
              <a:rPr lang="en-US" b="1" dirty="0" err="1">
                <a:solidFill>
                  <a:srgbClr val="222222"/>
                </a:solidFill>
                <a:latin typeface="Comic Sans MS" panose="030F0702030302020204" pitchFamily="66" charset="0"/>
              </a:rPr>
              <a:t>cantidades</a:t>
            </a:r>
            <a:r>
              <a:rPr lang="en-US" b="1" dirty="0">
                <a:solidFill>
                  <a:srgbClr val="222222"/>
                </a:solidFill>
                <a:latin typeface="Comic Sans MS" panose="030F0702030302020204" pitchFamily="66" charset="0"/>
              </a:rPr>
              <a:t> de comida </a:t>
            </a:r>
            <a:r>
              <a:rPr lang="en-US" dirty="0">
                <a:solidFill>
                  <a:srgbClr val="222222"/>
                </a:solidFill>
                <a:latin typeface="Comic Sans MS" panose="030F0702030302020204" pitchFamily="66" charset="0"/>
              </a:rPr>
              <a:t>(</a:t>
            </a:r>
            <a:r>
              <a:rPr lang="en-US" dirty="0" err="1">
                <a:solidFill>
                  <a:srgbClr val="222222"/>
                </a:solidFill>
                <a:latin typeface="Comic Sans MS" panose="030F0702030302020204" pitchFamily="66" charset="0"/>
              </a:rPr>
              <a:t>dieta</a:t>
            </a:r>
            <a:r>
              <a:rPr lang="en-US" dirty="0">
                <a:solidFill>
                  <a:srgbClr val="222222"/>
                </a:solidFill>
                <a:latin typeface="Comic Sans MS" panose="030F0702030302020204" pitchFamily="66" charset="0"/>
              </a:rPr>
              <a:t> </a:t>
            </a:r>
            <a:r>
              <a:rPr lang="en-US" dirty="0" err="1">
                <a:solidFill>
                  <a:srgbClr val="222222"/>
                </a:solidFill>
                <a:latin typeface="Comic Sans MS" panose="030F0702030302020204" pitchFamily="66" charset="0"/>
              </a:rPr>
              <a:t>baja</a:t>
            </a:r>
            <a:r>
              <a:rPr lang="en-US" dirty="0">
                <a:solidFill>
                  <a:srgbClr val="222222"/>
                </a:solidFill>
                <a:latin typeface="Comic Sans MS" panose="030F0702030302020204" pitchFamily="66" charset="0"/>
              </a:rPr>
              <a:t> en </a:t>
            </a:r>
            <a:r>
              <a:rPr lang="en-US" dirty="0" err="1">
                <a:solidFill>
                  <a:srgbClr val="222222"/>
                </a:solidFill>
                <a:latin typeface="Comic Sans MS" panose="030F0702030302020204" pitchFamily="66" charset="0"/>
              </a:rPr>
              <a:t>fibra</a:t>
            </a:r>
            <a:r>
              <a:rPr lang="en-US" dirty="0">
                <a:solidFill>
                  <a:srgbClr val="222222"/>
                </a:solidFill>
                <a:latin typeface="Comic Sans MS" panose="030F0702030302020204" pitchFamily="66" charset="0"/>
              </a:rPr>
              <a:t>, </a:t>
            </a:r>
            <a:r>
              <a:rPr lang="en-US" dirty="0" err="1">
                <a:solidFill>
                  <a:srgbClr val="222222"/>
                </a:solidFill>
                <a:latin typeface="Comic Sans MS" panose="030F0702030302020204" pitchFamily="66" charset="0"/>
              </a:rPr>
              <a:t>rica</a:t>
            </a:r>
            <a:r>
              <a:rPr lang="en-US" dirty="0">
                <a:solidFill>
                  <a:srgbClr val="222222"/>
                </a:solidFill>
                <a:latin typeface="Comic Sans MS" panose="030F0702030302020204" pitchFamily="66" charset="0"/>
              </a:rPr>
              <a:t> en </a:t>
            </a:r>
            <a:r>
              <a:rPr lang="en-US" dirty="0" err="1">
                <a:solidFill>
                  <a:srgbClr val="222222"/>
                </a:solidFill>
                <a:latin typeface="Comic Sans MS" panose="030F0702030302020204" pitchFamily="66" charset="0"/>
              </a:rPr>
              <a:t>grasa</a:t>
            </a:r>
            <a:r>
              <a:rPr lang="en-US" dirty="0">
                <a:solidFill>
                  <a:srgbClr val="222222"/>
                </a:solidFill>
                <a:latin typeface="Comic Sans MS" panose="030F0702030302020204" pitchFamily="66" charset="0"/>
              </a:rPr>
              <a:t> o </a:t>
            </a:r>
            <a:r>
              <a:rPr lang="en-US" dirty="0" err="1">
                <a:solidFill>
                  <a:srgbClr val="222222"/>
                </a:solidFill>
                <a:latin typeface="Comic Sans MS" panose="030F0702030302020204" pitchFamily="66" charset="0"/>
              </a:rPr>
              <a:t>rica</a:t>
            </a:r>
            <a:r>
              <a:rPr lang="en-US" dirty="0">
                <a:solidFill>
                  <a:srgbClr val="222222"/>
                </a:solidFill>
                <a:latin typeface="Comic Sans MS" panose="030F0702030302020204" pitchFamily="66" charset="0"/>
              </a:rPr>
              <a:t> en </a:t>
            </a:r>
            <a:r>
              <a:rPr lang="en-US" dirty="0" err="1">
                <a:solidFill>
                  <a:srgbClr val="222222"/>
                </a:solidFill>
                <a:latin typeface="Comic Sans MS" panose="030F0702030302020204" pitchFamily="66" charset="0"/>
              </a:rPr>
              <a:t>proteína</a:t>
            </a:r>
            <a:r>
              <a:rPr lang="en-US" dirty="0">
                <a:solidFill>
                  <a:srgbClr val="222222"/>
                </a:solidFill>
                <a:latin typeface="Comic Sans MS" panose="030F0702030302020204" pitchFamily="66" charset="0"/>
              </a:rPr>
              <a:t>) </a:t>
            </a:r>
            <a:r>
              <a:rPr lang="en-US" dirty="0" err="1">
                <a:solidFill>
                  <a:srgbClr val="222222"/>
                </a:solidFill>
                <a:latin typeface="Comic Sans MS" panose="030F0702030302020204" pitchFamily="66" charset="0"/>
              </a:rPr>
              <a:t>disparan</a:t>
            </a:r>
            <a:r>
              <a:rPr lang="en-US" dirty="0">
                <a:solidFill>
                  <a:srgbClr val="222222"/>
                </a:solidFill>
                <a:latin typeface="Comic Sans MS" panose="030F0702030302020204" pitchFamily="66" charset="0"/>
              </a:rPr>
              <a:t> </a:t>
            </a:r>
            <a:r>
              <a:rPr lang="en-US" b="1" dirty="0" err="1">
                <a:solidFill>
                  <a:srgbClr val="222222"/>
                </a:solidFill>
                <a:latin typeface="Comic Sans MS" panose="030F0702030302020204" pitchFamily="66" charset="0"/>
              </a:rPr>
              <a:t>cambios</a:t>
            </a:r>
            <a:r>
              <a:rPr lang="en-US" b="1" dirty="0">
                <a:solidFill>
                  <a:srgbClr val="222222"/>
                </a:solidFill>
                <a:latin typeface="Comic Sans MS" panose="030F0702030302020204" pitchFamily="66" charset="0"/>
              </a:rPr>
              <a:t> </a:t>
            </a:r>
            <a:r>
              <a:rPr lang="en-US" b="1" dirty="0" err="1">
                <a:solidFill>
                  <a:srgbClr val="222222"/>
                </a:solidFill>
                <a:latin typeface="Comic Sans MS" panose="030F0702030302020204" pitchFamily="66" charset="0"/>
              </a:rPr>
              <a:t>transitorios</a:t>
            </a:r>
            <a:r>
              <a:rPr lang="en-US" b="1" dirty="0">
                <a:solidFill>
                  <a:srgbClr val="222222"/>
                </a:solidFill>
                <a:latin typeface="Comic Sans MS" panose="030F0702030302020204" pitchFamily="66" charset="0"/>
              </a:rPr>
              <a:t> del microbiota</a:t>
            </a:r>
            <a:r>
              <a:rPr lang="en-US" dirty="0">
                <a:solidFill>
                  <a:srgbClr val="222222"/>
                </a:solidFill>
                <a:latin typeface="Comic Sans MS" panose="030F0702030302020204" pitchFamily="66" charset="0"/>
              </a:rPr>
              <a:t>, </a:t>
            </a:r>
            <a:r>
              <a:rPr lang="en-US" dirty="0" err="1">
                <a:solidFill>
                  <a:srgbClr val="222222"/>
                </a:solidFill>
                <a:latin typeface="Comic Sans MS" panose="030F0702030302020204" pitchFamily="66" charset="0"/>
              </a:rPr>
              <a:t>que</a:t>
            </a:r>
            <a:r>
              <a:rPr lang="en-US" dirty="0">
                <a:solidFill>
                  <a:srgbClr val="222222"/>
                </a:solidFill>
                <a:latin typeface="Comic Sans MS" panose="030F0702030302020204" pitchFamily="66" charset="0"/>
              </a:rPr>
              <a:t> </a:t>
            </a:r>
            <a:r>
              <a:rPr lang="en-US" b="1" dirty="0" err="1">
                <a:solidFill>
                  <a:srgbClr val="222222"/>
                </a:solidFill>
                <a:latin typeface="Comic Sans MS" panose="030F0702030302020204" pitchFamily="66" charset="0"/>
              </a:rPr>
              <a:t>duran</a:t>
            </a:r>
            <a:r>
              <a:rPr lang="en-US" b="1" dirty="0">
                <a:solidFill>
                  <a:srgbClr val="222222"/>
                </a:solidFill>
                <a:latin typeface="Comic Sans MS" panose="030F0702030302020204" pitchFamily="66" charset="0"/>
              </a:rPr>
              <a:t> </a:t>
            </a:r>
            <a:r>
              <a:rPr lang="en-US" b="1" dirty="0" err="1">
                <a:solidFill>
                  <a:srgbClr val="222222"/>
                </a:solidFill>
                <a:latin typeface="Comic Sans MS" panose="030F0702030302020204" pitchFamily="66" charset="0"/>
              </a:rPr>
              <a:t>más</a:t>
            </a:r>
            <a:r>
              <a:rPr lang="en-US" dirty="0">
                <a:solidFill>
                  <a:srgbClr val="222222"/>
                </a:solidFill>
                <a:latin typeface="Comic Sans MS" panose="030F0702030302020204" pitchFamily="66" charset="0"/>
              </a:rPr>
              <a:t> </a:t>
            </a:r>
            <a:r>
              <a:rPr lang="en-US" dirty="0" err="1">
                <a:solidFill>
                  <a:srgbClr val="222222"/>
                </a:solidFill>
                <a:latin typeface="Comic Sans MS" panose="030F0702030302020204" pitchFamily="66" charset="0"/>
              </a:rPr>
              <a:t>que</a:t>
            </a:r>
            <a:r>
              <a:rPr lang="en-US" dirty="0">
                <a:solidFill>
                  <a:srgbClr val="222222"/>
                </a:solidFill>
                <a:latin typeface="Comic Sans MS" panose="030F0702030302020204" pitchFamily="66" charset="0"/>
              </a:rPr>
              <a:t> la </a:t>
            </a:r>
            <a:r>
              <a:rPr lang="en-US" dirty="0" err="1">
                <a:solidFill>
                  <a:srgbClr val="222222"/>
                </a:solidFill>
                <a:latin typeface="Comic Sans MS" panose="030F0702030302020204" pitchFamily="66" charset="0"/>
              </a:rPr>
              <a:t>perturbación</a:t>
            </a:r>
            <a:r>
              <a:rPr lang="en-US" dirty="0">
                <a:solidFill>
                  <a:srgbClr val="222222"/>
                </a:solidFill>
                <a:latin typeface="Comic Sans MS" panose="030F0702030302020204" pitchFamily="66" charset="0"/>
              </a:rPr>
              <a:t> </a:t>
            </a:r>
            <a:r>
              <a:rPr lang="en-US" dirty="0" err="1">
                <a:solidFill>
                  <a:srgbClr val="222222"/>
                </a:solidFill>
                <a:latin typeface="Comic Sans MS" panose="030F0702030302020204" pitchFamily="66" charset="0"/>
              </a:rPr>
              <a:t>alimentaria</a:t>
            </a:r>
            <a:r>
              <a:rPr lang="en-US" dirty="0">
                <a:solidFill>
                  <a:srgbClr val="222222"/>
                </a:solidFill>
                <a:latin typeface="Comic Sans MS" panose="030F0702030302020204" pitchFamily="66" charset="0"/>
              </a:rPr>
              <a:t>. </a:t>
            </a:r>
          </a:p>
          <a:p>
            <a:pPr marL="285750" indent="-285750">
              <a:buFont typeface="Arial" panose="020B0604020202020204" pitchFamily="34" charset="0"/>
              <a:buChar char="•"/>
            </a:pPr>
            <a:r>
              <a:rPr lang="en-US" b="1" dirty="0" err="1">
                <a:solidFill>
                  <a:srgbClr val="222222"/>
                </a:solidFill>
                <a:latin typeface="Comic Sans MS" panose="030F0702030302020204" pitchFamily="66" charset="0"/>
              </a:rPr>
              <a:t>Prácticas</a:t>
            </a:r>
            <a:r>
              <a:rPr lang="en-US" b="1" dirty="0">
                <a:solidFill>
                  <a:srgbClr val="222222"/>
                </a:solidFill>
                <a:latin typeface="Comic Sans MS" panose="030F0702030302020204" pitchFamily="66" charset="0"/>
              </a:rPr>
              <a:t> </a:t>
            </a:r>
            <a:r>
              <a:rPr lang="en-US" b="1" dirty="0" err="1">
                <a:solidFill>
                  <a:srgbClr val="222222"/>
                </a:solidFill>
                <a:latin typeface="Comic Sans MS" panose="030F0702030302020204" pitchFamily="66" charset="0"/>
              </a:rPr>
              <a:t>dietéticas</a:t>
            </a:r>
            <a:r>
              <a:rPr lang="en-US" b="1" dirty="0">
                <a:solidFill>
                  <a:srgbClr val="222222"/>
                </a:solidFill>
                <a:latin typeface="Comic Sans MS" panose="030F0702030302020204" pitchFamily="66" charset="0"/>
              </a:rPr>
              <a:t> </a:t>
            </a:r>
            <a:r>
              <a:rPr lang="en-US" b="1" dirty="0" err="1">
                <a:solidFill>
                  <a:srgbClr val="222222"/>
                </a:solidFill>
                <a:latin typeface="Comic Sans MS" panose="030F0702030302020204" pitchFamily="66" charset="0"/>
              </a:rPr>
              <a:t>larga</a:t>
            </a:r>
            <a:r>
              <a:rPr lang="en-US" b="1" dirty="0">
                <a:solidFill>
                  <a:srgbClr val="222222"/>
                </a:solidFill>
                <a:latin typeface="Comic Sans MS" panose="030F0702030302020204" pitchFamily="66" charset="0"/>
              </a:rPr>
              <a:t> </a:t>
            </a:r>
            <a:r>
              <a:rPr lang="en-US" b="1" dirty="0" err="1">
                <a:solidFill>
                  <a:srgbClr val="222222"/>
                </a:solidFill>
                <a:latin typeface="Comic Sans MS" panose="030F0702030302020204" pitchFamily="66" charset="0"/>
              </a:rPr>
              <a:t>duración</a:t>
            </a:r>
            <a:r>
              <a:rPr lang="en-US" b="1" dirty="0">
                <a:solidFill>
                  <a:srgbClr val="222222"/>
                </a:solidFill>
                <a:latin typeface="Comic Sans MS" panose="030F0702030302020204" pitchFamily="66" charset="0"/>
              </a:rPr>
              <a:t> </a:t>
            </a:r>
            <a:r>
              <a:rPr lang="en-US" dirty="0" err="1">
                <a:solidFill>
                  <a:srgbClr val="222222"/>
                </a:solidFill>
                <a:latin typeface="Comic Sans MS" panose="030F0702030302020204" pitchFamily="66" charset="0"/>
              </a:rPr>
              <a:t>llevan</a:t>
            </a:r>
            <a:r>
              <a:rPr lang="en-US" dirty="0">
                <a:solidFill>
                  <a:srgbClr val="222222"/>
                </a:solidFill>
                <a:latin typeface="Comic Sans MS" panose="030F0702030302020204" pitchFamily="66" charset="0"/>
              </a:rPr>
              <a:t> a </a:t>
            </a:r>
            <a:r>
              <a:rPr lang="en-US" b="1" dirty="0" err="1">
                <a:solidFill>
                  <a:srgbClr val="222222"/>
                </a:solidFill>
                <a:latin typeface="Comic Sans MS" panose="030F0702030302020204" pitchFamily="66" charset="0"/>
              </a:rPr>
              <a:t>cambios</a:t>
            </a:r>
            <a:r>
              <a:rPr lang="en-US" b="1" dirty="0">
                <a:solidFill>
                  <a:srgbClr val="222222"/>
                </a:solidFill>
                <a:latin typeface="Comic Sans MS" panose="030F0702030302020204" pitchFamily="66" charset="0"/>
              </a:rPr>
              <a:t> lentos </a:t>
            </a:r>
            <a:r>
              <a:rPr lang="en-US" dirty="0">
                <a:solidFill>
                  <a:srgbClr val="222222"/>
                </a:solidFill>
                <a:latin typeface="Comic Sans MS" panose="030F0702030302020204" pitchFamily="66" charset="0"/>
              </a:rPr>
              <a:t>del microbiota</a:t>
            </a:r>
            <a:endParaRPr lang="en-US" dirty="0" smtClean="0">
              <a:solidFill>
                <a:srgbClr val="222222"/>
              </a:solidFill>
              <a:latin typeface="Comic Sans MS" panose="030F0702030302020204" pitchFamily="66" charset="0"/>
            </a:endParaRPr>
          </a:p>
          <a:p>
            <a:endParaRPr lang="en-US" sz="900" dirty="0" smtClean="0">
              <a:solidFill>
                <a:srgbClr val="222222"/>
              </a:solidFill>
              <a:latin typeface="Comic Sans MS" panose="030F0702030302020204" pitchFamily="66" charset="0"/>
            </a:endParaRPr>
          </a:p>
          <a:p>
            <a:r>
              <a:rPr lang="en-US" sz="1600" b="1" dirty="0" err="1" smtClean="0">
                <a:solidFill>
                  <a:srgbClr val="222222"/>
                </a:solidFill>
                <a:latin typeface="Comic Sans MS" panose="030F0702030302020204" pitchFamily="66" charset="0"/>
              </a:rPr>
              <a:t>Línea</a:t>
            </a:r>
            <a:r>
              <a:rPr lang="en-US" sz="1600" b="1" dirty="0" smtClean="0">
                <a:solidFill>
                  <a:srgbClr val="222222"/>
                </a:solidFill>
                <a:latin typeface="Comic Sans MS" panose="030F0702030302020204" pitchFamily="66" charset="0"/>
              </a:rPr>
              <a:t> </a:t>
            </a:r>
            <a:r>
              <a:rPr lang="en-US" sz="1600" b="1" dirty="0" err="1" smtClean="0">
                <a:solidFill>
                  <a:srgbClr val="222222"/>
                </a:solidFill>
                <a:latin typeface="Comic Sans MS" panose="030F0702030302020204" pitchFamily="66" charset="0"/>
              </a:rPr>
              <a:t>verde</a:t>
            </a:r>
            <a:r>
              <a:rPr lang="en-US" sz="1600" b="1"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indica</a:t>
            </a:r>
            <a:r>
              <a:rPr lang="en-US" sz="1600" dirty="0" smtClean="0">
                <a:solidFill>
                  <a:srgbClr val="222222"/>
                </a:solidFill>
                <a:latin typeface="Comic Sans MS" panose="030F0702030302020204" pitchFamily="66" charset="0"/>
              </a:rPr>
              <a:t> el </a:t>
            </a:r>
            <a:r>
              <a:rPr lang="en-US" sz="1600" dirty="0" err="1" smtClean="0">
                <a:solidFill>
                  <a:srgbClr val="222222"/>
                </a:solidFill>
                <a:latin typeface="Comic Sans MS" panose="030F0702030302020204" pitchFamily="66" charset="0"/>
              </a:rPr>
              <a:t>grado</a:t>
            </a:r>
            <a:r>
              <a:rPr lang="en-US" sz="1600" dirty="0" smtClean="0">
                <a:solidFill>
                  <a:srgbClr val="222222"/>
                </a:solidFill>
                <a:latin typeface="Comic Sans MS" panose="030F0702030302020204" pitchFamily="66" charset="0"/>
              </a:rPr>
              <a:t> de </a:t>
            </a:r>
            <a:r>
              <a:rPr lang="en-US" sz="1600" b="1" dirty="0" err="1" smtClean="0">
                <a:solidFill>
                  <a:srgbClr val="222222"/>
                </a:solidFill>
                <a:latin typeface="Comic Sans MS" panose="030F0702030302020204" pitchFamily="66" charset="0"/>
              </a:rPr>
              <a:t>parecido</a:t>
            </a:r>
            <a:r>
              <a:rPr lang="en-US" sz="1600" dirty="0" smtClean="0">
                <a:solidFill>
                  <a:srgbClr val="222222"/>
                </a:solidFill>
                <a:latin typeface="Comic Sans MS" panose="030F0702030302020204" pitchFamily="66" charset="0"/>
              </a:rPr>
              <a:t> de la </a:t>
            </a:r>
            <a:r>
              <a:rPr lang="en-US" sz="1600" dirty="0" err="1" smtClean="0">
                <a:solidFill>
                  <a:srgbClr val="222222"/>
                </a:solidFill>
                <a:latin typeface="Comic Sans MS" panose="030F0702030302020204" pitchFamily="66" charset="0"/>
              </a:rPr>
              <a:t>configuración</a:t>
            </a:r>
            <a:r>
              <a:rPr lang="en-US" sz="1600" dirty="0" smtClean="0">
                <a:solidFill>
                  <a:srgbClr val="222222"/>
                </a:solidFill>
                <a:latin typeface="Comic Sans MS" panose="030F0702030302020204" pitchFamily="66" charset="0"/>
              </a:rPr>
              <a:t> del microbiota a </a:t>
            </a:r>
            <a:r>
              <a:rPr lang="en-US" sz="1600" dirty="0" err="1" smtClean="0">
                <a:solidFill>
                  <a:srgbClr val="222222"/>
                </a:solidFill>
                <a:latin typeface="Comic Sans MS" panose="030F0702030302020204" pitchFamily="66" charset="0"/>
              </a:rPr>
              <a:t>cierto</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punto</a:t>
            </a:r>
            <a:r>
              <a:rPr lang="en-US" sz="1600" dirty="0" smtClean="0">
                <a:solidFill>
                  <a:srgbClr val="222222"/>
                </a:solidFill>
                <a:latin typeface="Comic Sans MS" panose="030F0702030302020204" pitchFamily="66" charset="0"/>
              </a:rPr>
              <a:t> del </a:t>
            </a:r>
            <a:r>
              <a:rPr lang="en-US" sz="1600" dirty="0" err="1" smtClean="0">
                <a:solidFill>
                  <a:srgbClr val="222222"/>
                </a:solidFill>
                <a:latin typeface="Comic Sans MS" panose="030F0702030302020204" pitchFamily="66" charset="0"/>
              </a:rPr>
              <a:t>tiempo</a:t>
            </a:r>
            <a:r>
              <a:rPr lang="en-US" sz="1600" dirty="0" smtClean="0">
                <a:solidFill>
                  <a:srgbClr val="222222"/>
                </a:solidFill>
                <a:latin typeface="Comic Sans MS" panose="030F0702030302020204" pitchFamily="66" charset="0"/>
              </a:rPr>
              <a:t> a </a:t>
            </a:r>
            <a:r>
              <a:rPr lang="en-US" sz="1600" dirty="0" err="1" smtClean="0">
                <a:solidFill>
                  <a:srgbClr val="222222"/>
                </a:solidFill>
                <a:latin typeface="Comic Sans MS" panose="030F0702030302020204" pitchFamily="66" charset="0"/>
              </a:rPr>
              <a:t>una</a:t>
            </a:r>
            <a:r>
              <a:rPr lang="en-US" sz="1600" dirty="0" smtClean="0">
                <a:solidFill>
                  <a:srgbClr val="222222"/>
                </a:solidFill>
                <a:latin typeface="Comic Sans MS" panose="030F0702030302020204" pitchFamily="66" charset="0"/>
              </a:rPr>
              <a:t> </a:t>
            </a:r>
            <a:r>
              <a:rPr lang="en-US" sz="1600" b="1" dirty="0" err="1" smtClean="0">
                <a:solidFill>
                  <a:srgbClr val="222222"/>
                </a:solidFill>
                <a:latin typeface="Comic Sans MS" panose="030F0702030302020204" pitchFamily="66" charset="0"/>
              </a:rPr>
              <a:t>arbitraria</a:t>
            </a:r>
            <a:r>
              <a:rPr lang="en-US" sz="1600" b="1" dirty="0" smtClean="0">
                <a:solidFill>
                  <a:srgbClr val="222222"/>
                </a:solidFill>
                <a:latin typeface="Comic Sans MS" panose="030F0702030302020204" pitchFamily="66" charset="0"/>
              </a:rPr>
              <a:t> </a:t>
            </a:r>
            <a:r>
              <a:rPr lang="en-US" sz="1600" b="1" dirty="0" err="1" smtClean="0">
                <a:solidFill>
                  <a:srgbClr val="222222"/>
                </a:solidFill>
                <a:latin typeface="Comic Sans MS" panose="030F0702030302020204" pitchFamily="66" charset="0"/>
              </a:rPr>
              <a:t>configuración</a:t>
            </a:r>
            <a:r>
              <a:rPr lang="en-US" sz="1600" b="1" dirty="0" smtClean="0">
                <a:solidFill>
                  <a:srgbClr val="222222"/>
                </a:solidFill>
                <a:latin typeface="Comic Sans MS" panose="030F0702030302020204" pitchFamily="66" charset="0"/>
              </a:rPr>
              <a:t> </a:t>
            </a:r>
            <a:r>
              <a:rPr lang="en-US" sz="1600" b="1" dirty="0" err="1" smtClean="0">
                <a:solidFill>
                  <a:srgbClr val="222222"/>
                </a:solidFill>
                <a:latin typeface="Comic Sans MS" panose="030F0702030302020204" pitchFamily="66" charset="0"/>
              </a:rPr>
              <a:t>homeostática</a:t>
            </a:r>
            <a:r>
              <a:rPr lang="en-US" sz="1600" b="1"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durante</a:t>
            </a:r>
            <a:r>
              <a:rPr lang="en-US" sz="1600" dirty="0" smtClean="0">
                <a:solidFill>
                  <a:srgbClr val="222222"/>
                </a:solidFill>
                <a:latin typeface="Comic Sans MS" panose="030F0702030302020204" pitchFamily="66" charset="0"/>
              </a:rPr>
              <a:t> la </a:t>
            </a:r>
            <a:r>
              <a:rPr lang="en-US" sz="1600" b="1" dirty="0" err="1" smtClean="0">
                <a:solidFill>
                  <a:srgbClr val="222222"/>
                </a:solidFill>
                <a:latin typeface="Comic Sans MS" panose="030F0702030302020204" pitchFamily="66" charset="0"/>
              </a:rPr>
              <a:t>adultez</a:t>
            </a:r>
            <a:r>
              <a:rPr lang="en-US" sz="1600" dirty="0" smtClean="0">
                <a:solidFill>
                  <a:srgbClr val="222222"/>
                </a:solidFill>
                <a:latin typeface="Comic Sans MS" panose="030F0702030302020204" pitchFamily="66" charset="0"/>
              </a:rPr>
              <a:t> (</a:t>
            </a:r>
            <a:r>
              <a:rPr lang="en-US" sz="1600" b="1" dirty="0">
                <a:solidFill>
                  <a:srgbClr val="222222"/>
                </a:solidFill>
                <a:latin typeface="Symbol" panose="05050102010706020507" pitchFamily="18" charset="2"/>
              </a:rPr>
              <a:t>b</a:t>
            </a:r>
            <a:r>
              <a:rPr lang="en-US" sz="1600" b="1" dirty="0" smtClean="0">
                <a:solidFill>
                  <a:srgbClr val="222222"/>
                </a:solidFill>
                <a:latin typeface="Comic Sans MS" panose="030F0702030302020204" pitchFamily="66" charset="0"/>
              </a:rPr>
              <a:t>-</a:t>
            </a:r>
            <a:r>
              <a:rPr lang="en-US" sz="1600" b="1" dirty="0" err="1" smtClean="0">
                <a:solidFill>
                  <a:srgbClr val="222222"/>
                </a:solidFill>
                <a:latin typeface="Comic Sans MS" panose="030F0702030302020204" pitchFamily="66" charset="0"/>
              </a:rPr>
              <a:t>diversidad</a:t>
            </a:r>
            <a:r>
              <a:rPr lang="en-US" sz="1600" dirty="0" smtClean="0">
                <a:solidFill>
                  <a:srgbClr val="222222"/>
                </a:solidFill>
                <a:latin typeface="Comic Sans MS" panose="030F0702030302020204" pitchFamily="66" charset="0"/>
              </a:rPr>
              <a:t>). </a:t>
            </a:r>
          </a:p>
          <a:p>
            <a:r>
              <a:rPr lang="en-US" sz="1600" b="1" dirty="0" smtClean="0">
                <a:solidFill>
                  <a:srgbClr val="222222"/>
                </a:solidFill>
                <a:latin typeface="Comic Sans MS" panose="030F0702030302020204" pitchFamily="66" charset="0"/>
              </a:rPr>
              <a:t>Linea </a:t>
            </a:r>
            <a:r>
              <a:rPr lang="en-US" sz="1600" b="1" dirty="0" err="1" smtClean="0">
                <a:solidFill>
                  <a:srgbClr val="222222"/>
                </a:solidFill>
                <a:latin typeface="Comic Sans MS" panose="030F0702030302020204" pitchFamily="66" charset="0"/>
              </a:rPr>
              <a:t>roja</a:t>
            </a:r>
            <a:r>
              <a:rPr lang="en-US" sz="1600" b="1"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indica</a:t>
            </a:r>
            <a:r>
              <a:rPr lang="en-US" sz="1600" dirty="0" smtClean="0">
                <a:solidFill>
                  <a:srgbClr val="222222"/>
                </a:solidFill>
                <a:latin typeface="Comic Sans MS" panose="030F0702030302020204" pitchFamily="66" charset="0"/>
              </a:rPr>
              <a:t> la </a:t>
            </a:r>
            <a:r>
              <a:rPr lang="en-US" sz="1600" b="1" dirty="0" err="1" smtClean="0">
                <a:solidFill>
                  <a:srgbClr val="222222"/>
                </a:solidFill>
                <a:latin typeface="Comic Sans MS" panose="030F0702030302020204" pitchFamily="66" charset="0"/>
              </a:rPr>
              <a:t>riqueza</a:t>
            </a:r>
            <a:r>
              <a:rPr lang="en-US" sz="1600" b="1" dirty="0" smtClean="0">
                <a:solidFill>
                  <a:srgbClr val="222222"/>
                </a:solidFill>
                <a:latin typeface="Comic Sans MS" panose="030F0702030302020204" pitchFamily="66" charset="0"/>
              </a:rPr>
              <a:t> </a:t>
            </a:r>
            <a:r>
              <a:rPr lang="en-US" sz="1600" b="1" dirty="0" err="1" smtClean="0">
                <a:solidFill>
                  <a:srgbClr val="222222"/>
                </a:solidFill>
                <a:latin typeface="Comic Sans MS" panose="030F0702030302020204" pitchFamily="66" charset="0"/>
              </a:rPr>
              <a:t>microbiana</a:t>
            </a:r>
            <a:r>
              <a:rPr lang="en-US" sz="1600" b="1" dirty="0" smtClean="0">
                <a:solidFill>
                  <a:srgbClr val="222222"/>
                </a:solidFill>
                <a:latin typeface="Comic Sans MS" panose="030F0702030302020204" pitchFamily="66" charset="0"/>
              </a:rPr>
              <a:t> fecal </a:t>
            </a:r>
            <a:r>
              <a:rPr lang="en-US" sz="1600" dirty="0" smtClean="0">
                <a:solidFill>
                  <a:srgbClr val="222222"/>
                </a:solidFill>
                <a:latin typeface="Comic Sans MS" panose="030F0702030302020204" pitchFamily="66" charset="0"/>
              </a:rPr>
              <a:t>(</a:t>
            </a:r>
            <a:r>
              <a:rPr lang="en-US" sz="1600" b="1" dirty="0" smtClean="0">
                <a:solidFill>
                  <a:srgbClr val="222222"/>
                </a:solidFill>
                <a:latin typeface="Symbol" panose="05050102010706020507" pitchFamily="18" charset="2"/>
              </a:rPr>
              <a:t>a</a:t>
            </a:r>
            <a:r>
              <a:rPr lang="en-US" sz="1600" b="1" dirty="0" smtClean="0">
                <a:solidFill>
                  <a:srgbClr val="222222"/>
                </a:solidFill>
                <a:latin typeface="Comic Sans MS" panose="030F0702030302020204" pitchFamily="66" charset="0"/>
              </a:rPr>
              <a:t>-</a:t>
            </a:r>
            <a:r>
              <a:rPr lang="en-US" sz="1600" b="1" dirty="0" err="1" smtClean="0">
                <a:solidFill>
                  <a:srgbClr val="222222"/>
                </a:solidFill>
                <a:latin typeface="Comic Sans MS" panose="030F0702030302020204" pitchFamily="66" charset="0"/>
              </a:rPr>
              <a:t>diversidad</a:t>
            </a:r>
            <a:r>
              <a:rPr lang="en-US" sz="1600" dirty="0" smtClean="0">
                <a:solidFill>
                  <a:srgbClr val="222222"/>
                </a:solidFill>
                <a:latin typeface="Comic Sans MS" panose="030F0702030302020204" pitchFamily="66" charset="0"/>
              </a:rPr>
              <a:t>). </a:t>
            </a:r>
            <a:r>
              <a:rPr lang="en-US" sz="1600" b="1" dirty="0" err="1" smtClean="0">
                <a:solidFill>
                  <a:srgbClr val="222222"/>
                </a:solidFill>
                <a:latin typeface="Comic Sans MS" panose="030F0702030302020204" pitchFamily="66" charset="0"/>
              </a:rPr>
              <a:t>Colores</a:t>
            </a:r>
            <a:r>
              <a:rPr lang="en-US" sz="1600" b="1" dirty="0" smtClean="0">
                <a:solidFill>
                  <a:srgbClr val="222222"/>
                </a:solidFill>
                <a:latin typeface="Comic Sans MS" panose="030F0702030302020204" pitchFamily="66" charset="0"/>
              </a:rPr>
              <a:t> de </a:t>
            </a:r>
            <a:r>
              <a:rPr lang="en-US" sz="1600" b="1" dirty="0" err="1" smtClean="0">
                <a:solidFill>
                  <a:srgbClr val="222222"/>
                </a:solidFill>
                <a:latin typeface="Comic Sans MS" panose="030F0702030302020204" pitchFamily="66" charset="0"/>
              </a:rPr>
              <a:t>fondo</a:t>
            </a:r>
            <a:r>
              <a:rPr lang="en-US" sz="1600" b="1"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indican</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típica</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abundacia</a:t>
            </a:r>
            <a:r>
              <a:rPr lang="en-US" sz="1600" dirty="0" smtClean="0">
                <a:solidFill>
                  <a:srgbClr val="222222"/>
                </a:solidFill>
                <a:latin typeface="Comic Sans MS" panose="030F0702030302020204" pitchFamily="66" charset="0"/>
              </a:rPr>
              <a:t> de taxa </a:t>
            </a:r>
            <a:r>
              <a:rPr lang="en-US" sz="1600" dirty="0" err="1" smtClean="0">
                <a:solidFill>
                  <a:srgbClr val="222222"/>
                </a:solidFill>
                <a:latin typeface="Comic Sans MS" panose="030F0702030302020204" pitchFamily="66" charset="0"/>
              </a:rPr>
              <a:t>durante</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cada</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fase</a:t>
            </a:r>
            <a:r>
              <a:rPr lang="en-US" dirty="0" smtClean="0">
                <a:solidFill>
                  <a:srgbClr val="222222"/>
                </a:solidFill>
                <a:latin typeface="Comic Sans MS" panose="030F0702030302020204" pitchFamily="66" charset="0"/>
              </a:rPr>
              <a:t>. </a:t>
            </a:r>
          </a:p>
          <a:p>
            <a:endParaRPr lang="en-US" sz="900" dirty="0" smtClean="0">
              <a:solidFill>
                <a:srgbClr val="222222"/>
              </a:solidFill>
              <a:latin typeface="Comic Sans MS" panose="030F0702030302020204" pitchFamily="66" charset="0"/>
            </a:endParaRPr>
          </a:p>
          <a:p>
            <a:r>
              <a:rPr lang="en-US" sz="1400" dirty="0" smtClean="0">
                <a:solidFill>
                  <a:srgbClr val="222222"/>
                </a:solidFill>
                <a:latin typeface="Comic Sans MS" panose="030F0702030302020204" pitchFamily="66" charset="0"/>
              </a:rPr>
              <a:t>Dada la </a:t>
            </a:r>
            <a:r>
              <a:rPr lang="en-US" sz="1400" dirty="0" err="1" smtClean="0">
                <a:solidFill>
                  <a:srgbClr val="222222"/>
                </a:solidFill>
                <a:latin typeface="Comic Sans MS" panose="030F0702030302020204" pitchFamily="66" charset="0"/>
              </a:rPr>
              <a:t>alta</a:t>
            </a:r>
            <a:r>
              <a:rPr lang="en-US" sz="1400" dirty="0" smtClean="0">
                <a:solidFill>
                  <a:srgbClr val="222222"/>
                </a:solidFill>
                <a:latin typeface="Comic Sans MS" panose="030F0702030302020204" pitchFamily="66" charset="0"/>
              </a:rPr>
              <a:t> </a:t>
            </a:r>
            <a:r>
              <a:rPr lang="en-US" sz="1400" dirty="0" err="1" smtClean="0">
                <a:solidFill>
                  <a:srgbClr val="222222"/>
                </a:solidFill>
                <a:latin typeface="Comic Sans MS" panose="030F0702030302020204" pitchFamily="66" charset="0"/>
              </a:rPr>
              <a:t>variabilidad</a:t>
            </a:r>
            <a:r>
              <a:rPr lang="en-US" sz="1400" dirty="0" smtClean="0">
                <a:solidFill>
                  <a:srgbClr val="222222"/>
                </a:solidFill>
                <a:latin typeface="Comic Sans MS" panose="030F0702030302020204" pitchFamily="66" charset="0"/>
              </a:rPr>
              <a:t> de </a:t>
            </a:r>
            <a:r>
              <a:rPr lang="en-US" sz="1400" dirty="0" err="1" smtClean="0">
                <a:solidFill>
                  <a:srgbClr val="222222"/>
                </a:solidFill>
                <a:latin typeface="Comic Sans MS" panose="030F0702030302020204" pitchFamily="66" charset="0"/>
              </a:rPr>
              <a:t>composición</a:t>
            </a:r>
            <a:r>
              <a:rPr lang="en-US" sz="1400" dirty="0" smtClean="0">
                <a:solidFill>
                  <a:srgbClr val="222222"/>
                </a:solidFill>
                <a:latin typeface="Comic Sans MS" panose="030F0702030302020204" pitchFamily="66" charset="0"/>
              </a:rPr>
              <a:t> de microbiota entre humanos y </a:t>
            </a:r>
            <a:r>
              <a:rPr lang="en-US" sz="1400" dirty="0" err="1" smtClean="0">
                <a:solidFill>
                  <a:srgbClr val="222222"/>
                </a:solidFill>
                <a:latin typeface="Comic Sans MS" panose="030F0702030302020204" pitchFamily="66" charset="0"/>
              </a:rPr>
              <a:t>discrepancias</a:t>
            </a:r>
            <a:r>
              <a:rPr lang="en-US" sz="1400" dirty="0" smtClean="0">
                <a:solidFill>
                  <a:srgbClr val="222222"/>
                </a:solidFill>
                <a:latin typeface="Comic Sans MS" panose="030F0702030302020204" pitchFamily="66" charset="0"/>
              </a:rPr>
              <a:t> entre </a:t>
            </a:r>
            <a:r>
              <a:rPr lang="en-US" sz="1400" dirty="0" err="1" smtClean="0">
                <a:solidFill>
                  <a:srgbClr val="222222"/>
                </a:solidFill>
                <a:latin typeface="Comic Sans MS" panose="030F0702030302020204" pitchFamily="66" charset="0"/>
              </a:rPr>
              <a:t>estudios</a:t>
            </a:r>
            <a:r>
              <a:rPr lang="en-US" sz="1400" dirty="0" smtClean="0">
                <a:solidFill>
                  <a:srgbClr val="222222"/>
                </a:solidFill>
                <a:latin typeface="Comic Sans MS" panose="030F0702030302020204" pitchFamily="66" charset="0"/>
              </a:rPr>
              <a:t>, </a:t>
            </a:r>
            <a:r>
              <a:rPr lang="en-US" sz="1400" dirty="0" err="1" smtClean="0">
                <a:solidFill>
                  <a:srgbClr val="222222"/>
                </a:solidFill>
                <a:latin typeface="Comic Sans MS" panose="030F0702030302020204" pitchFamily="66" charset="0"/>
              </a:rPr>
              <a:t>estos</a:t>
            </a:r>
            <a:r>
              <a:rPr lang="en-US" sz="1400" dirty="0" smtClean="0">
                <a:solidFill>
                  <a:srgbClr val="222222"/>
                </a:solidFill>
                <a:latin typeface="Comic Sans MS" panose="030F0702030302020204" pitchFamily="66" charset="0"/>
              </a:rPr>
              <a:t> </a:t>
            </a:r>
            <a:r>
              <a:rPr lang="en-US" sz="1400" dirty="0" err="1" smtClean="0">
                <a:solidFill>
                  <a:srgbClr val="222222"/>
                </a:solidFill>
                <a:latin typeface="Comic Sans MS" panose="030F0702030302020204" pitchFamily="66" charset="0"/>
              </a:rPr>
              <a:t>patrones</a:t>
            </a:r>
            <a:r>
              <a:rPr lang="en-US" sz="1400" dirty="0" smtClean="0">
                <a:solidFill>
                  <a:srgbClr val="222222"/>
                </a:solidFill>
                <a:latin typeface="Comic Sans MS" panose="030F0702030302020204" pitchFamily="66" charset="0"/>
              </a:rPr>
              <a:t> de microbiota son solo </a:t>
            </a:r>
            <a:r>
              <a:rPr lang="en-US" sz="1400" dirty="0" err="1" smtClean="0">
                <a:solidFill>
                  <a:srgbClr val="222222"/>
                </a:solidFill>
                <a:latin typeface="Comic Sans MS" panose="030F0702030302020204" pitchFamily="66" charset="0"/>
              </a:rPr>
              <a:t>conceptuales</a:t>
            </a:r>
            <a:r>
              <a:rPr lang="en-US" sz="1400" dirty="0" smtClean="0">
                <a:solidFill>
                  <a:srgbClr val="222222"/>
                </a:solidFill>
                <a:latin typeface="Comic Sans MS" panose="030F0702030302020204" pitchFamily="66" charset="0"/>
              </a:rPr>
              <a:t> y no </a:t>
            </a:r>
            <a:r>
              <a:rPr lang="en-US" sz="1400" dirty="0" err="1" smtClean="0">
                <a:solidFill>
                  <a:srgbClr val="222222"/>
                </a:solidFill>
                <a:latin typeface="Comic Sans MS" panose="030F0702030302020204" pitchFamily="66" charset="0"/>
              </a:rPr>
              <a:t>tienen</a:t>
            </a:r>
            <a:r>
              <a:rPr lang="en-US" sz="1400" dirty="0" smtClean="0">
                <a:solidFill>
                  <a:srgbClr val="222222"/>
                </a:solidFill>
                <a:latin typeface="Comic Sans MS" panose="030F0702030302020204" pitchFamily="66" charset="0"/>
              </a:rPr>
              <a:t> </a:t>
            </a:r>
            <a:r>
              <a:rPr lang="en-US" sz="1400" dirty="0" err="1" smtClean="0">
                <a:solidFill>
                  <a:srgbClr val="222222"/>
                </a:solidFill>
                <a:latin typeface="Comic Sans MS" panose="030F0702030302020204" pitchFamily="66" charset="0"/>
              </a:rPr>
              <a:t>propósito</a:t>
            </a:r>
            <a:r>
              <a:rPr lang="en-US" sz="1400" dirty="0" smtClean="0">
                <a:solidFill>
                  <a:srgbClr val="222222"/>
                </a:solidFill>
                <a:latin typeface="Comic Sans MS" panose="030F0702030302020204" pitchFamily="66" charset="0"/>
              </a:rPr>
              <a:t> de </a:t>
            </a:r>
            <a:r>
              <a:rPr lang="en-US" sz="1400" dirty="0" err="1" smtClean="0">
                <a:solidFill>
                  <a:srgbClr val="222222"/>
                </a:solidFill>
                <a:latin typeface="Comic Sans MS" panose="030F0702030302020204" pitchFamily="66" charset="0"/>
              </a:rPr>
              <a:t>dar</a:t>
            </a:r>
            <a:r>
              <a:rPr lang="en-US" sz="1400" dirty="0" smtClean="0">
                <a:solidFill>
                  <a:srgbClr val="222222"/>
                </a:solidFill>
                <a:latin typeface="Comic Sans MS" panose="030F0702030302020204" pitchFamily="66" charset="0"/>
              </a:rPr>
              <a:t> </a:t>
            </a:r>
            <a:r>
              <a:rPr lang="en-US" sz="1400" dirty="0" err="1" smtClean="0">
                <a:solidFill>
                  <a:srgbClr val="222222"/>
                </a:solidFill>
                <a:latin typeface="Comic Sans MS" panose="030F0702030302020204" pitchFamily="66" charset="0"/>
              </a:rPr>
              <a:t>una</a:t>
            </a:r>
            <a:r>
              <a:rPr lang="en-US" sz="1400" dirty="0" smtClean="0">
                <a:solidFill>
                  <a:srgbClr val="222222"/>
                </a:solidFill>
                <a:latin typeface="Comic Sans MS" panose="030F0702030302020204" pitchFamily="66" charset="0"/>
              </a:rPr>
              <a:t> </a:t>
            </a:r>
            <a:r>
              <a:rPr lang="en-US" sz="1400" dirty="0" err="1" smtClean="0">
                <a:solidFill>
                  <a:srgbClr val="222222"/>
                </a:solidFill>
                <a:latin typeface="Comic Sans MS" panose="030F0702030302020204" pitchFamily="66" charset="0"/>
              </a:rPr>
              <a:t>representación</a:t>
            </a:r>
            <a:r>
              <a:rPr lang="en-US" sz="1400" dirty="0" smtClean="0">
                <a:solidFill>
                  <a:srgbClr val="222222"/>
                </a:solidFill>
                <a:latin typeface="Comic Sans MS" panose="030F0702030302020204" pitchFamily="66" charset="0"/>
              </a:rPr>
              <a:t> </a:t>
            </a:r>
            <a:r>
              <a:rPr lang="en-US" sz="1400" dirty="0" err="1" smtClean="0">
                <a:solidFill>
                  <a:srgbClr val="222222"/>
                </a:solidFill>
                <a:latin typeface="Comic Sans MS" panose="030F0702030302020204" pitchFamily="66" charset="0"/>
              </a:rPr>
              <a:t>precisa</a:t>
            </a:r>
            <a:r>
              <a:rPr lang="en-US" sz="1400" dirty="0" smtClean="0">
                <a:solidFill>
                  <a:srgbClr val="222222"/>
                </a:solidFill>
                <a:latin typeface="Comic Sans MS" panose="030F0702030302020204" pitchFamily="66" charset="0"/>
              </a:rPr>
              <a:t> a </a:t>
            </a:r>
            <a:r>
              <a:rPr lang="en-US" sz="1400" dirty="0" err="1" smtClean="0">
                <a:solidFill>
                  <a:srgbClr val="222222"/>
                </a:solidFill>
                <a:latin typeface="Comic Sans MS" panose="030F0702030302020204" pitchFamily="66" charset="0"/>
              </a:rPr>
              <a:t>nivel</a:t>
            </a:r>
            <a:r>
              <a:rPr lang="en-US" sz="1400" dirty="0" smtClean="0">
                <a:solidFill>
                  <a:srgbClr val="222222"/>
                </a:solidFill>
                <a:latin typeface="Comic Sans MS" panose="030F0702030302020204" pitchFamily="66" charset="0"/>
              </a:rPr>
              <a:t> personal.</a:t>
            </a:r>
            <a:endParaRPr lang="en-US" sz="1400" dirty="0">
              <a:solidFill>
                <a:srgbClr val="222222"/>
              </a:solidFill>
              <a:latin typeface="Comic Sans MS" panose="030F0702030302020204" pitchFamily="66" charset="0"/>
            </a:endParaRPr>
          </a:p>
        </p:txBody>
      </p:sp>
      <p:sp>
        <p:nvSpPr>
          <p:cNvPr id="6" name="Rectángulo 5"/>
          <p:cNvSpPr/>
          <p:nvPr/>
        </p:nvSpPr>
        <p:spPr>
          <a:xfrm>
            <a:off x="0" y="6328940"/>
            <a:ext cx="4643438" cy="415498"/>
          </a:xfrm>
          <a:prstGeom prst="rect">
            <a:avLst/>
          </a:prstGeom>
        </p:spPr>
        <p:txBody>
          <a:bodyPr wrap="square">
            <a:spAutoFit/>
          </a:bodyPr>
          <a:lstStyle/>
          <a:p>
            <a:r>
              <a:rPr lang="es-VE" sz="1050" dirty="0">
                <a:latin typeface="Times New Roman" panose="02020603050405020304" pitchFamily="18" charset="0"/>
                <a:cs typeface="Times New Roman" panose="02020603050405020304" pitchFamily="18" charset="0"/>
              </a:rPr>
              <a:t>N. </a:t>
            </a:r>
            <a:r>
              <a:rPr lang="es-VE" sz="1050" dirty="0" err="1">
                <a:latin typeface="Times New Roman" panose="02020603050405020304" pitchFamily="18" charset="0"/>
                <a:cs typeface="Times New Roman" panose="02020603050405020304" pitchFamily="18" charset="0"/>
              </a:rPr>
              <a:t>Zmora</a:t>
            </a:r>
            <a:r>
              <a:rPr lang="es-VE" sz="1050" dirty="0">
                <a:latin typeface="Times New Roman" panose="02020603050405020304" pitchFamily="18" charset="0"/>
                <a:cs typeface="Times New Roman" panose="02020603050405020304" pitchFamily="18" charset="0"/>
              </a:rPr>
              <a:t>, J. Suez, E. </a:t>
            </a:r>
            <a:r>
              <a:rPr lang="es-VE" sz="1050" dirty="0" err="1" smtClean="0">
                <a:latin typeface="Times New Roman" panose="02020603050405020304" pitchFamily="18" charset="0"/>
                <a:cs typeface="Times New Roman" panose="02020603050405020304" pitchFamily="18" charset="0"/>
              </a:rPr>
              <a:t>Elinav</a:t>
            </a:r>
            <a:r>
              <a:rPr lang="es-VE" sz="1050" dirty="0" smtClean="0">
                <a:latin typeface="Times New Roman" panose="02020603050405020304" pitchFamily="18" charset="0"/>
                <a:cs typeface="Times New Roman" panose="02020603050405020304" pitchFamily="18" charset="0"/>
              </a:rPr>
              <a:t>. </a:t>
            </a:r>
            <a:r>
              <a:rPr lang="es-VE" sz="1050" i="1" dirty="0" err="1" smtClean="0">
                <a:latin typeface="Times New Roman" panose="02020603050405020304" pitchFamily="18" charset="0"/>
                <a:cs typeface="Times New Roman" panose="02020603050405020304" pitchFamily="18" charset="0"/>
              </a:rPr>
              <a:t>You</a:t>
            </a:r>
            <a:r>
              <a:rPr lang="es-VE" sz="1050" i="1" dirty="0" smtClean="0">
                <a:latin typeface="Times New Roman" panose="02020603050405020304" pitchFamily="18" charset="0"/>
                <a:cs typeface="Times New Roman" panose="02020603050405020304" pitchFamily="18" charset="0"/>
              </a:rPr>
              <a:t> </a:t>
            </a:r>
            <a:r>
              <a:rPr lang="es-VE" sz="1050" i="1" dirty="0">
                <a:latin typeface="Times New Roman" panose="02020603050405020304" pitchFamily="18" charset="0"/>
                <a:cs typeface="Times New Roman" panose="02020603050405020304" pitchFamily="18" charset="0"/>
              </a:rPr>
              <a:t>are </a:t>
            </a:r>
            <a:r>
              <a:rPr lang="es-VE" sz="1050" i="1" dirty="0" err="1">
                <a:latin typeface="Times New Roman" panose="02020603050405020304" pitchFamily="18" charset="0"/>
                <a:cs typeface="Times New Roman" panose="02020603050405020304" pitchFamily="18" charset="0"/>
              </a:rPr>
              <a:t>what</a:t>
            </a:r>
            <a:r>
              <a:rPr lang="es-VE" sz="1050" i="1" dirty="0">
                <a:latin typeface="Times New Roman" panose="02020603050405020304" pitchFamily="18" charset="0"/>
                <a:cs typeface="Times New Roman" panose="02020603050405020304" pitchFamily="18" charset="0"/>
              </a:rPr>
              <a:t> </a:t>
            </a:r>
            <a:r>
              <a:rPr lang="es-VE" sz="1050" i="1" dirty="0" err="1">
                <a:latin typeface="Times New Roman" panose="02020603050405020304" pitchFamily="18" charset="0"/>
                <a:cs typeface="Times New Roman" panose="02020603050405020304" pitchFamily="18" charset="0"/>
              </a:rPr>
              <a:t>you</a:t>
            </a:r>
            <a:r>
              <a:rPr lang="es-VE" sz="1050" i="1" dirty="0">
                <a:latin typeface="Times New Roman" panose="02020603050405020304" pitchFamily="18" charset="0"/>
                <a:cs typeface="Times New Roman" panose="02020603050405020304" pitchFamily="18" charset="0"/>
              </a:rPr>
              <a:t> </a:t>
            </a:r>
            <a:r>
              <a:rPr lang="es-VE" sz="1050" i="1" dirty="0" err="1">
                <a:latin typeface="Times New Roman" panose="02020603050405020304" pitchFamily="18" charset="0"/>
                <a:cs typeface="Times New Roman" panose="02020603050405020304" pitchFamily="18" charset="0"/>
              </a:rPr>
              <a:t>eat</a:t>
            </a:r>
            <a:r>
              <a:rPr lang="es-VE" sz="1050" i="1" dirty="0">
                <a:latin typeface="Times New Roman" panose="02020603050405020304" pitchFamily="18" charset="0"/>
                <a:cs typeface="Times New Roman" panose="02020603050405020304" pitchFamily="18" charset="0"/>
              </a:rPr>
              <a:t>: </a:t>
            </a:r>
            <a:r>
              <a:rPr lang="es-VE" sz="1050" i="1" dirty="0" err="1">
                <a:latin typeface="Times New Roman" panose="02020603050405020304" pitchFamily="18" charset="0"/>
                <a:cs typeface="Times New Roman" panose="02020603050405020304" pitchFamily="18" charset="0"/>
              </a:rPr>
              <a:t>diet</a:t>
            </a:r>
            <a:r>
              <a:rPr lang="es-VE" sz="1050" i="1" dirty="0">
                <a:latin typeface="Times New Roman" panose="02020603050405020304" pitchFamily="18" charset="0"/>
                <a:cs typeface="Times New Roman" panose="02020603050405020304" pitchFamily="18" charset="0"/>
              </a:rPr>
              <a:t>, </a:t>
            </a:r>
            <a:r>
              <a:rPr lang="es-VE" sz="1050" i="1" dirty="0" err="1">
                <a:latin typeface="Times New Roman" panose="02020603050405020304" pitchFamily="18" charset="0"/>
                <a:cs typeface="Times New Roman" panose="02020603050405020304" pitchFamily="18" charset="0"/>
              </a:rPr>
              <a:t>health</a:t>
            </a:r>
            <a:r>
              <a:rPr lang="es-VE" sz="1050" i="1" dirty="0">
                <a:latin typeface="Times New Roman" panose="02020603050405020304" pitchFamily="18" charset="0"/>
                <a:cs typeface="Times New Roman" panose="02020603050405020304" pitchFamily="18" charset="0"/>
              </a:rPr>
              <a:t> and </a:t>
            </a:r>
            <a:r>
              <a:rPr lang="es-VE" sz="1050" i="1" dirty="0" err="1">
                <a:latin typeface="Times New Roman" panose="02020603050405020304" pitchFamily="18" charset="0"/>
                <a:cs typeface="Times New Roman" panose="02020603050405020304" pitchFamily="18" charset="0"/>
              </a:rPr>
              <a:t>the</a:t>
            </a:r>
            <a:r>
              <a:rPr lang="es-VE" sz="1050" i="1" dirty="0">
                <a:latin typeface="Times New Roman" panose="02020603050405020304" pitchFamily="18" charset="0"/>
                <a:cs typeface="Times New Roman" panose="02020603050405020304" pitchFamily="18" charset="0"/>
              </a:rPr>
              <a:t> </a:t>
            </a:r>
            <a:r>
              <a:rPr lang="es-VE" sz="1050" i="1" dirty="0" err="1">
                <a:latin typeface="Times New Roman" panose="02020603050405020304" pitchFamily="18" charset="0"/>
                <a:cs typeface="Times New Roman" panose="02020603050405020304" pitchFamily="18" charset="0"/>
              </a:rPr>
              <a:t>gut</a:t>
            </a:r>
            <a:r>
              <a:rPr lang="es-VE" sz="1050" i="1" dirty="0">
                <a:latin typeface="Times New Roman" panose="02020603050405020304" pitchFamily="18" charset="0"/>
                <a:cs typeface="Times New Roman" panose="02020603050405020304" pitchFamily="18" charset="0"/>
              </a:rPr>
              <a:t> </a:t>
            </a:r>
            <a:r>
              <a:rPr lang="es-VE" sz="1050" i="1" dirty="0" smtClean="0">
                <a:latin typeface="Times New Roman" panose="02020603050405020304" pitchFamily="18" charset="0"/>
                <a:cs typeface="Times New Roman" panose="02020603050405020304" pitchFamily="18" charset="0"/>
              </a:rPr>
              <a:t>microbiota. </a:t>
            </a:r>
            <a:r>
              <a:rPr lang="es-VE" sz="1050" dirty="0" err="1" smtClean="0">
                <a:latin typeface="Times New Roman" panose="02020603050405020304" pitchFamily="18" charset="0"/>
                <a:cs typeface="Times New Roman" panose="02020603050405020304" pitchFamily="18" charset="0"/>
              </a:rPr>
              <a:t>Nature</a:t>
            </a:r>
            <a:r>
              <a:rPr lang="es-VE" sz="1050" dirty="0" smtClean="0">
                <a:latin typeface="Times New Roman" panose="02020603050405020304" pitchFamily="18" charset="0"/>
                <a:cs typeface="Times New Roman" panose="02020603050405020304" pitchFamily="18" charset="0"/>
              </a:rPr>
              <a:t> </a:t>
            </a:r>
            <a:r>
              <a:rPr lang="es-VE" sz="1050" dirty="0" err="1">
                <a:latin typeface="Times New Roman" panose="02020603050405020304" pitchFamily="18" charset="0"/>
                <a:cs typeface="Times New Roman" panose="02020603050405020304" pitchFamily="18" charset="0"/>
              </a:rPr>
              <a:t>Reviews</a:t>
            </a:r>
            <a:r>
              <a:rPr lang="es-VE" sz="1050" dirty="0">
                <a:latin typeface="Times New Roman" panose="02020603050405020304" pitchFamily="18" charset="0"/>
                <a:cs typeface="Times New Roman" panose="02020603050405020304" pitchFamily="18" charset="0"/>
              </a:rPr>
              <a:t> </a:t>
            </a:r>
            <a:r>
              <a:rPr lang="es-VE" sz="1050" dirty="0" err="1">
                <a:latin typeface="Times New Roman" panose="02020603050405020304" pitchFamily="18" charset="0"/>
                <a:cs typeface="Times New Roman" panose="02020603050405020304" pitchFamily="18" charset="0"/>
              </a:rPr>
              <a:t>Gastroenterology</a:t>
            </a:r>
            <a:r>
              <a:rPr lang="es-VE" sz="1050" dirty="0">
                <a:latin typeface="Times New Roman" panose="02020603050405020304" pitchFamily="18" charset="0"/>
                <a:cs typeface="Times New Roman" panose="02020603050405020304" pitchFamily="18" charset="0"/>
              </a:rPr>
              <a:t> </a:t>
            </a:r>
            <a:r>
              <a:rPr lang="es-VE" sz="1050" dirty="0" smtClean="0">
                <a:latin typeface="Times New Roman" panose="02020603050405020304" pitchFamily="18" charset="0"/>
                <a:cs typeface="Times New Roman" panose="02020603050405020304" pitchFamily="18" charset="0"/>
              </a:rPr>
              <a:t>&amp;  </a:t>
            </a:r>
            <a:r>
              <a:rPr lang="es-VE" sz="1050" dirty="0" err="1" smtClean="0">
                <a:latin typeface="Times New Roman" panose="02020603050405020304" pitchFamily="18" charset="0"/>
                <a:cs typeface="Times New Roman" panose="02020603050405020304" pitchFamily="18" charset="0"/>
              </a:rPr>
              <a:t>Hepatology</a:t>
            </a:r>
            <a:r>
              <a:rPr lang="es-VE" sz="1050" dirty="0" smtClean="0">
                <a:latin typeface="Times New Roman" panose="02020603050405020304" pitchFamily="18" charset="0"/>
                <a:cs typeface="Times New Roman" panose="02020603050405020304" pitchFamily="18" charset="0"/>
              </a:rPr>
              <a:t> </a:t>
            </a:r>
            <a:r>
              <a:rPr lang="es-VE" sz="1050" b="1" dirty="0" smtClean="0">
                <a:latin typeface="Times New Roman" panose="02020603050405020304" pitchFamily="18" charset="0"/>
                <a:cs typeface="Times New Roman" panose="02020603050405020304" pitchFamily="18" charset="0"/>
              </a:rPr>
              <a:t>2019</a:t>
            </a:r>
            <a:r>
              <a:rPr lang="es-VE" sz="1050" dirty="0" smtClean="0">
                <a:latin typeface="Times New Roman" panose="02020603050405020304" pitchFamily="18" charset="0"/>
                <a:cs typeface="Times New Roman" panose="02020603050405020304" pitchFamily="18" charset="0"/>
              </a:rPr>
              <a:t> ; 16: 35–56.</a:t>
            </a:r>
            <a:endParaRPr lang="es-VE" sz="1050" dirty="0">
              <a:latin typeface="Times New Roman" panose="02020603050405020304" pitchFamily="18" charset="0"/>
              <a:cs typeface="Times New Roman" panose="02020603050405020304" pitchFamily="18" charset="0"/>
            </a:endParaRPr>
          </a:p>
        </p:txBody>
      </p:sp>
      <p:sp>
        <p:nvSpPr>
          <p:cNvPr id="7" name="6 CuadroTexto"/>
          <p:cNvSpPr txBox="1"/>
          <p:nvPr/>
        </p:nvSpPr>
        <p:spPr>
          <a:xfrm>
            <a:off x="141892" y="213468"/>
            <a:ext cx="609462" cy="307777"/>
          </a:xfrm>
          <a:prstGeom prst="rect">
            <a:avLst/>
          </a:prstGeom>
          <a:solidFill>
            <a:srgbClr val="0047D6"/>
          </a:solidFill>
        </p:spPr>
        <p:txBody>
          <a:bodyPr wrap="none" rtlCol="0">
            <a:spAutoFit/>
          </a:bodyPr>
          <a:lstStyle/>
          <a:p>
            <a:r>
              <a:rPr lang="es-VE" sz="1400" dirty="0" smtClean="0">
                <a:solidFill>
                  <a:prstClr val="white"/>
                </a:solidFill>
                <a:latin typeface="Comic Sans MS" pitchFamily="66" charset="0"/>
              </a:rPr>
              <a:t>IIIA</a:t>
            </a:r>
            <a:endParaRPr lang="es-VE" sz="1400" dirty="0">
              <a:solidFill>
                <a:prstClr val="white"/>
              </a:solidFill>
              <a:latin typeface="Comic Sans MS" pitchFamily="66" charset="0"/>
            </a:endParaRPr>
          </a:p>
        </p:txBody>
      </p:sp>
      <p:sp>
        <p:nvSpPr>
          <p:cNvPr id="8" name="CuadroTexto 7"/>
          <p:cNvSpPr txBox="1"/>
          <p:nvPr/>
        </p:nvSpPr>
        <p:spPr>
          <a:xfrm>
            <a:off x="143494" y="553543"/>
            <a:ext cx="824265" cy="523220"/>
          </a:xfrm>
          <a:prstGeom prst="rect">
            <a:avLst/>
          </a:prstGeom>
          <a:solidFill>
            <a:schemeClr val="accent6">
              <a:lumMod val="40000"/>
              <a:lumOff val="60000"/>
            </a:schemeClr>
          </a:solidFill>
          <a:ln w="28575">
            <a:solidFill>
              <a:srgbClr val="0047D6"/>
            </a:solidFill>
          </a:ln>
        </p:spPr>
        <p:txBody>
          <a:bodyPr wrap="none" rtlCol="0">
            <a:spAutoFit/>
          </a:bodyPr>
          <a:lstStyle/>
          <a:p>
            <a:r>
              <a:rPr lang="es-VE" sz="1400" dirty="0" smtClean="0">
                <a:latin typeface="Comic Sans MS" panose="030F0702030302020204" pitchFamily="66" charset="0"/>
              </a:rPr>
              <a:t>Terapia</a:t>
            </a:r>
          </a:p>
          <a:p>
            <a:r>
              <a:rPr lang="es-VE" sz="1400" dirty="0" smtClean="0">
                <a:latin typeface="Comic Sans MS" panose="030F0702030302020204" pitchFamily="66" charset="0"/>
              </a:rPr>
              <a:t>General</a:t>
            </a:r>
            <a:endParaRPr lang="es-VE" sz="1400" dirty="0">
              <a:latin typeface="Comic Sans MS" panose="030F0702030302020204" pitchFamily="66" charset="0"/>
            </a:endParaRPr>
          </a:p>
        </p:txBody>
      </p:sp>
      <p:sp>
        <p:nvSpPr>
          <p:cNvPr id="2" name="Rectángulo 1"/>
          <p:cNvSpPr/>
          <p:nvPr/>
        </p:nvSpPr>
        <p:spPr>
          <a:xfrm>
            <a:off x="1353921" y="198079"/>
            <a:ext cx="6579034" cy="646331"/>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pPr algn="ctr"/>
            <a:r>
              <a:rPr lang="en-US" dirty="0" err="1">
                <a:solidFill>
                  <a:srgbClr val="222222"/>
                </a:solidFill>
                <a:effectLst>
                  <a:outerShdw blurRad="38100" dist="38100" dir="2700000" algn="tl">
                    <a:srgbClr val="000000">
                      <a:alpha val="43137"/>
                    </a:srgbClr>
                  </a:outerShdw>
                </a:effectLst>
                <a:latin typeface="Comic Sans MS" panose="030F0702030302020204" pitchFamily="66" charset="0"/>
              </a:rPr>
              <a:t>Influencia</a:t>
            </a:r>
            <a:r>
              <a:rPr lang="en-US" dirty="0">
                <a:solidFill>
                  <a:srgbClr val="222222"/>
                </a:solidFill>
                <a:effectLst>
                  <a:outerShdw blurRad="38100" dist="38100" dir="2700000" algn="tl">
                    <a:srgbClr val="000000">
                      <a:alpha val="43137"/>
                    </a:srgbClr>
                  </a:outerShdw>
                </a:effectLst>
                <a:latin typeface="Comic Sans MS" panose="030F0702030302020204" pitchFamily="66" charset="0"/>
              </a:rPr>
              <a:t> de </a:t>
            </a:r>
            <a:r>
              <a:rPr lang="en-US" dirty="0" err="1">
                <a:solidFill>
                  <a:srgbClr val="222222"/>
                </a:solidFill>
                <a:effectLst>
                  <a:outerShdw blurRad="38100" dist="38100" dir="2700000" algn="tl">
                    <a:srgbClr val="000000">
                      <a:alpha val="43137"/>
                    </a:srgbClr>
                  </a:outerShdw>
                </a:effectLst>
                <a:latin typeface="Comic Sans MS" panose="030F0702030302020204" pitchFamily="66" charset="0"/>
              </a:rPr>
              <a:t>D</a:t>
            </a:r>
            <a:r>
              <a:rPr lang="en-US" dirty="0" err="1" smtClean="0">
                <a:solidFill>
                  <a:srgbClr val="222222"/>
                </a:solidFill>
                <a:effectLst>
                  <a:outerShdw blurRad="38100" dist="38100" dir="2700000" algn="tl">
                    <a:srgbClr val="000000">
                      <a:alpha val="43137"/>
                    </a:srgbClr>
                  </a:outerShdw>
                </a:effectLst>
                <a:latin typeface="Comic Sans MS" panose="030F0702030302020204" pitchFamily="66" charset="0"/>
              </a:rPr>
              <a:t>ieta</a:t>
            </a:r>
            <a:r>
              <a:rPr lang="en-US" dirty="0" smtClean="0">
                <a:solidFill>
                  <a:srgbClr val="222222"/>
                </a:solidFill>
                <a:effectLst>
                  <a:outerShdw blurRad="38100" dist="38100" dir="2700000" algn="tl">
                    <a:srgbClr val="000000">
                      <a:alpha val="43137"/>
                    </a:srgbClr>
                  </a:outerShdw>
                </a:effectLst>
                <a:latin typeface="Comic Sans MS" panose="030F0702030302020204" pitchFamily="66" charset="0"/>
              </a:rPr>
              <a:t> </a:t>
            </a:r>
            <a:r>
              <a:rPr lang="en-US" dirty="0">
                <a:solidFill>
                  <a:srgbClr val="222222"/>
                </a:solidFill>
                <a:effectLst>
                  <a:outerShdw blurRad="38100" dist="38100" dir="2700000" algn="tl">
                    <a:srgbClr val="000000">
                      <a:alpha val="43137"/>
                    </a:srgbClr>
                  </a:outerShdw>
                </a:effectLst>
                <a:latin typeface="Comic Sans MS" panose="030F0702030302020204" pitchFamily="66" charset="0"/>
              </a:rPr>
              <a:t>en </a:t>
            </a:r>
            <a:r>
              <a:rPr lang="en-US" dirty="0" err="1" smtClean="0">
                <a:solidFill>
                  <a:srgbClr val="222222"/>
                </a:solidFill>
                <a:effectLst>
                  <a:outerShdw blurRad="38100" dist="38100" dir="2700000" algn="tl">
                    <a:srgbClr val="000000">
                      <a:alpha val="43137"/>
                    </a:srgbClr>
                  </a:outerShdw>
                </a:effectLst>
                <a:latin typeface="Comic Sans MS" panose="030F0702030302020204" pitchFamily="66" charset="0"/>
              </a:rPr>
              <a:t>estructura</a:t>
            </a:r>
            <a:r>
              <a:rPr lang="en-US" dirty="0" smtClean="0">
                <a:solidFill>
                  <a:srgbClr val="222222"/>
                </a:solidFill>
                <a:effectLst>
                  <a:outerShdw blurRad="38100" dist="38100" dir="2700000" algn="tl">
                    <a:srgbClr val="000000">
                      <a:alpha val="43137"/>
                    </a:srgbClr>
                  </a:outerShdw>
                </a:effectLst>
                <a:latin typeface="Comic Sans MS" panose="030F0702030302020204" pitchFamily="66" charset="0"/>
              </a:rPr>
              <a:t> </a:t>
            </a:r>
            <a:r>
              <a:rPr lang="en-US" dirty="0">
                <a:solidFill>
                  <a:srgbClr val="222222"/>
                </a:solidFill>
                <a:effectLst>
                  <a:outerShdw blurRad="38100" dist="38100" dir="2700000" algn="tl">
                    <a:srgbClr val="000000">
                      <a:alpha val="43137"/>
                    </a:srgbClr>
                  </a:outerShdw>
                </a:effectLst>
                <a:latin typeface="Comic Sans MS" panose="030F0702030302020204" pitchFamily="66" charset="0"/>
              </a:rPr>
              <a:t>y </a:t>
            </a:r>
            <a:r>
              <a:rPr lang="en-US" dirty="0" err="1">
                <a:solidFill>
                  <a:srgbClr val="222222"/>
                </a:solidFill>
                <a:effectLst>
                  <a:outerShdw blurRad="38100" dist="38100" dir="2700000" algn="tl">
                    <a:srgbClr val="000000">
                      <a:alpha val="43137"/>
                    </a:srgbClr>
                  </a:outerShdw>
                </a:effectLst>
                <a:latin typeface="Comic Sans MS" panose="030F0702030302020204" pitchFamily="66" charset="0"/>
              </a:rPr>
              <a:t>composición</a:t>
            </a:r>
            <a:r>
              <a:rPr lang="en-US" dirty="0">
                <a:solidFill>
                  <a:srgbClr val="222222"/>
                </a:solidFill>
                <a:effectLst>
                  <a:outerShdw blurRad="38100" dist="38100" dir="2700000" algn="tl">
                    <a:srgbClr val="000000">
                      <a:alpha val="43137"/>
                    </a:srgbClr>
                  </a:outerShdw>
                </a:effectLst>
                <a:latin typeface="Comic Sans MS" panose="030F0702030302020204" pitchFamily="66" charset="0"/>
              </a:rPr>
              <a:t>  del </a:t>
            </a:r>
            <a:r>
              <a:rPr lang="en-US" dirty="0" smtClean="0">
                <a:solidFill>
                  <a:srgbClr val="222222"/>
                </a:solidFill>
                <a:effectLst>
                  <a:outerShdw blurRad="38100" dist="38100" dir="2700000" algn="tl">
                    <a:srgbClr val="000000">
                      <a:alpha val="43137"/>
                    </a:srgbClr>
                  </a:outerShdw>
                </a:effectLst>
                <a:latin typeface="Comic Sans MS" panose="030F0702030302020204" pitchFamily="66" charset="0"/>
              </a:rPr>
              <a:t>Microbiota </a:t>
            </a:r>
            <a:r>
              <a:rPr lang="en-US" dirty="0">
                <a:solidFill>
                  <a:srgbClr val="222222"/>
                </a:solidFill>
                <a:effectLst>
                  <a:outerShdw blurRad="38100" dist="38100" dir="2700000" algn="tl">
                    <a:srgbClr val="000000">
                      <a:alpha val="43137"/>
                    </a:srgbClr>
                  </a:outerShdw>
                </a:effectLst>
                <a:latin typeface="Comic Sans MS" panose="030F0702030302020204" pitchFamily="66" charset="0"/>
              </a:rPr>
              <a:t>a lo largo de la </a:t>
            </a:r>
            <a:r>
              <a:rPr lang="en-US" dirty="0" err="1">
                <a:solidFill>
                  <a:srgbClr val="222222"/>
                </a:solidFill>
                <a:effectLst>
                  <a:outerShdw blurRad="38100" dist="38100" dir="2700000" algn="tl">
                    <a:srgbClr val="000000">
                      <a:alpha val="43137"/>
                    </a:srgbClr>
                  </a:outerShdw>
                </a:effectLst>
                <a:latin typeface="Comic Sans MS" panose="030F0702030302020204" pitchFamily="66" charset="0"/>
              </a:rPr>
              <a:t>vida</a:t>
            </a:r>
            <a:r>
              <a:rPr lang="en-US" dirty="0">
                <a:solidFill>
                  <a:srgbClr val="222222"/>
                </a:solidFill>
                <a:effectLst>
                  <a:outerShdw blurRad="38100" dist="38100" dir="2700000" algn="tl">
                    <a:srgbClr val="000000">
                      <a:alpha val="43137"/>
                    </a:srgbClr>
                  </a:outerShdw>
                </a:effectLst>
                <a:latin typeface="Comic Sans MS" panose="030F0702030302020204" pitchFamily="66" charset="0"/>
              </a:rPr>
              <a:t> </a:t>
            </a:r>
            <a:r>
              <a:rPr lang="en-US" dirty="0" err="1">
                <a:solidFill>
                  <a:srgbClr val="222222"/>
                </a:solidFill>
                <a:effectLst>
                  <a:outerShdw blurRad="38100" dist="38100" dir="2700000" algn="tl">
                    <a:srgbClr val="000000">
                      <a:alpha val="43137"/>
                    </a:srgbClr>
                  </a:outerShdw>
                </a:effectLst>
                <a:latin typeface="Comic Sans MS" panose="030F0702030302020204" pitchFamily="66" charset="0"/>
              </a:rPr>
              <a:t>humana</a:t>
            </a:r>
            <a:r>
              <a:rPr lang="en-US" dirty="0">
                <a:solidFill>
                  <a:srgbClr val="222222"/>
                </a:solidFill>
                <a:effectLst>
                  <a:outerShdw blurRad="38100" dist="38100" dir="2700000" algn="tl">
                    <a:srgbClr val="000000">
                      <a:alpha val="43137"/>
                    </a:srgbClr>
                  </a:outerShdw>
                </a:effectLst>
                <a:latin typeface="Comic Sans MS" panose="030F0702030302020204" pitchFamily="66" charset="0"/>
              </a:rPr>
              <a:t>. </a:t>
            </a:r>
          </a:p>
        </p:txBody>
      </p:sp>
    </p:spTree>
    <p:extLst>
      <p:ext uri="{BB962C8B-B14F-4D97-AF65-F5344CB8AC3E}">
        <p14:creationId xmlns:p14="http://schemas.microsoft.com/office/powerpoint/2010/main" val="41746814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6978022" y="6627168"/>
            <a:ext cx="2165978" cy="230832"/>
          </a:xfrm>
          <a:prstGeom prst="rect">
            <a:avLst/>
          </a:prstGeom>
          <a:noFill/>
        </p:spPr>
        <p:txBody>
          <a:bodyPr wrap="none" rtlCol="0">
            <a:spAutoFit/>
          </a:bodyPr>
          <a:lstStyle/>
          <a:p>
            <a:r>
              <a:rPr lang="es-VE" sz="9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9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BEBA8EAE-BF5A-486C-A8C5-ECC9F3942E4B}">
                <a14:imgProps xmlns:a14="http://schemas.microsoft.com/office/drawing/2010/main">
                  <a14:imgLayer r:embed="rId3">
                    <a14:imgEffect>
                      <a14:sharpenSoften amount="9000"/>
                    </a14:imgEffect>
                  </a14:imgLayer>
                </a14:imgProps>
              </a:ext>
              <a:ext uri="{28A0092B-C50C-407E-A947-70E740481C1C}">
                <a14:useLocalDpi xmlns:a14="http://schemas.microsoft.com/office/drawing/2010/main" val="0"/>
              </a:ext>
            </a:extLst>
          </a:blip>
          <a:stretch>
            <a:fillRect/>
          </a:stretch>
        </p:blipFill>
        <p:spPr>
          <a:xfrm>
            <a:off x="395536" y="442347"/>
            <a:ext cx="8252480" cy="5871353"/>
          </a:xfrm>
          <a:prstGeom prst="rect">
            <a:avLst/>
          </a:prstGeom>
        </p:spPr>
      </p:pic>
      <p:sp>
        <p:nvSpPr>
          <p:cNvPr id="7" name="Rectángulo 6"/>
          <p:cNvSpPr/>
          <p:nvPr/>
        </p:nvSpPr>
        <p:spPr>
          <a:xfrm>
            <a:off x="1875718" y="60033"/>
            <a:ext cx="5544616" cy="338554"/>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r>
              <a:rPr lang="en-US" sz="1600" dirty="0" err="1" smtClean="0">
                <a:effectLst>
                  <a:outerShdw blurRad="38100" dist="38100" dir="2700000" algn="tl">
                    <a:srgbClr val="000000">
                      <a:alpha val="43137"/>
                    </a:srgbClr>
                  </a:outerShdw>
                </a:effectLst>
                <a:latin typeface="Comic Sans MS" panose="030F0702030302020204" pitchFamily="66" charset="0"/>
              </a:rPr>
              <a:t>Interacciones</a:t>
            </a:r>
            <a:r>
              <a:rPr lang="en-US" sz="1600" dirty="0" smtClean="0">
                <a:effectLst>
                  <a:outerShdw blurRad="38100" dist="38100" dir="2700000" algn="tl">
                    <a:srgbClr val="000000">
                      <a:alpha val="43137"/>
                    </a:srgbClr>
                  </a:outerShdw>
                </a:effectLst>
                <a:latin typeface="Comic Sans MS" panose="030F0702030302020204" pitchFamily="66" charset="0"/>
              </a:rPr>
              <a:t> </a:t>
            </a:r>
            <a:r>
              <a:rPr lang="en-US" sz="1600" dirty="0" err="1" smtClean="0">
                <a:effectLst>
                  <a:outerShdw blurRad="38100" dist="38100" dir="2700000" algn="tl">
                    <a:srgbClr val="000000">
                      <a:alpha val="43137"/>
                    </a:srgbClr>
                  </a:outerShdw>
                </a:effectLst>
                <a:latin typeface="Comic Sans MS" panose="030F0702030302020204" pitchFamily="66" charset="0"/>
              </a:rPr>
              <a:t>Dieta</a:t>
            </a:r>
            <a:r>
              <a:rPr lang="en-US" sz="1600" dirty="0" smtClean="0">
                <a:effectLst>
                  <a:outerShdw blurRad="38100" dist="38100" dir="2700000" algn="tl">
                    <a:srgbClr val="000000">
                      <a:alpha val="43137"/>
                    </a:srgbClr>
                  </a:outerShdw>
                </a:effectLst>
                <a:latin typeface="Comic Sans MS" panose="030F0702030302020204" pitchFamily="66" charset="0"/>
              </a:rPr>
              <a:t>-Microbiota en </a:t>
            </a:r>
            <a:r>
              <a:rPr lang="en-US" sz="1600" dirty="0" err="1" smtClean="0">
                <a:effectLst>
                  <a:outerShdw blurRad="38100" dist="38100" dir="2700000" algn="tl">
                    <a:srgbClr val="000000">
                      <a:alpha val="43137"/>
                    </a:srgbClr>
                  </a:outerShdw>
                </a:effectLst>
                <a:latin typeface="Comic Sans MS" panose="030F0702030302020204" pitchFamily="66" charset="0"/>
              </a:rPr>
              <a:t>Síndrome</a:t>
            </a:r>
            <a:r>
              <a:rPr lang="en-US" sz="1600" dirty="0" smtClean="0">
                <a:effectLst>
                  <a:outerShdw blurRad="38100" dist="38100" dir="2700000" algn="tl">
                    <a:srgbClr val="000000">
                      <a:alpha val="43137"/>
                    </a:srgbClr>
                  </a:outerShdw>
                </a:effectLst>
                <a:latin typeface="Comic Sans MS" panose="030F0702030302020204" pitchFamily="66" charset="0"/>
              </a:rPr>
              <a:t> </a:t>
            </a:r>
            <a:r>
              <a:rPr lang="en-US" sz="1600" dirty="0" err="1" smtClean="0">
                <a:effectLst>
                  <a:outerShdw blurRad="38100" dist="38100" dir="2700000" algn="tl">
                    <a:srgbClr val="000000">
                      <a:alpha val="43137"/>
                    </a:srgbClr>
                  </a:outerShdw>
                </a:effectLst>
                <a:latin typeface="Comic Sans MS" panose="030F0702030302020204" pitchFamily="66" charset="0"/>
              </a:rPr>
              <a:t>Metabólico</a:t>
            </a:r>
            <a:endParaRPr lang="es-VE" sz="1600" dirty="0">
              <a:effectLst>
                <a:outerShdw blurRad="38100" dist="38100" dir="2700000" algn="tl">
                  <a:srgbClr val="000000">
                    <a:alpha val="43137"/>
                  </a:srgbClr>
                </a:outerShdw>
              </a:effectLst>
              <a:latin typeface="Comic Sans MS" panose="030F0702030302020204" pitchFamily="66" charset="0"/>
            </a:endParaRPr>
          </a:p>
        </p:txBody>
      </p:sp>
      <p:sp>
        <p:nvSpPr>
          <p:cNvPr id="8" name="Rectángulo 7"/>
          <p:cNvSpPr/>
          <p:nvPr/>
        </p:nvSpPr>
        <p:spPr>
          <a:xfrm>
            <a:off x="0" y="6313551"/>
            <a:ext cx="4823966" cy="430887"/>
          </a:xfrm>
          <a:prstGeom prst="rect">
            <a:avLst/>
          </a:prstGeom>
        </p:spPr>
        <p:txBody>
          <a:bodyPr wrap="square">
            <a:spAutoFit/>
          </a:bodyPr>
          <a:lstStyle/>
          <a:p>
            <a:r>
              <a:rPr lang="es-VE" sz="1100" dirty="0">
                <a:latin typeface="Times New Roman" panose="02020603050405020304" pitchFamily="18" charset="0"/>
                <a:cs typeface="Times New Roman" panose="02020603050405020304" pitchFamily="18" charset="0"/>
              </a:rPr>
              <a:t>N. </a:t>
            </a:r>
            <a:r>
              <a:rPr lang="es-VE" sz="1100" dirty="0" err="1">
                <a:latin typeface="Times New Roman" panose="02020603050405020304" pitchFamily="18" charset="0"/>
                <a:cs typeface="Times New Roman" panose="02020603050405020304" pitchFamily="18" charset="0"/>
              </a:rPr>
              <a:t>Zmora</a:t>
            </a:r>
            <a:r>
              <a:rPr lang="es-VE" sz="1100" dirty="0">
                <a:latin typeface="Times New Roman" panose="02020603050405020304" pitchFamily="18" charset="0"/>
                <a:cs typeface="Times New Roman" panose="02020603050405020304" pitchFamily="18" charset="0"/>
              </a:rPr>
              <a:t>, J. Suez, E. </a:t>
            </a:r>
            <a:r>
              <a:rPr lang="es-VE" sz="1100" dirty="0" err="1" smtClean="0">
                <a:latin typeface="Times New Roman" panose="02020603050405020304" pitchFamily="18" charset="0"/>
                <a:cs typeface="Times New Roman" panose="02020603050405020304" pitchFamily="18" charset="0"/>
              </a:rPr>
              <a:t>Elinav</a:t>
            </a:r>
            <a:r>
              <a:rPr lang="es-VE" sz="1100" dirty="0" smtClean="0">
                <a:latin typeface="Times New Roman" panose="02020603050405020304" pitchFamily="18" charset="0"/>
                <a:cs typeface="Times New Roman" panose="02020603050405020304" pitchFamily="18" charset="0"/>
              </a:rPr>
              <a:t>. </a:t>
            </a:r>
            <a:r>
              <a:rPr lang="es-VE" sz="1100" i="1" dirty="0" err="1" smtClean="0">
                <a:latin typeface="Times New Roman" panose="02020603050405020304" pitchFamily="18" charset="0"/>
                <a:cs typeface="Times New Roman" panose="02020603050405020304" pitchFamily="18" charset="0"/>
              </a:rPr>
              <a:t>You</a:t>
            </a:r>
            <a:r>
              <a:rPr lang="es-VE" sz="1100" i="1" dirty="0" smtClean="0">
                <a:latin typeface="Times New Roman" panose="02020603050405020304" pitchFamily="18" charset="0"/>
                <a:cs typeface="Times New Roman" panose="02020603050405020304" pitchFamily="18" charset="0"/>
              </a:rPr>
              <a:t> </a:t>
            </a:r>
            <a:r>
              <a:rPr lang="es-VE" sz="1100" i="1" dirty="0">
                <a:latin typeface="Times New Roman" panose="02020603050405020304" pitchFamily="18" charset="0"/>
                <a:cs typeface="Times New Roman" panose="02020603050405020304" pitchFamily="18" charset="0"/>
              </a:rPr>
              <a:t>are </a:t>
            </a:r>
            <a:r>
              <a:rPr lang="es-VE" sz="1100" i="1" dirty="0" err="1">
                <a:latin typeface="Times New Roman" panose="02020603050405020304" pitchFamily="18" charset="0"/>
                <a:cs typeface="Times New Roman" panose="02020603050405020304" pitchFamily="18" charset="0"/>
              </a:rPr>
              <a:t>what</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you</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eat</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diet</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health</a:t>
            </a:r>
            <a:r>
              <a:rPr lang="es-VE" sz="1100" i="1" dirty="0">
                <a:latin typeface="Times New Roman" panose="02020603050405020304" pitchFamily="18" charset="0"/>
                <a:cs typeface="Times New Roman" panose="02020603050405020304" pitchFamily="18" charset="0"/>
              </a:rPr>
              <a:t> and </a:t>
            </a:r>
            <a:r>
              <a:rPr lang="es-VE" sz="1100" i="1" dirty="0" err="1">
                <a:latin typeface="Times New Roman" panose="02020603050405020304" pitchFamily="18" charset="0"/>
                <a:cs typeface="Times New Roman" panose="02020603050405020304" pitchFamily="18" charset="0"/>
              </a:rPr>
              <a:t>the</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gut</a:t>
            </a:r>
            <a:r>
              <a:rPr lang="es-VE" sz="1100" i="1" dirty="0">
                <a:latin typeface="Times New Roman" panose="02020603050405020304" pitchFamily="18" charset="0"/>
                <a:cs typeface="Times New Roman" panose="02020603050405020304" pitchFamily="18" charset="0"/>
              </a:rPr>
              <a:t> </a:t>
            </a:r>
            <a:r>
              <a:rPr lang="es-VE" sz="1100" i="1" dirty="0" smtClean="0">
                <a:latin typeface="Times New Roman" panose="02020603050405020304" pitchFamily="18" charset="0"/>
                <a:cs typeface="Times New Roman" panose="02020603050405020304" pitchFamily="18" charset="0"/>
              </a:rPr>
              <a:t>microbiota. </a:t>
            </a:r>
            <a:r>
              <a:rPr lang="es-VE" sz="1100" dirty="0" err="1" smtClean="0">
                <a:latin typeface="Times New Roman" panose="02020603050405020304" pitchFamily="18" charset="0"/>
                <a:cs typeface="Times New Roman" panose="02020603050405020304" pitchFamily="18" charset="0"/>
              </a:rPr>
              <a:t>Nature</a:t>
            </a:r>
            <a:r>
              <a:rPr lang="es-VE" sz="1100" dirty="0" smtClean="0">
                <a:latin typeface="Times New Roman" panose="02020603050405020304" pitchFamily="18" charset="0"/>
                <a:cs typeface="Times New Roman" panose="02020603050405020304" pitchFamily="18" charset="0"/>
              </a:rPr>
              <a:t> </a:t>
            </a:r>
            <a:r>
              <a:rPr lang="es-VE" sz="1100" dirty="0" err="1">
                <a:latin typeface="Times New Roman" panose="02020603050405020304" pitchFamily="18" charset="0"/>
                <a:cs typeface="Times New Roman" panose="02020603050405020304" pitchFamily="18" charset="0"/>
              </a:rPr>
              <a:t>Reviews</a:t>
            </a:r>
            <a:r>
              <a:rPr lang="es-VE" sz="1100" dirty="0">
                <a:latin typeface="Times New Roman" panose="02020603050405020304" pitchFamily="18" charset="0"/>
                <a:cs typeface="Times New Roman" panose="02020603050405020304" pitchFamily="18" charset="0"/>
              </a:rPr>
              <a:t> </a:t>
            </a:r>
            <a:r>
              <a:rPr lang="es-VE" sz="1100" dirty="0" err="1">
                <a:latin typeface="Times New Roman" panose="02020603050405020304" pitchFamily="18" charset="0"/>
                <a:cs typeface="Times New Roman" panose="02020603050405020304" pitchFamily="18" charset="0"/>
              </a:rPr>
              <a:t>Gastroenterology</a:t>
            </a:r>
            <a:r>
              <a:rPr lang="es-VE" sz="1100" dirty="0">
                <a:latin typeface="Times New Roman" panose="02020603050405020304" pitchFamily="18" charset="0"/>
                <a:cs typeface="Times New Roman" panose="02020603050405020304" pitchFamily="18" charset="0"/>
              </a:rPr>
              <a:t> </a:t>
            </a:r>
            <a:r>
              <a:rPr lang="es-VE" sz="1100" dirty="0" smtClean="0">
                <a:latin typeface="Times New Roman" panose="02020603050405020304" pitchFamily="18" charset="0"/>
                <a:cs typeface="Times New Roman" panose="02020603050405020304" pitchFamily="18" charset="0"/>
              </a:rPr>
              <a:t>&amp;  </a:t>
            </a:r>
            <a:r>
              <a:rPr lang="es-VE" sz="1100" dirty="0" err="1" smtClean="0">
                <a:latin typeface="Times New Roman" panose="02020603050405020304" pitchFamily="18" charset="0"/>
                <a:cs typeface="Times New Roman" panose="02020603050405020304" pitchFamily="18" charset="0"/>
              </a:rPr>
              <a:t>Hepatology</a:t>
            </a:r>
            <a:r>
              <a:rPr lang="es-VE" sz="1100" dirty="0" smtClean="0">
                <a:latin typeface="Times New Roman" panose="02020603050405020304" pitchFamily="18" charset="0"/>
                <a:cs typeface="Times New Roman" panose="02020603050405020304" pitchFamily="18" charset="0"/>
              </a:rPr>
              <a:t> </a:t>
            </a:r>
            <a:r>
              <a:rPr lang="es-VE" sz="1100" b="1" dirty="0" smtClean="0">
                <a:latin typeface="Times New Roman" panose="02020603050405020304" pitchFamily="18" charset="0"/>
                <a:cs typeface="Times New Roman" panose="02020603050405020304" pitchFamily="18" charset="0"/>
              </a:rPr>
              <a:t>2019</a:t>
            </a:r>
            <a:r>
              <a:rPr lang="es-VE" sz="1100" dirty="0" smtClean="0">
                <a:latin typeface="Times New Roman" panose="02020603050405020304" pitchFamily="18" charset="0"/>
                <a:cs typeface="Times New Roman" panose="02020603050405020304" pitchFamily="18" charset="0"/>
              </a:rPr>
              <a:t> ; 16: 35–56.</a:t>
            </a:r>
            <a:endParaRPr lang="es-VE" sz="1100" dirty="0">
              <a:latin typeface="Times New Roman" panose="02020603050405020304" pitchFamily="18" charset="0"/>
              <a:cs typeface="Times New Roman" panose="02020603050405020304" pitchFamily="18" charset="0"/>
            </a:endParaRPr>
          </a:p>
        </p:txBody>
      </p:sp>
      <p:sp>
        <p:nvSpPr>
          <p:cNvPr id="13" name="Rectángulo 12"/>
          <p:cNvSpPr/>
          <p:nvPr/>
        </p:nvSpPr>
        <p:spPr>
          <a:xfrm>
            <a:off x="827584" y="6043342"/>
            <a:ext cx="2016224" cy="1842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Rectángulo 13"/>
          <p:cNvSpPr/>
          <p:nvPr/>
        </p:nvSpPr>
        <p:spPr>
          <a:xfrm>
            <a:off x="3608220" y="6065824"/>
            <a:ext cx="2016224" cy="134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Rectángulo 14"/>
          <p:cNvSpPr/>
          <p:nvPr/>
        </p:nvSpPr>
        <p:spPr>
          <a:xfrm>
            <a:off x="5990059" y="6080490"/>
            <a:ext cx="1101397" cy="1568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6" name="Rectángulo 15"/>
          <p:cNvSpPr/>
          <p:nvPr/>
        </p:nvSpPr>
        <p:spPr>
          <a:xfrm>
            <a:off x="7648125" y="6043342"/>
            <a:ext cx="847234" cy="1842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Rectángulo 11"/>
          <p:cNvSpPr/>
          <p:nvPr/>
        </p:nvSpPr>
        <p:spPr>
          <a:xfrm>
            <a:off x="7660067" y="6021288"/>
            <a:ext cx="1011815" cy="261610"/>
          </a:xfrm>
          <a:prstGeom prst="rect">
            <a:avLst/>
          </a:prstGeom>
        </p:spPr>
        <p:txBody>
          <a:bodyPr wrap="none">
            <a:spAutoFit/>
          </a:bodyPr>
          <a:lstStyle/>
          <a:p>
            <a:pPr algn="ctr"/>
            <a:r>
              <a:rPr lang="en-US" sz="11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Metabolismo</a:t>
            </a:r>
            <a:endParaRPr lang="es-VE" sz="1100" dirty="0">
              <a:latin typeface="Comic Sans MS" panose="030F0702030302020204" pitchFamily="66" charset="0"/>
            </a:endParaRPr>
          </a:p>
        </p:txBody>
      </p:sp>
      <p:sp>
        <p:nvSpPr>
          <p:cNvPr id="11" name="Rectángulo 10"/>
          <p:cNvSpPr/>
          <p:nvPr/>
        </p:nvSpPr>
        <p:spPr>
          <a:xfrm>
            <a:off x="6019980" y="5943457"/>
            <a:ext cx="869149" cy="430887"/>
          </a:xfrm>
          <a:prstGeom prst="rect">
            <a:avLst/>
          </a:prstGeom>
        </p:spPr>
        <p:txBody>
          <a:bodyPr wrap="none">
            <a:spAutoFit/>
          </a:bodyPr>
          <a:lstStyle/>
          <a:p>
            <a:pPr algn="ctr"/>
            <a:r>
              <a:rPr lang="en-US" sz="11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Efectos</a:t>
            </a:r>
            <a:endParaRPr lang="en-US" sz="1100" dirty="0" smtClean="0">
              <a:solidFill>
                <a:srgbClr val="222222"/>
              </a:solidFill>
              <a:effectLst>
                <a:outerShdw blurRad="38100" dist="38100" dir="2700000" algn="tl">
                  <a:srgbClr val="000000">
                    <a:alpha val="43137"/>
                  </a:srgbClr>
                </a:outerShdw>
              </a:effectLst>
              <a:latin typeface="Comic Sans MS" panose="030F0702030302020204" pitchFamily="66" charset="0"/>
            </a:endParaRPr>
          </a:p>
          <a:p>
            <a:pPr algn="ctr"/>
            <a:r>
              <a:rPr lang="en-US" sz="11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sistémicos</a:t>
            </a:r>
            <a:endParaRPr lang="es-VE" sz="1100" dirty="0">
              <a:latin typeface="Comic Sans MS" panose="030F0702030302020204" pitchFamily="66" charset="0"/>
            </a:endParaRPr>
          </a:p>
        </p:txBody>
      </p:sp>
      <p:sp>
        <p:nvSpPr>
          <p:cNvPr id="9" name="Rectángulo 8"/>
          <p:cNvSpPr/>
          <p:nvPr/>
        </p:nvSpPr>
        <p:spPr>
          <a:xfrm>
            <a:off x="651256" y="5943457"/>
            <a:ext cx="1489511" cy="430887"/>
          </a:xfrm>
          <a:prstGeom prst="rect">
            <a:avLst/>
          </a:prstGeom>
        </p:spPr>
        <p:txBody>
          <a:bodyPr wrap="none">
            <a:spAutoFit/>
          </a:bodyPr>
          <a:lstStyle/>
          <a:p>
            <a:pPr algn="ctr"/>
            <a:r>
              <a:rPr lang="en-US" sz="11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Interacciones</a:t>
            </a:r>
            <a:r>
              <a:rPr lang="en-US" sz="1100" dirty="0" smtClean="0">
                <a:solidFill>
                  <a:srgbClr val="222222"/>
                </a:solidFill>
                <a:effectLst>
                  <a:outerShdw blurRad="38100" dist="38100" dir="2700000" algn="tl">
                    <a:srgbClr val="000000">
                      <a:alpha val="43137"/>
                    </a:srgbClr>
                  </a:outerShdw>
                </a:effectLst>
                <a:latin typeface="Comic Sans MS" panose="030F0702030302020204" pitchFamily="66" charset="0"/>
              </a:rPr>
              <a:t> </a:t>
            </a:r>
          </a:p>
          <a:p>
            <a:pPr algn="ctr"/>
            <a:r>
              <a:rPr lang="en-US" sz="11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previenen</a:t>
            </a:r>
            <a:r>
              <a:rPr lang="en-US" sz="1100" dirty="0" smtClean="0">
                <a:solidFill>
                  <a:srgbClr val="222222"/>
                </a:solidFill>
                <a:effectLst>
                  <a:outerShdw blurRad="38100" dist="38100" dir="2700000" algn="tl">
                    <a:srgbClr val="000000">
                      <a:alpha val="43137"/>
                    </a:srgbClr>
                  </a:outerShdw>
                </a:effectLst>
                <a:latin typeface="Comic Sans MS" panose="030F0702030302020204" pitchFamily="66" charset="0"/>
              </a:rPr>
              <a:t> S. </a:t>
            </a:r>
            <a:r>
              <a:rPr lang="en-US" sz="11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Metab</a:t>
            </a:r>
            <a:r>
              <a:rPr lang="en-US" sz="1100" dirty="0" smtClean="0">
                <a:solidFill>
                  <a:srgbClr val="222222"/>
                </a:solidFill>
                <a:effectLst>
                  <a:outerShdw blurRad="38100" dist="38100" dir="2700000" algn="tl">
                    <a:srgbClr val="000000">
                      <a:alpha val="43137"/>
                    </a:srgbClr>
                  </a:outerShdw>
                </a:effectLst>
                <a:latin typeface="Comic Sans MS" panose="030F0702030302020204" pitchFamily="66" charset="0"/>
              </a:rPr>
              <a:t>.</a:t>
            </a:r>
            <a:endParaRPr lang="es-VE" sz="1100" dirty="0">
              <a:latin typeface="Comic Sans MS" panose="030F0702030302020204" pitchFamily="66" charset="0"/>
            </a:endParaRPr>
          </a:p>
        </p:txBody>
      </p:sp>
      <p:sp>
        <p:nvSpPr>
          <p:cNvPr id="10" name="Rectángulo 9"/>
          <p:cNvSpPr/>
          <p:nvPr/>
        </p:nvSpPr>
        <p:spPr>
          <a:xfrm>
            <a:off x="3359903" y="5920044"/>
            <a:ext cx="1555234" cy="430887"/>
          </a:xfrm>
          <a:prstGeom prst="rect">
            <a:avLst/>
          </a:prstGeom>
        </p:spPr>
        <p:txBody>
          <a:bodyPr wrap="none">
            <a:spAutoFit/>
          </a:bodyPr>
          <a:lstStyle/>
          <a:p>
            <a:pPr algn="ctr"/>
            <a:r>
              <a:rPr lang="en-US" sz="11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Interacciones</a:t>
            </a:r>
            <a:r>
              <a:rPr lang="en-US" sz="1100" dirty="0" smtClean="0">
                <a:solidFill>
                  <a:srgbClr val="222222"/>
                </a:solidFill>
                <a:effectLst>
                  <a:outerShdw blurRad="38100" dist="38100" dir="2700000" algn="tl">
                    <a:srgbClr val="000000">
                      <a:alpha val="43137"/>
                    </a:srgbClr>
                  </a:outerShdw>
                </a:effectLst>
                <a:latin typeface="Comic Sans MS" panose="030F0702030302020204" pitchFamily="66" charset="0"/>
              </a:rPr>
              <a:t> </a:t>
            </a:r>
          </a:p>
          <a:p>
            <a:pPr algn="ctr"/>
            <a:r>
              <a:rPr lang="en-US" sz="11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promueven</a:t>
            </a:r>
            <a:r>
              <a:rPr lang="en-US" sz="1100" dirty="0" smtClean="0">
                <a:solidFill>
                  <a:srgbClr val="222222"/>
                </a:solidFill>
                <a:effectLst>
                  <a:outerShdw blurRad="38100" dist="38100" dir="2700000" algn="tl">
                    <a:srgbClr val="000000">
                      <a:alpha val="43137"/>
                    </a:srgbClr>
                  </a:outerShdw>
                </a:effectLst>
                <a:latin typeface="Comic Sans MS" panose="030F0702030302020204" pitchFamily="66" charset="0"/>
              </a:rPr>
              <a:t> S. </a:t>
            </a:r>
            <a:r>
              <a:rPr lang="en-US" sz="1100" dirty="0" err="1" smtClean="0">
                <a:solidFill>
                  <a:srgbClr val="222222"/>
                </a:solidFill>
                <a:effectLst>
                  <a:outerShdw blurRad="38100" dist="38100" dir="2700000" algn="tl">
                    <a:srgbClr val="000000">
                      <a:alpha val="43137"/>
                    </a:srgbClr>
                  </a:outerShdw>
                </a:effectLst>
                <a:latin typeface="Comic Sans MS" panose="030F0702030302020204" pitchFamily="66" charset="0"/>
              </a:rPr>
              <a:t>Metab</a:t>
            </a:r>
            <a:r>
              <a:rPr lang="en-US" sz="1100" dirty="0" smtClean="0">
                <a:solidFill>
                  <a:srgbClr val="222222"/>
                </a:solidFill>
                <a:effectLst>
                  <a:outerShdw blurRad="38100" dist="38100" dir="2700000" algn="tl">
                    <a:srgbClr val="000000">
                      <a:alpha val="43137"/>
                    </a:srgbClr>
                  </a:outerShdw>
                </a:effectLst>
                <a:latin typeface="Comic Sans MS" panose="030F0702030302020204" pitchFamily="66" charset="0"/>
              </a:rPr>
              <a:t>.</a:t>
            </a:r>
            <a:endParaRPr lang="es-VE" sz="1100" dirty="0">
              <a:latin typeface="Comic Sans MS" panose="030F0702030302020204" pitchFamily="66" charset="0"/>
            </a:endParaRPr>
          </a:p>
        </p:txBody>
      </p:sp>
      <p:sp>
        <p:nvSpPr>
          <p:cNvPr id="17" name="6 CuadroTexto"/>
          <p:cNvSpPr txBox="1"/>
          <p:nvPr/>
        </p:nvSpPr>
        <p:spPr>
          <a:xfrm>
            <a:off x="141892" y="213468"/>
            <a:ext cx="609462" cy="307777"/>
          </a:xfrm>
          <a:prstGeom prst="rect">
            <a:avLst/>
          </a:prstGeom>
          <a:solidFill>
            <a:srgbClr val="0047D6"/>
          </a:solidFill>
        </p:spPr>
        <p:txBody>
          <a:bodyPr wrap="none" rtlCol="0">
            <a:spAutoFit/>
          </a:bodyPr>
          <a:lstStyle/>
          <a:p>
            <a:r>
              <a:rPr lang="es-VE" sz="1400" dirty="0" smtClean="0">
                <a:solidFill>
                  <a:prstClr val="white"/>
                </a:solidFill>
                <a:latin typeface="Comic Sans MS" pitchFamily="66" charset="0"/>
              </a:rPr>
              <a:t>IIIA</a:t>
            </a:r>
            <a:endParaRPr lang="es-VE" sz="1400" dirty="0">
              <a:solidFill>
                <a:prstClr val="white"/>
              </a:solidFill>
              <a:latin typeface="Comic Sans MS" pitchFamily="66" charset="0"/>
            </a:endParaRPr>
          </a:p>
        </p:txBody>
      </p:sp>
      <p:sp>
        <p:nvSpPr>
          <p:cNvPr id="18" name="CuadroTexto 17"/>
          <p:cNvSpPr txBox="1"/>
          <p:nvPr/>
        </p:nvSpPr>
        <p:spPr>
          <a:xfrm>
            <a:off x="143494" y="553543"/>
            <a:ext cx="824265" cy="523220"/>
          </a:xfrm>
          <a:prstGeom prst="rect">
            <a:avLst/>
          </a:prstGeom>
          <a:solidFill>
            <a:schemeClr val="accent6">
              <a:lumMod val="40000"/>
              <a:lumOff val="60000"/>
            </a:schemeClr>
          </a:solidFill>
          <a:ln w="28575">
            <a:solidFill>
              <a:srgbClr val="0047D6"/>
            </a:solidFill>
          </a:ln>
        </p:spPr>
        <p:txBody>
          <a:bodyPr wrap="none" rtlCol="0">
            <a:spAutoFit/>
          </a:bodyPr>
          <a:lstStyle/>
          <a:p>
            <a:r>
              <a:rPr lang="es-VE" sz="1400" dirty="0" smtClean="0">
                <a:latin typeface="Comic Sans MS" panose="030F0702030302020204" pitchFamily="66" charset="0"/>
              </a:rPr>
              <a:t>Terapia</a:t>
            </a:r>
          </a:p>
          <a:p>
            <a:r>
              <a:rPr lang="es-VE" sz="1400" dirty="0" smtClean="0">
                <a:latin typeface="Comic Sans MS" panose="030F0702030302020204" pitchFamily="66" charset="0"/>
              </a:rPr>
              <a:t>General</a:t>
            </a:r>
            <a:endParaRPr lang="es-VE" sz="1400" dirty="0">
              <a:latin typeface="Comic Sans MS" panose="030F0702030302020204" pitchFamily="66" charset="0"/>
            </a:endParaRPr>
          </a:p>
        </p:txBody>
      </p:sp>
      <p:sp>
        <p:nvSpPr>
          <p:cNvPr id="2" name="Rectángulo 1"/>
          <p:cNvSpPr/>
          <p:nvPr/>
        </p:nvSpPr>
        <p:spPr>
          <a:xfrm>
            <a:off x="7660067" y="5517232"/>
            <a:ext cx="1011815" cy="426225"/>
          </a:xfrm>
          <a:prstGeom prst="rect">
            <a:avLst/>
          </a:prstGeom>
          <a:solidFill>
            <a:srgbClr val="AADCDE"/>
          </a:solidFill>
          <a:ln>
            <a:solidFill>
              <a:srgbClr val="00999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9" name="Rectángulo 18"/>
          <p:cNvSpPr/>
          <p:nvPr/>
        </p:nvSpPr>
        <p:spPr>
          <a:xfrm>
            <a:off x="7732628" y="5472586"/>
            <a:ext cx="830677" cy="523220"/>
          </a:xfrm>
          <a:prstGeom prst="rect">
            <a:avLst/>
          </a:prstGeom>
          <a:effectLst>
            <a:outerShdw blurRad="50800" dist="38100" dir="2700000" algn="tl" rotWithShape="0">
              <a:prstClr val="black">
                <a:alpha val="40000"/>
              </a:prstClr>
            </a:outerShdw>
          </a:effectLst>
        </p:spPr>
        <p:txBody>
          <a:bodyPr wrap="none">
            <a:spAutoFit/>
          </a:bodyPr>
          <a:lstStyle/>
          <a:p>
            <a:pPr algn="ctr"/>
            <a:r>
              <a:rPr lang="en-US" sz="1400" dirty="0" smtClean="0">
                <a:solidFill>
                  <a:srgbClr val="222222"/>
                </a:solidFill>
                <a:effectLst>
                  <a:outerShdw blurRad="38100" dist="38100" dir="2700000" algn="tl">
                    <a:srgbClr val="000000">
                      <a:alpha val="43137"/>
                    </a:srgbClr>
                  </a:outerShdw>
                </a:effectLst>
                <a:latin typeface="Comic Sans MS" panose="030F0702030302020204" pitchFamily="66" charset="0"/>
              </a:rPr>
              <a:t>FIBRA</a:t>
            </a:r>
          </a:p>
          <a:p>
            <a:pPr algn="ctr"/>
            <a:r>
              <a:rPr lang="en-US" sz="1400" dirty="0" smtClean="0">
                <a:solidFill>
                  <a:srgbClr val="222222"/>
                </a:solidFill>
                <a:effectLst>
                  <a:outerShdw blurRad="38100" dist="38100" dir="2700000" algn="tl">
                    <a:srgbClr val="000000">
                      <a:alpha val="43137"/>
                    </a:srgbClr>
                  </a:outerShdw>
                </a:effectLst>
                <a:latin typeface="Comic Sans MS" panose="030F0702030302020204" pitchFamily="66" charset="0"/>
              </a:rPr>
              <a:t> DIETA</a:t>
            </a:r>
            <a:endParaRPr lang="es-VE" sz="1400" dirty="0">
              <a:latin typeface="Comic Sans MS" panose="030F0702030302020204" pitchFamily="66" charset="0"/>
            </a:endParaRPr>
          </a:p>
        </p:txBody>
      </p:sp>
      <p:sp>
        <p:nvSpPr>
          <p:cNvPr id="3" name="Rectángulo 2"/>
          <p:cNvSpPr/>
          <p:nvPr/>
        </p:nvSpPr>
        <p:spPr>
          <a:xfrm>
            <a:off x="505842" y="5580831"/>
            <a:ext cx="704006" cy="213112"/>
          </a:xfrm>
          <a:prstGeom prst="rect">
            <a:avLst/>
          </a:prstGeom>
          <a:solidFill>
            <a:srgbClr val="AAD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0" name="Rectángulo 19"/>
          <p:cNvSpPr/>
          <p:nvPr/>
        </p:nvSpPr>
        <p:spPr>
          <a:xfrm>
            <a:off x="504330" y="5549703"/>
            <a:ext cx="657552" cy="307777"/>
          </a:xfrm>
          <a:prstGeom prst="rect">
            <a:avLst/>
          </a:prstGeom>
          <a:effectLst>
            <a:outerShdw blurRad="50800" dist="38100" dir="2700000" algn="tl" rotWithShape="0">
              <a:prstClr val="black">
                <a:alpha val="40000"/>
              </a:prstClr>
            </a:outerShdw>
          </a:effectLst>
        </p:spPr>
        <p:txBody>
          <a:bodyPr wrap="none">
            <a:spAutoFit/>
          </a:bodyPr>
          <a:lstStyle/>
          <a:p>
            <a:pPr algn="ctr"/>
            <a:r>
              <a:rPr lang="en-US" sz="1400" b="1" dirty="0" smtClean="0">
                <a:solidFill>
                  <a:srgbClr val="222222"/>
                </a:solidFill>
                <a:latin typeface="Comic Sans MS" panose="030F0702030302020204" pitchFamily="66" charset="0"/>
              </a:rPr>
              <a:t>SCFA</a:t>
            </a:r>
            <a:endParaRPr lang="es-VE" sz="1400" b="1" dirty="0">
              <a:latin typeface="Comic Sans MS" panose="030F0702030302020204" pitchFamily="66" charset="0"/>
            </a:endParaRPr>
          </a:p>
        </p:txBody>
      </p:sp>
    </p:spTree>
    <p:extLst>
      <p:ext uri="{BB962C8B-B14F-4D97-AF65-F5344CB8AC3E}">
        <p14:creationId xmlns:p14="http://schemas.microsoft.com/office/powerpoint/2010/main" val="41288566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6330858" y="660593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5" name="Rectángulo 4"/>
          <p:cNvSpPr/>
          <p:nvPr/>
        </p:nvSpPr>
        <p:spPr>
          <a:xfrm>
            <a:off x="1048485" y="872451"/>
            <a:ext cx="7282049" cy="4216539"/>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r>
              <a:rPr lang="es-VE" b="1" dirty="0" smtClean="0">
                <a:solidFill>
                  <a:srgbClr val="222222"/>
                </a:solidFill>
                <a:latin typeface="Comic Sans MS" panose="030F0702030302020204" pitchFamily="66" charset="0"/>
              </a:rPr>
              <a:t>Componentes comunes de la dieta</a:t>
            </a:r>
            <a:r>
              <a:rPr lang="es-VE" dirty="0" smtClean="0">
                <a:solidFill>
                  <a:srgbClr val="222222"/>
                </a:solidFill>
                <a:latin typeface="Comic Sans MS" panose="030F0702030302020204" pitchFamily="66" charset="0"/>
              </a:rPr>
              <a:t> son metabolizados por microbiota para </a:t>
            </a:r>
            <a:r>
              <a:rPr lang="es-VE" b="1" dirty="0" smtClean="0">
                <a:solidFill>
                  <a:srgbClr val="222222"/>
                </a:solidFill>
                <a:latin typeface="Comic Sans MS" panose="030F0702030302020204" pitchFamily="66" charset="0"/>
              </a:rPr>
              <a:t>producir metabolitos </a:t>
            </a:r>
            <a:r>
              <a:rPr lang="es-VE" dirty="0" smtClean="0">
                <a:solidFill>
                  <a:srgbClr val="222222"/>
                </a:solidFill>
                <a:latin typeface="Comic Sans MS" panose="030F0702030302020204" pitchFamily="66" charset="0"/>
              </a:rPr>
              <a:t>(Ej. colina de dieta y TMA) que </a:t>
            </a:r>
            <a:r>
              <a:rPr lang="es-VE" b="1" dirty="0" smtClean="0">
                <a:solidFill>
                  <a:srgbClr val="222222"/>
                </a:solidFill>
                <a:latin typeface="Comic Sans MS" panose="030F0702030302020204" pitchFamily="66" charset="0"/>
              </a:rPr>
              <a:t>modulan el metabolismo hospedero </a:t>
            </a:r>
            <a:r>
              <a:rPr lang="es-VE" dirty="0" smtClean="0">
                <a:solidFill>
                  <a:srgbClr val="222222"/>
                </a:solidFill>
                <a:latin typeface="Comic Sans MS" panose="030F0702030302020204" pitchFamily="66" charset="0"/>
              </a:rPr>
              <a:t>(Ej. en ateroesclerosis). </a:t>
            </a:r>
          </a:p>
          <a:p>
            <a:endParaRPr lang="es-VE" sz="900" dirty="0" smtClean="0">
              <a:solidFill>
                <a:srgbClr val="222222"/>
              </a:solidFill>
              <a:latin typeface="Comic Sans MS" panose="030F0702030302020204" pitchFamily="66" charset="0"/>
            </a:endParaRPr>
          </a:p>
          <a:p>
            <a:r>
              <a:rPr lang="es-VE" dirty="0">
                <a:solidFill>
                  <a:srgbClr val="222222"/>
                </a:solidFill>
                <a:latin typeface="Comic Sans MS" panose="030F0702030302020204" pitchFamily="66" charset="0"/>
              </a:rPr>
              <a:t>L</a:t>
            </a:r>
            <a:r>
              <a:rPr lang="es-VE" dirty="0" smtClean="0">
                <a:solidFill>
                  <a:srgbClr val="222222"/>
                </a:solidFill>
                <a:latin typeface="Comic Sans MS" panose="030F0702030302020204" pitchFamily="66" charset="0"/>
              </a:rPr>
              <a:t>a </a:t>
            </a:r>
            <a:r>
              <a:rPr lang="es-VE" b="1" dirty="0" smtClean="0">
                <a:solidFill>
                  <a:srgbClr val="222222"/>
                </a:solidFill>
                <a:latin typeface="Comic Sans MS" panose="030F0702030302020204" pitchFamily="66" charset="0"/>
              </a:rPr>
              <a:t>dieta modifica </a:t>
            </a:r>
            <a:r>
              <a:rPr lang="es-VE" dirty="0" smtClean="0">
                <a:solidFill>
                  <a:srgbClr val="222222"/>
                </a:solidFill>
                <a:latin typeface="Comic Sans MS" panose="030F0702030302020204" pitchFamily="66" charset="0"/>
              </a:rPr>
              <a:t>la composición del </a:t>
            </a:r>
            <a:r>
              <a:rPr lang="es-VE" b="1" dirty="0" smtClean="0">
                <a:solidFill>
                  <a:srgbClr val="222222"/>
                </a:solidFill>
                <a:latin typeface="Comic Sans MS" panose="030F0702030302020204" pitchFamily="66" charset="0"/>
              </a:rPr>
              <a:t>microbiota</a:t>
            </a:r>
            <a:r>
              <a:rPr lang="es-VE" dirty="0" smtClean="0">
                <a:solidFill>
                  <a:srgbClr val="222222"/>
                </a:solidFill>
                <a:latin typeface="Comic Sans MS" panose="030F0702030302020204" pitchFamily="66" charset="0"/>
              </a:rPr>
              <a:t> y en consecuencia el </a:t>
            </a:r>
            <a:r>
              <a:rPr lang="es-VE" b="1" dirty="0" smtClean="0">
                <a:solidFill>
                  <a:srgbClr val="222222"/>
                </a:solidFill>
                <a:latin typeface="Comic Sans MS" panose="030F0702030302020204" pitchFamily="66" charset="0"/>
              </a:rPr>
              <a:t>panorama de productos asociados a microbiota</a:t>
            </a:r>
            <a:r>
              <a:rPr lang="es-VE" dirty="0" smtClean="0">
                <a:solidFill>
                  <a:srgbClr val="222222"/>
                </a:solidFill>
                <a:latin typeface="Comic Sans MS" panose="030F0702030302020204" pitchFamily="66" charset="0"/>
              </a:rPr>
              <a:t>, de los cuales algunos están </a:t>
            </a:r>
            <a:r>
              <a:rPr lang="es-VE" b="1" dirty="0" smtClean="0">
                <a:solidFill>
                  <a:srgbClr val="222222"/>
                </a:solidFill>
                <a:latin typeface="Comic Sans MS" panose="030F0702030302020204" pitchFamily="66" charset="0"/>
              </a:rPr>
              <a:t>asociados a efectos beneficiosos </a:t>
            </a:r>
            <a:r>
              <a:rPr lang="es-VE" dirty="0" smtClean="0">
                <a:solidFill>
                  <a:srgbClr val="222222"/>
                </a:solidFill>
                <a:latin typeface="Comic Sans MS" panose="030F0702030302020204" pitchFamily="66" charset="0"/>
              </a:rPr>
              <a:t>o </a:t>
            </a:r>
            <a:r>
              <a:rPr lang="es-VE" b="1" dirty="0" smtClean="0">
                <a:solidFill>
                  <a:srgbClr val="222222"/>
                </a:solidFill>
                <a:latin typeface="Comic Sans MS" panose="030F0702030302020204" pitchFamily="66" charset="0"/>
              </a:rPr>
              <a:t>dañinos en el hospedero </a:t>
            </a:r>
            <a:r>
              <a:rPr lang="es-VE" dirty="0" smtClean="0">
                <a:solidFill>
                  <a:srgbClr val="222222"/>
                </a:solidFill>
                <a:latin typeface="Comic Sans MS" panose="030F0702030302020204" pitchFamily="66" charset="0"/>
              </a:rPr>
              <a:t>(Ej., grasa, LPS y </a:t>
            </a:r>
            <a:r>
              <a:rPr lang="es-VE" dirty="0" err="1" smtClean="0">
                <a:solidFill>
                  <a:srgbClr val="222222"/>
                </a:solidFill>
                <a:latin typeface="Comic Sans MS" panose="030F0702030302020204" pitchFamily="66" charset="0"/>
              </a:rPr>
              <a:t>endotoxemia</a:t>
            </a:r>
            <a:r>
              <a:rPr lang="es-VE" dirty="0" smtClean="0">
                <a:solidFill>
                  <a:srgbClr val="222222"/>
                </a:solidFill>
                <a:latin typeface="Comic Sans MS" panose="030F0702030302020204" pitchFamily="66" charset="0"/>
              </a:rPr>
              <a:t>). </a:t>
            </a:r>
          </a:p>
          <a:p>
            <a:endParaRPr lang="es-VE" sz="900" dirty="0" smtClean="0">
              <a:solidFill>
                <a:srgbClr val="222222"/>
              </a:solidFill>
              <a:latin typeface="Comic Sans MS" panose="030F0702030302020204" pitchFamily="66" charset="0"/>
            </a:endParaRPr>
          </a:p>
          <a:p>
            <a:r>
              <a:rPr lang="es-VE" dirty="0">
                <a:solidFill>
                  <a:srgbClr val="222222"/>
                </a:solidFill>
                <a:latin typeface="Comic Sans MS" panose="030F0702030302020204" pitchFamily="66" charset="0"/>
              </a:rPr>
              <a:t>A</a:t>
            </a:r>
            <a:r>
              <a:rPr lang="es-VE" dirty="0" smtClean="0">
                <a:solidFill>
                  <a:srgbClr val="222222"/>
                </a:solidFill>
                <a:latin typeface="Comic Sans MS" panose="030F0702030302020204" pitchFamily="66" charset="0"/>
              </a:rPr>
              <a:t>lgunas de las acciones están </a:t>
            </a:r>
            <a:r>
              <a:rPr lang="es-VE" b="1" dirty="0" smtClean="0">
                <a:solidFill>
                  <a:srgbClr val="222222"/>
                </a:solidFill>
                <a:latin typeface="Comic Sans MS" panose="030F0702030302020204" pitchFamily="66" charset="0"/>
              </a:rPr>
              <a:t>localizadas en intestino </a:t>
            </a:r>
            <a:r>
              <a:rPr lang="es-VE" dirty="0" smtClean="0">
                <a:solidFill>
                  <a:srgbClr val="222222"/>
                </a:solidFill>
                <a:latin typeface="Comic Sans MS" panose="030F0702030302020204" pitchFamily="66" charset="0"/>
              </a:rPr>
              <a:t>(Ej., fibra, </a:t>
            </a:r>
            <a:r>
              <a:rPr lang="es-VE" dirty="0" err="1" smtClean="0">
                <a:solidFill>
                  <a:srgbClr val="222222"/>
                </a:solidFill>
                <a:latin typeface="Comic Sans MS" panose="030F0702030302020204" pitchFamily="66" charset="0"/>
              </a:rPr>
              <a:t>SCFAs</a:t>
            </a:r>
            <a:r>
              <a:rPr lang="es-VE" dirty="0" smtClean="0">
                <a:solidFill>
                  <a:srgbClr val="222222"/>
                </a:solidFill>
                <a:latin typeface="Comic Sans MS" panose="030F0702030302020204" pitchFamily="66" charset="0"/>
              </a:rPr>
              <a:t> y gluconeogénesis intestinal)</a:t>
            </a:r>
          </a:p>
          <a:p>
            <a:r>
              <a:rPr lang="es-VE" dirty="0" smtClean="0">
                <a:solidFill>
                  <a:srgbClr val="222222"/>
                </a:solidFill>
                <a:latin typeface="Comic Sans MS" panose="030F0702030302020204" pitchFamily="66" charset="0"/>
              </a:rPr>
              <a:t>Otras tienen </a:t>
            </a:r>
            <a:r>
              <a:rPr lang="es-VE" b="1" dirty="0" smtClean="0">
                <a:solidFill>
                  <a:srgbClr val="222222"/>
                </a:solidFill>
                <a:latin typeface="Comic Sans MS" panose="030F0702030302020204" pitchFamily="66" charset="0"/>
              </a:rPr>
              <a:t>efecto sistémico</a:t>
            </a:r>
            <a:r>
              <a:rPr lang="es-VE" dirty="0" smtClean="0">
                <a:solidFill>
                  <a:srgbClr val="222222"/>
                </a:solidFill>
                <a:latin typeface="Comic Sans MS" panose="030F0702030302020204" pitchFamily="66" charset="0"/>
              </a:rPr>
              <a:t> (Ej., grasa, acetato y resistencia a insulina). </a:t>
            </a:r>
          </a:p>
          <a:p>
            <a:endParaRPr lang="es-VE" sz="1000" dirty="0" smtClean="0">
              <a:solidFill>
                <a:srgbClr val="222222"/>
              </a:solidFill>
              <a:latin typeface="Comic Sans MS" panose="030F0702030302020204" pitchFamily="66" charset="0"/>
            </a:endParaRPr>
          </a:p>
          <a:p>
            <a:r>
              <a:rPr lang="es-VE" sz="1400" b="1" dirty="0" smtClean="0">
                <a:solidFill>
                  <a:srgbClr val="222222"/>
                </a:solidFill>
                <a:latin typeface="Comic Sans MS" panose="030F0702030302020204" pitchFamily="66" charset="0"/>
              </a:rPr>
              <a:t>Líneas naranja </a:t>
            </a:r>
            <a:r>
              <a:rPr lang="es-VE" sz="1400" dirty="0" smtClean="0">
                <a:solidFill>
                  <a:srgbClr val="222222"/>
                </a:solidFill>
                <a:latin typeface="Comic Sans MS" panose="030F0702030302020204" pitchFamily="66" charset="0"/>
              </a:rPr>
              <a:t>indican interacciones que promueven S. Metabólico </a:t>
            </a:r>
          </a:p>
          <a:p>
            <a:r>
              <a:rPr lang="es-VE" sz="1400" b="1" dirty="0" smtClean="0">
                <a:solidFill>
                  <a:srgbClr val="222222"/>
                </a:solidFill>
                <a:latin typeface="Comic Sans MS" panose="030F0702030302020204" pitchFamily="66" charset="0"/>
              </a:rPr>
              <a:t>Líneas verde </a:t>
            </a:r>
            <a:r>
              <a:rPr lang="es-VE" sz="1400" dirty="0" smtClean="0">
                <a:solidFill>
                  <a:srgbClr val="222222"/>
                </a:solidFill>
                <a:latin typeface="Comic Sans MS" panose="030F0702030302020204" pitchFamily="66" charset="0"/>
              </a:rPr>
              <a:t>indican interacción que protegen del S. Metabólico</a:t>
            </a:r>
          </a:p>
          <a:p>
            <a:r>
              <a:rPr lang="es-VE" sz="1400" b="1" dirty="0" smtClean="0">
                <a:solidFill>
                  <a:srgbClr val="222222"/>
                </a:solidFill>
                <a:latin typeface="Comic Sans MS" panose="030F0702030302020204" pitchFamily="66" charset="0"/>
              </a:rPr>
              <a:t>Líneas punteadas </a:t>
            </a:r>
            <a:r>
              <a:rPr lang="es-VE" sz="1400" dirty="0" smtClean="0">
                <a:solidFill>
                  <a:srgbClr val="222222"/>
                </a:solidFill>
                <a:latin typeface="Comic Sans MS" panose="030F0702030302020204" pitchFamily="66" charset="0"/>
              </a:rPr>
              <a:t>indican efectos sistémicos</a:t>
            </a:r>
          </a:p>
        </p:txBody>
      </p:sp>
      <p:sp>
        <p:nvSpPr>
          <p:cNvPr id="6" name="Rectángulo 5"/>
          <p:cNvSpPr/>
          <p:nvPr/>
        </p:nvSpPr>
        <p:spPr>
          <a:xfrm>
            <a:off x="4303877" y="5240282"/>
            <a:ext cx="4840123" cy="430887"/>
          </a:xfrm>
          <a:prstGeom prst="rect">
            <a:avLst/>
          </a:prstGeom>
        </p:spPr>
        <p:txBody>
          <a:bodyPr wrap="square">
            <a:spAutoFit/>
          </a:bodyPr>
          <a:lstStyle/>
          <a:p>
            <a:pPr algn="r"/>
            <a:r>
              <a:rPr lang="es-VE" sz="1100" dirty="0">
                <a:latin typeface="Times New Roman" panose="02020603050405020304" pitchFamily="18" charset="0"/>
                <a:cs typeface="Times New Roman" panose="02020603050405020304" pitchFamily="18" charset="0"/>
              </a:rPr>
              <a:t>N. </a:t>
            </a:r>
            <a:r>
              <a:rPr lang="es-VE" sz="1100" dirty="0" err="1">
                <a:latin typeface="Times New Roman" panose="02020603050405020304" pitchFamily="18" charset="0"/>
                <a:cs typeface="Times New Roman" panose="02020603050405020304" pitchFamily="18" charset="0"/>
              </a:rPr>
              <a:t>Zmora</a:t>
            </a:r>
            <a:r>
              <a:rPr lang="es-VE" sz="1100" dirty="0">
                <a:latin typeface="Times New Roman" panose="02020603050405020304" pitchFamily="18" charset="0"/>
                <a:cs typeface="Times New Roman" panose="02020603050405020304" pitchFamily="18" charset="0"/>
              </a:rPr>
              <a:t>, J. Suez, E. </a:t>
            </a:r>
            <a:r>
              <a:rPr lang="es-VE" sz="1100" dirty="0" err="1" smtClean="0">
                <a:latin typeface="Times New Roman" panose="02020603050405020304" pitchFamily="18" charset="0"/>
                <a:cs typeface="Times New Roman" panose="02020603050405020304" pitchFamily="18" charset="0"/>
              </a:rPr>
              <a:t>Elinav</a:t>
            </a:r>
            <a:r>
              <a:rPr lang="es-VE" sz="1100" dirty="0" smtClean="0">
                <a:latin typeface="Times New Roman" panose="02020603050405020304" pitchFamily="18" charset="0"/>
                <a:cs typeface="Times New Roman" panose="02020603050405020304" pitchFamily="18" charset="0"/>
              </a:rPr>
              <a:t>. </a:t>
            </a:r>
            <a:r>
              <a:rPr lang="es-VE" sz="1100" i="1" dirty="0" err="1" smtClean="0">
                <a:latin typeface="Times New Roman" panose="02020603050405020304" pitchFamily="18" charset="0"/>
                <a:cs typeface="Times New Roman" panose="02020603050405020304" pitchFamily="18" charset="0"/>
              </a:rPr>
              <a:t>You</a:t>
            </a:r>
            <a:r>
              <a:rPr lang="es-VE" sz="1100" i="1" dirty="0" smtClean="0">
                <a:latin typeface="Times New Roman" panose="02020603050405020304" pitchFamily="18" charset="0"/>
                <a:cs typeface="Times New Roman" panose="02020603050405020304" pitchFamily="18" charset="0"/>
              </a:rPr>
              <a:t> </a:t>
            </a:r>
            <a:r>
              <a:rPr lang="es-VE" sz="1100" i="1" dirty="0">
                <a:latin typeface="Times New Roman" panose="02020603050405020304" pitchFamily="18" charset="0"/>
                <a:cs typeface="Times New Roman" panose="02020603050405020304" pitchFamily="18" charset="0"/>
              </a:rPr>
              <a:t>are </a:t>
            </a:r>
            <a:r>
              <a:rPr lang="es-VE" sz="1100" i="1" dirty="0" err="1">
                <a:latin typeface="Times New Roman" panose="02020603050405020304" pitchFamily="18" charset="0"/>
                <a:cs typeface="Times New Roman" panose="02020603050405020304" pitchFamily="18" charset="0"/>
              </a:rPr>
              <a:t>what</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you</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eat</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diet</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health</a:t>
            </a:r>
            <a:r>
              <a:rPr lang="es-VE" sz="1100" i="1" dirty="0">
                <a:latin typeface="Times New Roman" panose="02020603050405020304" pitchFamily="18" charset="0"/>
                <a:cs typeface="Times New Roman" panose="02020603050405020304" pitchFamily="18" charset="0"/>
              </a:rPr>
              <a:t> and </a:t>
            </a:r>
            <a:r>
              <a:rPr lang="es-VE" sz="1100" i="1" dirty="0" err="1">
                <a:latin typeface="Times New Roman" panose="02020603050405020304" pitchFamily="18" charset="0"/>
                <a:cs typeface="Times New Roman" panose="02020603050405020304" pitchFamily="18" charset="0"/>
              </a:rPr>
              <a:t>the</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gut</a:t>
            </a:r>
            <a:r>
              <a:rPr lang="es-VE" sz="1100" i="1" dirty="0">
                <a:latin typeface="Times New Roman" panose="02020603050405020304" pitchFamily="18" charset="0"/>
                <a:cs typeface="Times New Roman" panose="02020603050405020304" pitchFamily="18" charset="0"/>
              </a:rPr>
              <a:t> </a:t>
            </a:r>
            <a:r>
              <a:rPr lang="es-VE" sz="1100" i="1" dirty="0" smtClean="0">
                <a:latin typeface="Times New Roman" panose="02020603050405020304" pitchFamily="18" charset="0"/>
                <a:cs typeface="Times New Roman" panose="02020603050405020304" pitchFamily="18" charset="0"/>
              </a:rPr>
              <a:t>microbiota. </a:t>
            </a:r>
            <a:r>
              <a:rPr lang="es-VE" sz="1100" dirty="0" err="1" smtClean="0">
                <a:latin typeface="Times New Roman" panose="02020603050405020304" pitchFamily="18" charset="0"/>
                <a:cs typeface="Times New Roman" panose="02020603050405020304" pitchFamily="18" charset="0"/>
              </a:rPr>
              <a:t>Nature</a:t>
            </a:r>
            <a:r>
              <a:rPr lang="es-VE" sz="1100" dirty="0" smtClean="0">
                <a:latin typeface="Times New Roman" panose="02020603050405020304" pitchFamily="18" charset="0"/>
                <a:cs typeface="Times New Roman" panose="02020603050405020304" pitchFamily="18" charset="0"/>
              </a:rPr>
              <a:t> </a:t>
            </a:r>
            <a:r>
              <a:rPr lang="es-VE" sz="1100" dirty="0" err="1">
                <a:latin typeface="Times New Roman" panose="02020603050405020304" pitchFamily="18" charset="0"/>
                <a:cs typeface="Times New Roman" panose="02020603050405020304" pitchFamily="18" charset="0"/>
              </a:rPr>
              <a:t>Reviews</a:t>
            </a:r>
            <a:r>
              <a:rPr lang="es-VE" sz="1100" dirty="0">
                <a:latin typeface="Times New Roman" panose="02020603050405020304" pitchFamily="18" charset="0"/>
                <a:cs typeface="Times New Roman" panose="02020603050405020304" pitchFamily="18" charset="0"/>
              </a:rPr>
              <a:t> </a:t>
            </a:r>
            <a:r>
              <a:rPr lang="es-VE" sz="1100" dirty="0" err="1">
                <a:latin typeface="Times New Roman" panose="02020603050405020304" pitchFamily="18" charset="0"/>
                <a:cs typeface="Times New Roman" panose="02020603050405020304" pitchFamily="18" charset="0"/>
              </a:rPr>
              <a:t>Gastroenterology</a:t>
            </a:r>
            <a:r>
              <a:rPr lang="es-VE" sz="1100" dirty="0">
                <a:latin typeface="Times New Roman" panose="02020603050405020304" pitchFamily="18" charset="0"/>
                <a:cs typeface="Times New Roman" panose="02020603050405020304" pitchFamily="18" charset="0"/>
              </a:rPr>
              <a:t> </a:t>
            </a:r>
            <a:r>
              <a:rPr lang="es-VE" sz="1100" dirty="0" smtClean="0">
                <a:latin typeface="Times New Roman" panose="02020603050405020304" pitchFamily="18" charset="0"/>
                <a:cs typeface="Times New Roman" panose="02020603050405020304" pitchFamily="18" charset="0"/>
              </a:rPr>
              <a:t>&amp;  </a:t>
            </a:r>
            <a:r>
              <a:rPr lang="es-VE" sz="1100" dirty="0" err="1" smtClean="0">
                <a:latin typeface="Times New Roman" panose="02020603050405020304" pitchFamily="18" charset="0"/>
                <a:cs typeface="Times New Roman" panose="02020603050405020304" pitchFamily="18" charset="0"/>
              </a:rPr>
              <a:t>Hepatology</a:t>
            </a:r>
            <a:r>
              <a:rPr lang="es-VE" sz="1100" dirty="0" smtClean="0">
                <a:latin typeface="Times New Roman" panose="02020603050405020304" pitchFamily="18" charset="0"/>
                <a:cs typeface="Times New Roman" panose="02020603050405020304" pitchFamily="18" charset="0"/>
              </a:rPr>
              <a:t> </a:t>
            </a:r>
            <a:r>
              <a:rPr lang="es-VE" sz="1100" b="1" dirty="0" smtClean="0">
                <a:latin typeface="Times New Roman" panose="02020603050405020304" pitchFamily="18" charset="0"/>
                <a:cs typeface="Times New Roman" panose="02020603050405020304" pitchFamily="18" charset="0"/>
              </a:rPr>
              <a:t>2019</a:t>
            </a:r>
            <a:r>
              <a:rPr lang="es-VE" sz="1100" dirty="0" smtClean="0">
                <a:latin typeface="Times New Roman" panose="02020603050405020304" pitchFamily="18" charset="0"/>
                <a:cs typeface="Times New Roman" panose="02020603050405020304" pitchFamily="18" charset="0"/>
              </a:rPr>
              <a:t> ; 16: 35–56.</a:t>
            </a:r>
            <a:endParaRPr lang="es-VE" sz="1100" dirty="0">
              <a:latin typeface="Times New Roman" panose="02020603050405020304" pitchFamily="18" charset="0"/>
              <a:cs typeface="Times New Roman" panose="02020603050405020304" pitchFamily="18" charset="0"/>
            </a:endParaRPr>
          </a:p>
        </p:txBody>
      </p:sp>
      <p:sp>
        <p:nvSpPr>
          <p:cNvPr id="7" name="Rectángulo 6"/>
          <p:cNvSpPr/>
          <p:nvPr/>
        </p:nvSpPr>
        <p:spPr>
          <a:xfrm>
            <a:off x="1714334" y="384266"/>
            <a:ext cx="5544616" cy="338554"/>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r>
              <a:rPr lang="en-US" sz="1600" dirty="0" err="1" smtClean="0">
                <a:effectLst>
                  <a:outerShdw blurRad="38100" dist="38100" dir="2700000" algn="tl">
                    <a:srgbClr val="000000">
                      <a:alpha val="43137"/>
                    </a:srgbClr>
                  </a:outerShdw>
                </a:effectLst>
                <a:latin typeface="Comic Sans MS" panose="030F0702030302020204" pitchFamily="66" charset="0"/>
              </a:rPr>
              <a:t>Interacciones</a:t>
            </a:r>
            <a:r>
              <a:rPr lang="en-US" sz="1600" dirty="0" smtClean="0">
                <a:effectLst>
                  <a:outerShdw blurRad="38100" dist="38100" dir="2700000" algn="tl">
                    <a:srgbClr val="000000">
                      <a:alpha val="43137"/>
                    </a:srgbClr>
                  </a:outerShdw>
                </a:effectLst>
                <a:latin typeface="Comic Sans MS" panose="030F0702030302020204" pitchFamily="66" charset="0"/>
              </a:rPr>
              <a:t> </a:t>
            </a:r>
            <a:r>
              <a:rPr lang="en-US" sz="1600" dirty="0" err="1" smtClean="0">
                <a:effectLst>
                  <a:outerShdw blurRad="38100" dist="38100" dir="2700000" algn="tl">
                    <a:srgbClr val="000000">
                      <a:alpha val="43137"/>
                    </a:srgbClr>
                  </a:outerShdw>
                </a:effectLst>
                <a:latin typeface="Comic Sans MS" panose="030F0702030302020204" pitchFamily="66" charset="0"/>
              </a:rPr>
              <a:t>Dieta</a:t>
            </a:r>
            <a:r>
              <a:rPr lang="en-US" sz="1600" dirty="0" smtClean="0">
                <a:effectLst>
                  <a:outerShdw blurRad="38100" dist="38100" dir="2700000" algn="tl">
                    <a:srgbClr val="000000">
                      <a:alpha val="43137"/>
                    </a:srgbClr>
                  </a:outerShdw>
                </a:effectLst>
                <a:latin typeface="Comic Sans MS" panose="030F0702030302020204" pitchFamily="66" charset="0"/>
              </a:rPr>
              <a:t>-Microbiota en </a:t>
            </a:r>
            <a:r>
              <a:rPr lang="en-US" sz="1600" dirty="0" err="1" smtClean="0">
                <a:effectLst>
                  <a:outerShdw blurRad="38100" dist="38100" dir="2700000" algn="tl">
                    <a:srgbClr val="000000">
                      <a:alpha val="43137"/>
                    </a:srgbClr>
                  </a:outerShdw>
                </a:effectLst>
                <a:latin typeface="Comic Sans MS" panose="030F0702030302020204" pitchFamily="66" charset="0"/>
              </a:rPr>
              <a:t>Síndrome</a:t>
            </a:r>
            <a:r>
              <a:rPr lang="en-US" sz="1600" dirty="0" smtClean="0">
                <a:effectLst>
                  <a:outerShdw blurRad="38100" dist="38100" dir="2700000" algn="tl">
                    <a:srgbClr val="000000">
                      <a:alpha val="43137"/>
                    </a:srgbClr>
                  </a:outerShdw>
                </a:effectLst>
                <a:latin typeface="Comic Sans MS" panose="030F0702030302020204" pitchFamily="66" charset="0"/>
              </a:rPr>
              <a:t> </a:t>
            </a:r>
            <a:r>
              <a:rPr lang="en-US" sz="1600" dirty="0" err="1" smtClean="0">
                <a:effectLst>
                  <a:outerShdw blurRad="38100" dist="38100" dir="2700000" algn="tl">
                    <a:srgbClr val="000000">
                      <a:alpha val="43137"/>
                    </a:srgbClr>
                  </a:outerShdw>
                </a:effectLst>
                <a:latin typeface="Comic Sans MS" panose="030F0702030302020204" pitchFamily="66" charset="0"/>
              </a:rPr>
              <a:t>Metabólico</a:t>
            </a:r>
            <a:endParaRPr lang="es-VE" sz="1600" dirty="0">
              <a:effectLst>
                <a:outerShdw blurRad="38100" dist="38100" dir="2700000" algn="tl">
                  <a:srgbClr val="000000">
                    <a:alpha val="43137"/>
                  </a:srgbClr>
                </a:outerShdw>
              </a:effectLst>
              <a:latin typeface="Comic Sans MS" panose="030F0702030302020204" pitchFamily="66" charset="0"/>
            </a:endParaRPr>
          </a:p>
        </p:txBody>
      </p:sp>
      <p:sp>
        <p:nvSpPr>
          <p:cNvPr id="8" name="6 CuadroTexto"/>
          <p:cNvSpPr txBox="1"/>
          <p:nvPr/>
        </p:nvSpPr>
        <p:spPr>
          <a:xfrm>
            <a:off x="141892" y="213468"/>
            <a:ext cx="609462" cy="307777"/>
          </a:xfrm>
          <a:prstGeom prst="rect">
            <a:avLst/>
          </a:prstGeom>
          <a:solidFill>
            <a:srgbClr val="0047D6"/>
          </a:solidFill>
        </p:spPr>
        <p:txBody>
          <a:bodyPr wrap="none" rtlCol="0">
            <a:spAutoFit/>
          </a:bodyPr>
          <a:lstStyle/>
          <a:p>
            <a:r>
              <a:rPr lang="es-VE" sz="1400" dirty="0" smtClean="0">
                <a:solidFill>
                  <a:prstClr val="white"/>
                </a:solidFill>
                <a:latin typeface="Comic Sans MS" pitchFamily="66" charset="0"/>
              </a:rPr>
              <a:t>IIIA</a:t>
            </a:r>
            <a:endParaRPr lang="es-VE" sz="1400" dirty="0">
              <a:solidFill>
                <a:prstClr val="white"/>
              </a:solidFill>
              <a:latin typeface="Comic Sans MS" pitchFamily="66" charset="0"/>
            </a:endParaRPr>
          </a:p>
        </p:txBody>
      </p:sp>
      <p:sp>
        <p:nvSpPr>
          <p:cNvPr id="9" name="CuadroTexto 8"/>
          <p:cNvSpPr txBox="1"/>
          <p:nvPr/>
        </p:nvSpPr>
        <p:spPr>
          <a:xfrm>
            <a:off x="143494" y="553543"/>
            <a:ext cx="824265" cy="523220"/>
          </a:xfrm>
          <a:prstGeom prst="rect">
            <a:avLst/>
          </a:prstGeom>
          <a:solidFill>
            <a:schemeClr val="accent6">
              <a:lumMod val="40000"/>
              <a:lumOff val="60000"/>
            </a:schemeClr>
          </a:solidFill>
          <a:ln w="28575">
            <a:solidFill>
              <a:srgbClr val="0047D6"/>
            </a:solidFill>
          </a:ln>
        </p:spPr>
        <p:txBody>
          <a:bodyPr wrap="none" rtlCol="0">
            <a:spAutoFit/>
          </a:bodyPr>
          <a:lstStyle/>
          <a:p>
            <a:r>
              <a:rPr lang="es-VE" sz="1400" dirty="0" smtClean="0">
                <a:latin typeface="Comic Sans MS" panose="030F0702030302020204" pitchFamily="66" charset="0"/>
              </a:rPr>
              <a:t>Terapia</a:t>
            </a:r>
          </a:p>
          <a:p>
            <a:r>
              <a:rPr lang="es-VE" sz="1400" dirty="0" smtClean="0">
                <a:latin typeface="Comic Sans MS" panose="030F0702030302020204" pitchFamily="66" charset="0"/>
              </a:rPr>
              <a:t>General</a:t>
            </a:r>
            <a:endParaRPr lang="es-VE" sz="1400" dirty="0">
              <a:latin typeface="Comic Sans MS" panose="030F0702030302020204" pitchFamily="66" charset="0"/>
            </a:endParaRPr>
          </a:p>
        </p:txBody>
      </p:sp>
      <p:sp>
        <p:nvSpPr>
          <p:cNvPr id="2" name="Rectángulo 1"/>
          <p:cNvSpPr/>
          <p:nvPr/>
        </p:nvSpPr>
        <p:spPr>
          <a:xfrm>
            <a:off x="34711" y="5103674"/>
            <a:ext cx="4663574" cy="1754326"/>
          </a:xfrm>
          <a:prstGeom prst="rect">
            <a:avLst/>
          </a:prstGeom>
          <a:effectLst>
            <a:outerShdw blurRad="50800" dist="38100" dir="2700000" algn="tl" rotWithShape="0">
              <a:prstClr val="black">
                <a:alpha val="40000"/>
              </a:prstClr>
            </a:outerShdw>
          </a:effectLst>
        </p:spPr>
        <p:txBody>
          <a:bodyPr wrap="square">
            <a:spAutoFit/>
          </a:bodyPr>
          <a:lstStyle/>
          <a:p>
            <a:r>
              <a:rPr lang="es-VE" sz="1200" dirty="0" smtClean="0">
                <a:solidFill>
                  <a:srgbClr val="222222"/>
                </a:solidFill>
                <a:effectLst>
                  <a:outerShdw blurRad="38100" dist="38100" dir="2700000" algn="tl">
                    <a:srgbClr val="000000">
                      <a:alpha val="43137"/>
                    </a:srgbClr>
                  </a:outerShdw>
                </a:effectLst>
                <a:latin typeface="Comic Sans MS" panose="030F0702030302020204" pitchFamily="66" charset="0"/>
              </a:rPr>
              <a:t>CCL2: </a:t>
            </a:r>
            <a:r>
              <a:rPr lang="es-VE" sz="1200" dirty="0" smtClean="0">
                <a:solidFill>
                  <a:srgbClr val="222222"/>
                </a:solidFill>
                <a:latin typeface="Comic Sans MS" panose="030F0702030302020204" pitchFamily="66" charset="0"/>
              </a:rPr>
              <a:t>ligando </a:t>
            </a:r>
            <a:r>
              <a:rPr lang="es-VE" sz="1200" dirty="0" err="1" smtClean="0">
                <a:solidFill>
                  <a:srgbClr val="222222"/>
                </a:solidFill>
                <a:latin typeface="Comic Sans MS" panose="030F0702030302020204" pitchFamily="66" charset="0"/>
              </a:rPr>
              <a:t>quimokina</a:t>
            </a:r>
            <a:r>
              <a:rPr lang="es-VE" sz="1200" dirty="0" smtClean="0">
                <a:solidFill>
                  <a:srgbClr val="222222"/>
                </a:solidFill>
                <a:latin typeface="Comic Sans MS" panose="030F0702030302020204" pitchFamily="66" charset="0"/>
              </a:rPr>
              <a:t> 2</a:t>
            </a:r>
          </a:p>
          <a:p>
            <a:r>
              <a:rPr lang="es-VE" sz="1200" dirty="0" smtClean="0">
                <a:solidFill>
                  <a:srgbClr val="222222"/>
                </a:solidFill>
                <a:effectLst>
                  <a:outerShdw blurRad="38100" dist="38100" dir="2700000" algn="tl">
                    <a:srgbClr val="000000">
                      <a:alpha val="43137"/>
                    </a:srgbClr>
                  </a:outerShdw>
                </a:effectLst>
                <a:latin typeface="Comic Sans MS" panose="030F0702030302020204" pitchFamily="66" charset="0"/>
              </a:rPr>
              <a:t>FMO: </a:t>
            </a:r>
            <a:r>
              <a:rPr lang="es-VE" sz="1200" dirty="0" err="1" smtClean="0">
                <a:solidFill>
                  <a:srgbClr val="222222"/>
                </a:solidFill>
                <a:latin typeface="Comic Sans MS" panose="030F0702030302020204" pitchFamily="66" charset="0"/>
              </a:rPr>
              <a:t>monooxigenesa</a:t>
            </a:r>
            <a:r>
              <a:rPr lang="es-VE" sz="1200" dirty="0" smtClean="0">
                <a:solidFill>
                  <a:srgbClr val="222222"/>
                </a:solidFill>
                <a:latin typeface="Comic Sans MS" panose="030F0702030302020204" pitchFamily="66" charset="0"/>
              </a:rPr>
              <a:t> que contiene </a:t>
            </a:r>
            <a:r>
              <a:rPr lang="es-VE" sz="1200" dirty="0" err="1" smtClean="0">
                <a:solidFill>
                  <a:srgbClr val="222222"/>
                </a:solidFill>
                <a:latin typeface="Comic Sans MS" panose="030F0702030302020204" pitchFamily="66" charset="0"/>
              </a:rPr>
              <a:t>flavin</a:t>
            </a:r>
            <a:endParaRPr lang="es-VE" sz="1200" dirty="0" smtClean="0">
              <a:solidFill>
                <a:srgbClr val="222222"/>
              </a:solidFill>
              <a:latin typeface="Comic Sans MS" panose="030F0702030302020204" pitchFamily="66" charset="0"/>
            </a:endParaRPr>
          </a:p>
          <a:p>
            <a:r>
              <a:rPr lang="es-VE" sz="1200" dirty="0" smtClean="0">
                <a:solidFill>
                  <a:srgbClr val="222222"/>
                </a:solidFill>
                <a:effectLst>
                  <a:outerShdw blurRad="38100" dist="38100" dir="2700000" algn="tl">
                    <a:srgbClr val="000000">
                      <a:alpha val="43137"/>
                    </a:srgbClr>
                  </a:outerShdw>
                </a:effectLst>
                <a:latin typeface="Comic Sans MS" panose="030F0702030302020204" pitchFamily="66" charset="0"/>
              </a:rPr>
              <a:t>GPR41: </a:t>
            </a:r>
            <a:r>
              <a:rPr lang="es-VE" sz="1200" dirty="0" smtClean="0">
                <a:solidFill>
                  <a:srgbClr val="222222"/>
                </a:solidFill>
                <a:latin typeface="Comic Sans MS" panose="030F0702030302020204" pitchFamily="66" charset="0"/>
              </a:rPr>
              <a:t>receptor acoplado a proteína G 41</a:t>
            </a:r>
          </a:p>
          <a:p>
            <a:r>
              <a:rPr lang="es-VE" sz="1200" dirty="0" smtClean="0">
                <a:solidFill>
                  <a:srgbClr val="222222"/>
                </a:solidFill>
                <a:effectLst>
                  <a:outerShdw blurRad="38100" dist="38100" dir="2700000" algn="tl">
                    <a:srgbClr val="000000">
                      <a:alpha val="43137"/>
                    </a:srgbClr>
                  </a:outerShdw>
                </a:effectLst>
                <a:latin typeface="Comic Sans MS" panose="030F0702030302020204" pitchFamily="66" charset="0"/>
              </a:rPr>
              <a:t>GSIS: </a:t>
            </a:r>
            <a:r>
              <a:rPr lang="es-VE" sz="1200" dirty="0" smtClean="0">
                <a:solidFill>
                  <a:srgbClr val="222222"/>
                </a:solidFill>
                <a:latin typeface="Comic Sans MS" panose="030F0702030302020204" pitchFamily="66" charset="0"/>
              </a:rPr>
              <a:t>secreción insulina estimulada por glucosa</a:t>
            </a:r>
          </a:p>
          <a:p>
            <a:r>
              <a:rPr lang="es-VE" sz="1200" dirty="0">
                <a:solidFill>
                  <a:srgbClr val="222222"/>
                </a:solidFill>
                <a:effectLst>
                  <a:outerShdw blurRad="38100" dist="38100" dir="2700000" algn="tl">
                    <a:srgbClr val="000000">
                      <a:alpha val="43137"/>
                    </a:srgbClr>
                  </a:outerShdw>
                </a:effectLst>
                <a:latin typeface="Comic Sans MS" panose="030F0702030302020204" pitchFamily="66" charset="0"/>
              </a:rPr>
              <a:t>IR: </a:t>
            </a:r>
            <a:r>
              <a:rPr lang="es-VE" sz="1200" dirty="0">
                <a:solidFill>
                  <a:srgbClr val="222222"/>
                </a:solidFill>
                <a:latin typeface="Comic Sans MS" panose="030F0702030302020204" pitchFamily="66" charset="0"/>
              </a:rPr>
              <a:t>resistencia insulina</a:t>
            </a:r>
            <a:endParaRPr lang="es-VE" sz="1200" dirty="0">
              <a:latin typeface="Comic Sans MS" panose="030F0702030302020204" pitchFamily="66" charset="0"/>
            </a:endParaRPr>
          </a:p>
          <a:p>
            <a:r>
              <a:rPr lang="es-VE" sz="1200" dirty="0" smtClean="0">
                <a:solidFill>
                  <a:srgbClr val="222222"/>
                </a:solidFill>
                <a:effectLst>
                  <a:outerShdw blurRad="38100" dist="38100" dir="2700000" algn="tl">
                    <a:srgbClr val="000000">
                      <a:alpha val="43137"/>
                    </a:srgbClr>
                  </a:outerShdw>
                </a:effectLst>
                <a:latin typeface="Comic Sans MS" panose="030F0702030302020204" pitchFamily="66" charset="0"/>
              </a:rPr>
              <a:t>TLR4: </a:t>
            </a:r>
            <a:r>
              <a:rPr lang="es-VE" sz="1200" dirty="0">
                <a:solidFill>
                  <a:srgbClr val="222222"/>
                </a:solidFill>
                <a:latin typeface="Comic Sans MS" panose="030F0702030302020204" pitchFamily="66" charset="0"/>
              </a:rPr>
              <a:t>Toll-like receptor </a:t>
            </a:r>
            <a:r>
              <a:rPr lang="es-VE" sz="1200" dirty="0" smtClean="0">
                <a:solidFill>
                  <a:srgbClr val="222222"/>
                </a:solidFill>
                <a:latin typeface="Comic Sans MS" panose="030F0702030302020204" pitchFamily="66" charset="0"/>
              </a:rPr>
              <a:t>4</a:t>
            </a:r>
          </a:p>
          <a:p>
            <a:r>
              <a:rPr lang="es-VE" sz="1200" dirty="0" smtClean="0">
                <a:solidFill>
                  <a:srgbClr val="222222"/>
                </a:solidFill>
                <a:effectLst>
                  <a:outerShdw blurRad="38100" dist="38100" dir="2700000" algn="tl">
                    <a:srgbClr val="000000">
                      <a:alpha val="43137"/>
                    </a:srgbClr>
                  </a:outerShdw>
                </a:effectLst>
                <a:latin typeface="Comic Sans MS" panose="030F0702030302020204" pitchFamily="66" charset="0"/>
              </a:rPr>
              <a:t>TMAO: </a:t>
            </a:r>
            <a:r>
              <a:rPr lang="es-VE" sz="1200" dirty="0" err="1" smtClean="0">
                <a:solidFill>
                  <a:srgbClr val="222222"/>
                </a:solidFill>
                <a:latin typeface="Comic Sans MS" panose="030F0702030302020204" pitchFamily="66" charset="0"/>
              </a:rPr>
              <a:t>trimetilamina</a:t>
            </a:r>
            <a:r>
              <a:rPr lang="es-VE" sz="1200" dirty="0">
                <a:solidFill>
                  <a:srgbClr val="222222"/>
                </a:solidFill>
                <a:latin typeface="Comic Sans MS" panose="030F0702030302020204" pitchFamily="66" charset="0"/>
              </a:rPr>
              <a:t> </a:t>
            </a:r>
            <a:r>
              <a:rPr lang="es-VE" sz="1200" i="1" dirty="0" smtClean="0">
                <a:solidFill>
                  <a:srgbClr val="222222"/>
                </a:solidFill>
                <a:latin typeface="Comic Sans MS" panose="030F0702030302020204" pitchFamily="66" charset="0"/>
              </a:rPr>
              <a:t>N</a:t>
            </a:r>
            <a:r>
              <a:rPr lang="es-VE" sz="1200" dirty="0" smtClean="0">
                <a:solidFill>
                  <a:srgbClr val="222222"/>
                </a:solidFill>
                <a:latin typeface="Comic Sans MS" panose="030F0702030302020204" pitchFamily="66" charset="0"/>
              </a:rPr>
              <a:t>-oxide</a:t>
            </a:r>
          </a:p>
          <a:p>
            <a:r>
              <a:rPr lang="es-VE" sz="1200" dirty="0" smtClean="0">
                <a:solidFill>
                  <a:srgbClr val="222222"/>
                </a:solidFill>
                <a:effectLst>
                  <a:outerShdw blurRad="38100" dist="38100" dir="2700000" algn="tl">
                    <a:srgbClr val="000000">
                      <a:alpha val="43137"/>
                    </a:srgbClr>
                  </a:outerShdw>
                </a:effectLst>
                <a:latin typeface="Comic Sans MS" panose="030F0702030302020204" pitchFamily="66" charset="0"/>
              </a:rPr>
              <a:t>UCP1: </a:t>
            </a:r>
            <a:r>
              <a:rPr lang="es-VE" sz="1200" dirty="0" smtClean="0">
                <a:solidFill>
                  <a:srgbClr val="222222"/>
                </a:solidFill>
                <a:latin typeface="Comic Sans MS" panose="030F0702030302020204" pitchFamily="66" charset="0"/>
              </a:rPr>
              <a:t>proteína </a:t>
            </a:r>
            <a:r>
              <a:rPr lang="es-VE" sz="1200" dirty="0" err="1" smtClean="0">
                <a:solidFill>
                  <a:srgbClr val="222222"/>
                </a:solidFill>
                <a:latin typeface="Comic Sans MS" panose="030F0702030302020204" pitchFamily="66" charset="0"/>
              </a:rPr>
              <a:t>desacopladora</a:t>
            </a:r>
            <a:r>
              <a:rPr lang="es-VE" sz="1200" dirty="0" smtClean="0">
                <a:solidFill>
                  <a:srgbClr val="222222"/>
                </a:solidFill>
                <a:latin typeface="Comic Sans MS" panose="030F0702030302020204" pitchFamily="66" charset="0"/>
              </a:rPr>
              <a:t> </a:t>
            </a:r>
            <a:r>
              <a:rPr lang="es-VE" sz="1200" dirty="0" err="1" smtClean="0">
                <a:solidFill>
                  <a:srgbClr val="222222"/>
                </a:solidFill>
                <a:latin typeface="Comic Sans MS" panose="030F0702030302020204" pitchFamily="66" charset="0"/>
              </a:rPr>
              <a:t>mitcondrial</a:t>
            </a:r>
            <a:r>
              <a:rPr lang="es-VE" sz="1200" dirty="0" smtClean="0">
                <a:solidFill>
                  <a:srgbClr val="222222"/>
                </a:solidFill>
                <a:latin typeface="Comic Sans MS" panose="030F0702030302020204" pitchFamily="66" charset="0"/>
              </a:rPr>
              <a:t> 1 </a:t>
            </a:r>
            <a:r>
              <a:rPr lang="es-VE" sz="1200" dirty="0" err="1" smtClean="0">
                <a:solidFill>
                  <a:srgbClr val="222222"/>
                </a:solidFill>
                <a:latin typeface="Comic Sans MS" panose="030F0702030302020204" pitchFamily="66" charset="0"/>
              </a:rPr>
              <a:t>tej</a:t>
            </a:r>
            <a:r>
              <a:rPr lang="es-VE" sz="1200" dirty="0" smtClean="0">
                <a:solidFill>
                  <a:srgbClr val="222222"/>
                </a:solidFill>
                <a:latin typeface="Comic Sans MS" panose="030F0702030302020204" pitchFamily="66" charset="0"/>
              </a:rPr>
              <a:t>. </a:t>
            </a:r>
            <a:r>
              <a:rPr lang="es-VE" sz="1200" dirty="0">
                <a:solidFill>
                  <a:srgbClr val="222222"/>
                </a:solidFill>
                <a:latin typeface="Comic Sans MS" panose="030F0702030302020204" pitchFamily="66" charset="0"/>
              </a:rPr>
              <a:t>a</a:t>
            </a:r>
            <a:r>
              <a:rPr lang="es-VE" sz="1200" dirty="0" smtClean="0">
                <a:solidFill>
                  <a:srgbClr val="222222"/>
                </a:solidFill>
                <a:latin typeface="Comic Sans MS" panose="030F0702030302020204" pitchFamily="66" charset="0"/>
              </a:rPr>
              <a:t>diposo marrón</a:t>
            </a:r>
          </a:p>
          <a:p>
            <a:r>
              <a:rPr lang="es-VE" sz="1200" dirty="0" smtClean="0">
                <a:solidFill>
                  <a:srgbClr val="222222"/>
                </a:solidFill>
                <a:effectLst>
                  <a:outerShdw blurRad="38100" dist="38100" dir="2700000" algn="tl">
                    <a:srgbClr val="000000">
                      <a:alpha val="43137"/>
                    </a:srgbClr>
                  </a:outerShdw>
                </a:effectLst>
                <a:latin typeface="Comic Sans MS" panose="030F0702030302020204" pitchFamily="66" charset="0"/>
              </a:rPr>
              <a:t>WAT: </a:t>
            </a:r>
            <a:r>
              <a:rPr lang="es-VE" sz="1200" dirty="0" err="1" smtClean="0">
                <a:solidFill>
                  <a:srgbClr val="222222"/>
                </a:solidFill>
                <a:latin typeface="Comic Sans MS" panose="030F0702030302020204" pitchFamily="66" charset="0"/>
              </a:rPr>
              <a:t>tej</a:t>
            </a:r>
            <a:r>
              <a:rPr lang="es-VE" sz="1200" dirty="0" smtClean="0">
                <a:solidFill>
                  <a:srgbClr val="222222"/>
                </a:solidFill>
                <a:latin typeface="Comic Sans MS" panose="030F0702030302020204" pitchFamily="66" charset="0"/>
              </a:rPr>
              <a:t>. </a:t>
            </a:r>
            <a:r>
              <a:rPr lang="es-VE" sz="1200" dirty="0">
                <a:solidFill>
                  <a:srgbClr val="222222"/>
                </a:solidFill>
                <a:latin typeface="Comic Sans MS" panose="030F0702030302020204" pitchFamily="66" charset="0"/>
              </a:rPr>
              <a:t>a</a:t>
            </a:r>
            <a:r>
              <a:rPr lang="es-VE" sz="1200" dirty="0" smtClean="0">
                <a:solidFill>
                  <a:srgbClr val="222222"/>
                </a:solidFill>
                <a:latin typeface="Comic Sans MS" panose="030F0702030302020204" pitchFamily="66" charset="0"/>
              </a:rPr>
              <a:t>diposo blanco</a:t>
            </a:r>
          </a:p>
        </p:txBody>
      </p:sp>
    </p:spTree>
    <p:extLst>
      <p:ext uri="{BB962C8B-B14F-4D97-AF65-F5344CB8AC3E}">
        <p14:creationId xmlns:p14="http://schemas.microsoft.com/office/powerpoint/2010/main" val="11143266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6336855" y="6570998"/>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BEBA8EAE-BF5A-486C-A8C5-ECC9F3942E4B}">
                <a14:imgProps xmlns:a14="http://schemas.microsoft.com/office/drawing/2010/main">
                  <a14:imgLayer r:embed="rId3">
                    <a14:imgEffect>
                      <a14:sharpenSoften amount="43000"/>
                    </a14:imgEffect>
                  </a14:imgLayer>
                </a14:imgProps>
              </a:ext>
              <a:ext uri="{28A0092B-C50C-407E-A947-70E740481C1C}">
                <a14:useLocalDpi xmlns:a14="http://schemas.microsoft.com/office/drawing/2010/main" val="0"/>
              </a:ext>
            </a:extLst>
          </a:blip>
          <a:stretch>
            <a:fillRect/>
          </a:stretch>
        </p:blipFill>
        <p:spPr>
          <a:xfrm>
            <a:off x="111052" y="1411708"/>
            <a:ext cx="8689710" cy="4141024"/>
          </a:xfrm>
          <a:prstGeom prst="rect">
            <a:avLst/>
          </a:prstGeom>
        </p:spPr>
      </p:pic>
      <p:sp>
        <p:nvSpPr>
          <p:cNvPr id="6" name="Rectángulo 5"/>
          <p:cNvSpPr/>
          <p:nvPr/>
        </p:nvSpPr>
        <p:spPr>
          <a:xfrm>
            <a:off x="1362336" y="336579"/>
            <a:ext cx="6562203" cy="369332"/>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pPr algn="ctr"/>
            <a:r>
              <a:rPr lang="en-US" b="1" dirty="0" err="1" smtClean="0">
                <a:solidFill>
                  <a:srgbClr val="222222"/>
                </a:solidFill>
                <a:latin typeface="Comic Sans MS" panose="030F0702030302020204" pitchFamily="66" charset="0"/>
              </a:rPr>
              <a:t>Principios</a:t>
            </a:r>
            <a:r>
              <a:rPr lang="en-US" b="1" dirty="0" smtClean="0">
                <a:solidFill>
                  <a:srgbClr val="222222"/>
                </a:solidFill>
                <a:latin typeface="Comic Sans MS" panose="030F0702030302020204" pitchFamily="66" charset="0"/>
              </a:rPr>
              <a:t> </a:t>
            </a:r>
            <a:r>
              <a:rPr lang="en-US" b="1" dirty="0" err="1" smtClean="0">
                <a:solidFill>
                  <a:srgbClr val="222222"/>
                </a:solidFill>
                <a:latin typeface="Comic Sans MS" panose="030F0702030302020204" pitchFamily="66" charset="0"/>
              </a:rPr>
              <a:t>terapéuticos</a:t>
            </a:r>
            <a:r>
              <a:rPr lang="en-US" b="1" dirty="0" smtClean="0">
                <a:solidFill>
                  <a:srgbClr val="222222"/>
                </a:solidFill>
                <a:latin typeface="Comic Sans MS" panose="030F0702030302020204" pitchFamily="66" charset="0"/>
              </a:rPr>
              <a:t> </a:t>
            </a:r>
            <a:r>
              <a:rPr lang="en-US" b="1" dirty="0" err="1" smtClean="0">
                <a:solidFill>
                  <a:srgbClr val="222222"/>
                </a:solidFill>
                <a:latin typeface="Comic Sans MS" panose="030F0702030302020204" pitchFamily="66" charset="0"/>
              </a:rPr>
              <a:t>que</a:t>
            </a:r>
            <a:r>
              <a:rPr lang="en-US" b="1" dirty="0" smtClean="0">
                <a:solidFill>
                  <a:srgbClr val="222222"/>
                </a:solidFill>
                <a:latin typeface="Comic Sans MS" panose="030F0702030302020204" pitchFamily="66" charset="0"/>
              </a:rPr>
              <a:t> </a:t>
            </a:r>
            <a:r>
              <a:rPr lang="en-US" b="1" dirty="0" err="1" smtClean="0">
                <a:solidFill>
                  <a:srgbClr val="222222"/>
                </a:solidFill>
                <a:latin typeface="Comic Sans MS" panose="030F0702030302020204" pitchFamily="66" charset="0"/>
              </a:rPr>
              <a:t>usan</a:t>
            </a:r>
            <a:r>
              <a:rPr lang="en-US" b="1" dirty="0" smtClean="0">
                <a:solidFill>
                  <a:srgbClr val="222222"/>
                </a:solidFill>
                <a:latin typeface="Comic Sans MS" panose="030F0702030302020204" pitchFamily="66" charset="0"/>
              </a:rPr>
              <a:t> el </a:t>
            </a:r>
            <a:r>
              <a:rPr lang="en-US" b="1" dirty="0" err="1" smtClean="0">
                <a:solidFill>
                  <a:srgbClr val="222222"/>
                </a:solidFill>
                <a:latin typeface="Comic Sans MS" panose="030F0702030302020204" pitchFamily="66" charset="0"/>
              </a:rPr>
              <a:t>eje</a:t>
            </a:r>
            <a:r>
              <a:rPr lang="en-US" b="1" dirty="0" smtClean="0">
                <a:solidFill>
                  <a:srgbClr val="222222"/>
                </a:solidFill>
                <a:latin typeface="Comic Sans MS" panose="030F0702030302020204" pitchFamily="66" charset="0"/>
              </a:rPr>
              <a:t> </a:t>
            </a:r>
            <a:r>
              <a:rPr lang="en-US" b="1" dirty="0" err="1" smtClean="0">
                <a:solidFill>
                  <a:srgbClr val="222222"/>
                </a:solidFill>
                <a:latin typeface="Comic Sans MS" panose="030F0702030302020204" pitchFamily="66" charset="0"/>
              </a:rPr>
              <a:t>dieta</a:t>
            </a:r>
            <a:r>
              <a:rPr lang="en-US" b="1" dirty="0" smtClean="0">
                <a:solidFill>
                  <a:srgbClr val="222222"/>
                </a:solidFill>
                <a:latin typeface="Comic Sans MS" panose="030F0702030302020204" pitchFamily="66" charset="0"/>
              </a:rPr>
              <a:t>-microbiota</a:t>
            </a:r>
            <a:endParaRPr lang="es-VE" dirty="0">
              <a:latin typeface="Comic Sans MS" panose="030F0702030302020204" pitchFamily="66" charset="0"/>
            </a:endParaRPr>
          </a:p>
        </p:txBody>
      </p:sp>
      <p:sp>
        <p:nvSpPr>
          <p:cNvPr id="7" name="Rectángulo 6"/>
          <p:cNvSpPr/>
          <p:nvPr/>
        </p:nvSpPr>
        <p:spPr>
          <a:xfrm>
            <a:off x="0" y="6396138"/>
            <a:ext cx="4730674" cy="415498"/>
          </a:xfrm>
          <a:prstGeom prst="rect">
            <a:avLst/>
          </a:prstGeom>
        </p:spPr>
        <p:txBody>
          <a:bodyPr wrap="square">
            <a:spAutoFit/>
          </a:bodyPr>
          <a:lstStyle/>
          <a:p>
            <a:r>
              <a:rPr lang="es-VE" sz="1050" dirty="0">
                <a:latin typeface="Times New Roman" panose="02020603050405020304" pitchFamily="18" charset="0"/>
                <a:cs typeface="Times New Roman" panose="02020603050405020304" pitchFamily="18" charset="0"/>
              </a:rPr>
              <a:t>N. </a:t>
            </a:r>
            <a:r>
              <a:rPr lang="es-VE" sz="1050" dirty="0" err="1">
                <a:latin typeface="Times New Roman" panose="02020603050405020304" pitchFamily="18" charset="0"/>
                <a:cs typeface="Times New Roman" panose="02020603050405020304" pitchFamily="18" charset="0"/>
              </a:rPr>
              <a:t>Zmora</a:t>
            </a:r>
            <a:r>
              <a:rPr lang="es-VE" sz="1050" dirty="0">
                <a:latin typeface="Times New Roman" panose="02020603050405020304" pitchFamily="18" charset="0"/>
                <a:cs typeface="Times New Roman" panose="02020603050405020304" pitchFamily="18" charset="0"/>
              </a:rPr>
              <a:t>, J. Suez, E. </a:t>
            </a:r>
            <a:r>
              <a:rPr lang="es-VE" sz="1050" dirty="0" err="1" smtClean="0">
                <a:latin typeface="Times New Roman" panose="02020603050405020304" pitchFamily="18" charset="0"/>
                <a:cs typeface="Times New Roman" panose="02020603050405020304" pitchFamily="18" charset="0"/>
              </a:rPr>
              <a:t>Elinav</a:t>
            </a:r>
            <a:r>
              <a:rPr lang="es-VE" sz="1050" dirty="0" smtClean="0">
                <a:latin typeface="Times New Roman" panose="02020603050405020304" pitchFamily="18" charset="0"/>
                <a:cs typeface="Times New Roman" panose="02020603050405020304" pitchFamily="18" charset="0"/>
              </a:rPr>
              <a:t>. </a:t>
            </a:r>
            <a:r>
              <a:rPr lang="es-VE" sz="1050" i="1" dirty="0" err="1" smtClean="0">
                <a:latin typeface="Times New Roman" panose="02020603050405020304" pitchFamily="18" charset="0"/>
                <a:cs typeface="Times New Roman" panose="02020603050405020304" pitchFamily="18" charset="0"/>
              </a:rPr>
              <a:t>You</a:t>
            </a:r>
            <a:r>
              <a:rPr lang="es-VE" sz="1050" i="1" dirty="0" smtClean="0">
                <a:latin typeface="Times New Roman" panose="02020603050405020304" pitchFamily="18" charset="0"/>
                <a:cs typeface="Times New Roman" panose="02020603050405020304" pitchFamily="18" charset="0"/>
              </a:rPr>
              <a:t> </a:t>
            </a:r>
            <a:r>
              <a:rPr lang="es-VE" sz="1050" i="1" dirty="0">
                <a:latin typeface="Times New Roman" panose="02020603050405020304" pitchFamily="18" charset="0"/>
                <a:cs typeface="Times New Roman" panose="02020603050405020304" pitchFamily="18" charset="0"/>
              </a:rPr>
              <a:t>are </a:t>
            </a:r>
            <a:r>
              <a:rPr lang="es-VE" sz="1050" i="1" dirty="0" err="1">
                <a:latin typeface="Times New Roman" panose="02020603050405020304" pitchFamily="18" charset="0"/>
                <a:cs typeface="Times New Roman" panose="02020603050405020304" pitchFamily="18" charset="0"/>
              </a:rPr>
              <a:t>what</a:t>
            </a:r>
            <a:r>
              <a:rPr lang="es-VE" sz="1050" i="1" dirty="0">
                <a:latin typeface="Times New Roman" panose="02020603050405020304" pitchFamily="18" charset="0"/>
                <a:cs typeface="Times New Roman" panose="02020603050405020304" pitchFamily="18" charset="0"/>
              </a:rPr>
              <a:t> </a:t>
            </a:r>
            <a:r>
              <a:rPr lang="es-VE" sz="1050" i="1" dirty="0" err="1">
                <a:latin typeface="Times New Roman" panose="02020603050405020304" pitchFamily="18" charset="0"/>
                <a:cs typeface="Times New Roman" panose="02020603050405020304" pitchFamily="18" charset="0"/>
              </a:rPr>
              <a:t>you</a:t>
            </a:r>
            <a:r>
              <a:rPr lang="es-VE" sz="1050" i="1" dirty="0">
                <a:latin typeface="Times New Roman" panose="02020603050405020304" pitchFamily="18" charset="0"/>
                <a:cs typeface="Times New Roman" panose="02020603050405020304" pitchFamily="18" charset="0"/>
              </a:rPr>
              <a:t> </a:t>
            </a:r>
            <a:r>
              <a:rPr lang="es-VE" sz="1050" i="1" dirty="0" err="1">
                <a:latin typeface="Times New Roman" panose="02020603050405020304" pitchFamily="18" charset="0"/>
                <a:cs typeface="Times New Roman" panose="02020603050405020304" pitchFamily="18" charset="0"/>
              </a:rPr>
              <a:t>eat</a:t>
            </a:r>
            <a:r>
              <a:rPr lang="es-VE" sz="1050" i="1" dirty="0">
                <a:latin typeface="Times New Roman" panose="02020603050405020304" pitchFamily="18" charset="0"/>
                <a:cs typeface="Times New Roman" panose="02020603050405020304" pitchFamily="18" charset="0"/>
              </a:rPr>
              <a:t>: </a:t>
            </a:r>
            <a:r>
              <a:rPr lang="es-VE" sz="1050" i="1" dirty="0" err="1">
                <a:latin typeface="Times New Roman" panose="02020603050405020304" pitchFamily="18" charset="0"/>
                <a:cs typeface="Times New Roman" panose="02020603050405020304" pitchFamily="18" charset="0"/>
              </a:rPr>
              <a:t>diet</a:t>
            </a:r>
            <a:r>
              <a:rPr lang="es-VE" sz="1050" i="1" dirty="0">
                <a:latin typeface="Times New Roman" panose="02020603050405020304" pitchFamily="18" charset="0"/>
                <a:cs typeface="Times New Roman" panose="02020603050405020304" pitchFamily="18" charset="0"/>
              </a:rPr>
              <a:t>, </a:t>
            </a:r>
            <a:r>
              <a:rPr lang="es-VE" sz="1050" i="1" dirty="0" err="1">
                <a:latin typeface="Times New Roman" panose="02020603050405020304" pitchFamily="18" charset="0"/>
                <a:cs typeface="Times New Roman" panose="02020603050405020304" pitchFamily="18" charset="0"/>
              </a:rPr>
              <a:t>health</a:t>
            </a:r>
            <a:r>
              <a:rPr lang="es-VE" sz="1050" i="1" dirty="0">
                <a:latin typeface="Times New Roman" panose="02020603050405020304" pitchFamily="18" charset="0"/>
                <a:cs typeface="Times New Roman" panose="02020603050405020304" pitchFamily="18" charset="0"/>
              </a:rPr>
              <a:t> and </a:t>
            </a:r>
            <a:r>
              <a:rPr lang="es-VE" sz="1050" i="1" dirty="0" err="1">
                <a:latin typeface="Times New Roman" panose="02020603050405020304" pitchFamily="18" charset="0"/>
                <a:cs typeface="Times New Roman" panose="02020603050405020304" pitchFamily="18" charset="0"/>
              </a:rPr>
              <a:t>the</a:t>
            </a:r>
            <a:r>
              <a:rPr lang="es-VE" sz="1050" i="1" dirty="0">
                <a:latin typeface="Times New Roman" panose="02020603050405020304" pitchFamily="18" charset="0"/>
                <a:cs typeface="Times New Roman" panose="02020603050405020304" pitchFamily="18" charset="0"/>
              </a:rPr>
              <a:t> </a:t>
            </a:r>
            <a:r>
              <a:rPr lang="es-VE" sz="1050" i="1" dirty="0" err="1">
                <a:latin typeface="Times New Roman" panose="02020603050405020304" pitchFamily="18" charset="0"/>
                <a:cs typeface="Times New Roman" panose="02020603050405020304" pitchFamily="18" charset="0"/>
              </a:rPr>
              <a:t>gut</a:t>
            </a:r>
            <a:r>
              <a:rPr lang="es-VE" sz="1050" i="1" dirty="0">
                <a:latin typeface="Times New Roman" panose="02020603050405020304" pitchFamily="18" charset="0"/>
                <a:cs typeface="Times New Roman" panose="02020603050405020304" pitchFamily="18" charset="0"/>
              </a:rPr>
              <a:t> </a:t>
            </a:r>
            <a:r>
              <a:rPr lang="es-VE" sz="1050" i="1" dirty="0" smtClean="0">
                <a:latin typeface="Times New Roman" panose="02020603050405020304" pitchFamily="18" charset="0"/>
                <a:cs typeface="Times New Roman" panose="02020603050405020304" pitchFamily="18" charset="0"/>
              </a:rPr>
              <a:t>microbiota. </a:t>
            </a:r>
            <a:r>
              <a:rPr lang="es-VE" sz="1050" dirty="0" err="1" smtClean="0">
                <a:latin typeface="Times New Roman" panose="02020603050405020304" pitchFamily="18" charset="0"/>
                <a:cs typeface="Times New Roman" panose="02020603050405020304" pitchFamily="18" charset="0"/>
              </a:rPr>
              <a:t>Nature</a:t>
            </a:r>
            <a:r>
              <a:rPr lang="es-VE" sz="1050" dirty="0" smtClean="0">
                <a:latin typeface="Times New Roman" panose="02020603050405020304" pitchFamily="18" charset="0"/>
                <a:cs typeface="Times New Roman" panose="02020603050405020304" pitchFamily="18" charset="0"/>
              </a:rPr>
              <a:t> </a:t>
            </a:r>
            <a:r>
              <a:rPr lang="es-VE" sz="1050" dirty="0" err="1">
                <a:latin typeface="Times New Roman" panose="02020603050405020304" pitchFamily="18" charset="0"/>
                <a:cs typeface="Times New Roman" panose="02020603050405020304" pitchFamily="18" charset="0"/>
              </a:rPr>
              <a:t>Reviews</a:t>
            </a:r>
            <a:r>
              <a:rPr lang="es-VE" sz="1050" dirty="0">
                <a:latin typeface="Times New Roman" panose="02020603050405020304" pitchFamily="18" charset="0"/>
                <a:cs typeface="Times New Roman" panose="02020603050405020304" pitchFamily="18" charset="0"/>
              </a:rPr>
              <a:t> </a:t>
            </a:r>
            <a:r>
              <a:rPr lang="es-VE" sz="1050" dirty="0" err="1">
                <a:latin typeface="Times New Roman" panose="02020603050405020304" pitchFamily="18" charset="0"/>
                <a:cs typeface="Times New Roman" panose="02020603050405020304" pitchFamily="18" charset="0"/>
              </a:rPr>
              <a:t>Gastroenterology</a:t>
            </a:r>
            <a:r>
              <a:rPr lang="es-VE" sz="1050" dirty="0">
                <a:latin typeface="Times New Roman" panose="02020603050405020304" pitchFamily="18" charset="0"/>
                <a:cs typeface="Times New Roman" panose="02020603050405020304" pitchFamily="18" charset="0"/>
              </a:rPr>
              <a:t> </a:t>
            </a:r>
            <a:r>
              <a:rPr lang="es-VE" sz="1050" dirty="0" smtClean="0">
                <a:latin typeface="Times New Roman" panose="02020603050405020304" pitchFamily="18" charset="0"/>
                <a:cs typeface="Times New Roman" panose="02020603050405020304" pitchFamily="18" charset="0"/>
              </a:rPr>
              <a:t>&amp;  </a:t>
            </a:r>
            <a:r>
              <a:rPr lang="es-VE" sz="1050" dirty="0" err="1" smtClean="0">
                <a:latin typeface="Times New Roman" panose="02020603050405020304" pitchFamily="18" charset="0"/>
                <a:cs typeface="Times New Roman" panose="02020603050405020304" pitchFamily="18" charset="0"/>
              </a:rPr>
              <a:t>Hepatology</a:t>
            </a:r>
            <a:r>
              <a:rPr lang="es-VE" sz="1050" dirty="0" smtClean="0">
                <a:latin typeface="Times New Roman" panose="02020603050405020304" pitchFamily="18" charset="0"/>
                <a:cs typeface="Times New Roman" panose="02020603050405020304" pitchFamily="18" charset="0"/>
              </a:rPr>
              <a:t> </a:t>
            </a:r>
            <a:r>
              <a:rPr lang="es-VE" sz="1050" b="1" dirty="0" smtClean="0">
                <a:latin typeface="Times New Roman" panose="02020603050405020304" pitchFamily="18" charset="0"/>
                <a:cs typeface="Times New Roman" panose="02020603050405020304" pitchFamily="18" charset="0"/>
              </a:rPr>
              <a:t>2019</a:t>
            </a:r>
            <a:r>
              <a:rPr lang="es-VE" sz="1050" dirty="0" smtClean="0">
                <a:latin typeface="Times New Roman" panose="02020603050405020304" pitchFamily="18" charset="0"/>
                <a:cs typeface="Times New Roman" panose="02020603050405020304" pitchFamily="18" charset="0"/>
              </a:rPr>
              <a:t> ; 16: 35–56.</a:t>
            </a:r>
            <a:endParaRPr lang="es-VE" sz="1050" dirty="0">
              <a:latin typeface="Times New Roman" panose="02020603050405020304" pitchFamily="18" charset="0"/>
              <a:cs typeface="Times New Roman" panose="02020603050405020304" pitchFamily="18" charset="0"/>
            </a:endParaRPr>
          </a:p>
        </p:txBody>
      </p:sp>
      <p:sp>
        <p:nvSpPr>
          <p:cNvPr id="8" name="6 CuadroTexto"/>
          <p:cNvSpPr txBox="1"/>
          <p:nvPr/>
        </p:nvSpPr>
        <p:spPr>
          <a:xfrm>
            <a:off x="141892" y="213468"/>
            <a:ext cx="609462" cy="307777"/>
          </a:xfrm>
          <a:prstGeom prst="rect">
            <a:avLst/>
          </a:prstGeom>
          <a:solidFill>
            <a:srgbClr val="0047D6"/>
          </a:solidFill>
        </p:spPr>
        <p:txBody>
          <a:bodyPr wrap="none" rtlCol="0">
            <a:spAutoFit/>
          </a:bodyPr>
          <a:lstStyle/>
          <a:p>
            <a:r>
              <a:rPr lang="es-VE" sz="1400" dirty="0" smtClean="0">
                <a:solidFill>
                  <a:prstClr val="white"/>
                </a:solidFill>
                <a:latin typeface="Comic Sans MS" pitchFamily="66" charset="0"/>
              </a:rPr>
              <a:t>IIIA</a:t>
            </a:r>
            <a:endParaRPr lang="es-VE" sz="1400" dirty="0">
              <a:solidFill>
                <a:prstClr val="white"/>
              </a:solidFill>
              <a:latin typeface="Comic Sans MS" pitchFamily="66" charset="0"/>
            </a:endParaRPr>
          </a:p>
        </p:txBody>
      </p:sp>
      <p:sp>
        <p:nvSpPr>
          <p:cNvPr id="9" name="CuadroTexto 8"/>
          <p:cNvSpPr txBox="1"/>
          <p:nvPr/>
        </p:nvSpPr>
        <p:spPr>
          <a:xfrm>
            <a:off x="143494" y="553543"/>
            <a:ext cx="824265" cy="523220"/>
          </a:xfrm>
          <a:prstGeom prst="rect">
            <a:avLst/>
          </a:prstGeom>
          <a:solidFill>
            <a:schemeClr val="accent6">
              <a:lumMod val="40000"/>
              <a:lumOff val="60000"/>
            </a:schemeClr>
          </a:solidFill>
          <a:ln w="28575">
            <a:solidFill>
              <a:srgbClr val="0047D6"/>
            </a:solidFill>
          </a:ln>
        </p:spPr>
        <p:txBody>
          <a:bodyPr wrap="none" rtlCol="0">
            <a:spAutoFit/>
          </a:bodyPr>
          <a:lstStyle/>
          <a:p>
            <a:r>
              <a:rPr lang="es-VE" sz="1400" dirty="0" smtClean="0">
                <a:latin typeface="Comic Sans MS" panose="030F0702030302020204" pitchFamily="66" charset="0"/>
              </a:rPr>
              <a:t>Terapia</a:t>
            </a:r>
          </a:p>
          <a:p>
            <a:r>
              <a:rPr lang="es-VE" sz="1400" dirty="0" smtClean="0">
                <a:latin typeface="Comic Sans MS" panose="030F0702030302020204" pitchFamily="66" charset="0"/>
              </a:rPr>
              <a:t>General</a:t>
            </a:r>
            <a:endParaRPr lang="es-VE" sz="1400" dirty="0">
              <a:latin typeface="Comic Sans MS" panose="030F0702030302020204" pitchFamily="66" charset="0"/>
            </a:endParaRPr>
          </a:p>
        </p:txBody>
      </p:sp>
      <p:sp>
        <p:nvSpPr>
          <p:cNvPr id="3" name="Rectángulo 2"/>
          <p:cNvSpPr/>
          <p:nvPr/>
        </p:nvSpPr>
        <p:spPr>
          <a:xfrm>
            <a:off x="139246" y="1364651"/>
            <a:ext cx="2887293" cy="1471226"/>
          </a:xfrm>
          <a:prstGeom prst="rect">
            <a:avLst/>
          </a:prstGeom>
          <a:solidFill>
            <a:srgbClr val="FCFDD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 name="CuadroTexto 1"/>
          <p:cNvSpPr txBox="1"/>
          <p:nvPr/>
        </p:nvSpPr>
        <p:spPr>
          <a:xfrm>
            <a:off x="256918" y="1437953"/>
            <a:ext cx="2808312" cy="1231106"/>
          </a:xfrm>
          <a:prstGeom prst="rect">
            <a:avLst/>
          </a:prstGeom>
          <a:noFill/>
        </p:spPr>
        <p:txBody>
          <a:bodyPr wrap="square" rtlCol="0">
            <a:spAutoFit/>
          </a:bodyPr>
          <a:lstStyle/>
          <a:p>
            <a:r>
              <a:rPr lang="es-VE" sz="1600" dirty="0" smtClean="0">
                <a:effectLst>
                  <a:outerShdw blurRad="38100" dist="38100" dir="2700000" algn="tl">
                    <a:srgbClr val="000000">
                      <a:alpha val="43137"/>
                    </a:srgbClr>
                  </a:outerShdw>
                </a:effectLst>
                <a:latin typeface="Comic Sans MS" panose="030F0702030302020204" pitchFamily="66" charset="0"/>
              </a:rPr>
              <a:t>Parámetros Micr</a:t>
            </a:r>
            <a:r>
              <a:rPr lang="es-VE" dirty="0" smtClean="0">
                <a:effectLst>
                  <a:outerShdw blurRad="38100" dist="38100" dir="2700000" algn="tl">
                    <a:srgbClr val="000000">
                      <a:alpha val="43137"/>
                    </a:srgbClr>
                  </a:outerShdw>
                </a:effectLst>
                <a:latin typeface="Comic Sans MS" panose="030F0702030302020204" pitchFamily="66" charset="0"/>
              </a:rPr>
              <a:t>obiota</a:t>
            </a:r>
          </a:p>
          <a:p>
            <a:pPr marL="176213" indent="-176213">
              <a:buFont typeface="Arial" panose="020B0604020202020204" pitchFamily="34" charset="0"/>
              <a:buChar char="•"/>
            </a:pPr>
            <a:r>
              <a:rPr lang="es-VE" sz="1400" dirty="0" smtClean="0">
                <a:latin typeface="Comic Sans MS" panose="030F0702030302020204" pitchFamily="66" charset="0"/>
              </a:rPr>
              <a:t>Composición</a:t>
            </a:r>
          </a:p>
          <a:p>
            <a:pPr marL="176213" indent="-176213">
              <a:buFont typeface="Arial" panose="020B0604020202020204" pitchFamily="34" charset="0"/>
              <a:buChar char="•"/>
            </a:pPr>
            <a:r>
              <a:rPr lang="es-VE" sz="1400" dirty="0" smtClean="0">
                <a:latin typeface="Comic Sans MS" panose="030F0702030302020204" pitchFamily="66" charset="0"/>
              </a:rPr>
              <a:t>Función</a:t>
            </a:r>
          </a:p>
          <a:p>
            <a:pPr marL="176213" indent="-176213">
              <a:buFont typeface="Arial" panose="020B0604020202020204" pitchFamily="34" charset="0"/>
              <a:buChar char="•"/>
            </a:pPr>
            <a:r>
              <a:rPr lang="es-VE" sz="1400" dirty="0" smtClean="0">
                <a:latin typeface="Comic Sans MS" panose="030F0702030302020204" pitchFamily="66" charset="0"/>
              </a:rPr>
              <a:t>Metabolitos</a:t>
            </a:r>
          </a:p>
          <a:p>
            <a:pPr marL="176213" indent="-176213">
              <a:buFont typeface="Arial" panose="020B0604020202020204" pitchFamily="34" charset="0"/>
              <a:buChar char="•"/>
            </a:pPr>
            <a:r>
              <a:rPr lang="es-VE" sz="1400" dirty="0" smtClean="0">
                <a:latin typeface="Comic Sans MS" panose="030F0702030302020204" pitchFamily="66" charset="0"/>
              </a:rPr>
              <a:t>Dinámica de crec.</a:t>
            </a:r>
            <a:endParaRPr lang="es-VE" sz="1400" dirty="0">
              <a:latin typeface="Comic Sans MS" panose="030F0702030302020204" pitchFamily="66" charset="0"/>
            </a:endParaRPr>
          </a:p>
        </p:txBody>
      </p:sp>
      <p:sp>
        <p:nvSpPr>
          <p:cNvPr id="12" name="Rectángulo 11"/>
          <p:cNvSpPr/>
          <p:nvPr/>
        </p:nvSpPr>
        <p:spPr>
          <a:xfrm>
            <a:off x="5923929" y="1257646"/>
            <a:ext cx="3033505" cy="167745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Rectángulo 12"/>
          <p:cNvSpPr/>
          <p:nvPr/>
        </p:nvSpPr>
        <p:spPr>
          <a:xfrm>
            <a:off x="2967462" y="3954699"/>
            <a:ext cx="3116705" cy="23038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CuadroTexto 10"/>
          <p:cNvSpPr txBox="1"/>
          <p:nvPr/>
        </p:nvSpPr>
        <p:spPr>
          <a:xfrm>
            <a:off x="2998345" y="3994804"/>
            <a:ext cx="3054937" cy="2277547"/>
          </a:xfrm>
          <a:prstGeom prst="rect">
            <a:avLst/>
          </a:prstGeom>
          <a:noFill/>
        </p:spPr>
        <p:txBody>
          <a:bodyPr wrap="square" rtlCol="0">
            <a:spAutoFit/>
          </a:bodyPr>
          <a:lstStyle/>
          <a:p>
            <a:r>
              <a:rPr lang="es-VE" sz="1600" dirty="0" smtClean="0">
                <a:effectLst>
                  <a:outerShdw blurRad="38100" dist="38100" dir="2700000" algn="tl">
                    <a:srgbClr val="000000">
                      <a:alpha val="43137"/>
                    </a:srgbClr>
                  </a:outerShdw>
                </a:effectLst>
                <a:latin typeface="Comic Sans MS" panose="030F0702030302020204" pitchFamily="66" charset="0"/>
              </a:rPr>
              <a:t>Dieta</a:t>
            </a:r>
            <a:endParaRPr lang="es-VE" dirty="0" smtClean="0">
              <a:effectLst>
                <a:outerShdw blurRad="38100" dist="38100" dir="2700000" algn="tl">
                  <a:srgbClr val="000000">
                    <a:alpha val="43137"/>
                  </a:srgbClr>
                </a:outerShdw>
              </a:effectLst>
              <a:latin typeface="Comic Sans MS" panose="030F0702030302020204" pitchFamily="66" charset="0"/>
            </a:endParaRPr>
          </a:p>
          <a:p>
            <a:pPr marL="176213" indent="-176213">
              <a:buFont typeface="Arial" panose="020B0604020202020204" pitchFamily="34" charset="0"/>
              <a:buChar char="•"/>
            </a:pPr>
            <a:r>
              <a:rPr lang="es-VE" sz="1400" dirty="0">
                <a:latin typeface="Comic Sans MS" panose="030F0702030302020204" pitchFamily="66" charset="0"/>
              </a:rPr>
              <a:t>T</a:t>
            </a:r>
            <a:r>
              <a:rPr lang="es-VE" sz="1400" dirty="0" smtClean="0">
                <a:latin typeface="Comic Sans MS" panose="030F0702030302020204" pitchFamily="66" charset="0"/>
              </a:rPr>
              <a:t>iempo</a:t>
            </a:r>
          </a:p>
          <a:p>
            <a:pPr marL="176213" indent="-176213">
              <a:buFont typeface="Arial" panose="020B0604020202020204" pitchFamily="34" charset="0"/>
              <a:buChar char="•"/>
            </a:pPr>
            <a:r>
              <a:rPr lang="es-VE" sz="1400" dirty="0" smtClean="0">
                <a:latin typeface="Comic Sans MS" panose="030F0702030302020204" pitchFamily="66" charset="0"/>
              </a:rPr>
              <a:t>Cantidad</a:t>
            </a:r>
          </a:p>
          <a:p>
            <a:pPr marL="176213" indent="-176213">
              <a:buFont typeface="Arial" panose="020B0604020202020204" pitchFamily="34" charset="0"/>
              <a:buChar char="•"/>
            </a:pPr>
            <a:r>
              <a:rPr lang="es-VE" sz="1400" dirty="0" smtClean="0">
                <a:latin typeface="Comic Sans MS" panose="030F0702030302020204" pitchFamily="66" charset="0"/>
              </a:rPr>
              <a:t>Contenido</a:t>
            </a:r>
          </a:p>
          <a:p>
            <a:r>
              <a:rPr lang="es-VE" sz="1400" dirty="0" smtClean="0">
                <a:latin typeface="Comic Sans MS" panose="030F0702030302020204" pitchFamily="66" charset="0"/>
              </a:rPr>
              <a:t>    - Macronutrientes y </a:t>
            </a:r>
          </a:p>
          <a:p>
            <a:r>
              <a:rPr lang="es-VE" sz="1400" dirty="0">
                <a:latin typeface="Comic Sans MS" panose="030F0702030302020204" pitchFamily="66" charset="0"/>
              </a:rPr>
              <a:t> </a:t>
            </a:r>
            <a:r>
              <a:rPr lang="es-VE" sz="1400" dirty="0" smtClean="0">
                <a:latin typeface="Comic Sans MS" panose="030F0702030302020204" pitchFamily="66" charset="0"/>
              </a:rPr>
              <a:t>     micronutrientes</a:t>
            </a:r>
          </a:p>
          <a:p>
            <a:r>
              <a:rPr lang="es-VE" sz="1400" dirty="0" smtClean="0">
                <a:latin typeface="Comic Sans MS" panose="030F0702030302020204" pitchFamily="66" charset="0"/>
              </a:rPr>
              <a:t>    - Prebióticos</a:t>
            </a:r>
          </a:p>
          <a:p>
            <a:r>
              <a:rPr lang="es-VE" sz="1400" dirty="0" smtClean="0">
                <a:latin typeface="Comic Sans MS" panose="030F0702030302020204" pitchFamily="66" charset="0"/>
              </a:rPr>
              <a:t>    - Probióticos</a:t>
            </a:r>
          </a:p>
          <a:p>
            <a:r>
              <a:rPr lang="es-VE" sz="1400" dirty="0" smtClean="0">
                <a:latin typeface="Comic Sans MS" panose="030F0702030302020204" pitchFamily="66" charset="0"/>
              </a:rPr>
              <a:t>    -Microbios </a:t>
            </a:r>
            <a:r>
              <a:rPr lang="es-VE" sz="1400" dirty="0" err="1" smtClean="0">
                <a:latin typeface="Comic Sans MS" panose="030F0702030302020204" pitchFamily="66" charset="0"/>
              </a:rPr>
              <a:t>allochthonous</a:t>
            </a:r>
            <a:endParaRPr lang="es-VE" sz="1400" dirty="0" smtClean="0">
              <a:latin typeface="Comic Sans MS" panose="030F0702030302020204" pitchFamily="66" charset="0"/>
            </a:endParaRPr>
          </a:p>
          <a:p>
            <a:endParaRPr lang="es-VE" sz="1400" dirty="0" smtClean="0">
              <a:latin typeface="Comic Sans MS" panose="030F0702030302020204" pitchFamily="66" charset="0"/>
            </a:endParaRPr>
          </a:p>
        </p:txBody>
      </p:sp>
      <p:sp>
        <p:nvSpPr>
          <p:cNvPr id="10" name="CuadroTexto 9"/>
          <p:cNvSpPr txBox="1"/>
          <p:nvPr/>
        </p:nvSpPr>
        <p:spPr>
          <a:xfrm>
            <a:off x="6053282" y="1220952"/>
            <a:ext cx="2456928" cy="1631216"/>
          </a:xfrm>
          <a:prstGeom prst="rect">
            <a:avLst/>
          </a:prstGeom>
          <a:noFill/>
        </p:spPr>
        <p:txBody>
          <a:bodyPr wrap="square" rtlCol="0">
            <a:spAutoFit/>
          </a:bodyPr>
          <a:lstStyle/>
          <a:p>
            <a:r>
              <a:rPr lang="es-VE" sz="1600" dirty="0" smtClean="0">
                <a:effectLst>
                  <a:outerShdw blurRad="38100" dist="38100" dir="2700000" algn="tl">
                    <a:srgbClr val="000000">
                      <a:alpha val="43137"/>
                    </a:srgbClr>
                  </a:outerShdw>
                </a:effectLst>
                <a:latin typeface="Comic Sans MS" panose="030F0702030302020204" pitchFamily="66" charset="0"/>
              </a:rPr>
              <a:t>Parámetros Hospedero</a:t>
            </a:r>
            <a:endParaRPr lang="es-VE" dirty="0" smtClean="0">
              <a:effectLst>
                <a:outerShdw blurRad="38100" dist="38100" dir="2700000" algn="tl">
                  <a:srgbClr val="000000">
                    <a:alpha val="43137"/>
                  </a:srgbClr>
                </a:outerShdw>
              </a:effectLst>
              <a:latin typeface="Comic Sans MS" panose="030F0702030302020204" pitchFamily="66" charset="0"/>
            </a:endParaRPr>
          </a:p>
          <a:p>
            <a:pPr marL="176213" indent="-176213">
              <a:buFont typeface="Arial" panose="020B0604020202020204" pitchFamily="34" charset="0"/>
              <a:buChar char="•"/>
            </a:pPr>
            <a:r>
              <a:rPr lang="es-VE" sz="1400" dirty="0" smtClean="0">
                <a:latin typeface="Comic Sans MS" panose="030F0702030302020204" pitchFamily="66" charset="0"/>
              </a:rPr>
              <a:t>Demografía</a:t>
            </a:r>
          </a:p>
          <a:p>
            <a:pPr marL="176213" indent="-176213">
              <a:buFont typeface="Arial" panose="020B0604020202020204" pitchFamily="34" charset="0"/>
              <a:buChar char="•"/>
            </a:pPr>
            <a:r>
              <a:rPr lang="es-VE" sz="1400" dirty="0" smtClean="0">
                <a:latin typeface="Comic Sans MS" panose="030F0702030302020204" pitchFamily="66" charset="0"/>
              </a:rPr>
              <a:t>Ubicación</a:t>
            </a:r>
          </a:p>
          <a:p>
            <a:pPr marL="176213" indent="-176213">
              <a:buFont typeface="Arial" panose="020B0604020202020204" pitchFamily="34" charset="0"/>
              <a:buChar char="•"/>
            </a:pPr>
            <a:r>
              <a:rPr lang="es-VE" sz="1400" dirty="0" smtClean="0">
                <a:latin typeface="Comic Sans MS" panose="030F0702030302020204" pitchFamily="66" charset="0"/>
              </a:rPr>
              <a:t>Expo. ambiental</a:t>
            </a:r>
          </a:p>
          <a:p>
            <a:pPr marL="176213" indent="-176213">
              <a:buFont typeface="Arial" panose="020B0604020202020204" pitchFamily="34" charset="0"/>
              <a:buChar char="•"/>
            </a:pPr>
            <a:r>
              <a:rPr lang="es-VE" sz="1400" dirty="0" smtClean="0">
                <a:latin typeface="Comic Sans MS" panose="030F0702030302020204" pitchFamily="66" charset="0"/>
              </a:rPr>
              <a:t>Genética</a:t>
            </a:r>
          </a:p>
          <a:p>
            <a:pPr marL="176213" indent="-176213">
              <a:buFont typeface="Arial" panose="020B0604020202020204" pitchFamily="34" charset="0"/>
              <a:buChar char="•"/>
            </a:pPr>
            <a:r>
              <a:rPr lang="es-VE" sz="1400" dirty="0" err="1" smtClean="0">
                <a:latin typeface="Comic Sans MS" panose="030F0702030302020204" pitchFamily="66" charset="0"/>
              </a:rPr>
              <a:t>Condic</a:t>
            </a:r>
            <a:r>
              <a:rPr lang="es-VE" sz="1400" dirty="0" smtClean="0">
                <a:latin typeface="Comic Sans MS" panose="030F0702030302020204" pitchFamily="66" charset="0"/>
              </a:rPr>
              <a:t>. Médica a prevenir o tratar</a:t>
            </a:r>
            <a:endParaRPr lang="es-VE" sz="1400" dirty="0">
              <a:latin typeface="Comic Sans MS" panose="030F0702030302020204" pitchFamily="66" charset="0"/>
            </a:endParaRPr>
          </a:p>
        </p:txBody>
      </p:sp>
      <p:sp>
        <p:nvSpPr>
          <p:cNvPr id="14" name="Rectángulo 13"/>
          <p:cNvSpPr/>
          <p:nvPr/>
        </p:nvSpPr>
        <p:spPr>
          <a:xfrm>
            <a:off x="304174" y="4351963"/>
            <a:ext cx="2590480" cy="1553668"/>
          </a:xfrm>
          <a:prstGeom prst="rect">
            <a:avLst/>
          </a:prstGeom>
          <a:solidFill>
            <a:srgbClr val="FFFFF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6" name="Rectángulo 15"/>
          <p:cNvSpPr/>
          <p:nvPr/>
        </p:nvSpPr>
        <p:spPr>
          <a:xfrm>
            <a:off x="6236609" y="4703457"/>
            <a:ext cx="2590480" cy="1187628"/>
          </a:xfrm>
          <a:prstGeom prst="rect">
            <a:avLst/>
          </a:prstGeom>
          <a:solidFill>
            <a:srgbClr val="E8F4F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CuadroTexto 16"/>
          <p:cNvSpPr txBox="1"/>
          <p:nvPr/>
        </p:nvSpPr>
        <p:spPr>
          <a:xfrm>
            <a:off x="304174" y="4414116"/>
            <a:ext cx="2537826" cy="1384995"/>
          </a:xfrm>
          <a:prstGeom prst="rect">
            <a:avLst/>
          </a:prstGeom>
          <a:noFill/>
        </p:spPr>
        <p:txBody>
          <a:bodyPr wrap="square" rtlCol="0">
            <a:spAutoFit/>
          </a:bodyPr>
          <a:lstStyle/>
          <a:p>
            <a:r>
              <a:rPr lang="es-VE" sz="1400" dirty="0" smtClean="0">
                <a:latin typeface="Comic Sans MS" panose="030F0702030302020204" pitchFamily="66" charset="0"/>
              </a:rPr>
              <a:t>Usar propiedades microbiota para evaluar permisividad y/o resistencia a intervención dietética, marcadores pronóstico y respuesta a intervención</a:t>
            </a:r>
            <a:endParaRPr lang="es-VE" sz="1400" dirty="0">
              <a:latin typeface="Comic Sans MS" panose="030F0702030302020204" pitchFamily="66" charset="0"/>
            </a:endParaRPr>
          </a:p>
        </p:txBody>
      </p:sp>
      <p:sp>
        <p:nvSpPr>
          <p:cNvPr id="19" name="CuadroTexto 18"/>
          <p:cNvSpPr txBox="1"/>
          <p:nvPr/>
        </p:nvSpPr>
        <p:spPr>
          <a:xfrm>
            <a:off x="6386052" y="4775074"/>
            <a:ext cx="2187485" cy="954107"/>
          </a:xfrm>
          <a:prstGeom prst="rect">
            <a:avLst/>
          </a:prstGeom>
          <a:noFill/>
        </p:spPr>
        <p:txBody>
          <a:bodyPr wrap="square" rtlCol="0">
            <a:spAutoFit/>
          </a:bodyPr>
          <a:lstStyle/>
          <a:p>
            <a:r>
              <a:rPr lang="es-VE" sz="1400" dirty="0" smtClean="0">
                <a:latin typeface="Comic Sans MS" panose="030F0702030302020204" pitchFamily="66" charset="0"/>
              </a:rPr>
              <a:t>Usar  propiedades hospedero para evaluar bienestar y progresión enfermedad</a:t>
            </a:r>
            <a:endParaRPr lang="es-VE" sz="1400" dirty="0">
              <a:latin typeface="Comic Sans MS" panose="030F0702030302020204" pitchFamily="66" charset="0"/>
            </a:endParaRPr>
          </a:p>
        </p:txBody>
      </p:sp>
      <p:sp>
        <p:nvSpPr>
          <p:cNvPr id="21" name="Rectángulo 20"/>
          <p:cNvSpPr/>
          <p:nvPr/>
        </p:nvSpPr>
        <p:spPr>
          <a:xfrm>
            <a:off x="1259632" y="2967572"/>
            <a:ext cx="2952328" cy="664104"/>
          </a:xfrm>
          <a:prstGeom prst="rect">
            <a:avLst/>
          </a:prstGeom>
          <a:solidFill>
            <a:srgbClr val="FEF2E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2" name="Rectángulo 21"/>
          <p:cNvSpPr/>
          <p:nvPr/>
        </p:nvSpPr>
        <p:spPr>
          <a:xfrm>
            <a:off x="4690717" y="2959582"/>
            <a:ext cx="3267939" cy="804266"/>
          </a:xfrm>
          <a:prstGeom prst="rect">
            <a:avLst/>
          </a:prstGeom>
          <a:solidFill>
            <a:srgbClr val="FEF2E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3" name="CuadroTexto 22"/>
          <p:cNvSpPr txBox="1"/>
          <p:nvPr/>
        </p:nvSpPr>
        <p:spPr>
          <a:xfrm>
            <a:off x="1230692" y="2923590"/>
            <a:ext cx="2540660" cy="738664"/>
          </a:xfrm>
          <a:prstGeom prst="rect">
            <a:avLst/>
          </a:prstGeom>
          <a:noFill/>
        </p:spPr>
        <p:txBody>
          <a:bodyPr wrap="square" rtlCol="0">
            <a:spAutoFit/>
          </a:bodyPr>
          <a:lstStyle/>
          <a:p>
            <a:pPr marL="96838" indent="-96838">
              <a:buFont typeface="Arial" panose="020B0604020202020204" pitchFamily="34" charset="0"/>
              <a:buChar char="•"/>
            </a:pPr>
            <a:r>
              <a:rPr lang="es-VE" sz="1400" dirty="0" err="1" smtClean="0">
                <a:latin typeface="Comic Sans MS" panose="030F0702030302020204" pitchFamily="66" charset="0"/>
              </a:rPr>
              <a:t>Priming</a:t>
            </a:r>
            <a:r>
              <a:rPr lang="es-VE" sz="1400" dirty="0" smtClean="0">
                <a:latin typeface="Comic Sans MS" panose="030F0702030302020204" pitchFamily="66" charset="0"/>
              </a:rPr>
              <a:t> el nicho microbiano</a:t>
            </a:r>
            <a:endParaRPr lang="es-VE" sz="1400" dirty="0">
              <a:latin typeface="Comic Sans MS" panose="030F0702030302020204" pitchFamily="66" charset="0"/>
            </a:endParaRPr>
          </a:p>
          <a:p>
            <a:pPr marL="96838" indent="-96838">
              <a:buFont typeface="Arial" panose="020B0604020202020204" pitchFamily="34" charset="0"/>
              <a:buChar char="•"/>
            </a:pPr>
            <a:r>
              <a:rPr lang="es-VE" sz="1400" dirty="0" smtClean="0">
                <a:latin typeface="Comic Sans MS" panose="030F0702030302020204" pitchFamily="66" charset="0"/>
              </a:rPr>
              <a:t>Interacción directa con microbiota</a:t>
            </a:r>
            <a:endParaRPr lang="es-VE" sz="1400" dirty="0">
              <a:latin typeface="Comic Sans MS" panose="030F0702030302020204" pitchFamily="66" charset="0"/>
            </a:endParaRPr>
          </a:p>
        </p:txBody>
      </p:sp>
      <p:sp>
        <p:nvSpPr>
          <p:cNvPr id="24" name="CuadroTexto 23"/>
          <p:cNvSpPr txBox="1"/>
          <p:nvPr/>
        </p:nvSpPr>
        <p:spPr>
          <a:xfrm>
            <a:off x="4617662" y="2872220"/>
            <a:ext cx="3340994" cy="954107"/>
          </a:xfrm>
          <a:prstGeom prst="rect">
            <a:avLst/>
          </a:prstGeom>
          <a:noFill/>
        </p:spPr>
        <p:txBody>
          <a:bodyPr wrap="square" rtlCol="0">
            <a:spAutoFit/>
          </a:bodyPr>
          <a:lstStyle/>
          <a:p>
            <a:pPr marL="96838" indent="-96838">
              <a:buFont typeface="Arial" panose="020B0604020202020204" pitchFamily="34" charset="0"/>
              <a:buChar char="•"/>
            </a:pPr>
            <a:r>
              <a:rPr lang="es-VE" sz="1400" dirty="0" smtClean="0">
                <a:latin typeface="Comic Sans MS" panose="030F0702030302020204" pitchFamily="66" charset="0"/>
              </a:rPr>
              <a:t>Efectos locales sobre la barrera </a:t>
            </a:r>
            <a:r>
              <a:rPr lang="es-VE" sz="1400" dirty="0" err="1" smtClean="0">
                <a:latin typeface="Comic Sans MS" panose="030F0702030302020204" pitchFamily="66" charset="0"/>
              </a:rPr>
              <a:t>mucosal</a:t>
            </a:r>
            <a:r>
              <a:rPr lang="es-VE" sz="1400" dirty="0" smtClean="0">
                <a:latin typeface="Comic Sans MS" panose="030F0702030302020204" pitchFamily="66" charset="0"/>
              </a:rPr>
              <a:t> hospedero</a:t>
            </a:r>
            <a:endParaRPr lang="es-VE" sz="1400" dirty="0">
              <a:latin typeface="Comic Sans MS" panose="030F0702030302020204" pitchFamily="66" charset="0"/>
            </a:endParaRPr>
          </a:p>
          <a:p>
            <a:pPr marL="96838" indent="-96838">
              <a:buFont typeface="Arial" panose="020B0604020202020204" pitchFamily="34" charset="0"/>
              <a:buChar char="•"/>
            </a:pPr>
            <a:r>
              <a:rPr lang="es-VE" sz="1400" dirty="0" smtClean="0">
                <a:latin typeface="Comic Sans MS" panose="030F0702030302020204" pitchFamily="66" charset="0"/>
              </a:rPr>
              <a:t>Efectos sistémicos sobre metabolismo y s. inmune hospedero</a:t>
            </a:r>
            <a:endParaRPr lang="es-VE" sz="1400" dirty="0">
              <a:latin typeface="Comic Sans MS" panose="030F0702030302020204" pitchFamily="66" charset="0"/>
            </a:endParaRPr>
          </a:p>
        </p:txBody>
      </p:sp>
    </p:spTree>
    <p:extLst>
      <p:ext uri="{BB962C8B-B14F-4D97-AF65-F5344CB8AC3E}">
        <p14:creationId xmlns:p14="http://schemas.microsoft.com/office/powerpoint/2010/main" val="872339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0" grpId="0"/>
      <p:bldP spid="17" grpId="0"/>
      <p:bldP spid="19" grpId="0"/>
      <p:bldP spid="23"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6330858" y="660593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5" name="Rectángulo 4"/>
          <p:cNvSpPr/>
          <p:nvPr/>
        </p:nvSpPr>
        <p:spPr>
          <a:xfrm>
            <a:off x="1102790" y="1024125"/>
            <a:ext cx="6933929" cy="5078313"/>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r>
              <a:rPr lang="en-US" dirty="0" smtClean="0">
                <a:solidFill>
                  <a:srgbClr val="222222"/>
                </a:solidFill>
                <a:latin typeface="Comic Sans MS" panose="030F0702030302020204" pitchFamily="66" charset="0"/>
              </a:rPr>
              <a:t>La </a:t>
            </a:r>
            <a:r>
              <a:rPr lang="en-US" b="1" dirty="0" err="1" smtClean="0">
                <a:solidFill>
                  <a:srgbClr val="222222"/>
                </a:solidFill>
                <a:latin typeface="Comic Sans MS" panose="030F0702030302020204" pitchFamily="66" charset="0"/>
              </a:rPr>
              <a:t>dieta</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interactúa</a:t>
            </a:r>
            <a:r>
              <a:rPr lang="en-US" dirty="0" smtClean="0">
                <a:solidFill>
                  <a:srgbClr val="222222"/>
                </a:solidFill>
                <a:latin typeface="Comic Sans MS" panose="030F0702030302020204" pitchFamily="66" charset="0"/>
              </a:rPr>
              <a:t> con el “</a:t>
            </a:r>
            <a:r>
              <a:rPr lang="en-US" dirty="0" err="1" smtClean="0">
                <a:solidFill>
                  <a:srgbClr val="222222"/>
                </a:solidFill>
                <a:latin typeface="Comic Sans MS" panose="030F0702030302020204" pitchFamily="66" charset="0"/>
              </a:rPr>
              <a:t>holobionte</a:t>
            </a:r>
            <a:r>
              <a:rPr lang="en-US" dirty="0" smtClean="0">
                <a:solidFill>
                  <a:srgbClr val="222222"/>
                </a:solidFill>
                <a:latin typeface="Comic Sans MS" panose="030F0702030302020204" pitchFamily="66" charset="0"/>
              </a:rPr>
              <a:t>” de un </a:t>
            </a:r>
            <a:r>
              <a:rPr lang="en-US" b="1" dirty="0" err="1" smtClean="0">
                <a:solidFill>
                  <a:srgbClr val="222222"/>
                </a:solidFill>
                <a:latin typeface="Comic Sans MS" panose="030F0702030302020204" pitchFamily="66" charset="0"/>
              </a:rPr>
              <a:t>modo</a:t>
            </a:r>
            <a:r>
              <a:rPr lang="en-US" b="1" dirty="0" smtClean="0">
                <a:solidFill>
                  <a:srgbClr val="222222"/>
                </a:solidFill>
                <a:latin typeface="Comic Sans MS" panose="030F0702030302020204" pitchFamily="66" charset="0"/>
              </a:rPr>
              <a:t> persona </a:t>
            </a:r>
            <a:r>
              <a:rPr lang="en-US" b="1" dirty="0" err="1" smtClean="0">
                <a:solidFill>
                  <a:srgbClr val="222222"/>
                </a:solidFill>
                <a:latin typeface="Comic Sans MS" panose="030F0702030302020204" pitchFamily="66" charset="0"/>
              </a:rPr>
              <a:t>específico</a:t>
            </a:r>
            <a:r>
              <a:rPr lang="en-US" b="1" dirty="0" smtClean="0">
                <a:solidFill>
                  <a:srgbClr val="222222"/>
                </a:solidFill>
                <a:latin typeface="Comic Sans MS" panose="030F0702030302020204" pitchFamily="66" charset="0"/>
              </a:rPr>
              <a:t>.</a:t>
            </a:r>
          </a:p>
          <a:p>
            <a:r>
              <a:rPr lang="en-US" sz="900" b="1" dirty="0" smtClean="0">
                <a:solidFill>
                  <a:srgbClr val="222222"/>
                </a:solidFill>
                <a:latin typeface="Comic Sans MS" panose="030F0702030302020204" pitchFamily="66" charset="0"/>
              </a:rPr>
              <a:t> </a:t>
            </a:r>
          </a:p>
          <a:p>
            <a:r>
              <a:rPr lang="en-US" dirty="0" err="1" smtClean="0">
                <a:solidFill>
                  <a:srgbClr val="222222"/>
                </a:solidFill>
                <a:latin typeface="Comic Sans MS" panose="030F0702030302020204" pitchFamily="66" charset="0"/>
              </a:rPr>
              <a:t>Obtener</a:t>
            </a:r>
            <a:r>
              <a:rPr lang="en-US" dirty="0" smtClean="0">
                <a:solidFill>
                  <a:srgbClr val="222222"/>
                </a:solidFill>
                <a:latin typeface="Comic Sans MS" panose="030F0702030302020204" pitchFamily="66" charset="0"/>
              </a:rPr>
              <a:t> multiples </a:t>
            </a:r>
            <a:r>
              <a:rPr lang="en-US" b="1" dirty="0" err="1" smtClean="0">
                <a:solidFill>
                  <a:srgbClr val="222222"/>
                </a:solidFill>
                <a:latin typeface="Comic Sans MS" panose="030F0702030302020204" pitchFamily="66" charset="0"/>
              </a:rPr>
              <a:t>parámetros</a:t>
            </a:r>
            <a:r>
              <a:rPr lang="en-US" b="1" dirty="0" smtClean="0">
                <a:solidFill>
                  <a:srgbClr val="222222"/>
                </a:solidFill>
                <a:latin typeface="Comic Sans MS" panose="030F0702030302020204" pitchFamily="66" charset="0"/>
              </a:rPr>
              <a:t> del </a:t>
            </a:r>
            <a:r>
              <a:rPr lang="en-US" b="1" dirty="0" err="1" smtClean="0">
                <a:solidFill>
                  <a:srgbClr val="222222"/>
                </a:solidFill>
                <a:latin typeface="Comic Sans MS" panose="030F0702030302020204" pitchFamily="66" charset="0"/>
              </a:rPr>
              <a:t>hospedero</a:t>
            </a:r>
            <a:r>
              <a:rPr lang="en-US" b="1" dirty="0" smtClean="0">
                <a:solidFill>
                  <a:srgbClr val="222222"/>
                </a:solidFill>
                <a:latin typeface="Comic Sans MS" panose="030F0702030302020204" pitchFamily="66" charset="0"/>
              </a:rPr>
              <a:t> y de </a:t>
            </a:r>
            <a:r>
              <a:rPr lang="en-US" b="1" dirty="0" err="1" smtClean="0">
                <a:solidFill>
                  <a:srgbClr val="222222"/>
                </a:solidFill>
                <a:latin typeface="Comic Sans MS" panose="030F0702030302020204" pitchFamily="66" charset="0"/>
              </a:rPr>
              <a:t>su</a:t>
            </a:r>
            <a:r>
              <a:rPr lang="en-US" b="1" dirty="0" smtClean="0">
                <a:solidFill>
                  <a:srgbClr val="222222"/>
                </a:solidFill>
                <a:latin typeface="Comic Sans MS" panose="030F0702030302020204" pitchFamily="66" charset="0"/>
              </a:rPr>
              <a:t> microbiota</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residente</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puede</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ayudar</a:t>
            </a:r>
            <a:r>
              <a:rPr lang="en-US" dirty="0" smtClean="0">
                <a:solidFill>
                  <a:srgbClr val="222222"/>
                </a:solidFill>
                <a:latin typeface="Comic Sans MS" panose="030F0702030302020204" pitchFamily="66" charset="0"/>
              </a:rPr>
              <a:t> a  </a:t>
            </a:r>
            <a:r>
              <a:rPr lang="en-US" dirty="0" err="1" smtClean="0">
                <a:solidFill>
                  <a:srgbClr val="222222"/>
                </a:solidFill>
                <a:latin typeface="Comic Sans MS" panose="030F0702030302020204" pitchFamily="66" charset="0"/>
              </a:rPr>
              <a:t>a</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diseñar</a:t>
            </a:r>
            <a:r>
              <a:rPr lang="en-US" dirty="0" smtClean="0">
                <a:solidFill>
                  <a:srgbClr val="222222"/>
                </a:solidFill>
                <a:latin typeface="Comic Sans MS" panose="030F0702030302020204" pitchFamily="66" charset="0"/>
              </a:rPr>
              <a:t> </a:t>
            </a:r>
            <a:r>
              <a:rPr lang="en-US" b="1" dirty="0" err="1" smtClean="0">
                <a:solidFill>
                  <a:srgbClr val="222222"/>
                </a:solidFill>
                <a:latin typeface="Comic Sans MS" panose="030F0702030302020204" pitchFamily="66" charset="0"/>
              </a:rPr>
              <a:t>intervenciones</a:t>
            </a:r>
            <a:r>
              <a:rPr lang="en-US" b="1" dirty="0" smtClean="0">
                <a:solidFill>
                  <a:srgbClr val="222222"/>
                </a:solidFill>
                <a:latin typeface="Comic Sans MS" panose="030F0702030302020204" pitchFamily="66" charset="0"/>
              </a:rPr>
              <a:t> </a:t>
            </a:r>
            <a:r>
              <a:rPr lang="en-US" b="1" dirty="0" err="1" smtClean="0">
                <a:solidFill>
                  <a:srgbClr val="222222"/>
                </a:solidFill>
                <a:latin typeface="Comic Sans MS" panose="030F0702030302020204" pitchFamily="66" charset="0"/>
              </a:rPr>
              <a:t>dietéticas</a:t>
            </a:r>
            <a:r>
              <a:rPr lang="en-US" b="1" dirty="0" smtClean="0">
                <a:solidFill>
                  <a:srgbClr val="222222"/>
                </a:solidFill>
                <a:latin typeface="Comic Sans MS" panose="030F0702030302020204" pitchFamily="66" charset="0"/>
              </a:rPr>
              <a:t> </a:t>
            </a:r>
            <a:r>
              <a:rPr lang="en-US" b="1" dirty="0" err="1" smtClean="0">
                <a:solidFill>
                  <a:srgbClr val="222222"/>
                </a:solidFill>
                <a:latin typeface="Comic Sans MS" panose="030F0702030302020204" pitchFamily="66" charset="0"/>
              </a:rPr>
              <a:t>precisas</a:t>
            </a:r>
            <a:r>
              <a:rPr lang="en-US" b="1"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que</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incluyen</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tiempo</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cantidades</a:t>
            </a:r>
            <a:r>
              <a:rPr lang="en-US" dirty="0" smtClean="0">
                <a:solidFill>
                  <a:srgbClr val="222222"/>
                </a:solidFill>
                <a:latin typeface="Comic Sans MS" panose="030F0702030302020204" pitchFamily="66" charset="0"/>
              </a:rPr>
              <a:t> y </a:t>
            </a:r>
            <a:r>
              <a:rPr lang="en-US" dirty="0" err="1" smtClean="0">
                <a:solidFill>
                  <a:srgbClr val="222222"/>
                </a:solidFill>
                <a:latin typeface="Comic Sans MS" panose="030F0702030302020204" pitchFamily="66" charset="0"/>
              </a:rPr>
              <a:t>contenido</a:t>
            </a:r>
            <a:r>
              <a:rPr lang="en-US" dirty="0" smtClean="0">
                <a:solidFill>
                  <a:srgbClr val="222222"/>
                </a:solidFill>
                <a:latin typeface="Comic Sans MS" panose="030F0702030302020204" pitchFamily="66" charset="0"/>
              </a:rPr>
              <a:t>. </a:t>
            </a:r>
          </a:p>
          <a:p>
            <a:endParaRPr lang="en-US" sz="900" dirty="0" smtClean="0">
              <a:solidFill>
                <a:srgbClr val="222222"/>
              </a:solidFill>
              <a:latin typeface="Comic Sans MS" panose="030F0702030302020204" pitchFamily="66" charset="0"/>
            </a:endParaRPr>
          </a:p>
          <a:p>
            <a:r>
              <a:rPr lang="en-US" dirty="0" err="1">
                <a:solidFill>
                  <a:srgbClr val="222222"/>
                </a:solidFill>
                <a:latin typeface="Comic Sans MS" panose="030F0702030302020204" pitchFamily="66" charset="0"/>
              </a:rPr>
              <a:t>I</a:t>
            </a:r>
            <a:r>
              <a:rPr lang="en-US" dirty="0" err="1" smtClean="0">
                <a:solidFill>
                  <a:srgbClr val="222222"/>
                </a:solidFill>
                <a:latin typeface="Comic Sans MS" panose="030F0702030302020204" pitchFamily="66" charset="0"/>
              </a:rPr>
              <a:t>ntervenciones</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pueden</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ser</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usadas</a:t>
            </a:r>
            <a:r>
              <a:rPr lang="en-US" dirty="0" smtClean="0">
                <a:solidFill>
                  <a:srgbClr val="222222"/>
                </a:solidFill>
                <a:latin typeface="Comic Sans MS" panose="030F0702030302020204" pitchFamily="66" charset="0"/>
              </a:rPr>
              <a:t> para </a:t>
            </a:r>
            <a:r>
              <a:rPr lang="en-US" b="1" dirty="0" err="1" smtClean="0">
                <a:solidFill>
                  <a:srgbClr val="222222"/>
                </a:solidFill>
                <a:latin typeface="Comic Sans MS" panose="030F0702030302020204" pitchFamily="66" charset="0"/>
              </a:rPr>
              <a:t>propósitos</a:t>
            </a:r>
            <a:r>
              <a:rPr lang="en-US" b="1" dirty="0" smtClean="0">
                <a:solidFill>
                  <a:srgbClr val="222222"/>
                </a:solidFill>
                <a:latin typeface="Comic Sans MS" panose="030F0702030302020204" pitchFamily="66" charset="0"/>
              </a:rPr>
              <a:t> </a:t>
            </a:r>
            <a:r>
              <a:rPr lang="en-US" b="1" dirty="0" err="1" smtClean="0">
                <a:solidFill>
                  <a:srgbClr val="222222"/>
                </a:solidFill>
                <a:latin typeface="Comic Sans MS" panose="030F0702030302020204" pitchFamily="66" charset="0"/>
              </a:rPr>
              <a:t>profilácticos</a:t>
            </a:r>
            <a:r>
              <a:rPr lang="en-US" b="1" dirty="0" smtClean="0">
                <a:solidFill>
                  <a:srgbClr val="222222"/>
                </a:solidFill>
                <a:latin typeface="Comic Sans MS" panose="030F0702030302020204" pitchFamily="66" charset="0"/>
              </a:rPr>
              <a:t> o </a:t>
            </a:r>
            <a:r>
              <a:rPr lang="en-US" b="1" dirty="0" err="1" smtClean="0">
                <a:solidFill>
                  <a:srgbClr val="222222"/>
                </a:solidFill>
                <a:latin typeface="Comic Sans MS" panose="030F0702030302020204" pitchFamily="66" charset="0"/>
              </a:rPr>
              <a:t>terapéuticos</a:t>
            </a:r>
            <a:r>
              <a:rPr lang="en-US" dirty="0" smtClean="0">
                <a:solidFill>
                  <a:srgbClr val="222222"/>
                </a:solidFill>
                <a:latin typeface="Comic Sans MS" panose="030F0702030302020204" pitchFamily="66" charset="0"/>
              </a:rPr>
              <a:t> en </a:t>
            </a:r>
            <a:r>
              <a:rPr lang="en-US" dirty="0" err="1" smtClean="0">
                <a:solidFill>
                  <a:srgbClr val="222222"/>
                </a:solidFill>
                <a:latin typeface="Comic Sans MS" panose="030F0702030302020204" pitchFamily="66" charset="0"/>
              </a:rPr>
              <a:t>una</a:t>
            </a:r>
            <a:r>
              <a:rPr lang="en-US" dirty="0" smtClean="0">
                <a:solidFill>
                  <a:srgbClr val="222222"/>
                </a:solidFill>
                <a:latin typeface="Comic Sans MS" panose="030F0702030302020204" pitchFamily="66" charset="0"/>
              </a:rPr>
              <a:t> serie de </a:t>
            </a:r>
            <a:r>
              <a:rPr lang="en-US" dirty="0" err="1" smtClean="0">
                <a:solidFill>
                  <a:srgbClr val="222222"/>
                </a:solidFill>
                <a:latin typeface="Comic Sans MS" panose="030F0702030302020204" pitchFamily="66" charset="0"/>
              </a:rPr>
              <a:t>condiciones</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médicas</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así</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como</a:t>
            </a:r>
            <a:r>
              <a:rPr lang="en-US" dirty="0" smtClean="0">
                <a:solidFill>
                  <a:srgbClr val="222222"/>
                </a:solidFill>
                <a:latin typeface="Comic Sans MS" panose="030F0702030302020204" pitchFamily="66" charset="0"/>
              </a:rPr>
              <a:t> </a:t>
            </a:r>
            <a:r>
              <a:rPr lang="en-US" b="1" dirty="0" err="1" smtClean="0">
                <a:solidFill>
                  <a:srgbClr val="222222"/>
                </a:solidFill>
                <a:latin typeface="Comic Sans MS" panose="030F0702030302020204" pitchFamily="66" charset="0"/>
              </a:rPr>
              <a:t>evaluar</a:t>
            </a:r>
            <a:r>
              <a:rPr lang="en-US" b="1" dirty="0" smtClean="0">
                <a:solidFill>
                  <a:srgbClr val="222222"/>
                </a:solidFill>
                <a:latin typeface="Comic Sans MS" panose="030F0702030302020204" pitchFamily="66" charset="0"/>
              </a:rPr>
              <a:t> </a:t>
            </a:r>
            <a:r>
              <a:rPr lang="en-US" b="1" dirty="0" err="1" smtClean="0">
                <a:solidFill>
                  <a:srgbClr val="222222"/>
                </a:solidFill>
                <a:latin typeface="Comic Sans MS" panose="030F0702030302020204" pitchFamily="66" charset="0"/>
              </a:rPr>
              <a:t>pronósticos</a:t>
            </a:r>
            <a:r>
              <a:rPr lang="en-US" b="1" dirty="0" smtClean="0">
                <a:solidFill>
                  <a:srgbClr val="222222"/>
                </a:solidFill>
                <a:latin typeface="Comic Sans MS" panose="030F0702030302020204" pitchFamily="66" charset="0"/>
              </a:rPr>
              <a:t>, </a:t>
            </a:r>
            <a:r>
              <a:rPr lang="en-US" b="1" dirty="0" err="1" smtClean="0">
                <a:solidFill>
                  <a:srgbClr val="222222"/>
                </a:solidFill>
                <a:latin typeface="Comic Sans MS" panose="030F0702030302020204" pitchFamily="66" charset="0"/>
              </a:rPr>
              <a:t>predecir</a:t>
            </a:r>
            <a:r>
              <a:rPr lang="en-US" b="1" dirty="0" smtClean="0">
                <a:solidFill>
                  <a:srgbClr val="222222"/>
                </a:solidFill>
                <a:latin typeface="Comic Sans MS" panose="030F0702030302020204" pitchFamily="66" charset="0"/>
              </a:rPr>
              <a:t> la </a:t>
            </a:r>
            <a:r>
              <a:rPr lang="en-US" b="1" dirty="0" err="1" smtClean="0">
                <a:solidFill>
                  <a:srgbClr val="222222"/>
                </a:solidFill>
                <a:latin typeface="Comic Sans MS" panose="030F0702030302020204" pitchFamily="66" charset="0"/>
              </a:rPr>
              <a:t>probabilidad</a:t>
            </a:r>
            <a:r>
              <a:rPr lang="en-US" b="1" dirty="0" smtClean="0">
                <a:solidFill>
                  <a:srgbClr val="222222"/>
                </a:solidFill>
                <a:latin typeface="Comic Sans MS" panose="030F0702030302020204" pitchFamily="66" charset="0"/>
              </a:rPr>
              <a:t> de </a:t>
            </a:r>
            <a:r>
              <a:rPr lang="en-US" b="1" dirty="0" err="1" smtClean="0">
                <a:solidFill>
                  <a:srgbClr val="222222"/>
                </a:solidFill>
                <a:latin typeface="Comic Sans MS" panose="030F0702030302020204" pitchFamily="66" charset="0"/>
              </a:rPr>
              <a:t>éxito</a:t>
            </a:r>
            <a:r>
              <a:rPr lang="en-US" dirty="0" smtClean="0">
                <a:solidFill>
                  <a:srgbClr val="222222"/>
                </a:solidFill>
                <a:latin typeface="Comic Sans MS" panose="030F0702030302020204" pitchFamily="66" charset="0"/>
              </a:rPr>
              <a:t> de la </a:t>
            </a:r>
            <a:r>
              <a:rPr lang="en-US" dirty="0" err="1" smtClean="0">
                <a:solidFill>
                  <a:srgbClr val="222222"/>
                </a:solidFill>
                <a:latin typeface="Comic Sans MS" panose="030F0702030302020204" pitchFamily="66" charset="0"/>
              </a:rPr>
              <a:t>intervención</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dietética</a:t>
            </a:r>
            <a:r>
              <a:rPr lang="en-US" dirty="0" smtClean="0">
                <a:solidFill>
                  <a:srgbClr val="222222"/>
                </a:solidFill>
                <a:latin typeface="Comic Sans MS" panose="030F0702030302020204" pitchFamily="66" charset="0"/>
              </a:rPr>
              <a:t> y </a:t>
            </a:r>
            <a:r>
              <a:rPr lang="en-US" b="1" dirty="0" err="1" smtClean="0">
                <a:solidFill>
                  <a:srgbClr val="222222"/>
                </a:solidFill>
                <a:latin typeface="Comic Sans MS" panose="030F0702030302020204" pitchFamily="66" charset="0"/>
              </a:rPr>
              <a:t>monitorear</a:t>
            </a:r>
            <a:r>
              <a:rPr lang="en-US" b="1" dirty="0" smtClean="0">
                <a:solidFill>
                  <a:srgbClr val="222222"/>
                </a:solidFill>
                <a:latin typeface="Comic Sans MS" panose="030F0702030302020204" pitchFamily="66" charset="0"/>
              </a:rPr>
              <a:t> </a:t>
            </a:r>
            <a:r>
              <a:rPr lang="en-US" b="1" dirty="0" err="1" smtClean="0">
                <a:solidFill>
                  <a:srgbClr val="222222"/>
                </a:solidFill>
                <a:latin typeface="Comic Sans MS" panose="030F0702030302020204" pitchFamily="66" charset="0"/>
              </a:rPr>
              <a:t>su</a:t>
            </a:r>
            <a:r>
              <a:rPr lang="en-US" b="1" dirty="0" smtClean="0">
                <a:solidFill>
                  <a:srgbClr val="222222"/>
                </a:solidFill>
                <a:latin typeface="Comic Sans MS" panose="030F0702030302020204" pitchFamily="66" charset="0"/>
              </a:rPr>
              <a:t> </a:t>
            </a:r>
            <a:r>
              <a:rPr lang="en-US" b="1" dirty="0" err="1" smtClean="0">
                <a:solidFill>
                  <a:srgbClr val="222222"/>
                </a:solidFill>
                <a:latin typeface="Comic Sans MS" panose="030F0702030302020204" pitchFamily="66" charset="0"/>
              </a:rPr>
              <a:t>respuesta</a:t>
            </a:r>
            <a:r>
              <a:rPr lang="en-US" b="1" dirty="0" smtClean="0">
                <a:solidFill>
                  <a:srgbClr val="222222"/>
                </a:solidFill>
                <a:latin typeface="Comic Sans MS" panose="030F0702030302020204" pitchFamily="66" charset="0"/>
              </a:rPr>
              <a:t> </a:t>
            </a:r>
            <a:r>
              <a:rPr lang="en-US" b="1" dirty="0" err="1" smtClean="0">
                <a:solidFill>
                  <a:srgbClr val="222222"/>
                </a:solidFill>
                <a:latin typeface="Comic Sans MS" panose="030F0702030302020204" pitchFamily="66" charset="0"/>
              </a:rPr>
              <a:t>clínica</a:t>
            </a:r>
            <a:r>
              <a:rPr lang="en-US" dirty="0" smtClean="0">
                <a:solidFill>
                  <a:srgbClr val="222222"/>
                </a:solidFill>
                <a:latin typeface="Comic Sans MS" panose="030F0702030302020204" pitchFamily="66" charset="0"/>
              </a:rPr>
              <a:t>. </a:t>
            </a:r>
          </a:p>
          <a:p>
            <a:endParaRPr lang="en-US" sz="900" dirty="0" smtClean="0">
              <a:solidFill>
                <a:srgbClr val="222222"/>
              </a:solidFill>
              <a:latin typeface="Comic Sans MS" panose="030F0702030302020204" pitchFamily="66" charset="0"/>
            </a:endParaRPr>
          </a:p>
          <a:p>
            <a:r>
              <a:rPr lang="en-US" dirty="0" smtClean="0">
                <a:solidFill>
                  <a:srgbClr val="222222"/>
                </a:solidFill>
                <a:latin typeface="Comic Sans MS" panose="030F0702030302020204" pitchFamily="66" charset="0"/>
              </a:rPr>
              <a:t>Este </a:t>
            </a:r>
            <a:r>
              <a:rPr lang="en-US" dirty="0" err="1" smtClean="0">
                <a:solidFill>
                  <a:srgbClr val="222222"/>
                </a:solidFill>
                <a:latin typeface="Comic Sans MS" panose="030F0702030302020204" pitchFamily="66" charset="0"/>
              </a:rPr>
              <a:t>cambio</a:t>
            </a:r>
            <a:r>
              <a:rPr lang="en-US" dirty="0" smtClean="0">
                <a:solidFill>
                  <a:srgbClr val="222222"/>
                </a:solidFill>
                <a:latin typeface="Comic Sans MS" panose="030F0702030302020204" pitchFamily="66" charset="0"/>
              </a:rPr>
              <a:t> de </a:t>
            </a:r>
            <a:r>
              <a:rPr lang="en-US" dirty="0" err="1" smtClean="0">
                <a:solidFill>
                  <a:srgbClr val="222222"/>
                </a:solidFill>
                <a:latin typeface="Comic Sans MS" panose="030F0702030302020204" pitchFamily="66" charset="0"/>
              </a:rPr>
              <a:t>paradigma</a:t>
            </a:r>
            <a:r>
              <a:rPr lang="en-US" dirty="0" smtClean="0">
                <a:solidFill>
                  <a:srgbClr val="222222"/>
                </a:solidFill>
                <a:latin typeface="Comic Sans MS" panose="030F0702030302020204" pitchFamily="66" charset="0"/>
              </a:rPr>
              <a:t> en </a:t>
            </a:r>
            <a:r>
              <a:rPr lang="en-US" dirty="0" err="1" smtClean="0">
                <a:solidFill>
                  <a:srgbClr val="222222"/>
                </a:solidFill>
                <a:latin typeface="Comic Sans MS" panose="030F0702030302020204" pitchFamily="66" charset="0"/>
              </a:rPr>
              <a:t>nutrición</a:t>
            </a:r>
            <a:r>
              <a:rPr lang="en-US" dirty="0" smtClean="0">
                <a:solidFill>
                  <a:srgbClr val="222222"/>
                </a:solidFill>
                <a:latin typeface="Comic Sans MS" panose="030F0702030302020204" pitchFamily="66" charset="0"/>
              </a:rPr>
              <a:t> </a:t>
            </a:r>
            <a:r>
              <a:rPr lang="en-US" b="1" dirty="0" smtClean="0">
                <a:solidFill>
                  <a:srgbClr val="222222"/>
                </a:solidFill>
                <a:latin typeface="Comic Sans MS" panose="030F0702030302020204" pitchFamily="66" charset="0"/>
              </a:rPr>
              <a:t>de “</a:t>
            </a:r>
            <a:r>
              <a:rPr lang="en-US" b="1" dirty="0" err="1" smtClean="0">
                <a:solidFill>
                  <a:srgbClr val="222222"/>
                </a:solidFill>
                <a:latin typeface="Comic Sans MS" panose="030F0702030302020204" pitchFamily="66" charset="0"/>
              </a:rPr>
              <a:t>generalizado</a:t>
            </a:r>
            <a:r>
              <a:rPr lang="en-US" b="1" dirty="0" smtClean="0">
                <a:solidFill>
                  <a:srgbClr val="222222"/>
                </a:solidFill>
                <a:latin typeface="Comic Sans MS" panose="030F0702030302020204" pitchFamily="66" charset="0"/>
              </a:rPr>
              <a:t>” a “</a:t>
            </a:r>
            <a:r>
              <a:rPr lang="en-US" b="1" dirty="0" err="1" smtClean="0">
                <a:solidFill>
                  <a:srgbClr val="222222"/>
                </a:solidFill>
                <a:latin typeface="Comic Sans MS" panose="030F0702030302020204" pitchFamily="66" charset="0"/>
              </a:rPr>
              <a:t>personalizado</a:t>
            </a:r>
            <a:r>
              <a:rPr lang="en-US" b="1"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merece</a:t>
            </a:r>
            <a:r>
              <a:rPr lang="en-US" dirty="0" smtClean="0">
                <a:solidFill>
                  <a:srgbClr val="222222"/>
                </a:solidFill>
                <a:latin typeface="Comic Sans MS" panose="030F0702030302020204" pitchFamily="66" charset="0"/>
              </a:rPr>
              <a:t> </a:t>
            </a:r>
            <a:r>
              <a:rPr lang="en-US" b="1" dirty="0" err="1" smtClean="0">
                <a:solidFill>
                  <a:srgbClr val="222222"/>
                </a:solidFill>
                <a:latin typeface="Comic Sans MS" panose="030F0702030302020204" pitchFamily="66" charset="0"/>
              </a:rPr>
              <a:t>periódica</a:t>
            </a:r>
            <a:r>
              <a:rPr lang="en-US" b="1" dirty="0" smtClean="0">
                <a:solidFill>
                  <a:srgbClr val="222222"/>
                </a:solidFill>
                <a:latin typeface="Comic Sans MS" panose="030F0702030302020204" pitchFamily="66" charset="0"/>
              </a:rPr>
              <a:t> </a:t>
            </a:r>
            <a:r>
              <a:rPr lang="en-US" b="1" dirty="0" err="1" smtClean="0">
                <a:solidFill>
                  <a:srgbClr val="222222"/>
                </a:solidFill>
                <a:latin typeface="Comic Sans MS" panose="030F0702030302020204" pitchFamily="66" charset="0"/>
              </a:rPr>
              <a:t>reevalaución</a:t>
            </a:r>
            <a:r>
              <a:rPr lang="en-US" b="1" dirty="0" smtClean="0">
                <a:solidFill>
                  <a:srgbClr val="222222"/>
                </a:solidFill>
                <a:latin typeface="Comic Sans MS" panose="030F0702030302020204" pitchFamily="66" charset="0"/>
              </a:rPr>
              <a:t> </a:t>
            </a:r>
            <a:r>
              <a:rPr lang="en-US" dirty="0" smtClean="0">
                <a:solidFill>
                  <a:srgbClr val="222222"/>
                </a:solidFill>
                <a:latin typeface="Comic Sans MS" panose="030F0702030302020204" pitchFamily="66" charset="0"/>
              </a:rPr>
              <a:t>de </a:t>
            </a:r>
            <a:r>
              <a:rPr lang="en-US" dirty="0" err="1" smtClean="0">
                <a:solidFill>
                  <a:srgbClr val="222222"/>
                </a:solidFill>
                <a:latin typeface="Comic Sans MS" panose="030F0702030302020204" pitchFamily="66" charset="0"/>
              </a:rPr>
              <a:t>parámetros</a:t>
            </a:r>
            <a:r>
              <a:rPr lang="en-US" dirty="0" smtClean="0">
                <a:solidFill>
                  <a:srgbClr val="222222"/>
                </a:solidFill>
                <a:latin typeface="Comic Sans MS" panose="030F0702030302020204" pitchFamily="66" charset="0"/>
              </a:rPr>
              <a:t> de </a:t>
            </a:r>
            <a:r>
              <a:rPr lang="en-US" b="1" dirty="0" err="1" smtClean="0">
                <a:solidFill>
                  <a:srgbClr val="222222"/>
                </a:solidFill>
                <a:latin typeface="Comic Sans MS" panose="030F0702030302020204" pitchFamily="66" charset="0"/>
              </a:rPr>
              <a:t>hospedero</a:t>
            </a:r>
            <a:r>
              <a:rPr lang="en-US" b="1" dirty="0" smtClean="0">
                <a:solidFill>
                  <a:srgbClr val="222222"/>
                </a:solidFill>
                <a:latin typeface="Comic Sans MS" panose="030F0702030302020204" pitchFamily="66" charset="0"/>
              </a:rPr>
              <a:t> y microbiota</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cuando</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ellos</a:t>
            </a:r>
            <a:r>
              <a:rPr lang="en-US" dirty="0" smtClean="0">
                <a:solidFill>
                  <a:srgbClr val="222222"/>
                </a:solidFill>
                <a:latin typeface="Comic Sans MS" panose="030F0702030302020204" pitchFamily="66" charset="0"/>
              </a:rPr>
              <a:t> son </a:t>
            </a:r>
            <a:r>
              <a:rPr lang="en-US" dirty="0" err="1" smtClean="0">
                <a:solidFill>
                  <a:srgbClr val="222222"/>
                </a:solidFill>
                <a:latin typeface="Comic Sans MS" panose="030F0702030302020204" pitchFamily="66" charset="0"/>
              </a:rPr>
              <a:t>susceptibles</a:t>
            </a:r>
            <a:r>
              <a:rPr lang="en-US" dirty="0" smtClean="0">
                <a:solidFill>
                  <a:srgbClr val="222222"/>
                </a:solidFill>
                <a:latin typeface="Comic Sans MS" panose="030F0702030302020204" pitchFamily="66" charset="0"/>
              </a:rPr>
              <a:t> a </a:t>
            </a:r>
            <a:r>
              <a:rPr lang="en-US" dirty="0" err="1" smtClean="0">
                <a:solidFill>
                  <a:srgbClr val="222222"/>
                </a:solidFill>
                <a:latin typeface="Comic Sans MS" panose="030F0702030302020204" pitchFamily="66" charset="0"/>
              </a:rPr>
              <a:t>constante</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cambio</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luego</a:t>
            </a:r>
            <a:r>
              <a:rPr lang="en-US" dirty="0" smtClean="0">
                <a:solidFill>
                  <a:srgbClr val="222222"/>
                </a:solidFill>
                <a:latin typeface="Comic Sans MS" panose="030F0702030302020204" pitchFamily="66" charset="0"/>
              </a:rPr>
              <a:t> de </a:t>
            </a:r>
            <a:r>
              <a:rPr lang="en-US" dirty="0" err="1" smtClean="0">
                <a:solidFill>
                  <a:srgbClr val="222222"/>
                </a:solidFill>
                <a:latin typeface="Comic Sans MS" panose="030F0702030302020204" pitchFamily="66" charset="0"/>
              </a:rPr>
              <a:t>intervención</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dietética</a:t>
            </a:r>
            <a:r>
              <a:rPr lang="en-US" dirty="0" smtClean="0">
                <a:solidFill>
                  <a:srgbClr val="222222"/>
                </a:solidFill>
                <a:latin typeface="Comic Sans MS" panose="030F0702030302020204" pitchFamily="66" charset="0"/>
              </a:rPr>
              <a:t> o </a:t>
            </a:r>
            <a:r>
              <a:rPr lang="en-US" dirty="0" err="1" smtClean="0">
                <a:solidFill>
                  <a:srgbClr val="222222"/>
                </a:solidFill>
                <a:latin typeface="Comic Sans MS" panose="030F0702030302020204" pitchFamily="66" charset="0"/>
              </a:rPr>
              <a:t>debido</a:t>
            </a:r>
            <a:r>
              <a:rPr lang="en-US" dirty="0" smtClean="0">
                <a:solidFill>
                  <a:srgbClr val="222222"/>
                </a:solidFill>
                <a:latin typeface="Comic Sans MS" panose="030F0702030302020204" pitchFamily="66" charset="0"/>
              </a:rPr>
              <a:t> a </a:t>
            </a:r>
            <a:r>
              <a:rPr lang="en-US" dirty="0" err="1" smtClean="0">
                <a:solidFill>
                  <a:srgbClr val="222222"/>
                </a:solidFill>
                <a:latin typeface="Comic Sans MS" panose="030F0702030302020204" pitchFamily="66" charset="0"/>
              </a:rPr>
              <a:t>otros</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factores</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ambientales</a:t>
            </a:r>
            <a:r>
              <a:rPr lang="en-US" dirty="0" smtClean="0">
                <a:solidFill>
                  <a:srgbClr val="222222"/>
                </a:solidFill>
                <a:latin typeface="Comic Sans MS" panose="030F0702030302020204" pitchFamily="66" charset="0"/>
              </a:rPr>
              <a:t>.</a:t>
            </a:r>
            <a:endParaRPr lang="es-VE" dirty="0">
              <a:latin typeface="Comic Sans MS" panose="030F0702030302020204" pitchFamily="66" charset="0"/>
            </a:endParaRPr>
          </a:p>
        </p:txBody>
      </p:sp>
      <p:sp>
        <p:nvSpPr>
          <p:cNvPr id="7" name="Rectángulo 6"/>
          <p:cNvSpPr/>
          <p:nvPr/>
        </p:nvSpPr>
        <p:spPr>
          <a:xfrm>
            <a:off x="1637389" y="6102438"/>
            <a:ext cx="5869222" cy="461665"/>
          </a:xfrm>
          <a:prstGeom prst="rect">
            <a:avLst/>
          </a:prstGeom>
        </p:spPr>
        <p:txBody>
          <a:bodyPr wrap="square">
            <a:spAutoFit/>
          </a:bodyPr>
          <a:lstStyle/>
          <a:p>
            <a:pPr algn="ctr"/>
            <a:r>
              <a:rPr lang="es-VE" sz="1200" dirty="0">
                <a:latin typeface="Times New Roman" panose="02020603050405020304" pitchFamily="18" charset="0"/>
                <a:cs typeface="Times New Roman" panose="02020603050405020304" pitchFamily="18" charset="0"/>
              </a:rPr>
              <a:t>N. </a:t>
            </a:r>
            <a:r>
              <a:rPr lang="es-VE" sz="1200" dirty="0" err="1">
                <a:latin typeface="Times New Roman" panose="02020603050405020304" pitchFamily="18" charset="0"/>
                <a:cs typeface="Times New Roman" panose="02020603050405020304" pitchFamily="18" charset="0"/>
              </a:rPr>
              <a:t>Zmora</a:t>
            </a:r>
            <a:r>
              <a:rPr lang="es-VE" sz="1200" dirty="0">
                <a:latin typeface="Times New Roman" panose="02020603050405020304" pitchFamily="18" charset="0"/>
                <a:cs typeface="Times New Roman" panose="02020603050405020304" pitchFamily="18" charset="0"/>
              </a:rPr>
              <a:t>, J. Suez, E. </a:t>
            </a:r>
            <a:r>
              <a:rPr lang="es-VE" sz="1200" dirty="0" err="1" smtClean="0">
                <a:latin typeface="Times New Roman" panose="02020603050405020304" pitchFamily="18" charset="0"/>
                <a:cs typeface="Times New Roman" panose="02020603050405020304" pitchFamily="18" charset="0"/>
              </a:rPr>
              <a:t>Elinav</a:t>
            </a:r>
            <a:r>
              <a:rPr lang="es-VE" sz="1200"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You</a:t>
            </a:r>
            <a:r>
              <a:rPr lang="es-VE" sz="1200" i="1" dirty="0" smtClean="0">
                <a:latin typeface="Times New Roman" panose="02020603050405020304" pitchFamily="18" charset="0"/>
                <a:cs typeface="Times New Roman" panose="02020603050405020304" pitchFamily="18" charset="0"/>
              </a:rPr>
              <a:t> </a:t>
            </a:r>
            <a:r>
              <a:rPr lang="es-VE" sz="1200" i="1" dirty="0">
                <a:latin typeface="Times New Roman" panose="02020603050405020304" pitchFamily="18" charset="0"/>
                <a:cs typeface="Times New Roman" panose="02020603050405020304" pitchFamily="18" charset="0"/>
              </a:rPr>
              <a:t>are </a:t>
            </a:r>
            <a:r>
              <a:rPr lang="es-VE" sz="1200" i="1" dirty="0" err="1">
                <a:latin typeface="Times New Roman" panose="02020603050405020304" pitchFamily="18" charset="0"/>
                <a:cs typeface="Times New Roman" panose="02020603050405020304" pitchFamily="18" charset="0"/>
              </a:rPr>
              <a:t>what</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you</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eat</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diet</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health</a:t>
            </a:r>
            <a:r>
              <a:rPr lang="es-VE" sz="1200" i="1" dirty="0">
                <a:latin typeface="Times New Roman" panose="02020603050405020304" pitchFamily="18" charset="0"/>
                <a:cs typeface="Times New Roman" panose="02020603050405020304" pitchFamily="18" charset="0"/>
              </a:rPr>
              <a:t> and </a:t>
            </a:r>
            <a:r>
              <a:rPr lang="es-VE" sz="1200" i="1" dirty="0" err="1">
                <a:latin typeface="Times New Roman" panose="02020603050405020304" pitchFamily="18" charset="0"/>
                <a:cs typeface="Times New Roman" panose="02020603050405020304" pitchFamily="18" charset="0"/>
              </a:rPr>
              <a:t>the</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gut</a:t>
            </a:r>
            <a:r>
              <a:rPr lang="es-VE" sz="1200" i="1" dirty="0">
                <a:latin typeface="Times New Roman" panose="02020603050405020304" pitchFamily="18" charset="0"/>
                <a:cs typeface="Times New Roman" panose="02020603050405020304" pitchFamily="18" charset="0"/>
              </a:rPr>
              <a:t> </a:t>
            </a:r>
            <a:r>
              <a:rPr lang="es-VE" sz="1200" i="1" dirty="0" smtClean="0">
                <a:latin typeface="Times New Roman" panose="02020603050405020304" pitchFamily="18" charset="0"/>
                <a:cs typeface="Times New Roman" panose="02020603050405020304" pitchFamily="18" charset="0"/>
              </a:rPr>
              <a:t>microbiota. </a:t>
            </a:r>
            <a:r>
              <a:rPr lang="es-VE" sz="1200" dirty="0" err="1" smtClean="0">
                <a:latin typeface="Times New Roman" panose="02020603050405020304" pitchFamily="18" charset="0"/>
                <a:cs typeface="Times New Roman" panose="02020603050405020304" pitchFamily="18" charset="0"/>
              </a:rPr>
              <a:t>Nature</a:t>
            </a:r>
            <a:r>
              <a:rPr lang="es-VE" sz="1200" dirty="0" smtClean="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Reviews</a:t>
            </a:r>
            <a:r>
              <a:rPr lang="es-VE" sz="1200" dirty="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Gastroenterology</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&amp;  </a:t>
            </a:r>
            <a:r>
              <a:rPr lang="es-VE" sz="1200" dirty="0" err="1" smtClean="0">
                <a:latin typeface="Times New Roman" panose="02020603050405020304" pitchFamily="18" charset="0"/>
                <a:cs typeface="Times New Roman" panose="02020603050405020304" pitchFamily="18" charset="0"/>
              </a:rPr>
              <a:t>Hepatology</a:t>
            </a:r>
            <a:r>
              <a:rPr lang="es-VE" sz="1200" dirty="0" smtClean="0">
                <a:latin typeface="Times New Roman" panose="02020603050405020304" pitchFamily="18" charset="0"/>
                <a:cs typeface="Times New Roman" panose="02020603050405020304" pitchFamily="18" charset="0"/>
              </a:rPr>
              <a:t> </a:t>
            </a:r>
            <a:r>
              <a:rPr lang="es-VE" sz="1200" b="1" dirty="0" smtClean="0">
                <a:latin typeface="Times New Roman" panose="02020603050405020304" pitchFamily="18" charset="0"/>
                <a:cs typeface="Times New Roman" panose="02020603050405020304" pitchFamily="18" charset="0"/>
              </a:rPr>
              <a:t>2019</a:t>
            </a:r>
            <a:r>
              <a:rPr lang="es-VE" sz="1200" dirty="0" smtClean="0">
                <a:latin typeface="Times New Roman" panose="02020603050405020304" pitchFamily="18" charset="0"/>
                <a:cs typeface="Times New Roman" panose="02020603050405020304" pitchFamily="18" charset="0"/>
              </a:rPr>
              <a:t> ; 16: 35–56.</a:t>
            </a:r>
            <a:endParaRPr lang="es-VE" sz="1200" dirty="0">
              <a:latin typeface="Times New Roman" panose="02020603050405020304" pitchFamily="18" charset="0"/>
              <a:cs typeface="Times New Roman" panose="02020603050405020304" pitchFamily="18" charset="0"/>
            </a:endParaRPr>
          </a:p>
        </p:txBody>
      </p:sp>
      <p:sp>
        <p:nvSpPr>
          <p:cNvPr id="8" name="6 CuadroTexto"/>
          <p:cNvSpPr txBox="1"/>
          <p:nvPr/>
        </p:nvSpPr>
        <p:spPr>
          <a:xfrm>
            <a:off x="141892" y="213468"/>
            <a:ext cx="609462" cy="307777"/>
          </a:xfrm>
          <a:prstGeom prst="rect">
            <a:avLst/>
          </a:prstGeom>
          <a:solidFill>
            <a:srgbClr val="0047D6"/>
          </a:solidFill>
        </p:spPr>
        <p:txBody>
          <a:bodyPr wrap="none" rtlCol="0">
            <a:spAutoFit/>
          </a:bodyPr>
          <a:lstStyle/>
          <a:p>
            <a:r>
              <a:rPr lang="es-VE" sz="1400" dirty="0" smtClean="0">
                <a:solidFill>
                  <a:prstClr val="white"/>
                </a:solidFill>
                <a:latin typeface="Comic Sans MS" pitchFamily="66" charset="0"/>
              </a:rPr>
              <a:t>IIIA</a:t>
            </a:r>
            <a:endParaRPr lang="es-VE" sz="1400" dirty="0">
              <a:solidFill>
                <a:prstClr val="white"/>
              </a:solidFill>
              <a:latin typeface="Comic Sans MS" pitchFamily="66" charset="0"/>
            </a:endParaRPr>
          </a:p>
        </p:txBody>
      </p:sp>
      <p:sp>
        <p:nvSpPr>
          <p:cNvPr id="9" name="CuadroTexto 8"/>
          <p:cNvSpPr txBox="1"/>
          <p:nvPr/>
        </p:nvSpPr>
        <p:spPr>
          <a:xfrm>
            <a:off x="143494" y="553543"/>
            <a:ext cx="824265" cy="523220"/>
          </a:xfrm>
          <a:prstGeom prst="rect">
            <a:avLst/>
          </a:prstGeom>
          <a:solidFill>
            <a:schemeClr val="accent6">
              <a:lumMod val="40000"/>
              <a:lumOff val="60000"/>
            </a:schemeClr>
          </a:solidFill>
          <a:ln w="28575">
            <a:solidFill>
              <a:srgbClr val="0047D6"/>
            </a:solidFill>
          </a:ln>
        </p:spPr>
        <p:txBody>
          <a:bodyPr wrap="none" rtlCol="0">
            <a:spAutoFit/>
          </a:bodyPr>
          <a:lstStyle/>
          <a:p>
            <a:r>
              <a:rPr lang="es-VE" sz="1400" dirty="0" smtClean="0">
                <a:latin typeface="Comic Sans MS" panose="030F0702030302020204" pitchFamily="66" charset="0"/>
              </a:rPr>
              <a:t>Terapia</a:t>
            </a:r>
          </a:p>
          <a:p>
            <a:r>
              <a:rPr lang="es-VE" sz="1400" dirty="0" smtClean="0">
                <a:latin typeface="Comic Sans MS" panose="030F0702030302020204" pitchFamily="66" charset="0"/>
              </a:rPr>
              <a:t>General</a:t>
            </a:r>
            <a:endParaRPr lang="es-VE" sz="1400" dirty="0">
              <a:latin typeface="Comic Sans MS" panose="030F0702030302020204" pitchFamily="66" charset="0"/>
            </a:endParaRPr>
          </a:p>
        </p:txBody>
      </p:sp>
      <p:sp>
        <p:nvSpPr>
          <p:cNvPr id="10" name="Rectángulo 9"/>
          <p:cNvSpPr/>
          <p:nvPr/>
        </p:nvSpPr>
        <p:spPr>
          <a:xfrm>
            <a:off x="1250157" y="213468"/>
            <a:ext cx="6786562" cy="369332"/>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r>
              <a:rPr lang="en-US" b="1" dirty="0" err="1" smtClean="0">
                <a:solidFill>
                  <a:srgbClr val="222222"/>
                </a:solidFill>
                <a:latin typeface="Comic Sans MS" panose="030F0702030302020204" pitchFamily="66" charset="0"/>
              </a:rPr>
              <a:t>Principios</a:t>
            </a:r>
            <a:r>
              <a:rPr lang="en-US" b="1" dirty="0" smtClean="0">
                <a:solidFill>
                  <a:srgbClr val="222222"/>
                </a:solidFill>
                <a:latin typeface="Comic Sans MS" panose="030F0702030302020204" pitchFamily="66" charset="0"/>
              </a:rPr>
              <a:t> </a:t>
            </a:r>
            <a:r>
              <a:rPr lang="en-US" b="1" dirty="0" err="1" smtClean="0">
                <a:solidFill>
                  <a:srgbClr val="222222"/>
                </a:solidFill>
                <a:latin typeface="Comic Sans MS" panose="030F0702030302020204" pitchFamily="66" charset="0"/>
              </a:rPr>
              <a:t>terapéuticos</a:t>
            </a:r>
            <a:r>
              <a:rPr lang="en-US" b="1" dirty="0" smtClean="0">
                <a:solidFill>
                  <a:srgbClr val="222222"/>
                </a:solidFill>
                <a:latin typeface="Comic Sans MS" panose="030F0702030302020204" pitchFamily="66" charset="0"/>
              </a:rPr>
              <a:t> </a:t>
            </a:r>
            <a:r>
              <a:rPr lang="en-US" b="1" dirty="0" err="1" smtClean="0">
                <a:solidFill>
                  <a:srgbClr val="222222"/>
                </a:solidFill>
                <a:latin typeface="Comic Sans MS" panose="030F0702030302020204" pitchFamily="66" charset="0"/>
              </a:rPr>
              <a:t>que</a:t>
            </a:r>
            <a:r>
              <a:rPr lang="en-US" b="1" dirty="0" smtClean="0">
                <a:solidFill>
                  <a:srgbClr val="222222"/>
                </a:solidFill>
                <a:latin typeface="Comic Sans MS" panose="030F0702030302020204" pitchFamily="66" charset="0"/>
              </a:rPr>
              <a:t> </a:t>
            </a:r>
            <a:r>
              <a:rPr lang="en-US" b="1" dirty="0" err="1" smtClean="0">
                <a:solidFill>
                  <a:srgbClr val="222222"/>
                </a:solidFill>
                <a:latin typeface="Comic Sans MS" panose="030F0702030302020204" pitchFamily="66" charset="0"/>
              </a:rPr>
              <a:t>usan</a:t>
            </a:r>
            <a:r>
              <a:rPr lang="en-US" b="1" dirty="0" smtClean="0">
                <a:solidFill>
                  <a:srgbClr val="222222"/>
                </a:solidFill>
                <a:latin typeface="Comic Sans MS" panose="030F0702030302020204" pitchFamily="66" charset="0"/>
              </a:rPr>
              <a:t> el </a:t>
            </a:r>
            <a:r>
              <a:rPr lang="en-US" b="1" dirty="0" err="1" smtClean="0">
                <a:solidFill>
                  <a:srgbClr val="222222"/>
                </a:solidFill>
                <a:latin typeface="Comic Sans MS" panose="030F0702030302020204" pitchFamily="66" charset="0"/>
              </a:rPr>
              <a:t>eje</a:t>
            </a:r>
            <a:r>
              <a:rPr lang="en-US" b="1" dirty="0" smtClean="0">
                <a:solidFill>
                  <a:srgbClr val="222222"/>
                </a:solidFill>
                <a:latin typeface="Comic Sans MS" panose="030F0702030302020204" pitchFamily="66" charset="0"/>
              </a:rPr>
              <a:t> </a:t>
            </a:r>
            <a:r>
              <a:rPr lang="en-US" b="1" dirty="0" err="1" smtClean="0">
                <a:solidFill>
                  <a:srgbClr val="222222"/>
                </a:solidFill>
                <a:latin typeface="Comic Sans MS" panose="030F0702030302020204" pitchFamily="66" charset="0"/>
              </a:rPr>
              <a:t>dieta</a:t>
            </a:r>
            <a:r>
              <a:rPr lang="en-US" b="1" dirty="0" smtClean="0">
                <a:solidFill>
                  <a:srgbClr val="222222"/>
                </a:solidFill>
                <a:latin typeface="Comic Sans MS" panose="030F0702030302020204" pitchFamily="66" charset="0"/>
              </a:rPr>
              <a:t>-microbiota</a:t>
            </a:r>
            <a:endParaRPr lang="es-VE" dirty="0">
              <a:latin typeface="Comic Sans MS" panose="030F0702030302020204" pitchFamily="66" charset="0"/>
            </a:endParaRPr>
          </a:p>
        </p:txBody>
      </p:sp>
    </p:spTree>
    <p:extLst>
      <p:ext uri="{BB962C8B-B14F-4D97-AF65-F5344CB8AC3E}">
        <p14:creationId xmlns:p14="http://schemas.microsoft.com/office/powerpoint/2010/main" val="20389938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6330858" y="660593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graphicFrame>
        <p:nvGraphicFramePr>
          <p:cNvPr id="5" name="Tabla 4"/>
          <p:cNvGraphicFramePr>
            <a:graphicFrameLocks noGrp="1"/>
          </p:cNvGraphicFramePr>
          <p:nvPr>
            <p:extLst>
              <p:ext uri="{D42A27DB-BD31-4B8C-83A1-F6EECF244321}">
                <p14:modId xmlns:p14="http://schemas.microsoft.com/office/powerpoint/2010/main" val="1180743014"/>
              </p:ext>
            </p:extLst>
          </p:nvPr>
        </p:nvGraphicFramePr>
        <p:xfrm>
          <a:off x="967759" y="814786"/>
          <a:ext cx="7920880" cy="4831082"/>
        </p:xfrm>
        <a:graphic>
          <a:graphicData uri="http://schemas.openxmlformats.org/drawingml/2006/table">
            <a:tbl>
              <a:tblPr/>
              <a:tblGrid>
                <a:gridCol w="1857958"/>
                <a:gridCol w="1854969"/>
                <a:gridCol w="1854969"/>
                <a:gridCol w="2352984"/>
              </a:tblGrid>
              <a:tr h="655474">
                <a:tc>
                  <a:txBody>
                    <a:bodyPr/>
                    <a:lstStyle/>
                    <a:p>
                      <a:pPr algn="l" fontAlgn="t"/>
                      <a:r>
                        <a:rPr lang="es-VE" sz="1600" dirty="0" smtClean="0">
                          <a:effectLst>
                            <a:outerShdw blurRad="38100" dist="38100" dir="2700000" algn="tl">
                              <a:srgbClr val="000000">
                                <a:alpha val="43137"/>
                              </a:srgbClr>
                            </a:outerShdw>
                          </a:effectLst>
                          <a:latin typeface="Comic Sans MS" panose="030F0702030302020204" pitchFamily="66" charset="0"/>
                        </a:rPr>
                        <a:t>Componente Dieta</a:t>
                      </a:r>
                      <a:endParaRPr lang="es-VE" sz="1600" dirty="0">
                        <a:effectLst>
                          <a:outerShdw blurRad="38100" dist="38100" dir="2700000" algn="tl">
                            <a:srgbClr val="000000">
                              <a:alpha val="43137"/>
                            </a:srgbClr>
                          </a:outerShdw>
                        </a:effectLst>
                        <a:latin typeface="Comic Sans MS" panose="030F0702030302020204" pitchFamily="66" charset="0"/>
                      </a:endParaRPr>
                    </a:p>
                  </a:txBody>
                  <a:tcPr marL="47145" marR="47145" marT="40410" marB="40410">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c>
                  <a:txBody>
                    <a:bodyPr/>
                    <a:lstStyle/>
                    <a:p>
                      <a:pPr algn="l" fontAlgn="t"/>
                      <a:r>
                        <a:rPr lang="es-VE" sz="1600" dirty="0">
                          <a:effectLst>
                            <a:outerShdw blurRad="38100" dist="38100" dir="2700000" algn="tl">
                              <a:srgbClr val="000000">
                                <a:alpha val="43137"/>
                              </a:srgbClr>
                            </a:outerShdw>
                          </a:effectLst>
                          <a:latin typeface="Comic Sans MS" panose="030F0702030302020204" pitchFamily="66" charset="0"/>
                        </a:rPr>
                        <a:t>Bacteria</a:t>
                      </a:r>
                    </a:p>
                  </a:txBody>
                  <a:tcPr marL="47145" marR="47145" marT="40410" marB="40410">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c>
                  <a:txBody>
                    <a:bodyPr/>
                    <a:lstStyle/>
                    <a:p>
                      <a:pPr algn="l" fontAlgn="t"/>
                      <a:r>
                        <a:rPr lang="es-VE" sz="1600" dirty="0" smtClean="0">
                          <a:effectLst>
                            <a:outerShdw blurRad="38100" dist="38100" dir="2700000" algn="tl">
                              <a:srgbClr val="000000">
                                <a:alpha val="43137"/>
                              </a:srgbClr>
                            </a:outerShdw>
                          </a:effectLst>
                          <a:latin typeface="Comic Sans MS" panose="030F0702030302020204" pitchFamily="66" charset="0"/>
                        </a:rPr>
                        <a:t>Metabolitos o mediadores</a:t>
                      </a:r>
                      <a:endParaRPr lang="es-VE" sz="1600" dirty="0">
                        <a:effectLst>
                          <a:outerShdw blurRad="38100" dist="38100" dir="2700000" algn="tl">
                            <a:srgbClr val="000000">
                              <a:alpha val="43137"/>
                            </a:srgbClr>
                          </a:outerShdw>
                        </a:effectLst>
                        <a:latin typeface="Comic Sans MS" panose="030F0702030302020204" pitchFamily="66" charset="0"/>
                      </a:endParaRPr>
                    </a:p>
                  </a:txBody>
                  <a:tcPr marL="47145" marR="47145" marT="40410" marB="40410">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c>
                  <a:txBody>
                    <a:bodyPr/>
                    <a:lstStyle/>
                    <a:p>
                      <a:pPr algn="l" fontAlgn="t"/>
                      <a:r>
                        <a:rPr lang="es-VE" sz="1600" dirty="0" smtClean="0">
                          <a:effectLst>
                            <a:outerShdw blurRad="38100" dist="38100" dir="2700000" algn="tl">
                              <a:srgbClr val="000000">
                                <a:alpha val="43137"/>
                              </a:srgbClr>
                            </a:outerShdw>
                          </a:effectLst>
                          <a:latin typeface="Comic Sans MS" panose="030F0702030302020204" pitchFamily="66" charset="0"/>
                        </a:rPr>
                        <a:t>Riesgo de enfermedad</a:t>
                      </a:r>
                      <a:endParaRPr lang="es-VE" sz="1600" dirty="0">
                        <a:effectLst>
                          <a:outerShdw blurRad="38100" dist="38100" dir="2700000" algn="tl">
                            <a:srgbClr val="000000">
                              <a:alpha val="43137"/>
                            </a:srgbClr>
                          </a:outerShdw>
                        </a:effectLst>
                        <a:latin typeface="Comic Sans MS" panose="030F0702030302020204" pitchFamily="66" charset="0"/>
                      </a:endParaRPr>
                    </a:p>
                  </a:txBody>
                  <a:tcPr marL="47145" marR="47145" marT="40410" marB="40410">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r>
              <a:tr h="536746">
                <a:tc>
                  <a:txBody>
                    <a:bodyPr/>
                    <a:lstStyle/>
                    <a:p>
                      <a:pPr algn="l" fontAlgn="ctr"/>
                      <a:r>
                        <a:rPr lang="es-VE" sz="1600" b="1" dirty="0" smtClean="0">
                          <a:solidFill>
                            <a:srgbClr val="FF0000"/>
                          </a:solidFill>
                          <a:effectLst/>
                        </a:rPr>
                        <a:t>Carne roja (</a:t>
                      </a:r>
                      <a:r>
                        <a:rPr lang="es-VE" sz="1600" b="1" cap="all" dirty="0" smtClean="0">
                          <a:solidFill>
                            <a:srgbClr val="FF0000"/>
                          </a:solidFill>
                          <a:effectLst/>
                        </a:rPr>
                        <a:t>L</a:t>
                      </a:r>
                      <a:r>
                        <a:rPr lang="es-VE" sz="1600" b="1" dirty="0" smtClean="0">
                          <a:solidFill>
                            <a:srgbClr val="FF0000"/>
                          </a:solidFill>
                          <a:effectLst/>
                        </a:rPr>
                        <a:t>-</a:t>
                      </a:r>
                      <a:r>
                        <a:rPr lang="es-VE" sz="1600" b="1" dirty="0" err="1" smtClean="0">
                          <a:solidFill>
                            <a:srgbClr val="FF0000"/>
                          </a:solidFill>
                          <a:effectLst/>
                        </a:rPr>
                        <a:t>carnitina</a:t>
                      </a:r>
                      <a:r>
                        <a:rPr lang="es-VE" sz="1600" b="1" dirty="0" smtClean="0">
                          <a:solidFill>
                            <a:srgbClr val="FF0000"/>
                          </a:solidFill>
                          <a:effectLst/>
                        </a:rPr>
                        <a:t>)</a:t>
                      </a:r>
                      <a:endParaRPr lang="es-VE" sz="16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i="1" dirty="0" err="1">
                          <a:effectLst/>
                        </a:rPr>
                        <a:t>Prevotella</a:t>
                      </a:r>
                      <a:r>
                        <a:rPr lang="es-VE" sz="1600" b="1" dirty="0">
                          <a:effectLst/>
                        </a:rPr>
                        <a:t> </a:t>
                      </a:r>
                      <a:r>
                        <a:rPr lang="es-VE" sz="1600" b="1" baseline="30000" dirty="0">
                          <a:solidFill>
                            <a:srgbClr val="FF0000"/>
                          </a:solidFill>
                          <a:effectLst/>
                        </a:rPr>
                        <a:t>a</a:t>
                      </a:r>
                      <a:endParaRPr lang="es-VE" sz="16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a:effectLst/>
                        </a:rPr>
                        <a:t>↑ TMAO</a:t>
                      </a: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CVD</a:t>
                      </a:r>
                    </a:p>
                  </a:txBody>
                  <a:tcPr marL="47145" marR="47145" marT="40410" marB="40410"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536746">
                <a:tc>
                  <a:txBody>
                    <a:bodyPr/>
                    <a:lstStyle/>
                    <a:p>
                      <a:pPr algn="l" fontAlgn="ctr"/>
                      <a:r>
                        <a:rPr lang="es-VE" sz="1600" b="1" dirty="0" smtClean="0">
                          <a:solidFill>
                            <a:srgbClr val="FF0000"/>
                          </a:solidFill>
                          <a:effectLst/>
                        </a:rPr>
                        <a:t>Emulsificadores </a:t>
                      </a:r>
                      <a:r>
                        <a:rPr lang="es-VE" sz="1600" b="1" dirty="0">
                          <a:solidFill>
                            <a:srgbClr val="FF0000"/>
                          </a:solidFill>
                          <a:effectLst/>
                        </a:rPr>
                        <a:t>(</a:t>
                      </a:r>
                      <a:r>
                        <a:rPr lang="es-VE" sz="1600" b="1" dirty="0" smtClean="0">
                          <a:solidFill>
                            <a:srgbClr val="FF0000"/>
                          </a:solidFill>
                          <a:effectLst/>
                        </a:rPr>
                        <a:t>lecitina)</a:t>
                      </a:r>
                      <a:endParaRPr lang="es-VE" sz="16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a:effectLst/>
                        </a:rPr>
                        <a:t>?</a:t>
                      </a: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a:effectLst/>
                        </a:rPr>
                        <a:t>↑ TMAO</a:t>
                      </a: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CVD</a:t>
                      </a:r>
                    </a:p>
                  </a:txBody>
                  <a:tcPr marL="47145" marR="47145" marT="40410" marB="40410"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759652">
                <a:tc>
                  <a:txBody>
                    <a:bodyPr/>
                    <a:lstStyle/>
                    <a:p>
                      <a:pPr algn="l" fontAlgn="ctr"/>
                      <a:r>
                        <a:rPr lang="es-VE" sz="1400" b="1" dirty="0" smtClean="0">
                          <a:solidFill>
                            <a:srgbClr val="FF0000"/>
                          </a:solidFill>
                          <a:effectLst/>
                        </a:rPr>
                        <a:t>Emulsificadores </a:t>
                      </a:r>
                      <a:r>
                        <a:rPr lang="es-VE" sz="1400" b="1" dirty="0">
                          <a:solidFill>
                            <a:srgbClr val="FF0000"/>
                          </a:solidFill>
                          <a:effectLst/>
                        </a:rPr>
                        <a:t>(P80 </a:t>
                      </a:r>
                      <a:r>
                        <a:rPr lang="es-VE" sz="1400" b="1" dirty="0" smtClean="0">
                          <a:solidFill>
                            <a:srgbClr val="FF0000"/>
                          </a:solidFill>
                          <a:effectLst/>
                        </a:rPr>
                        <a:t>y </a:t>
                      </a:r>
                      <a:r>
                        <a:rPr lang="es-VE" sz="1400" b="1" dirty="0" err="1" smtClean="0">
                          <a:solidFill>
                            <a:srgbClr val="FF0000"/>
                          </a:solidFill>
                          <a:effectLst/>
                        </a:rPr>
                        <a:t>carboximetilcelulosa</a:t>
                      </a:r>
                      <a:r>
                        <a:rPr lang="es-VE" sz="1600" b="1" dirty="0" smtClean="0">
                          <a:solidFill>
                            <a:srgbClr val="FF0000"/>
                          </a:solidFill>
                          <a:effectLst/>
                        </a:rPr>
                        <a:t>)</a:t>
                      </a:r>
                      <a:endParaRPr lang="es-VE" sz="16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dirty="0" err="1">
                          <a:effectLst/>
                        </a:rPr>
                        <a:t>Proteobacteria</a:t>
                      </a:r>
                      <a:r>
                        <a:rPr lang="es-VE" sz="1600" b="1" baseline="30000" dirty="0" err="1">
                          <a:solidFill>
                            <a:srgbClr val="FF0000"/>
                          </a:solidFill>
                          <a:effectLst/>
                        </a:rPr>
                        <a:t>a</a:t>
                      </a:r>
                      <a:endParaRPr lang="es-VE" sz="16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LPS </a:t>
                      </a:r>
                      <a:r>
                        <a:rPr lang="es-VE" sz="1600" b="1" dirty="0" smtClean="0">
                          <a:effectLst/>
                        </a:rPr>
                        <a:t>y flagelina</a:t>
                      </a:r>
                      <a:endParaRPr lang="es-VE" sz="1600" b="1" dirty="0">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Colitis </a:t>
                      </a:r>
                      <a:r>
                        <a:rPr lang="es-VE" sz="1600" b="1" dirty="0" smtClean="0">
                          <a:solidFill>
                            <a:srgbClr val="FF0000"/>
                          </a:solidFill>
                          <a:effectLst/>
                        </a:rPr>
                        <a:t>y S. metabólico</a:t>
                      </a:r>
                      <a:endParaRPr lang="es-VE" sz="16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759652">
                <a:tc>
                  <a:txBody>
                    <a:bodyPr/>
                    <a:lstStyle/>
                    <a:p>
                      <a:pPr algn="l" fontAlgn="ctr"/>
                      <a:r>
                        <a:rPr lang="es-VE" sz="1400" b="1" dirty="0" smtClean="0">
                          <a:solidFill>
                            <a:srgbClr val="FF0000"/>
                          </a:solidFill>
                          <a:effectLst/>
                        </a:rPr>
                        <a:t>Emulsificadores (P80 y </a:t>
                      </a:r>
                      <a:r>
                        <a:rPr lang="es-VE" sz="1400" b="1" dirty="0" err="1" smtClean="0">
                          <a:solidFill>
                            <a:srgbClr val="FF0000"/>
                          </a:solidFill>
                          <a:effectLst/>
                        </a:rPr>
                        <a:t>carboximetilcelulosa</a:t>
                      </a:r>
                      <a:r>
                        <a:rPr lang="es-VE" sz="1400" b="1" dirty="0" smtClean="0">
                          <a:solidFill>
                            <a:srgbClr val="FF0000"/>
                          </a:solidFill>
                          <a:effectLst/>
                        </a:rPr>
                        <a:t>)</a:t>
                      </a:r>
                      <a:endParaRPr lang="es-VE" sz="14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i="1" dirty="0" err="1">
                          <a:effectLst/>
                        </a:rPr>
                        <a:t>Akkermansia</a:t>
                      </a:r>
                      <a:r>
                        <a:rPr lang="es-VE" sz="1600" b="1" baseline="30000" dirty="0" err="1">
                          <a:solidFill>
                            <a:srgbClr val="FF0000"/>
                          </a:solidFill>
                          <a:effectLst/>
                        </a:rPr>
                        <a:t>a</a:t>
                      </a:r>
                      <a:endParaRPr lang="es-VE" sz="16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LPS </a:t>
                      </a:r>
                      <a:r>
                        <a:rPr lang="es-VE" sz="1600" b="1" dirty="0" smtClean="0">
                          <a:effectLst/>
                        </a:rPr>
                        <a:t>y flagelina</a:t>
                      </a:r>
                      <a:endParaRPr lang="es-VE" sz="1600" b="1" dirty="0">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Colitis </a:t>
                      </a:r>
                      <a:r>
                        <a:rPr lang="es-VE" sz="1600" b="1" dirty="0" smtClean="0">
                          <a:solidFill>
                            <a:srgbClr val="FF0000"/>
                          </a:solidFill>
                          <a:effectLst/>
                        </a:rPr>
                        <a:t>y S. metabólico</a:t>
                      </a:r>
                      <a:endParaRPr lang="es-VE" sz="16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759652">
                <a:tc>
                  <a:txBody>
                    <a:bodyPr/>
                    <a:lstStyle/>
                    <a:p>
                      <a:pPr algn="l" fontAlgn="ctr"/>
                      <a:r>
                        <a:rPr lang="es-VE" sz="1600" b="1" dirty="0" smtClean="0">
                          <a:solidFill>
                            <a:srgbClr val="FF0000"/>
                          </a:solidFill>
                          <a:effectLst/>
                        </a:rPr>
                        <a:t>Carne roja </a:t>
                      </a:r>
                      <a:r>
                        <a:rPr lang="es-VE" sz="1600" dirty="0" smtClean="0">
                          <a:solidFill>
                            <a:srgbClr val="FF0000"/>
                          </a:solidFill>
                          <a:effectLst/>
                        </a:rPr>
                        <a:t>(aminas heterocíclicas)</a:t>
                      </a:r>
                      <a:endParaRPr lang="es-VE" sz="1600"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i="1" dirty="0">
                          <a:effectLst/>
                        </a:rPr>
                        <a:t>Bacteroides</a:t>
                      </a:r>
                      <a:r>
                        <a:rPr lang="es-VE" sz="1600" dirty="0">
                          <a:effectLst/>
                        </a:rPr>
                        <a:t> </a:t>
                      </a:r>
                      <a:r>
                        <a:rPr lang="es-VE" sz="1600" baseline="30000" dirty="0">
                          <a:solidFill>
                            <a:srgbClr val="FF0000"/>
                          </a:solidFill>
                          <a:effectLst/>
                        </a:rPr>
                        <a:t>a</a:t>
                      </a:r>
                      <a:endParaRPr lang="es-VE" sz="1600"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a:effectLst/>
                        </a:rPr>
                        <a:t>↑ 7-OHIQ</a:t>
                      </a: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a:t>
                      </a:r>
                      <a:r>
                        <a:rPr lang="es-VE" sz="1600" b="1" dirty="0" err="1">
                          <a:solidFill>
                            <a:srgbClr val="FF0000"/>
                          </a:solidFill>
                          <a:effectLst/>
                        </a:rPr>
                        <a:t>Carcinogenesis</a:t>
                      </a:r>
                      <a:endParaRPr lang="es-VE" sz="16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759652">
                <a:tc>
                  <a:txBody>
                    <a:bodyPr/>
                    <a:lstStyle/>
                    <a:p>
                      <a:pPr algn="l" fontAlgn="ctr"/>
                      <a:r>
                        <a:rPr lang="es-VE" sz="1600" b="1" dirty="0" smtClean="0">
                          <a:solidFill>
                            <a:srgbClr val="FF0000"/>
                          </a:solidFill>
                          <a:effectLst/>
                        </a:rPr>
                        <a:t>Carne roja </a:t>
                      </a:r>
                      <a:r>
                        <a:rPr lang="es-VE" sz="1600" dirty="0" smtClean="0">
                          <a:solidFill>
                            <a:srgbClr val="FF0000"/>
                          </a:solidFill>
                          <a:effectLst/>
                        </a:rPr>
                        <a:t>(aminas heterocíclicas)</a:t>
                      </a:r>
                      <a:endParaRPr lang="es-VE" sz="1600"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i="1" dirty="0">
                          <a:effectLst/>
                        </a:rPr>
                        <a:t>Clostridium</a:t>
                      </a:r>
                      <a:r>
                        <a:rPr lang="es-VE" sz="1600" dirty="0">
                          <a:solidFill>
                            <a:srgbClr val="FF0000"/>
                          </a:solidFill>
                          <a:effectLst/>
                        </a:rPr>
                        <a:t> </a:t>
                      </a:r>
                      <a:r>
                        <a:rPr lang="es-VE" sz="1600" baseline="30000" dirty="0">
                          <a:solidFill>
                            <a:srgbClr val="FF0000"/>
                          </a:solidFill>
                          <a:effectLst/>
                        </a:rPr>
                        <a:t>a</a:t>
                      </a:r>
                      <a:endParaRPr lang="es-VE" sz="1600"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a:effectLst/>
                        </a:rPr>
                        <a:t>↑ 7-OHIQ</a:t>
                      </a: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a:t>
                      </a:r>
                      <a:r>
                        <a:rPr lang="es-VE" sz="1600" b="1" dirty="0" err="1">
                          <a:solidFill>
                            <a:srgbClr val="FF0000"/>
                          </a:solidFill>
                          <a:effectLst/>
                        </a:rPr>
                        <a:t>Carcinogenesis</a:t>
                      </a:r>
                      <a:endParaRPr lang="es-VE" sz="16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r>
            </a:tbl>
          </a:graphicData>
        </a:graphic>
      </p:graphicFrame>
      <p:sp>
        <p:nvSpPr>
          <p:cNvPr id="6" name="Rectángulo 5"/>
          <p:cNvSpPr/>
          <p:nvPr/>
        </p:nvSpPr>
        <p:spPr>
          <a:xfrm>
            <a:off x="4211960" y="6093296"/>
            <a:ext cx="4789672" cy="430887"/>
          </a:xfrm>
          <a:prstGeom prst="rect">
            <a:avLst/>
          </a:prstGeom>
        </p:spPr>
        <p:txBody>
          <a:bodyPr wrap="square">
            <a:spAutoFit/>
          </a:bodyPr>
          <a:lstStyle/>
          <a:p>
            <a:pPr algn="r"/>
            <a:r>
              <a:rPr lang="es-VE" sz="1100" dirty="0">
                <a:latin typeface="Times New Roman" panose="02020603050405020304" pitchFamily="18" charset="0"/>
                <a:cs typeface="Times New Roman" panose="02020603050405020304" pitchFamily="18" charset="0"/>
              </a:rPr>
              <a:t>N. </a:t>
            </a:r>
            <a:r>
              <a:rPr lang="es-VE" sz="1100" dirty="0" err="1">
                <a:latin typeface="Times New Roman" panose="02020603050405020304" pitchFamily="18" charset="0"/>
                <a:cs typeface="Times New Roman" panose="02020603050405020304" pitchFamily="18" charset="0"/>
              </a:rPr>
              <a:t>Zmora</a:t>
            </a:r>
            <a:r>
              <a:rPr lang="es-VE" sz="1100" dirty="0">
                <a:latin typeface="Times New Roman" panose="02020603050405020304" pitchFamily="18" charset="0"/>
                <a:cs typeface="Times New Roman" panose="02020603050405020304" pitchFamily="18" charset="0"/>
              </a:rPr>
              <a:t>, J. Suez, E. </a:t>
            </a:r>
            <a:r>
              <a:rPr lang="es-VE" sz="1100" dirty="0" err="1" smtClean="0">
                <a:latin typeface="Times New Roman" panose="02020603050405020304" pitchFamily="18" charset="0"/>
                <a:cs typeface="Times New Roman" panose="02020603050405020304" pitchFamily="18" charset="0"/>
              </a:rPr>
              <a:t>Elinav</a:t>
            </a:r>
            <a:r>
              <a:rPr lang="es-VE" sz="1100" dirty="0" smtClean="0">
                <a:latin typeface="Times New Roman" panose="02020603050405020304" pitchFamily="18" charset="0"/>
                <a:cs typeface="Times New Roman" panose="02020603050405020304" pitchFamily="18" charset="0"/>
              </a:rPr>
              <a:t>. </a:t>
            </a:r>
            <a:r>
              <a:rPr lang="es-VE" sz="1100" i="1" dirty="0" err="1" smtClean="0">
                <a:latin typeface="Times New Roman" panose="02020603050405020304" pitchFamily="18" charset="0"/>
                <a:cs typeface="Times New Roman" panose="02020603050405020304" pitchFamily="18" charset="0"/>
              </a:rPr>
              <a:t>You</a:t>
            </a:r>
            <a:r>
              <a:rPr lang="es-VE" sz="1100" i="1" dirty="0" smtClean="0">
                <a:latin typeface="Times New Roman" panose="02020603050405020304" pitchFamily="18" charset="0"/>
                <a:cs typeface="Times New Roman" panose="02020603050405020304" pitchFamily="18" charset="0"/>
              </a:rPr>
              <a:t> </a:t>
            </a:r>
            <a:r>
              <a:rPr lang="es-VE" sz="1100" i="1" dirty="0">
                <a:latin typeface="Times New Roman" panose="02020603050405020304" pitchFamily="18" charset="0"/>
                <a:cs typeface="Times New Roman" panose="02020603050405020304" pitchFamily="18" charset="0"/>
              </a:rPr>
              <a:t>are </a:t>
            </a:r>
            <a:r>
              <a:rPr lang="es-VE" sz="1100" i="1" dirty="0" err="1">
                <a:latin typeface="Times New Roman" panose="02020603050405020304" pitchFamily="18" charset="0"/>
                <a:cs typeface="Times New Roman" panose="02020603050405020304" pitchFamily="18" charset="0"/>
              </a:rPr>
              <a:t>what</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you</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eat</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diet</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health</a:t>
            </a:r>
            <a:r>
              <a:rPr lang="es-VE" sz="1100" i="1" dirty="0">
                <a:latin typeface="Times New Roman" panose="02020603050405020304" pitchFamily="18" charset="0"/>
                <a:cs typeface="Times New Roman" panose="02020603050405020304" pitchFamily="18" charset="0"/>
              </a:rPr>
              <a:t> and </a:t>
            </a:r>
            <a:r>
              <a:rPr lang="es-VE" sz="1100" i="1" dirty="0" err="1">
                <a:latin typeface="Times New Roman" panose="02020603050405020304" pitchFamily="18" charset="0"/>
                <a:cs typeface="Times New Roman" panose="02020603050405020304" pitchFamily="18" charset="0"/>
              </a:rPr>
              <a:t>the</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gut</a:t>
            </a:r>
            <a:r>
              <a:rPr lang="es-VE" sz="1100" i="1" dirty="0">
                <a:latin typeface="Times New Roman" panose="02020603050405020304" pitchFamily="18" charset="0"/>
                <a:cs typeface="Times New Roman" panose="02020603050405020304" pitchFamily="18" charset="0"/>
              </a:rPr>
              <a:t> </a:t>
            </a:r>
            <a:r>
              <a:rPr lang="es-VE" sz="1100" i="1" dirty="0" smtClean="0">
                <a:latin typeface="Times New Roman" panose="02020603050405020304" pitchFamily="18" charset="0"/>
                <a:cs typeface="Times New Roman" panose="02020603050405020304" pitchFamily="18" charset="0"/>
              </a:rPr>
              <a:t>microbiota. </a:t>
            </a:r>
            <a:r>
              <a:rPr lang="es-VE" sz="1100" dirty="0" err="1" smtClean="0">
                <a:latin typeface="Times New Roman" panose="02020603050405020304" pitchFamily="18" charset="0"/>
                <a:cs typeface="Times New Roman" panose="02020603050405020304" pitchFamily="18" charset="0"/>
              </a:rPr>
              <a:t>Nature</a:t>
            </a:r>
            <a:r>
              <a:rPr lang="es-VE" sz="1100" dirty="0" smtClean="0">
                <a:latin typeface="Times New Roman" panose="02020603050405020304" pitchFamily="18" charset="0"/>
                <a:cs typeface="Times New Roman" panose="02020603050405020304" pitchFamily="18" charset="0"/>
              </a:rPr>
              <a:t> </a:t>
            </a:r>
            <a:r>
              <a:rPr lang="es-VE" sz="1100" dirty="0" err="1">
                <a:latin typeface="Times New Roman" panose="02020603050405020304" pitchFamily="18" charset="0"/>
                <a:cs typeface="Times New Roman" panose="02020603050405020304" pitchFamily="18" charset="0"/>
              </a:rPr>
              <a:t>Reviews</a:t>
            </a:r>
            <a:r>
              <a:rPr lang="es-VE" sz="1100" dirty="0">
                <a:latin typeface="Times New Roman" panose="02020603050405020304" pitchFamily="18" charset="0"/>
                <a:cs typeface="Times New Roman" panose="02020603050405020304" pitchFamily="18" charset="0"/>
              </a:rPr>
              <a:t> </a:t>
            </a:r>
            <a:r>
              <a:rPr lang="es-VE" sz="1100" dirty="0" err="1">
                <a:latin typeface="Times New Roman" panose="02020603050405020304" pitchFamily="18" charset="0"/>
                <a:cs typeface="Times New Roman" panose="02020603050405020304" pitchFamily="18" charset="0"/>
              </a:rPr>
              <a:t>Gastroenterology</a:t>
            </a:r>
            <a:r>
              <a:rPr lang="es-VE" sz="1100" dirty="0">
                <a:latin typeface="Times New Roman" panose="02020603050405020304" pitchFamily="18" charset="0"/>
                <a:cs typeface="Times New Roman" panose="02020603050405020304" pitchFamily="18" charset="0"/>
              </a:rPr>
              <a:t> </a:t>
            </a:r>
            <a:r>
              <a:rPr lang="es-VE" sz="1100" dirty="0" smtClean="0">
                <a:latin typeface="Times New Roman" panose="02020603050405020304" pitchFamily="18" charset="0"/>
                <a:cs typeface="Times New Roman" panose="02020603050405020304" pitchFamily="18" charset="0"/>
              </a:rPr>
              <a:t>&amp;  </a:t>
            </a:r>
            <a:r>
              <a:rPr lang="es-VE" sz="1100" dirty="0" err="1" smtClean="0">
                <a:latin typeface="Times New Roman" panose="02020603050405020304" pitchFamily="18" charset="0"/>
                <a:cs typeface="Times New Roman" panose="02020603050405020304" pitchFamily="18" charset="0"/>
              </a:rPr>
              <a:t>Hepatology</a:t>
            </a:r>
            <a:r>
              <a:rPr lang="es-VE" sz="1100" dirty="0" smtClean="0">
                <a:latin typeface="Times New Roman" panose="02020603050405020304" pitchFamily="18" charset="0"/>
                <a:cs typeface="Times New Roman" panose="02020603050405020304" pitchFamily="18" charset="0"/>
              </a:rPr>
              <a:t> </a:t>
            </a:r>
            <a:r>
              <a:rPr lang="es-VE" sz="1100" b="1" dirty="0" smtClean="0">
                <a:latin typeface="Times New Roman" panose="02020603050405020304" pitchFamily="18" charset="0"/>
                <a:cs typeface="Times New Roman" panose="02020603050405020304" pitchFamily="18" charset="0"/>
              </a:rPr>
              <a:t>2019</a:t>
            </a:r>
            <a:r>
              <a:rPr lang="es-VE" sz="1100" dirty="0" smtClean="0">
                <a:latin typeface="Times New Roman" panose="02020603050405020304" pitchFamily="18" charset="0"/>
                <a:cs typeface="Times New Roman" panose="02020603050405020304" pitchFamily="18" charset="0"/>
              </a:rPr>
              <a:t> ; 16: 35–56.</a:t>
            </a:r>
            <a:endParaRPr lang="es-VE" sz="1100" dirty="0">
              <a:latin typeface="Times New Roman" panose="02020603050405020304" pitchFamily="18" charset="0"/>
              <a:cs typeface="Times New Roman" panose="02020603050405020304" pitchFamily="18" charset="0"/>
            </a:endParaRPr>
          </a:p>
        </p:txBody>
      </p:sp>
      <p:sp>
        <p:nvSpPr>
          <p:cNvPr id="7" name="Rectángulo 6"/>
          <p:cNvSpPr/>
          <p:nvPr/>
        </p:nvSpPr>
        <p:spPr>
          <a:xfrm>
            <a:off x="1443788" y="213468"/>
            <a:ext cx="6256423" cy="369332"/>
          </a:xfrm>
          <a:prstGeom prst="rect">
            <a:avLst/>
          </a:prstGeom>
          <a:solidFill>
            <a:schemeClr val="accent6">
              <a:lumMod val="60000"/>
              <a:lumOff val="40000"/>
            </a:schemeClr>
          </a:solidFill>
          <a:ln>
            <a:solidFill>
              <a:srgbClr val="0000FF"/>
            </a:solidFill>
          </a:ln>
          <a:effectLst>
            <a:outerShdw blurRad="50800" dist="38100" dir="2700000" algn="tl" rotWithShape="0">
              <a:prstClr val="black">
                <a:alpha val="40000"/>
              </a:prstClr>
            </a:outerShdw>
          </a:effectLst>
        </p:spPr>
        <p:txBody>
          <a:bodyPr wrap="square">
            <a:spAutoFit/>
          </a:bodyPr>
          <a:lstStyle/>
          <a:p>
            <a:r>
              <a:rPr lang="es-VE" b="1" dirty="0" smtClean="0">
                <a:solidFill>
                  <a:srgbClr val="222222"/>
                </a:solidFill>
                <a:latin typeface="Comic Sans MS" panose="030F0702030302020204" pitchFamily="66" charset="0"/>
              </a:rPr>
              <a:t>Complejidad de la comunicación dieta-microbiota-salud</a:t>
            </a:r>
            <a:endParaRPr lang="es-VE" dirty="0">
              <a:latin typeface="Comic Sans MS" panose="030F0702030302020204" pitchFamily="66" charset="0"/>
            </a:endParaRPr>
          </a:p>
        </p:txBody>
      </p:sp>
      <p:sp>
        <p:nvSpPr>
          <p:cNvPr id="8" name="6 CuadroTexto"/>
          <p:cNvSpPr txBox="1"/>
          <p:nvPr/>
        </p:nvSpPr>
        <p:spPr>
          <a:xfrm>
            <a:off x="141892" y="213468"/>
            <a:ext cx="609462" cy="307777"/>
          </a:xfrm>
          <a:prstGeom prst="rect">
            <a:avLst/>
          </a:prstGeom>
          <a:solidFill>
            <a:srgbClr val="0047D6"/>
          </a:solidFill>
        </p:spPr>
        <p:txBody>
          <a:bodyPr wrap="none" rtlCol="0">
            <a:spAutoFit/>
          </a:bodyPr>
          <a:lstStyle/>
          <a:p>
            <a:r>
              <a:rPr lang="es-VE" sz="1400" dirty="0" smtClean="0">
                <a:solidFill>
                  <a:prstClr val="white"/>
                </a:solidFill>
                <a:latin typeface="Comic Sans MS" pitchFamily="66" charset="0"/>
              </a:rPr>
              <a:t>IIIA</a:t>
            </a:r>
            <a:endParaRPr lang="es-VE" sz="1400" dirty="0">
              <a:solidFill>
                <a:prstClr val="white"/>
              </a:solidFill>
              <a:latin typeface="Comic Sans MS" pitchFamily="66" charset="0"/>
            </a:endParaRPr>
          </a:p>
        </p:txBody>
      </p:sp>
      <p:sp>
        <p:nvSpPr>
          <p:cNvPr id="9" name="CuadroTexto 8"/>
          <p:cNvSpPr txBox="1"/>
          <p:nvPr/>
        </p:nvSpPr>
        <p:spPr>
          <a:xfrm>
            <a:off x="143494" y="553543"/>
            <a:ext cx="824265" cy="523220"/>
          </a:xfrm>
          <a:prstGeom prst="rect">
            <a:avLst/>
          </a:prstGeom>
          <a:solidFill>
            <a:schemeClr val="accent6">
              <a:lumMod val="40000"/>
              <a:lumOff val="60000"/>
            </a:schemeClr>
          </a:solidFill>
          <a:ln w="28575">
            <a:solidFill>
              <a:srgbClr val="0047D6"/>
            </a:solidFill>
          </a:ln>
        </p:spPr>
        <p:txBody>
          <a:bodyPr wrap="none" rtlCol="0">
            <a:spAutoFit/>
          </a:bodyPr>
          <a:lstStyle/>
          <a:p>
            <a:r>
              <a:rPr lang="es-VE" sz="1400" dirty="0" smtClean="0">
                <a:latin typeface="Comic Sans MS" panose="030F0702030302020204" pitchFamily="66" charset="0"/>
              </a:rPr>
              <a:t>Terapia</a:t>
            </a:r>
          </a:p>
          <a:p>
            <a:r>
              <a:rPr lang="es-VE" sz="1400" dirty="0" smtClean="0">
                <a:latin typeface="Comic Sans MS" panose="030F0702030302020204" pitchFamily="66" charset="0"/>
              </a:rPr>
              <a:t>General</a:t>
            </a:r>
            <a:endParaRPr lang="es-VE" sz="1400" dirty="0">
              <a:latin typeface="Comic Sans MS" panose="030F0702030302020204" pitchFamily="66" charset="0"/>
            </a:endParaRPr>
          </a:p>
        </p:txBody>
      </p:sp>
      <p:sp>
        <p:nvSpPr>
          <p:cNvPr id="10" name="Rectángulo 9"/>
          <p:cNvSpPr/>
          <p:nvPr/>
        </p:nvSpPr>
        <p:spPr>
          <a:xfrm>
            <a:off x="141892" y="6030117"/>
            <a:ext cx="3638020" cy="523220"/>
          </a:xfrm>
          <a:prstGeom prst="rect">
            <a:avLst/>
          </a:prstGeom>
        </p:spPr>
        <p:txBody>
          <a:bodyPr wrap="square">
            <a:spAutoFit/>
          </a:bodyPr>
          <a:lstStyle/>
          <a:p>
            <a:r>
              <a:rPr lang="en-US" b="1" baseline="30000" dirty="0" smtClean="0">
                <a:solidFill>
                  <a:srgbClr val="FF0000"/>
                </a:solidFill>
                <a:latin typeface="Comic Sans MS" panose="030F0702030302020204" pitchFamily="66" charset="0"/>
              </a:rPr>
              <a:t>a</a:t>
            </a:r>
            <a:r>
              <a:rPr lang="en-US" sz="1400" b="1" baseline="30000" dirty="0" smtClean="0">
                <a:solidFill>
                  <a:srgbClr val="FF0000"/>
                </a:solidFill>
                <a:latin typeface="Comic Sans MS" panose="030F0702030302020204" pitchFamily="66" charset="0"/>
              </a:rPr>
              <a:t> </a:t>
            </a:r>
            <a:r>
              <a:rPr lang="en-US" sz="1400" dirty="0" err="1" smtClean="0">
                <a:solidFill>
                  <a:srgbClr val="222222"/>
                </a:solidFill>
                <a:latin typeface="Comic Sans MS" panose="030F0702030302020204" pitchFamily="66" charset="0"/>
              </a:rPr>
              <a:t>asoc</a:t>
            </a:r>
            <a:r>
              <a:rPr lang="en-US" sz="1400" dirty="0">
                <a:solidFill>
                  <a:srgbClr val="222222"/>
                </a:solidFill>
                <a:latin typeface="Comic Sans MS" panose="030F0702030302020204" pitchFamily="66" charset="0"/>
              </a:rPr>
              <a:t>. </a:t>
            </a:r>
            <a:r>
              <a:rPr lang="en-US" sz="1400" dirty="0" err="1">
                <a:solidFill>
                  <a:srgbClr val="222222"/>
                </a:solidFill>
                <a:latin typeface="Comic Sans MS" panose="030F0702030302020204" pitchFamily="66" charset="0"/>
              </a:rPr>
              <a:t>perjudiciales</a:t>
            </a:r>
            <a:r>
              <a:rPr lang="en-US" sz="1400" dirty="0">
                <a:solidFill>
                  <a:srgbClr val="222222"/>
                </a:solidFill>
                <a:latin typeface="Comic Sans MS" panose="030F0702030302020204" pitchFamily="66" charset="0"/>
              </a:rPr>
              <a:t> a la </a:t>
            </a:r>
            <a:r>
              <a:rPr lang="en-US" sz="1400" dirty="0" err="1">
                <a:solidFill>
                  <a:srgbClr val="222222"/>
                </a:solidFill>
                <a:latin typeface="Comic Sans MS" panose="030F0702030302020204" pitchFamily="66" charset="0"/>
              </a:rPr>
              <a:t>salud</a:t>
            </a:r>
            <a:r>
              <a:rPr lang="en-US" sz="1400" dirty="0">
                <a:solidFill>
                  <a:srgbClr val="222222"/>
                </a:solidFill>
                <a:latin typeface="Comic Sans MS" panose="030F0702030302020204" pitchFamily="66" charset="0"/>
              </a:rPr>
              <a:t> </a:t>
            </a:r>
            <a:r>
              <a:rPr lang="en-US" sz="1400" dirty="0" err="1">
                <a:solidFill>
                  <a:srgbClr val="222222"/>
                </a:solidFill>
                <a:latin typeface="Comic Sans MS" panose="030F0702030302020204" pitchFamily="66" charset="0"/>
              </a:rPr>
              <a:t>hospedero</a:t>
            </a:r>
            <a:r>
              <a:rPr lang="en-US" sz="1400" dirty="0">
                <a:solidFill>
                  <a:srgbClr val="222222"/>
                </a:solidFill>
                <a:latin typeface="Comic Sans MS" panose="030F0702030302020204" pitchFamily="66" charset="0"/>
              </a:rPr>
              <a:t> </a:t>
            </a:r>
          </a:p>
          <a:p>
            <a:r>
              <a:rPr lang="en-US" b="1" baseline="30000" dirty="0">
                <a:solidFill>
                  <a:srgbClr val="0000FF"/>
                </a:solidFill>
                <a:latin typeface="Comic Sans MS" panose="030F0702030302020204" pitchFamily="66" charset="0"/>
              </a:rPr>
              <a:t>b</a:t>
            </a:r>
            <a:r>
              <a:rPr lang="en-US" sz="1400" b="1" baseline="30000" dirty="0">
                <a:solidFill>
                  <a:srgbClr val="0000FF"/>
                </a:solidFill>
                <a:latin typeface="Comic Sans MS" panose="030F0702030302020204" pitchFamily="66" charset="0"/>
              </a:rPr>
              <a:t> </a:t>
            </a:r>
            <a:r>
              <a:rPr lang="en-US" sz="1400" dirty="0" err="1" smtClean="0">
                <a:solidFill>
                  <a:srgbClr val="222222"/>
                </a:solidFill>
                <a:latin typeface="Comic Sans MS" panose="030F0702030302020204" pitchFamily="66" charset="0"/>
              </a:rPr>
              <a:t>asoc</a:t>
            </a:r>
            <a:r>
              <a:rPr lang="en-US" sz="1400" dirty="0">
                <a:solidFill>
                  <a:srgbClr val="222222"/>
                </a:solidFill>
                <a:latin typeface="Comic Sans MS" panose="030F0702030302020204" pitchFamily="66" charset="0"/>
              </a:rPr>
              <a:t>. </a:t>
            </a:r>
            <a:r>
              <a:rPr lang="en-US" sz="1400" dirty="0" err="1">
                <a:solidFill>
                  <a:srgbClr val="222222"/>
                </a:solidFill>
                <a:latin typeface="Comic Sans MS" panose="030F0702030302020204" pitchFamily="66" charset="0"/>
              </a:rPr>
              <a:t>beneficiosas</a:t>
            </a:r>
            <a:r>
              <a:rPr lang="en-US" sz="1400" dirty="0">
                <a:solidFill>
                  <a:srgbClr val="222222"/>
                </a:solidFill>
                <a:latin typeface="Comic Sans MS" panose="030F0702030302020204" pitchFamily="66" charset="0"/>
              </a:rPr>
              <a:t> a la </a:t>
            </a:r>
            <a:r>
              <a:rPr lang="en-US" sz="1400" dirty="0" err="1">
                <a:solidFill>
                  <a:srgbClr val="222222"/>
                </a:solidFill>
                <a:latin typeface="Comic Sans MS" panose="030F0702030302020204" pitchFamily="66" charset="0"/>
              </a:rPr>
              <a:t>salud</a:t>
            </a:r>
            <a:r>
              <a:rPr lang="en-US" sz="1400" dirty="0">
                <a:solidFill>
                  <a:srgbClr val="222222"/>
                </a:solidFill>
                <a:latin typeface="Comic Sans MS" panose="030F0702030302020204" pitchFamily="66" charset="0"/>
              </a:rPr>
              <a:t> </a:t>
            </a:r>
            <a:r>
              <a:rPr lang="en-US" sz="1400" dirty="0" err="1">
                <a:solidFill>
                  <a:srgbClr val="222222"/>
                </a:solidFill>
                <a:latin typeface="Comic Sans MS" panose="030F0702030302020204" pitchFamily="66" charset="0"/>
              </a:rPr>
              <a:t>hospedero</a:t>
            </a:r>
            <a:endParaRPr lang="en-US" sz="1400" dirty="0">
              <a:solidFill>
                <a:srgbClr val="222222"/>
              </a:solidFill>
              <a:latin typeface="Comic Sans MS" panose="030F0702030302020204" pitchFamily="66" charset="0"/>
            </a:endParaRPr>
          </a:p>
        </p:txBody>
      </p:sp>
    </p:spTree>
    <p:extLst>
      <p:ext uri="{BB962C8B-B14F-4D97-AF65-F5344CB8AC3E}">
        <p14:creationId xmlns:p14="http://schemas.microsoft.com/office/powerpoint/2010/main" val="12152618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6330858" y="660593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graphicFrame>
        <p:nvGraphicFramePr>
          <p:cNvPr id="2" name="Tabla 1"/>
          <p:cNvGraphicFramePr>
            <a:graphicFrameLocks noGrp="1"/>
          </p:cNvGraphicFramePr>
          <p:nvPr>
            <p:extLst>
              <p:ext uri="{D42A27DB-BD31-4B8C-83A1-F6EECF244321}">
                <p14:modId xmlns:p14="http://schemas.microsoft.com/office/powerpoint/2010/main" val="1906848200"/>
              </p:ext>
            </p:extLst>
          </p:nvPr>
        </p:nvGraphicFramePr>
        <p:xfrm>
          <a:off x="539552" y="1124744"/>
          <a:ext cx="8208912" cy="3784406"/>
        </p:xfrm>
        <a:graphic>
          <a:graphicData uri="http://schemas.openxmlformats.org/drawingml/2006/table">
            <a:tbl>
              <a:tblPr/>
              <a:tblGrid>
                <a:gridCol w="2052228"/>
                <a:gridCol w="2052228"/>
                <a:gridCol w="2052228"/>
                <a:gridCol w="2052228"/>
              </a:tblGrid>
              <a:tr h="787962">
                <a:tc>
                  <a:txBody>
                    <a:bodyPr/>
                    <a:lstStyle/>
                    <a:p>
                      <a:pPr algn="l" fontAlgn="ctr"/>
                      <a:r>
                        <a:rPr lang="es-VE" sz="1600" b="1" dirty="0" smtClean="0">
                          <a:solidFill>
                            <a:srgbClr val="FF0000"/>
                          </a:solidFill>
                          <a:effectLst/>
                        </a:rPr>
                        <a:t>Carne roja </a:t>
                      </a:r>
                      <a:r>
                        <a:rPr lang="es-VE" sz="1600" dirty="0" smtClean="0">
                          <a:solidFill>
                            <a:srgbClr val="FF0000"/>
                          </a:solidFill>
                          <a:effectLst/>
                        </a:rPr>
                        <a:t>(aminas heterocíclicas)</a:t>
                      </a:r>
                      <a:endParaRPr lang="es-VE" sz="1600" dirty="0">
                        <a:solidFill>
                          <a:srgbClr val="FF0000"/>
                        </a:solidFill>
                        <a:effectLst/>
                      </a:endParaRPr>
                    </a:p>
                  </a:txBody>
                  <a:tcPr marL="56900" marR="56900" marT="48771" marB="48771"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i="1" dirty="0" err="1">
                          <a:effectLst/>
                        </a:rPr>
                        <a:t>Eubacterium</a:t>
                      </a:r>
                      <a:r>
                        <a:rPr lang="es-VE" sz="1600" dirty="0">
                          <a:effectLst/>
                        </a:rPr>
                        <a:t> </a:t>
                      </a:r>
                      <a:r>
                        <a:rPr lang="es-VE" sz="1600" baseline="30000" dirty="0">
                          <a:solidFill>
                            <a:srgbClr val="FF0000"/>
                          </a:solidFill>
                          <a:effectLst/>
                        </a:rPr>
                        <a:t>a</a:t>
                      </a:r>
                      <a:endParaRPr lang="es-VE" sz="1600" dirty="0">
                        <a:solidFill>
                          <a:srgbClr val="FF0000"/>
                        </a:solidFill>
                        <a:effectLst/>
                      </a:endParaRPr>
                    </a:p>
                  </a:txBody>
                  <a:tcPr marL="56900" marR="56900" marT="48771" marB="48771"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a:effectLst/>
                        </a:rPr>
                        <a:t>↑ 7-OHIQ</a:t>
                      </a:r>
                    </a:p>
                  </a:txBody>
                  <a:tcPr marL="56900" marR="56900" marT="48771" marB="48771"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a:t>
                      </a:r>
                      <a:r>
                        <a:rPr lang="es-VE" sz="1600" b="1" dirty="0" err="1">
                          <a:solidFill>
                            <a:srgbClr val="FF0000"/>
                          </a:solidFill>
                          <a:effectLst/>
                        </a:rPr>
                        <a:t>Carcinogenesis</a:t>
                      </a:r>
                      <a:endParaRPr lang="es-VE" sz="1600" b="1" dirty="0">
                        <a:solidFill>
                          <a:srgbClr val="FF0000"/>
                        </a:solidFill>
                        <a:effectLst/>
                      </a:endParaRPr>
                    </a:p>
                  </a:txBody>
                  <a:tcPr marL="56900" marR="56900" marT="48771" marB="48771"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331460">
                <a:tc>
                  <a:txBody>
                    <a:bodyPr/>
                    <a:lstStyle/>
                    <a:p>
                      <a:pPr algn="l" fontAlgn="ctr"/>
                      <a:r>
                        <a:rPr lang="es-VE" sz="1600" b="1" dirty="0" smtClean="0">
                          <a:solidFill>
                            <a:srgbClr val="FF0000"/>
                          </a:solidFill>
                          <a:effectLst/>
                        </a:rPr>
                        <a:t>Carne roja </a:t>
                      </a:r>
                      <a:r>
                        <a:rPr lang="es-VE" sz="1600" dirty="0" smtClean="0">
                          <a:solidFill>
                            <a:srgbClr val="FF0000"/>
                          </a:solidFill>
                          <a:effectLst/>
                        </a:rPr>
                        <a:t>(</a:t>
                      </a:r>
                      <a:r>
                        <a:rPr lang="es-VE" sz="1600" dirty="0" err="1" smtClean="0">
                          <a:solidFill>
                            <a:srgbClr val="FF0000"/>
                          </a:solidFill>
                          <a:effectLst/>
                        </a:rPr>
                        <a:t>haem</a:t>
                      </a:r>
                      <a:r>
                        <a:rPr lang="es-VE" sz="1600" dirty="0">
                          <a:solidFill>
                            <a:srgbClr val="FF0000"/>
                          </a:solidFill>
                          <a:effectLst/>
                        </a:rPr>
                        <a:t>)</a:t>
                      </a:r>
                    </a:p>
                  </a:txBody>
                  <a:tcPr marL="56900" marR="56900" marT="48771" marB="48771"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i="1" dirty="0" err="1">
                          <a:effectLst/>
                        </a:rPr>
                        <a:t>Bacteroides</a:t>
                      </a:r>
                      <a:r>
                        <a:rPr lang="es-VE" sz="1600" b="1" baseline="30000" dirty="0" err="1">
                          <a:solidFill>
                            <a:srgbClr val="FF0000"/>
                          </a:solidFill>
                          <a:effectLst/>
                        </a:rPr>
                        <a:t>a</a:t>
                      </a:r>
                      <a:endParaRPr lang="es-VE" sz="1600" b="1" dirty="0">
                        <a:solidFill>
                          <a:srgbClr val="FF0000"/>
                        </a:solidFill>
                        <a:effectLst/>
                      </a:endParaRPr>
                    </a:p>
                  </a:txBody>
                  <a:tcPr marL="56900" marR="56900" marT="48771" marB="48771"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LPS?</a:t>
                      </a:r>
                    </a:p>
                  </a:txBody>
                  <a:tcPr marL="56900" marR="56900" marT="48771" marB="48771"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Colon </a:t>
                      </a:r>
                      <a:r>
                        <a:rPr lang="es-VE" sz="1600" b="1" dirty="0" smtClean="0">
                          <a:solidFill>
                            <a:srgbClr val="FF0000"/>
                          </a:solidFill>
                          <a:effectLst/>
                        </a:rPr>
                        <a:t>cáncer</a:t>
                      </a:r>
                      <a:endParaRPr lang="es-VE" sz="1600" b="1" dirty="0">
                        <a:solidFill>
                          <a:srgbClr val="FF0000"/>
                        </a:solidFill>
                        <a:effectLst/>
                      </a:endParaRPr>
                    </a:p>
                  </a:txBody>
                  <a:tcPr marL="56900" marR="56900" marT="48771" marB="48771"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563787">
                <a:tc>
                  <a:txBody>
                    <a:bodyPr/>
                    <a:lstStyle/>
                    <a:p>
                      <a:pPr algn="l" fontAlgn="ctr"/>
                      <a:r>
                        <a:rPr lang="es-VE" sz="1600" b="1" dirty="0" smtClean="0">
                          <a:solidFill>
                            <a:srgbClr val="FF0000"/>
                          </a:solidFill>
                          <a:effectLst/>
                        </a:rPr>
                        <a:t>Carne roja </a:t>
                      </a:r>
                      <a:r>
                        <a:rPr lang="es-VE" sz="1600" dirty="0" smtClean="0">
                          <a:solidFill>
                            <a:srgbClr val="FF0000"/>
                          </a:solidFill>
                          <a:effectLst/>
                        </a:rPr>
                        <a:t>(</a:t>
                      </a:r>
                      <a:r>
                        <a:rPr lang="es-VE" sz="1600" dirty="0" err="1" smtClean="0">
                          <a:solidFill>
                            <a:srgbClr val="FF0000"/>
                          </a:solidFill>
                          <a:effectLst/>
                        </a:rPr>
                        <a:t>haem</a:t>
                      </a:r>
                      <a:r>
                        <a:rPr lang="es-VE" sz="1600" dirty="0">
                          <a:solidFill>
                            <a:srgbClr val="FF0000"/>
                          </a:solidFill>
                          <a:effectLst/>
                        </a:rPr>
                        <a:t>)</a:t>
                      </a:r>
                    </a:p>
                  </a:txBody>
                  <a:tcPr marL="56900" marR="56900" marT="48771" marB="48771"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dirty="0" smtClean="0">
                          <a:effectLst/>
                        </a:rPr>
                        <a:t>bacterias reductoras </a:t>
                      </a:r>
                      <a:r>
                        <a:rPr lang="es-VE" sz="1600" b="1" dirty="0" err="1" smtClean="0">
                          <a:effectLst/>
                        </a:rPr>
                        <a:t>sulfato</a:t>
                      </a:r>
                      <a:r>
                        <a:rPr lang="es-VE" sz="1600" b="1" baseline="30000" dirty="0" err="1" smtClean="0">
                          <a:solidFill>
                            <a:srgbClr val="FF0000"/>
                          </a:solidFill>
                          <a:effectLst/>
                        </a:rPr>
                        <a:t>a</a:t>
                      </a:r>
                      <a:endParaRPr lang="es-VE" sz="1600" b="1" dirty="0">
                        <a:solidFill>
                          <a:srgbClr val="FF0000"/>
                        </a:solidFill>
                        <a:effectLst/>
                      </a:endParaRPr>
                    </a:p>
                  </a:txBody>
                  <a:tcPr marL="56900" marR="56900" marT="48771" marB="48771"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dirty="0" smtClean="0">
                          <a:effectLst/>
                        </a:rPr>
                        <a:t>sulfuro de hidrógeno</a:t>
                      </a:r>
                      <a:endParaRPr lang="es-VE" sz="1600" b="1" dirty="0">
                        <a:effectLst/>
                      </a:endParaRPr>
                    </a:p>
                  </a:txBody>
                  <a:tcPr marL="56900" marR="56900" marT="48771" marB="48771"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Colon </a:t>
                      </a:r>
                      <a:r>
                        <a:rPr lang="es-VE" sz="1600" b="1" dirty="0" smtClean="0">
                          <a:solidFill>
                            <a:srgbClr val="FF0000"/>
                          </a:solidFill>
                          <a:effectLst/>
                        </a:rPr>
                        <a:t>cáncer</a:t>
                      </a:r>
                      <a:endParaRPr lang="es-VE" sz="1600" b="1" dirty="0">
                        <a:solidFill>
                          <a:srgbClr val="FF0000"/>
                        </a:solidFill>
                        <a:effectLst/>
                      </a:endParaRPr>
                    </a:p>
                  </a:txBody>
                  <a:tcPr marL="56900" marR="56900" marT="48771" marB="48771"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331460">
                <a:tc>
                  <a:txBody>
                    <a:bodyPr/>
                    <a:lstStyle/>
                    <a:p>
                      <a:pPr algn="l" fontAlgn="ctr"/>
                      <a:r>
                        <a:rPr lang="es-VE" sz="1600" b="1" dirty="0" smtClean="0">
                          <a:solidFill>
                            <a:srgbClr val="FF0000"/>
                          </a:solidFill>
                          <a:effectLst/>
                        </a:rPr>
                        <a:t>Carne</a:t>
                      </a:r>
                      <a:r>
                        <a:rPr lang="es-VE" sz="1600" b="1" baseline="0" dirty="0" smtClean="0">
                          <a:solidFill>
                            <a:srgbClr val="FF0000"/>
                          </a:solidFill>
                          <a:effectLst/>
                        </a:rPr>
                        <a:t> roja</a:t>
                      </a:r>
                      <a:r>
                        <a:rPr lang="es-VE" sz="1600" b="1" dirty="0" smtClean="0">
                          <a:solidFill>
                            <a:srgbClr val="FF0000"/>
                          </a:solidFill>
                          <a:effectLst/>
                        </a:rPr>
                        <a:t> </a:t>
                      </a:r>
                      <a:r>
                        <a:rPr lang="es-VE" sz="1600" dirty="0">
                          <a:solidFill>
                            <a:srgbClr val="FF0000"/>
                          </a:solidFill>
                          <a:effectLst/>
                        </a:rPr>
                        <a:t>(</a:t>
                      </a:r>
                      <a:r>
                        <a:rPr lang="es-VE" sz="1600" dirty="0" err="1">
                          <a:solidFill>
                            <a:srgbClr val="FF0000"/>
                          </a:solidFill>
                          <a:effectLst/>
                        </a:rPr>
                        <a:t>haem</a:t>
                      </a:r>
                      <a:r>
                        <a:rPr lang="es-VE" sz="1600" dirty="0">
                          <a:solidFill>
                            <a:srgbClr val="FF0000"/>
                          </a:solidFill>
                          <a:effectLst/>
                        </a:rPr>
                        <a:t>)</a:t>
                      </a:r>
                    </a:p>
                  </a:txBody>
                  <a:tcPr marL="56900" marR="56900" marT="48771" marB="48771"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i="1" dirty="0" err="1">
                          <a:effectLst/>
                        </a:rPr>
                        <a:t>Prevotella</a:t>
                      </a:r>
                      <a:r>
                        <a:rPr lang="es-VE" sz="1600" b="1" baseline="30000" dirty="0" err="1">
                          <a:solidFill>
                            <a:srgbClr val="FF0000"/>
                          </a:solidFill>
                          <a:effectLst/>
                        </a:rPr>
                        <a:t>a</a:t>
                      </a:r>
                      <a:endParaRPr lang="es-VE" sz="1600" b="1" dirty="0">
                        <a:solidFill>
                          <a:srgbClr val="FF0000"/>
                        </a:solidFill>
                        <a:effectLst/>
                      </a:endParaRPr>
                    </a:p>
                  </a:txBody>
                  <a:tcPr marL="56900" marR="56900" marT="48771" marB="48771"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LPS?</a:t>
                      </a:r>
                    </a:p>
                  </a:txBody>
                  <a:tcPr marL="56900" marR="56900" marT="48771" marB="48771"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Colon </a:t>
                      </a:r>
                      <a:r>
                        <a:rPr lang="es-VE" sz="1600" b="1" dirty="0" smtClean="0">
                          <a:solidFill>
                            <a:srgbClr val="FF0000"/>
                          </a:solidFill>
                          <a:effectLst/>
                        </a:rPr>
                        <a:t>cáncer</a:t>
                      </a:r>
                      <a:endParaRPr lang="es-VE" sz="1600" b="1" dirty="0">
                        <a:solidFill>
                          <a:srgbClr val="FF0000"/>
                        </a:solidFill>
                        <a:effectLst/>
                      </a:endParaRPr>
                    </a:p>
                  </a:txBody>
                  <a:tcPr marL="56900" marR="56900" marT="48771" marB="48771"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558014">
                <a:tc>
                  <a:txBody>
                    <a:bodyPr/>
                    <a:lstStyle/>
                    <a:p>
                      <a:pPr algn="l" fontAlgn="ctr"/>
                      <a:r>
                        <a:rPr lang="es-VE" sz="1600" b="1" dirty="0" smtClean="0">
                          <a:solidFill>
                            <a:srgbClr val="FF0000"/>
                          </a:solidFill>
                          <a:effectLst/>
                        </a:rPr>
                        <a:t>Carne roja </a:t>
                      </a:r>
                      <a:r>
                        <a:rPr lang="es-VE" sz="1600" dirty="0" smtClean="0">
                          <a:solidFill>
                            <a:srgbClr val="FF0000"/>
                          </a:solidFill>
                          <a:effectLst/>
                        </a:rPr>
                        <a:t>(</a:t>
                      </a:r>
                      <a:r>
                        <a:rPr lang="es-VE" sz="1600" dirty="0" err="1" smtClean="0">
                          <a:solidFill>
                            <a:srgbClr val="FF0000"/>
                          </a:solidFill>
                          <a:effectLst/>
                        </a:rPr>
                        <a:t>haem</a:t>
                      </a:r>
                      <a:r>
                        <a:rPr lang="es-VE" sz="1600" dirty="0">
                          <a:solidFill>
                            <a:srgbClr val="FF0000"/>
                          </a:solidFill>
                          <a:effectLst/>
                        </a:rPr>
                        <a:t>)</a:t>
                      </a:r>
                    </a:p>
                  </a:txBody>
                  <a:tcPr marL="56900" marR="56900" marT="48771" marB="48771"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i="1" dirty="0" err="1">
                          <a:effectLst/>
                        </a:rPr>
                        <a:t>Akkermansia</a:t>
                      </a:r>
                      <a:r>
                        <a:rPr lang="es-VE" sz="1600" b="1" baseline="30000" dirty="0" err="1">
                          <a:solidFill>
                            <a:srgbClr val="FF0000"/>
                          </a:solidFill>
                          <a:effectLst/>
                        </a:rPr>
                        <a:t>a</a:t>
                      </a:r>
                      <a:endParaRPr lang="es-VE" sz="1600" b="1" dirty="0">
                        <a:solidFill>
                          <a:srgbClr val="FF0000"/>
                        </a:solidFill>
                        <a:effectLst/>
                      </a:endParaRPr>
                    </a:p>
                  </a:txBody>
                  <a:tcPr marL="56900" marR="56900" marT="48771" marB="48771"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Mucus</a:t>
                      </a:r>
                    </a:p>
                  </a:txBody>
                  <a:tcPr marL="56900" marR="56900" marT="48771" marB="48771"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Colon </a:t>
                      </a:r>
                      <a:r>
                        <a:rPr lang="es-VE" sz="1600" b="1" dirty="0" smtClean="0">
                          <a:solidFill>
                            <a:srgbClr val="FF0000"/>
                          </a:solidFill>
                          <a:effectLst/>
                        </a:rPr>
                        <a:t>cáncer y </a:t>
                      </a:r>
                      <a:r>
                        <a:rPr lang="es-VE" sz="1600" b="1" dirty="0">
                          <a:solidFill>
                            <a:srgbClr val="FF0000"/>
                          </a:solidFill>
                          <a:effectLst/>
                        </a:rPr>
                        <a:t>IBD</a:t>
                      </a:r>
                    </a:p>
                  </a:txBody>
                  <a:tcPr marL="56900" marR="56900" marT="48771" marB="48771"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563787">
                <a:tc>
                  <a:txBody>
                    <a:bodyPr/>
                    <a:lstStyle/>
                    <a:p>
                      <a:pPr algn="l" fontAlgn="ctr"/>
                      <a:r>
                        <a:rPr lang="es-VE" sz="1600" b="1" dirty="0" err="1" smtClean="0">
                          <a:solidFill>
                            <a:srgbClr val="0000FF"/>
                          </a:solidFill>
                          <a:effectLst/>
                        </a:rPr>
                        <a:t>Polyfenoles</a:t>
                      </a:r>
                      <a:r>
                        <a:rPr lang="es-VE" sz="1600" b="1" dirty="0" smtClean="0">
                          <a:solidFill>
                            <a:srgbClr val="0000FF"/>
                          </a:solidFill>
                          <a:effectLst/>
                        </a:rPr>
                        <a:t> (ácido </a:t>
                      </a:r>
                      <a:r>
                        <a:rPr lang="es-VE" sz="1600" b="1" dirty="0" err="1" smtClean="0">
                          <a:solidFill>
                            <a:srgbClr val="0000FF"/>
                          </a:solidFill>
                          <a:effectLst/>
                        </a:rPr>
                        <a:t>cafeico</a:t>
                      </a:r>
                      <a:r>
                        <a:rPr lang="es-VE" sz="1600" b="1" dirty="0" smtClean="0">
                          <a:solidFill>
                            <a:srgbClr val="0000FF"/>
                          </a:solidFill>
                          <a:effectLst/>
                        </a:rPr>
                        <a:t>)</a:t>
                      </a:r>
                      <a:endParaRPr lang="es-VE" sz="1600" b="1" dirty="0">
                        <a:solidFill>
                          <a:srgbClr val="0000FF"/>
                        </a:solidFill>
                        <a:effectLst/>
                      </a:endParaRPr>
                    </a:p>
                  </a:txBody>
                  <a:tcPr marL="56900" marR="56900" marT="48771" marB="48771"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i="1" dirty="0" err="1">
                          <a:effectLst/>
                        </a:rPr>
                        <a:t>Akkermansia</a:t>
                      </a:r>
                      <a:r>
                        <a:rPr lang="es-VE" sz="1800" b="1" baseline="30000" dirty="0" err="1">
                          <a:solidFill>
                            <a:srgbClr val="0000FF"/>
                          </a:solidFill>
                          <a:effectLst/>
                        </a:rPr>
                        <a:t>b</a:t>
                      </a:r>
                      <a:endParaRPr lang="es-VE" sz="1800" b="1" dirty="0">
                        <a:solidFill>
                          <a:srgbClr val="0000FF"/>
                        </a:solidFill>
                        <a:effectLst/>
                      </a:endParaRPr>
                    </a:p>
                  </a:txBody>
                  <a:tcPr marL="56900" marR="56900" marT="48771" marB="48771"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a:effectLst/>
                        </a:rPr>
                        <a:t>?</a:t>
                      </a:r>
                    </a:p>
                  </a:txBody>
                  <a:tcPr marL="56900" marR="56900" marT="48771" marB="48771"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0000FF"/>
                          </a:solidFill>
                          <a:effectLst/>
                        </a:rPr>
                        <a:t>↓ IBD</a:t>
                      </a:r>
                    </a:p>
                  </a:txBody>
                  <a:tcPr marL="56900" marR="56900" marT="48771" marB="48771"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563787">
                <a:tc>
                  <a:txBody>
                    <a:bodyPr/>
                    <a:lstStyle/>
                    <a:p>
                      <a:pPr algn="l" fontAlgn="ctr"/>
                      <a:r>
                        <a:rPr lang="es-VE" sz="1600" b="1" dirty="0" smtClean="0">
                          <a:solidFill>
                            <a:srgbClr val="0000FF"/>
                          </a:solidFill>
                          <a:effectLst/>
                        </a:rPr>
                        <a:t>Polifenoles </a:t>
                      </a:r>
                      <a:r>
                        <a:rPr lang="es-VE" sz="1600" b="1" dirty="0">
                          <a:solidFill>
                            <a:srgbClr val="0000FF"/>
                          </a:solidFill>
                          <a:effectLst/>
                        </a:rPr>
                        <a:t>(</a:t>
                      </a:r>
                      <a:r>
                        <a:rPr lang="es-VE" sz="1600" b="1" dirty="0" err="1">
                          <a:solidFill>
                            <a:srgbClr val="0000FF"/>
                          </a:solidFill>
                          <a:effectLst/>
                        </a:rPr>
                        <a:t>resveratrol</a:t>
                      </a:r>
                      <a:r>
                        <a:rPr lang="es-VE" sz="1600" b="1" dirty="0">
                          <a:solidFill>
                            <a:srgbClr val="0000FF"/>
                          </a:solidFill>
                          <a:effectLst/>
                        </a:rPr>
                        <a:t>)</a:t>
                      </a:r>
                    </a:p>
                  </a:txBody>
                  <a:tcPr marL="56900" marR="56900" marT="48771" marB="48771"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i="1" dirty="0" err="1">
                          <a:effectLst/>
                        </a:rPr>
                        <a:t>Prevotella</a:t>
                      </a:r>
                      <a:r>
                        <a:rPr lang="es-VE" sz="1600" b="1" baseline="30000" dirty="0" err="1">
                          <a:effectLst/>
                        </a:rPr>
                        <a:t>a</a:t>
                      </a:r>
                      <a:endParaRPr lang="es-VE" sz="1600" b="1" dirty="0">
                        <a:effectLst/>
                      </a:endParaRPr>
                    </a:p>
                  </a:txBody>
                  <a:tcPr marL="56900" marR="56900" marT="48771" marB="48771"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TMAO</a:t>
                      </a:r>
                    </a:p>
                  </a:txBody>
                  <a:tcPr marL="56900" marR="56900" marT="48771" marB="48771"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0000FF"/>
                          </a:solidFill>
                          <a:effectLst/>
                        </a:rPr>
                        <a:t>↓ </a:t>
                      </a:r>
                      <a:r>
                        <a:rPr lang="es-VE" sz="1600" b="1" dirty="0" smtClean="0">
                          <a:solidFill>
                            <a:srgbClr val="0000FF"/>
                          </a:solidFill>
                          <a:effectLst/>
                        </a:rPr>
                        <a:t>CVD</a:t>
                      </a:r>
                    </a:p>
                    <a:p>
                      <a:pPr algn="l" fontAlgn="ctr"/>
                      <a:endParaRPr lang="es-VE" sz="1600" b="1" dirty="0">
                        <a:solidFill>
                          <a:srgbClr val="0000FF"/>
                        </a:solidFill>
                        <a:effectLst/>
                      </a:endParaRPr>
                    </a:p>
                  </a:txBody>
                  <a:tcPr marL="56900" marR="56900" marT="48771" marB="48771"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r>
            </a:tbl>
          </a:graphicData>
        </a:graphic>
      </p:graphicFrame>
      <p:graphicFrame>
        <p:nvGraphicFramePr>
          <p:cNvPr id="3" name="Tabla 2"/>
          <p:cNvGraphicFramePr>
            <a:graphicFrameLocks noGrp="1"/>
          </p:cNvGraphicFramePr>
          <p:nvPr>
            <p:extLst>
              <p:ext uri="{D42A27DB-BD31-4B8C-83A1-F6EECF244321}">
                <p14:modId xmlns:p14="http://schemas.microsoft.com/office/powerpoint/2010/main" val="285294625"/>
              </p:ext>
            </p:extLst>
          </p:nvPr>
        </p:nvGraphicFramePr>
        <p:xfrm>
          <a:off x="539552" y="548680"/>
          <a:ext cx="8208912" cy="568500"/>
        </p:xfrm>
        <a:graphic>
          <a:graphicData uri="http://schemas.openxmlformats.org/drawingml/2006/table">
            <a:tbl>
              <a:tblPr/>
              <a:tblGrid>
                <a:gridCol w="2052228"/>
                <a:gridCol w="2052228"/>
                <a:gridCol w="2088232"/>
                <a:gridCol w="2016224"/>
              </a:tblGrid>
              <a:tr h="0">
                <a:tc>
                  <a:txBody>
                    <a:bodyPr/>
                    <a:lstStyle/>
                    <a:p>
                      <a:pPr algn="l" fontAlgn="t"/>
                      <a:r>
                        <a:rPr lang="es-VE" sz="1600" dirty="0" smtClean="0">
                          <a:effectLst>
                            <a:outerShdw blurRad="38100" dist="38100" dir="2700000" algn="tl">
                              <a:srgbClr val="000000">
                                <a:alpha val="43137"/>
                              </a:srgbClr>
                            </a:outerShdw>
                          </a:effectLst>
                          <a:latin typeface="Comic Sans MS" panose="030F0702030302020204" pitchFamily="66" charset="0"/>
                        </a:rPr>
                        <a:t>Componente Dieta</a:t>
                      </a:r>
                      <a:endParaRPr lang="es-VE" sz="1600" dirty="0">
                        <a:effectLst>
                          <a:outerShdw blurRad="38100" dist="38100" dir="2700000" algn="tl">
                            <a:srgbClr val="000000">
                              <a:alpha val="43137"/>
                            </a:srgbClr>
                          </a:outerShdw>
                        </a:effectLst>
                        <a:latin typeface="Comic Sans MS" panose="030F0702030302020204" pitchFamily="66" charset="0"/>
                      </a:endParaRPr>
                    </a:p>
                  </a:txBody>
                  <a:tcPr marL="47145" marR="47145" marT="40410" marB="40410">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c>
                  <a:txBody>
                    <a:bodyPr/>
                    <a:lstStyle/>
                    <a:p>
                      <a:pPr algn="l" fontAlgn="t"/>
                      <a:r>
                        <a:rPr lang="es-VE" sz="1600" dirty="0">
                          <a:effectLst>
                            <a:outerShdw blurRad="38100" dist="38100" dir="2700000" algn="tl">
                              <a:srgbClr val="000000">
                                <a:alpha val="43137"/>
                              </a:srgbClr>
                            </a:outerShdw>
                          </a:effectLst>
                          <a:latin typeface="Comic Sans MS" panose="030F0702030302020204" pitchFamily="66" charset="0"/>
                        </a:rPr>
                        <a:t>Bacteria</a:t>
                      </a:r>
                    </a:p>
                  </a:txBody>
                  <a:tcPr marL="47145" marR="47145" marT="40410" marB="40410">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c>
                  <a:txBody>
                    <a:bodyPr/>
                    <a:lstStyle/>
                    <a:p>
                      <a:pPr algn="l" fontAlgn="t"/>
                      <a:r>
                        <a:rPr lang="es-VE" sz="1600" dirty="0" smtClean="0">
                          <a:effectLst>
                            <a:outerShdw blurRad="38100" dist="38100" dir="2700000" algn="tl">
                              <a:srgbClr val="000000">
                                <a:alpha val="43137"/>
                              </a:srgbClr>
                            </a:outerShdw>
                          </a:effectLst>
                          <a:latin typeface="Comic Sans MS" panose="030F0702030302020204" pitchFamily="66" charset="0"/>
                        </a:rPr>
                        <a:t>Metabolitos o mediadores</a:t>
                      </a:r>
                      <a:endParaRPr lang="es-VE" sz="1600" dirty="0">
                        <a:effectLst>
                          <a:outerShdw blurRad="38100" dist="38100" dir="2700000" algn="tl">
                            <a:srgbClr val="000000">
                              <a:alpha val="43137"/>
                            </a:srgbClr>
                          </a:outerShdw>
                        </a:effectLst>
                        <a:latin typeface="Comic Sans MS" panose="030F0702030302020204" pitchFamily="66" charset="0"/>
                      </a:endParaRPr>
                    </a:p>
                  </a:txBody>
                  <a:tcPr marL="47145" marR="47145" marT="40410" marB="40410">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c>
                  <a:txBody>
                    <a:bodyPr/>
                    <a:lstStyle/>
                    <a:p>
                      <a:pPr algn="l" fontAlgn="t"/>
                      <a:r>
                        <a:rPr lang="es-VE" sz="1600" dirty="0" smtClean="0">
                          <a:effectLst>
                            <a:outerShdw blurRad="38100" dist="38100" dir="2700000" algn="tl">
                              <a:srgbClr val="000000">
                                <a:alpha val="43137"/>
                              </a:srgbClr>
                            </a:outerShdw>
                          </a:effectLst>
                          <a:latin typeface="Comic Sans MS" panose="030F0702030302020204" pitchFamily="66" charset="0"/>
                        </a:rPr>
                        <a:t>Riesgo de</a:t>
                      </a:r>
                      <a:r>
                        <a:rPr lang="es-VE" sz="1600" baseline="0" dirty="0" smtClean="0">
                          <a:effectLst>
                            <a:outerShdw blurRad="38100" dist="38100" dir="2700000" algn="tl">
                              <a:srgbClr val="000000">
                                <a:alpha val="43137"/>
                              </a:srgbClr>
                            </a:outerShdw>
                          </a:effectLst>
                          <a:latin typeface="Comic Sans MS" panose="030F0702030302020204" pitchFamily="66" charset="0"/>
                        </a:rPr>
                        <a:t> </a:t>
                      </a:r>
                      <a:r>
                        <a:rPr lang="es-VE" sz="1600" dirty="0" smtClean="0">
                          <a:effectLst>
                            <a:outerShdw blurRad="38100" dist="38100" dir="2700000" algn="tl">
                              <a:srgbClr val="000000">
                                <a:alpha val="43137"/>
                              </a:srgbClr>
                            </a:outerShdw>
                          </a:effectLst>
                          <a:latin typeface="Comic Sans MS" panose="030F0702030302020204" pitchFamily="66" charset="0"/>
                        </a:rPr>
                        <a:t>enfermedad</a:t>
                      </a:r>
                      <a:endParaRPr lang="es-VE" sz="1600" dirty="0">
                        <a:effectLst>
                          <a:outerShdw blurRad="38100" dist="38100" dir="2700000" algn="tl">
                            <a:srgbClr val="000000">
                              <a:alpha val="43137"/>
                            </a:srgbClr>
                          </a:outerShdw>
                        </a:effectLst>
                        <a:latin typeface="Comic Sans MS" panose="030F0702030302020204" pitchFamily="66" charset="0"/>
                      </a:endParaRPr>
                    </a:p>
                  </a:txBody>
                  <a:tcPr marL="47145" marR="47145" marT="40410" marB="40410">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r>
            </a:tbl>
          </a:graphicData>
        </a:graphic>
      </p:graphicFrame>
      <p:sp>
        <p:nvSpPr>
          <p:cNvPr id="6" name="Rectángulo 5"/>
          <p:cNvSpPr/>
          <p:nvPr/>
        </p:nvSpPr>
        <p:spPr>
          <a:xfrm>
            <a:off x="3732095" y="5934972"/>
            <a:ext cx="5197525" cy="461665"/>
          </a:xfrm>
          <a:prstGeom prst="rect">
            <a:avLst/>
          </a:prstGeom>
        </p:spPr>
        <p:txBody>
          <a:bodyPr wrap="square">
            <a:spAutoFit/>
          </a:bodyPr>
          <a:lstStyle/>
          <a:p>
            <a:pPr algn="r"/>
            <a:r>
              <a:rPr lang="es-VE" sz="1200" dirty="0">
                <a:latin typeface="Times New Roman" panose="02020603050405020304" pitchFamily="18" charset="0"/>
                <a:cs typeface="Times New Roman" panose="02020603050405020304" pitchFamily="18" charset="0"/>
              </a:rPr>
              <a:t>N. </a:t>
            </a:r>
            <a:r>
              <a:rPr lang="es-VE" sz="1200" dirty="0" err="1">
                <a:latin typeface="Times New Roman" panose="02020603050405020304" pitchFamily="18" charset="0"/>
                <a:cs typeface="Times New Roman" panose="02020603050405020304" pitchFamily="18" charset="0"/>
              </a:rPr>
              <a:t>Zmora</a:t>
            </a:r>
            <a:r>
              <a:rPr lang="es-VE" sz="1200" dirty="0">
                <a:latin typeface="Times New Roman" panose="02020603050405020304" pitchFamily="18" charset="0"/>
                <a:cs typeface="Times New Roman" panose="02020603050405020304" pitchFamily="18" charset="0"/>
              </a:rPr>
              <a:t>, J. Suez, E. </a:t>
            </a:r>
            <a:r>
              <a:rPr lang="es-VE" sz="1200" dirty="0" err="1" smtClean="0">
                <a:latin typeface="Times New Roman" panose="02020603050405020304" pitchFamily="18" charset="0"/>
                <a:cs typeface="Times New Roman" panose="02020603050405020304" pitchFamily="18" charset="0"/>
              </a:rPr>
              <a:t>Elinav</a:t>
            </a:r>
            <a:r>
              <a:rPr lang="es-VE" sz="1200"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You</a:t>
            </a:r>
            <a:r>
              <a:rPr lang="es-VE" sz="1200" i="1" dirty="0" smtClean="0">
                <a:latin typeface="Times New Roman" panose="02020603050405020304" pitchFamily="18" charset="0"/>
                <a:cs typeface="Times New Roman" panose="02020603050405020304" pitchFamily="18" charset="0"/>
              </a:rPr>
              <a:t> </a:t>
            </a:r>
            <a:r>
              <a:rPr lang="es-VE" sz="1200" i="1" dirty="0">
                <a:latin typeface="Times New Roman" panose="02020603050405020304" pitchFamily="18" charset="0"/>
                <a:cs typeface="Times New Roman" panose="02020603050405020304" pitchFamily="18" charset="0"/>
              </a:rPr>
              <a:t>are </a:t>
            </a:r>
            <a:r>
              <a:rPr lang="es-VE" sz="1200" i="1" dirty="0" err="1">
                <a:latin typeface="Times New Roman" panose="02020603050405020304" pitchFamily="18" charset="0"/>
                <a:cs typeface="Times New Roman" panose="02020603050405020304" pitchFamily="18" charset="0"/>
              </a:rPr>
              <a:t>what</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you</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eat</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diet</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health</a:t>
            </a:r>
            <a:r>
              <a:rPr lang="es-VE" sz="1200" i="1" dirty="0">
                <a:latin typeface="Times New Roman" panose="02020603050405020304" pitchFamily="18" charset="0"/>
                <a:cs typeface="Times New Roman" panose="02020603050405020304" pitchFamily="18" charset="0"/>
              </a:rPr>
              <a:t> and </a:t>
            </a:r>
            <a:r>
              <a:rPr lang="es-VE" sz="1200" i="1" dirty="0" err="1">
                <a:latin typeface="Times New Roman" panose="02020603050405020304" pitchFamily="18" charset="0"/>
                <a:cs typeface="Times New Roman" panose="02020603050405020304" pitchFamily="18" charset="0"/>
              </a:rPr>
              <a:t>the</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gut</a:t>
            </a:r>
            <a:r>
              <a:rPr lang="es-VE" sz="1200" i="1" dirty="0">
                <a:latin typeface="Times New Roman" panose="02020603050405020304" pitchFamily="18" charset="0"/>
                <a:cs typeface="Times New Roman" panose="02020603050405020304" pitchFamily="18" charset="0"/>
              </a:rPr>
              <a:t> </a:t>
            </a:r>
            <a:r>
              <a:rPr lang="es-VE" sz="1200" i="1" dirty="0" smtClean="0">
                <a:latin typeface="Times New Roman" panose="02020603050405020304" pitchFamily="18" charset="0"/>
                <a:cs typeface="Times New Roman" panose="02020603050405020304" pitchFamily="18" charset="0"/>
              </a:rPr>
              <a:t>microbiota. </a:t>
            </a:r>
            <a:r>
              <a:rPr lang="es-VE" sz="1200" dirty="0" err="1" smtClean="0">
                <a:latin typeface="Times New Roman" panose="02020603050405020304" pitchFamily="18" charset="0"/>
                <a:cs typeface="Times New Roman" panose="02020603050405020304" pitchFamily="18" charset="0"/>
              </a:rPr>
              <a:t>Nature</a:t>
            </a:r>
            <a:r>
              <a:rPr lang="es-VE" sz="1200" dirty="0" smtClean="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Reviews</a:t>
            </a:r>
            <a:r>
              <a:rPr lang="es-VE" sz="1200" dirty="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Gastroenterology</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&amp;  </a:t>
            </a:r>
            <a:r>
              <a:rPr lang="es-VE" sz="1200" dirty="0" err="1" smtClean="0">
                <a:latin typeface="Times New Roman" panose="02020603050405020304" pitchFamily="18" charset="0"/>
                <a:cs typeface="Times New Roman" panose="02020603050405020304" pitchFamily="18" charset="0"/>
              </a:rPr>
              <a:t>Hepatology</a:t>
            </a:r>
            <a:r>
              <a:rPr lang="es-VE" sz="1200" dirty="0" smtClean="0">
                <a:latin typeface="Times New Roman" panose="02020603050405020304" pitchFamily="18" charset="0"/>
                <a:cs typeface="Times New Roman" panose="02020603050405020304" pitchFamily="18" charset="0"/>
              </a:rPr>
              <a:t> </a:t>
            </a:r>
            <a:r>
              <a:rPr lang="es-VE" sz="1200" b="1" dirty="0" smtClean="0">
                <a:latin typeface="Times New Roman" panose="02020603050405020304" pitchFamily="18" charset="0"/>
                <a:cs typeface="Times New Roman" panose="02020603050405020304" pitchFamily="18" charset="0"/>
              </a:rPr>
              <a:t>2019</a:t>
            </a:r>
            <a:r>
              <a:rPr lang="es-VE" sz="1200" dirty="0" smtClean="0">
                <a:latin typeface="Times New Roman" panose="02020603050405020304" pitchFamily="18" charset="0"/>
                <a:cs typeface="Times New Roman" panose="02020603050405020304" pitchFamily="18" charset="0"/>
              </a:rPr>
              <a:t> ; 16: 35–56.</a:t>
            </a:r>
            <a:endParaRPr lang="es-VE" sz="1200" dirty="0">
              <a:latin typeface="Times New Roman" panose="02020603050405020304" pitchFamily="18" charset="0"/>
              <a:cs typeface="Times New Roman" panose="02020603050405020304" pitchFamily="18" charset="0"/>
            </a:endParaRPr>
          </a:p>
        </p:txBody>
      </p:sp>
      <p:sp>
        <p:nvSpPr>
          <p:cNvPr id="8" name="Rectángulo 7"/>
          <p:cNvSpPr/>
          <p:nvPr/>
        </p:nvSpPr>
        <p:spPr>
          <a:xfrm>
            <a:off x="287462" y="5991222"/>
            <a:ext cx="3780482" cy="523220"/>
          </a:xfrm>
          <a:prstGeom prst="rect">
            <a:avLst/>
          </a:prstGeom>
        </p:spPr>
        <p:txBody>
          <a:bodyPr wrap="square">
            <a:spAutoFit/>
          </a:bodyPr>
          <a:lstStyle/>
          <a:p>
            <a:r>
              <a:rPr lang="en-US" b="1" baseline="30000" dirty="0" smtClean="0">
                <a:solidFill>
                  <a:srgbClr val="FF0000"/>
                </a:solidFill>
                <a:latin typeface="Comic Sans MS" panose="030F0702030302020204" pitchFamily="66" charset="0"/>
              </a:rPr>
              <a:t>a</a:t>
            </a:r>
            <a:r>
              <a:rPr lang="en-US" sz="1400" b="1" baseline="30000" dirty="0" smtClean="0">
                <a:solidFill>
                  <a:srgbClr val="FF0000"/>
                </a:solidFill>
                <a:latin typeface="Comic Sans MS" panose="030F0702030302020204" pitchFamily="66" charset="0"/>
              </a:rPr>
              <a:t> </a:t>
            </a:r>
            <a:r>
              <a:rPr lang="en-US" sz="1400" dirty="0" err="1" smtClean="0">
                <a:solidFill>
                  <a:srgbClr val="222222"/>
                </a:solidFill>
                <a:latin typeface="Comic Sans MS" panose="030F0702030302020204" pitchFamily="66" charset="0"/>
              </a:rPr>
              <a:t>asoc</a:t>
            </a:r>
            <a:r>
              <a:rPr lang="en-US" sz="1400" dirty="0">
                <a:solidFill>
                  <a:srgbClr val="222222"/>
                </a:solidFill>
                <a:latin typeface="Comic Sans MS" panose="030F0702030302020204" pitchFamily="66" charset="0"/>
              </a:rPr>
              <a:t>. </a:t>
            </a:r>
            <a:r>
              <a:rPr lang="en-US" sz="1400" dirty="0" err="1">
                <a:solidFill>
                  <a:srgbClr val="222222"/>
                </a:solidFill>
                <a:latin typeface="Comic Sans MS" panose="030F0702030302020204" pitchFamily="66" charset="0"/>
              </a:rPr>
              <a:t>perjudiciales</a:t>
            </a:r>
            <a:r>
              <a:rPr lang="en-US" sz="1400" dirty="0">
                <a:solidFill>
                  <a:srgbClr val="222222"/>
                </a:solidFill>
                <a:latin typeface="Comic Sans MS" panose="030F0702030302020204" pitchFamily="66" charset="0"/>
              </a:rPr>
              <a:t> a la </a:t>
            </a:r>
            <a:r>
              <a:rPr lang="en-US" sz="1400" dirty="0" err="1">
                <a:solidFill>
                  <a:srgbClr val="222222"/>
                </a:solidFill>
                <a:latin typeface="Comic Sans MS" panose="030F0702030302020204" pitchFamily="66" charset="0"/>
              </a:rPr>
              <a:t>salud</a:t>
            </a:r>
            <a:r>
              <a:rPr lang="en-US" sz="1400" dirty="0">
                <a:solidFill>
                  <a:srgbClr val="222222"/>
                </a:solidFill>
                <a:latin typeface="Comic Sans MS" panose="030F0702030302020204" pitchFamily="66" charset="0"/>
              </a:rPr>
              <a:t> </a:t>
            </a:r>
            <a:r>
              <a:rPr lang="en-US" sz="1400" dirty="0" err="1">
                <a:solidFill>
                  <a:srgbClr val="222222"/>
                </a:solidFill>
                <a:latin typeface="Comic Sans MS" panose="030F0702030302020204" pitchFamily="66" charset="0"/>
              </a:rPr>
              <a:t>hospedero</a:t>
            </a:r>
            <a:r>
              <a:rPr lang="en-US" sz="1400" dirty="0">
                <a:solidFill>
                  <a:srgbClr val="222222"/>
                </a:solidFill>
                <a:latin typeface="Comic Sans MS" panose="030F0702030302020204" pitchFamily="66" charset="0"/>
              </a:rPr>
              <a:t> </a:t>
            </a:r>
          </a:p>
          <a:p>
            <a:r>
              <a:rPr lang="en-US" b="1" baseline="30000" dirty="0">
                <a:solidFill>
                  <a:srgbClr val="0000FF"/>
                </a:solidFill>
                <a:latin typeface="Comic Sans MS" panose="030F0702030302020204" pitchFamily="66" charset="0"/>
              </a:rPr>
              <a:t>b</a:t>
            </a:r>
            <a:r>
              <a:rPr lang="en-US" sz="1400" b="1" baseline="30000" dirty="0">
                <a:solidFill>
                  <a:srgbClr val="0000FF"/>
                </a:solidFill>
                <a:latin typeface="Comic Sans MS" panose="030F0702030302020204" pitchFamily="66" charset="0"/>
              </a:rPr>
              <a:t> </a:t>
            </a:r>
            <a:r>
              <a:rPr lang="en-US" sz="1400" dirty="0" err="1" smtClean="0">
                <a:solidFill>
                  <a:srgbClr val="222222"/>
                </a:solidFill>
                <a:latin typeface="Comic Sans MS" panose="030F0702030302020204" pitchFamily="66" charset="0"/>
              </a:rPr>
              <a:t>asoc</a:t>
            </a:r>
            <a:r>
              <a:rPr lang="en-US" sz="1400" dirty="0">
                <a:solidFill>
                  <a:srgbClr val="222222"/>
                </a:solidFill>
                <a:latin typeface="Comic Sans MS" panose="030F0702030302020204" pitchFamily="66" charset="0"/>
              </a:rPr>
              <a:t>. </a:t>
            </a:r>
            <a:r>
              <a:rPr lang="en-US" sz="1400" dirty="0" err="1">
                <a:solidFill>
                  <a:srgbClr val="222222"/>
                </a:solidFill>
                <a:latin typeface="Comic Sans MS" panose="030F0702030302020204" pitchFamily="66" charset="0"/>
              </a:rPr>
              <a:t>beneficiosas</a:t>
            </a:r>
            <a:r>
              <a:rPr lang="en-US" sz="1400" dirty="0">
                <a:solidFill>
                  <a:srgbClr val="222222"/>
                </a:solidFill>
                <a:latin typeface="Comic Sans MS" panose="030F0702030302020204" pitchFamily="66" charset="0"/>
              </a:rPr>
              <a:t> a la </a:t>
            </a:r>
            <a:r>
              <a:rPr lang="en-US" sz="1400" dirty="0" err="1">
                <a:solidFill>
                  <a:srgbClr val="222222"/>
                </a:solidFill>
                <a:latin typeface="Comic Sans MS" panose="030F0702030302020204" pitchFamily="66" charset="0"/>
              </a:rPr>
              <a:t>salud</a:t>
            </a:r>
            <a:r>
              <a:rPr lang="en-US" sz="1400" dirty="0">
                <a:solidFill>
                  <a:srgbClr val="222222"/>
                </a:solidFill>
                <a:latin typeface="Comic Sans MS" panose="030F0702030302020204" pitchFamily="66" charset="0"/>
              </a:rPr>
              <a:t> </a:t>
            </a:r>
            <a:r>
              <a:rPr lang="en-US" sz="1400" dirty="0" err="1">
                <a:solidFill>
                  <a:srgbClr val="222222"/>
                </a:solidFill>
                <a:latin typeface="Comic Sans MS" panose="030F0702030302020204" pitchFamily="66" charset="0"/>
              </a:rPr>
              <a:t>hospedero</a:t>
            </a:r>
            <a:endParaRPr lang="en-US" sz="1400" dirty="0">
              <a:solidFill>
                <a:srgbClr val="222222"/>
              </a:solidFill>
              <a:latin typeface="Comic Sans MS" panose="030F0702030302020204" pitchFamily="66" charset="0"/>
            </a:endParaRPr>
          </a:p>
        </p:txBody>
      </p:sp>
      <p:sp>
        <p:nvSpPr>
          <p:cNvPr id="7" name="Rectángulo 6"/>
          <p:cNvSpPr/>
          <p:nvPr/>
        </p:nvSpPr>
        <p:spPr>
          <a:xfrm>
            <a:off x="1515226" y="151913"/>
            <a:ext cx="6256423" cy="369332"/>
          </a:xfrm>
          <a:prstGeom prst="rect">
            <a:avLst/>
          </a:prstGeom>
          <a:solidFill>
            <a:schemeClr val="accent6">
              <a:lumMod val="60000"/>
              <a:lumOff val="40000"/>
            </a:schemeClr>
          </a:solidFill>
          <a:ln>
            <a:solidFill>
              <a:srgbClr val="0000FF"/>
            </a:solidFill>
          </a:ln>
          <a:effectLst>
            <a:outerShdw blurRad="50800" dist="38100" dir="2700000" algn="tl" rotWithShape="0">
              <a:prstClr val="black">
                <a:alpha val="40000"/>
              </a:prstClr>
            </a:outerShdw>
          </a:effectLst>
        </p:spPr>
        <p:txBody>
          <a:bodyPr wrap="square">
            <a:spAutoFit/>
          </a:bodyPr>
          <a:lstStyle/>
          <a:p>
            <a:r>
              <a:rPr lang="es-VE" b="1" dirty="0" smtClean="0">
                <a:solidFill>
                  <a:srgbClr val="222222"/>
                </a:solidFill>
                <a:latin typeface="Comic Sans MS" panose="030F0702030302020204" pitchFamily="66" charset="0"/>
              </a:rPr>
              <a:t>Complejidad de la comunicación dieta-microbiota-salud</a:t>
            </a:r>
            <a:endParaRPr lang="es-VE" dirty="0">
              <a:latin typeface="Comic Sans MS" panose="030F0702030302020204" pitchFamily="66" charset="0"/>
            </a:endParaRPr>
          </a:p>
        </p:txBody>
      </p:sp>
      <p:graphicFrame>
        <p:nvGraphicFramePr>
          <p:cNvPr id="5" name="Tabla 4"/>
          <p:cNvGraphicFramePr>
            <a:graphicFrameLocks noGrp="1"/>
          </p:cNvGraphicFramePr>
          <p:nvPr>
            <p:extLst>
              <p:ext uri="{D42A27DB-BD31-4B8C-83A1-F6EECF244321}">
                <p14:modId xmlns:p14="http://schemas.microsoft.com/office/powerpoint/2010/main" val="3791722897"/>
              </p:ext>
            </p:extLst>
          </p:nvPr>
        </p:nvGraphicFramePr>
        <p:xfrm>
          <a:off x="520694" y="4941168"/>
          <a:ext cx="8245487" cy="720080"/>
        </p:xfrm>
        <a:graphic>
          <a:graphicData uri="http://schemas.openxmlformats.org/drawingml/2006/table">
            <a:tbl>
              <a:tblPr/>
              <a:tblGrid>
                <a:gridCol w="2061372"/>
                <a:gridCol w="2007650"/>
                <a:gridCol w="2115093"/>
                <a:gridCol w="2061372"/>
              </a:tblGrid>
              <a:tr h="720080">
                <a:tc>
                  <a:txBody>
                    <a:bodyPr/>
                    <a:lstStyle/>
                    <a:p>
                      <a:pPr algn="l" fontAlgn="ctr"/>
                      <a:r>
                        <a:rPr lang="en-US" sz="1600" b="1" dirty="0" smtClean="0">
                          <a:solidFill>
                            <a:srgbClr val="0000FF"/>
                          </a:solidFill>
                          <a:effectLst/>
                        </a:rPr>
                        <a:t>Polifenoles (</a:t>
                      </a:r>
                      <a:r>
                        <a:rPr lang="en-US" sz="1600" b="1" dirty="0" err="1" smtClean="0">
                          <a:solidFill>
                            <a:srgbClr val="0000FF"/>
                          </a:solidFill>
                          <a:effectLst/>
                        </a:rPr>
                        <a:t>uva</a:t>
                      </a:r>
                      <a:r>
                        <a:rPr lang="en-US" sz="1600" b="1" dirty="0" smtClean="0">
                          <a:solidFill>
                            <a:srgbClr val="0000FF"/>
                          </a:solidFill>
                          <a:effectLst/>
                        </a:rPr>
                        <a:t> y/o </a:t>
                      </a:r>
                      <a:r>
                        <a:rPr lang="en-US" sz="1600" b="1" dirty="0" err="1" smtClean="0">
                          <a:solidFill>
                            <a:srgbClr val="0000FF"/>
                          </a:solidFill>
                          <a:effectLst/>
                        </a:rPr>
                        <a:t>extracto</a:t>
                      </a:r>
                      <a:r>
                        <a:rPr lang="en-US" sz="1600" b="1" dirty="0" smtClean="0">
                          <a:solidFill>
                            <a:srgbClr val="0000FF"/>
                          </a:solidFill>
                          <a:effectLst/>
                        </a:rPr>
                        <a:t> cranberry)</a:t>
                      </a:r>
                      <a:endParaRPr lang="en-US" sz="1600" b="1" dirty="0">
                        <a:solidFill>
                          <a:srgbClr val="0000FF"/>
                        </a:solidFill>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i="1" dirty="0" err="1">
                          <a:effectLst/>
                        </a:rPr>
                        <a:t>Akkermansia</a:t>
                      </a:r>
                      <a:r>
                        <a:rPr lang="es-VE" sz="1800" b="1" baseline="30000" dirty="0" err="1">
                          <a:solidFill>
                            <a:srgbClr val="0000FF"/>
                          </a:solidFill>
                          <a:effectLst/>
                        </a:rPr>
                        <a:t>b</a:t>
                      </a:r>
                      <a:endParaRPr lang="es-VE" sz="1800" b="1" dirty="0">
                        <a:solidFill>
                          <a:srgbClr val="0000FF"/>
                        </a:solidFill>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a:effectLst/>
                        </a:rPr>
                        <a:t>?</a:t>
                      </a: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0000FF"/>
                          </a:solidFill>
                          <a:effectLst/>
                        </a:rPr>
                        <a:t>↓ </a:t>
                      </a:r>
                      <a:r>
                        <a:rPr lang="es-VE" sz="1600" b="1" dirty="0" smtClean="0">
                          <a:solidFill>
                            <a:srgbClr val="0000FF"/>
                          </a:solidFill>
                          <a:effectLst/>
                        </a:rPr>
                        <a:t>S. metabólico</a:t>
                      </a:r>
                      <a:endParaRPr lang="es-VE" sz="1600" b="1" dirty="0">
                        <a:solidFill>
                          <a:srgbClr val="0000FF"/>
                        </a:solidFill>
                        <a:effectLst/>
                      </a:endParaRPr>
                    </a:p>
                  </a:txBody>
                  <a:tcPr marL="47145" marR="47145" marT="40410" marB="40410"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20444027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6797512" y="662902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graphicFrame>
        <p:nvGraphicFramePr>
          <p:cNvPr id="2" name="Tabla 1"/>
          <p:cNvGraphicFramePr>
            <a:graphicFrameLocks noGrp="1"/>
          </p:cNvGraphicFramePr>
          <p:nvPr>
            <p:extLst>
              <p:ext uri="{D42A27DB-BD31-4B8C-83A1-F6EECF244321}">
                <p14:modId xmlns:p14="http://schemas.microsoft.com/office/powerpoint/2010/main" val="2166557908"/>
              </p:ext>
            </p:extLst>
          </p:nvPr>
        </p:nvGraphicFramePr>
        <p:xfrm>
          <a:off x="574986" y="1589359"/>
          <a:ext cx="8136904" cy="4400008"/>
        </p:xfrm>
        <a:graphic>
          <a:graphicData uri="http://schemas.openxmlformats.org/drawingml/2006/table">
            <a:tbl>
              <a:tblPr/>
              <a:tblGrid>
                <a:gridCol w="2034226"/>
                <a:gridCol w="1926214"/>
                <a:gridCol w="2142238"/>
                <a:gridCol w="2034226"/>
              </a:tblGrid>
              <a:tr h="695408">
                <a:tc>
                  <a:txBody>
                    <a:bodyPr/>
                    <a:lstStyle/>
                    <a:p>
                      <a:pPr algn="l" fontAlgn="ctr"/>
                      <a:r>
                        <a:rPr lang="es-VE" sz="1600" b="1" dirty="0">
                          <a:solidFill>
                            <a:srgbClr val="FF0000"/>
                          </a:solidFill>
                          <a:effectLst/>
                        </a:rPr>
                        <a:t>NAS (</a:t>
                      </a:r>
                      <a:r>
                        <a:rPr lang="es-VE" sz="1600" b="1" dirty="0" smtClean="0">
                          <a:solidFill>
                            <a:srgbClr val="FF0000"/>
                          </a:solidFill>
                          <a:effectLst/>
                        </a:rPr>
                        <a:t>sacarina)</a:t>
                      </a:r>
                      <a:endParaRPr lang="es-VE" sz="16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i="1" dirty="0" err="1">
                          <a:effectLst/>
                        </a:rPr>
                        <a:t>Bacteroides</a:t>
                      </a:r>
                      <a:r>
                        <a:rPr lang="es-VE" sz="1600" b="1" baseline="30000" dirty="0" err="1">
                          <a:effectLst/>
                        </a:rPr>
                        <a:t>a</a:t>
                      </a:r>
                      <a:endParaRPr lang="es-VE" sz="1600" b="1" dirty="0">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dirty="0" smtClean="0">
                          <a:effectLst/>
                        </a:rPr>
                        <a:t>Acetato, </a:t>
                      </a:r>
                      <a:r>
                        <a:rPr lang="es-VE" sz="1600" b="1" dirty="0" err="1" smtClean="0">
                          <a:effectLst/>
                        </a:rPr>
                        <a:t>propionato</a:t>
                      </a:r>
                      <a:r>
                        <a:rPr lang="es-VE" sz="1600" b="1" dirty="0" smtClean="0">
                          <a:effectLst/>
                        </a:rPr>
                        <a:t> y </a:t>
                      </a:r>
                      <a:r>
                        <a:rPr lang="es-VE" sz="1600" b="1" dirty="0" err="1">
                          <a:effectLst/>
                        </a:rPr>
                        <a:t>LPS</a:t>
                      </a:r>
                      <a:r>
                        <a:rPr lang="es-VE" sz="1600" b="1" baseline="30000" dirty="0" err="1">
                          <a:effectLst/>
                        </a:rPr>
                        <a:t>a</a:t>
                      </a:r>
                      <a:endParaRPr lang="es-VE" sz="1600" b="1" dirty="0">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a:t>
                      </a:r>
                      <a:r>
                        <a:rPr lang="es-VE" sz="1600" b="1" dirty="0" smtClean="0">
                          <a:solidFill>
                            <a:srgbClr val="FF0000"/>
                          </a:solidFill>
                          <a:effectLst/>
                        </a:rPr>
                        <a:t>S. metabólico</a:t>
                      </a:r>
                      <a:endParaRPr lang="es-VE" sz="16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491352">
                <a:tc>
                  <a:txBody>
                    <a:bodyPr/>
                    <a:lstStyle/>
                    <a:p>
                      <a:pPr algn="l" fontAlgn="ctr"/>
                      <a:r>
                        <a:rPr lang="es-VE" sz="1600" b="1" dirty="0">
                          <a:solidFill>
                            <a:srgbClr val="FF0000"/>
                          </a:solidFill>
                          <a:effectLst/>
                        </a:rPr>
                        <a:t>NAS </a:t>
                      </a:r>
                      <a:r>
                        <a:rPr lang="es-VE" sz="1600" b="1" dirty="0" smtClean="0">
                          <a:solidFill>
                            <a:srgbClr val="FF0000"/>
                          </a:solidFill>
                          <a:effectLst/>
                        </a:rPr>
                        <a:t>(sacarina)</a:t>
                      </a:r>
                      <a:endParaRPr lang="es-VE" sz="16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i="1" dirty="0" err="1">
                          <a:effectLst/>
                        </a:rPr>
                        <a:t>Akkermansia</a:t>
                      </a:r>
                      <a:r>
                        <a:rPr lang="es-VE" sz="1800" b="1" baseline="30000" dirty="0" err="1">
                          <a:solidFill>
                            <a:srgbClr val="0000FF"/>
                          </a:solidFill>
                          <a:effectLst/>
                        </a:rPr>
                        <a:t>b</a:t>
                      </a:r>
                      <a:endParaRPr lang="es-VE" sz="1800" b="1" dirty="0">
                        <a:solidFill>
                          <a:srgbClr val="0000FF"/>
                        </a:solidFill>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dirty="0" smtClean="0">
                          <a:effectLst/>
                        </a:rPr>
                        <a:t>Acetato y </a:t>
                      </a:r>
                      <a:r>
                        <a:rPr lang="es-VE" sz="1600" b="1" dirty="0" err="1" smtClean="0">
                          <a:effectLst/>
                        </a:rPr>
                        <a:t>propionato</a:t>
                      </a:r>
                      <a:r>
                        <a:rPr lang="es-VE" sz="1600" b="1" baseline="30000" dirty="0" err="1" smtClean="0">
                          <a:effectLst/>
                        </a:rPr>
                        <a:t>a</a:t>
                      </a:r>
                      <a:endParaRPr lang="es-VE" sz="1600" b="1" dirty="0">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a:t>
                      </a:r>
                      <a:r>
                        <a:rPr lang="es-VE" sz="1600" b="1" dirty="0" smtClean="0">
                          <a:solidFill>
                            <a:srgbClr val="FF0000"/>
                          </a:solidFill>
                          <a:effectLst/>
                        </a:rPr>
                        <a:t>S. metabólico</a:t>
                      </a:r>
                      <a:endParaRPr lang="es-VE" sz="16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491352">
                <a:tc>
                  <a:txBody>
                    <a:bodyPr/>
                    <a:lstStyle/>
                    <a:p>
                      <a:pPr algn="l" fontAlgn="ctr"/>
                      <a:r>
                        <a:rPr lang="es-VE" sz="1600" b="1" dirty="0">
                          <a:solidFill>
                            <a:srgbClr val="FF0000"/>
                          </a:solidFill>
                          <a:effectLst/>
                        </a:rPr>
                        <a:t>NAS </a:t>
                      </a:r>
                      <a:r>
                        <a:rPr lang="es-VE" sz="1600" b="1" dirty="0" smtClean="0">
                          <a:solidFill>
                            <a:srgbClr val="FF0000"/>
                          </a:solidFill>
                          <a:effectLst/>
                        </a:rPr>
                        <a:t>(sacarina)</a:t>
                      </a:r>
                      <a:endParaRPr lang="es-VE" sz="16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a:effectLst/>
                        </a:rPr>
                        <a:t>↑ </a:t>
                      </a:r>
                      <a:r>
                        <a:rPr lang="es-VE" sz="1600" b="1" i="1">
                          <a:effectLst/>
                        </a:rPr>
                        <a:t>Turicibacter</a:t>
                      </a:r>
                      <a:r>
                        <a:rPr lang="es-VE" sz="1600" b="1" baseline="30000">
                          <a:effectLst/>
                        </a:rPr>
                        <a:t>a</a:t>
                      </a:r>
                      <a:endParaRPr lang="es-VE" sz="1600" b="1">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LPS?</a:t>
                      </a: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a:t>
                      </a:r>
                      <a:r>
                        <a:rPr lang="es-VE" sz="1600" b="1" dirty="0" smtClean="0">
                          <a:solidFill>
                            <a:srgbClr val="FF0000"/>
                          </a:solidFill>
                          <a:effectLst/>
                        </a:rPr>
                        <a:t>S. metabólico</a:t>
                      </a:r>
                      <a:endParaRPr lang="es-VE" sz="16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695408">
                <a:tc>
                  <a:txBody>
                    <a:bodyPr/>
                    <a:lstStyle/>
                    <a:p>
                      <a:pPr algn="l" fontAlgn="ctr"/>
                      <a:r>
                        <a:rPr lang="es-VE" sz="1600" b="1">
                          <a:solidFill>
                            <a:srgbClr val="FF0000"/>
                          </a:solidFill>
                          <a:effectLst/>
                        </a:rPr>
                        <a:t>NAS (aspartame)</a:t>
                      </a: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a:effectLst/>
                        </a:rPr>
                        <a:t>↑ </a:t>
                      </a:r>
                      <a:r>
                        <a:rPr lang="es-VE" sz="1600" b="1" i="1">
                          <a:effectLst/>
                        </a:rPr>
                        <a:t>Clostridium leptum</a:t>
                      </a:r>
                      <a:r>
                        <a:rPr lang="es-VE" sz="1600" b="1" baseline="30000">
                          <a:effectLst/>
                        </a:rPr>
                        <a:t>a</a:t>
                      </a:r>
                      <a:endParaRPr lang="es-VE" sz="1600" b="1">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dirty="0" smtClean="0">
                          <a:effectLst/>
                        </a:rPr>
                        <a:t>Acetato, </a:t>
                      </a:r>
                      <a:r>
                        <a:rPr lang="es-VE" sz="1600" b="1" dirty="0" err="1" smtClean="0">
                          <a:effectLst/>
                        </a:rPr>
                        <a:t>propionato</a:t>
                      </a:r>
                      <a:r>
                        <a:rPr lang="es-VE" sz="1600" b="1" dirty="0" smtClean="0">
                          <a:effectLst/>
                        </a:rPr>
                        <a:t> y </a:t>
                      </a:r>
                      <a:r>
                        <a:rPr lang="es-VE" sz="1600" b="1" dirty="0" err="1" smtClean="0">
                          <a:effectLst/>
                        </a:rPr>
                        <a:t>butirato</a:t>
                      </a:r>
                      <a:r>
                        <a:rPr lang="es-VE" sz="1600" b="1" baseline="30000" dirty="0" err="1" smtClean="0">
                          <a:effectLst/>
                        </a:rPr>
                        <a:t>a</a:t>
                      </a:r>
                      <a:endParaRPr lang="es-VE" sz="1600" b="1" dirty="0">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a:t>
                      </a:r>
                      <a:r>
                        <a:rPr lang="es-VE" sz="1600" b="1" dirty="0" smtClean="0">
                          <a:solidFill>
                            <a:srgbClr val="FF0000"/>
                          </a:solidFill>
                          <a:effectLst/>
                        </a:rPr>
                        <a:t>S. metabólico</a:t>
                      </a:r>
                      <a:endParaRPr lang="es-VE" sz="16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491352">
                <a:tc>
                  <a:txBody>
                    <a:bodyPr/>
                    <a:lstStyle/>
                    <a:p>
                      <a:pPr algn="l" fontAlgn="ctr"/>
                      <a:r>
                        <a:rPr lang="es-VE" sz="1600" b="1">
                          <a:solidFill>
                            <a:srgbClr val="FF0000"/>
                          </a:solidFill>
                          <a:effectLst/>
                        </a:rPr>
                        <a:t>NAS (acesulfame-potassium)</a:t>
                      </a: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a:effectLst/>
                        </a:rPr>
                        <a:t>↑ </a:t>
                      </a:r>
                      <a:r>
                        <a:rPr lang="es-VE" sz="1600" b="1" i="1">
                          <a:effectLst/>
                        </a:rPr>
                        <a:t>Bacteroides</a:t>
                      </a:r>
                      <a:r>
                        <a:rPr lang="es-VE" sz="1600" b="1" baseline="30000">
                          <a:effectLst/>
                        </a:rPr>
                        <a:t>a</a:t>
                      </a:r>
                      <a:endParaRPr lang="es-VE" sz="1600" b="1">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LPS, </a:t>
                      </a:r>
                      <a:r>
                        <a:rPr lang="es-VE" sz="1600" b="1" dirty="0" err="1" smtClean="0">
                          <a:effectLst/>
                        </a:rPr>
                        <a:t>piruvato</a:t>
                      </a:r>
                      <a:r>
                        <a:rPr lang="es-VE" sz="1600" b="1" dirty="0" smtClean="0">
                          <a:effectLst/>
                        </a:rPr>
                        <a:t> y </a:t>
                      </a:r>
                      <a:r>
                        <a:rPr lang="es-VE" sz="1600" b="1" dirty="0" err="1" smtClean="0">
                          <a:effectLst/>
                        </a:rPr>
                        <a:t>colato</a:t>
                      </a:r>
                      <a:endParaRPr lang="es-VE" sz="1600" b="1" dirty="0">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a:t>
                      </a:r>
                      <a:r>
                        <a:rPr lang="es-VE" sz="1600" b="1" dirty="0" smtClean="0">
                          <a:solidFill>
                            <a:srgbClr val="FF0000"/>
                          </a:solidFill>
                          <a:effectLst/>
                        </a:rPr>
                        <a:t>S. metabólico</a:t>
                      </a:r>
                      <a:endParaRPr lang="es-VE" sz="16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695408">
                <a:tc>
                  <a:txBody>
                    <a:bodyPr/>
                    <a:lstStyle/>
                    <a:p>
                      <a:pPr algn="l" fontAlgn="ctr"/>
                      <a:r>
                        <a:rPr lang="es-VE" sz="1600" b="1" dirty="0" smtClean="0">
                          <a:solidFill>
                            <a:srgbClr val="FF0000"/>
                          </a:solidFill>
                          <a:effectLst/>
                        </a:rPr>
                        <a:t>Dieta alta en grasa y azúcar</a:t>
                      </a:r>
                      <a:endParaRPr lang="es-VE" sz="16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dirty="0" err="1">
                          <a:effectLst/>
                        </a:rPr>
                        <a:t>Firmicutes</a:t>
                      </a:r>
                      <a:r>
                        <a:rPr lang="es-VE" sz="1600" b="1" dirty="0">
                          <a:effectLst/>
                        </a:rPr>
                        <a:t>, </a:t>
                      </a:r>
                      <a:r>
                        <a:rPr lang="es-VE" sz="1600" b="1" dirty="0" err="1">
                          <a:effectLst/>
                        </a:rPr>
                        <a:t>Mollicutes</a:t>
                      </a:r>
                      <a:r>
                        <a:rPr lang="es-VE" sz="1600" b="1" dirty="0">
                          <a:effectLst/>
                        </a:rPr>
                        <a:t> </a:t>
                      </a:r>
                      <a:r>
                        <a:rPr lang="es-VE" sz="1600" b="1" dirty="0" smtClean="0">
                          <a:effectLst/>
                        </a:rPr>
                        <a:t>y </a:t>
                      </a:r>
                      <a:r>
                        <a:rPr lang="es-VE" sz="1600" b="1" i="1" dirty="0" err="1" smtClean="0">
                          <a:effectLst/>
                        </a:rPr>
                        <a:t>Eubacterium</a:t>
                      </a:r>
                      <a:r>
                        <a:rPr lang="es-VE" sz="1600" b="1" baseline="30000" dirty="0" err="1" smtClean="0">
                          <a:effectLst/>
                        </a:rPr>
                        <a:t>a</a:t>
                      </a:r>
                      <a:endParaRPr lang="es-VE" sz="1600" b="1" dirty="0">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dirty="0" smtClean="0">
                          <a:effectLst/>
                        </a:rPr>
                        <a:t>Lactato, acetato y </a:t>
                      </a:r>
                      <a:r>
                        <a:rPr lang="es-VE" sz="1600" b="1" dirty="0" err="1" smtClean="0">
                          <a:effectLst/>
                        </a:rPr>
                        <a:t>butirato</a:t>
                      </a:r>
                      <a:r>
                        <a:rPr lang="es-VE" sz="1600" b="1" baseline="30000" dirty="0" err="1" smtClean="0">
                          <a:effectLst/>
                        </a:rPr>
                        <a:t>a</a:t>
                      </a:r>
                      <a:endParaRPr lang="es-VE" sz="1600" b="1" dirty="0">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a:t>
                      </a:r>
                      <a:r>
                        <a:rPr lang="es-VE" sz="1600" b="1" dirty="0" smtClean="0">
                          <a:solidFill>
                            <a:srgbClr val="FF0000"/>
                          </a:solidFill>
                          <a:effectLst/>
                        </a:rPr>
                        <a:t>S. metabólico</a:t>
                      </a:r>
                      <a:endParaRPr lang="es-VE" sz="16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491352">
                <a:tc>
                  <a:txBody>
                    <a:bodyPr/>
                    <a:lstStyle/>
                    <a:p>
                      <a:pPr algn="l" fontAlgn="ctr"/>
                      <a:r>
                        <a:rPr lang="es-VE" sz="1600" b="1" dirty="0" smtClean="0">
                          <a:solidFill>
                            <a:srgbClr val="FF0000"/>
                          </a:solidFill>
                          <a:effectLst/>
                        </a:rPr>
                        <a:t>Dieta alta en grasa y azúcar</a:t>
                      </a:r>
                      <a:endParaRPr lang="es-VE" sz="16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dirty="0" err="1">
                          <a:effectLst/>
                        </a:rPr>
                        <a:t>Bacteroidetes</a:t>
                      </a:r>
                      <a:r>
                        <a:rPr lang="es-VE" sz="1800" b="1" baseline="30000" dirty="0" err="1">
                          <a:solidFill>
                            <a:srgbClr val="0000FF"/>
                          </a:solidFill>
                          <a:effectLst/>
                        </a:rPr>
                        <a:t>b</a:t>
                      </a:r>
                      <a:endParaRPr lang="es-VE" sz="1800" b="1" dirty="0">
                        <a:solidFill>
                          <a:srgbClr val="0000FF"/>
                        </a:solidFill>
                        <a:effectLst/>
                      </a:endParaRP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a:effectLst/>
                        </a:rPr>
                        <a:t>?</a:t>
                      </a:r>
                    </a:p>
                  </a:txBody>
                  <a:tcPr marL="47145" marR="47145" marT="40410" marB="4041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a:t>
                      </a:r>
                      <a:r>
                        <a:rPr lang="es-VE" sz="1600" b="1" dirty="0" smtClean="0">
                          <a:solidFill>
                            <a:srgbClr val="FF0000"/>
                          </a:solidFill>
                          <a:effectLst/>
                        </a:rPr>
                        <a:t>S. metabólico</a:t>
                      </a:r>
                      <a:endParaRPr lang="es-VE" sz="1600" b="1" dirty="0">
                        <a:solidFill>
                          <a:srgbClr val="FF0000"/>
                        </a:solidFill>
                        <a:effectLst/>
                      </a:endParaRPr>
                    </a:p>
                  </a:txBody>
                  <a:tcPr marL="47145" marR="47145" marT="40410" marB="40410"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r>
            </a:tbl>
          </a:graphicData>
        </a:graphic>
      </p:graphicFrame>
      <p:sp>
        <p:nvSpPr>
          <p:cNvPr id="6" name="Rectángulo 5"/>
          <p:cNvSpPr/>
          <p:nvPr/>
        </p:nvSpPr>
        <p:spPr>
          <a:xfrm>
            <a:off x="1637389" y="6093296"/>
            <a:ext cx="5869222" cy="415498"/>
          </a:xfrm>
          <a:prstGeom prst="rect">
            <a:avLst/>
          </a:prstGeom>
        </p:spPr>
        <p:txBody>
          <a:bodyPr wrap="square">
            <a:spAutoFit/>
          </a:bodyPr>
          <a:lstStyle/>
          <a:p>
            <a:pPr algn="ctr"/>
            <a:r>
              <a:rPr lang="es-VE" sz="1050" dirty="0">
                <a:latin typeface="Times New Roman" panose="02020603050405020304" pitchFamily="18" charset="0"/>
                <a:cs typeface="Times New Roman" panose="02020603050405020304" pitchFamily="18" charset="0"/>
              </a:rPr>
              <a:t>N. </a:t>
            </a:r>
            <a:r>
              <a:rPr lang="es-VE" sz="1050" dirty="0" err="1">
                <a:latin typeface="Times New Roman" panose="02020603050405020304" pitchFamily="18" charset="0"/>
                <a:cs typeface="Times New Roman" panose="02020603050405020304" pitchFamily="18" charset="0"/>
              </a:rPr>
              <a:t>Zmora</a:t>
            </a:r>
            <a:r>
              <a:rPr lang="es-VE" sz="1050" dirty="0">
                <a:latin typeface="Times New Roman" panose="02020603050405020304" pitchFamily="18" charset="0"/>
                <a:cs typeface="Times New Roman" panose="02020603050405020304" pitchFamily="18" charset="0"/>
              </a:rPr>
              <a:t>, J. Suez, E. </a:t>
            </a:r>
            <a:r>
              <a:rPr lang="es-VE" sz="1050" dirty="0" err="1" smtClean="0">
                <a:latin typeface="Times New Roman" panose="02020603050405020304" pitchFamily="18" charset="0"/>
                <a:cs typeface="Times New Roman" panose="02020603050405020304" pitchFamily="18" charset="0"/>
              </a:rPr>
              <a:t>Elinav</a:t>
            </a:r>
            <a:r>
              <a:rPr lang="es-VE" sz="1050" dirty="0" smtClean="0">
                <a:latin typeface="Times New Roman" panose="02020603050405020304" pitchFamily="18" charset="0"/>
                <a:cs typeface="Times New Roman" panose="02020603050405020304" pitchFamily="18" charset="0"/>
              </a:rPr>
              <a:t>. </a:t>
            </a:r>
            <a:r>
              <a:rPr lang="es-VE" sz="1050" i="1" dirty="0" err="1" smtClean="0">
                <a:latin typeface="Times New Roman" panose="02020603050405020304" pitchFamily="18" charset="0"/>
                <a:cs typeface="Times New Roman" panose="02020603050405020304" pitchFamily="18" charset="0"/>
              </a:rPr>
              <a:t>You</a:t>
            </a:r>
            <a:r>
              <a:rPr lang="es-VE" sz="1050" i="1" dirty="0" smtClean="0">
                <a:latin typeface="Times New Roman" panose="02020603050405020304" pitchFamily="18" charset="0"/>
                <a:cs typeface="Times New Roman" panose="02020603050405020304" pitchFamily="18" charset="0"/>
              </a:rPr>
              <a:t> </a:t>
            </a:r>
            <a:r>
              <a:rPr lang="es-VE" sz="1050" i="1" dirty="0">
                <a:latin typeface="Times New Roman" panose="02020603050405020304" pitchFamily="18" charset="0"/>
                <a:cs typeface="Times New Roman" panose="02020603050405020304" pitchFamily="18" charset="0"/>
              </a:rPr>
              <a:t>are </a:t>
            </a:r>
            <a:r>
              <a:rPr lang="es-VE" sz="1050" i="1" dirty="0" err="1">
                <a:latin typeface="Times New Roman" panose="02020603050405020304" pitchFamily="18" charset="0"/>
                <a:cs typeface="Times New Roman" panose="02020603050405020304" pitchFamily="18" charset="0"/>
              </a:rPr>
              <a:t>what</a:t>
            </a:r>
            <a:r>
              <a:rPr lang="es-VE" sz="1050" i="1" dirty="0">
                <a:latin typeface="Times New Roman" panose="02020603050405020304" pitchFamily="18" charset="0"/>
                <a:cs typeface="Times New Roman" panose="02020603050405020304" pitchFamily="18" charset="0"/>
              </a:rPr>
              <a:t> </a:t>
            </a:r>
            <a:r>
              <a:rPr lang="es-VE" sz="1050" i="1" dirty="0" err="1">
                <a:latin typeface="Times New Roman" panose="02020603050405020304" pitchFamily="18" charset="0"/>
                <a:cs typeface="Times New Roman" panose="02020603050405020304" pitchFamily="18" charset="0"/>
              </a:rPr>
              <a:t>you</a:t>
            </a:r>
            <a:r>
              <a:rPr lang="es-VE" sz="1050" i="1" dirty="0">
                <a:latin typeface="Times New Roman" panose="02020603050405020304" pitchFamily="18" charset="0"/>
                <a:cs typeface="Times New Roman" panose="02020603050405020304" pitchFamily="18" charset="0"/>
              </a:rPr>
              <a:t> </a:t>
            </a:r>
            <a:r>
              <a:rPr lang="es-VE" sz="1050" i="1" dirty="0" err="1">
                <a:latin typeface="Times New Roman" panose="02020603050405020304" pitchFamily="18" charset="0"/>
                <a:cs typeface="Times New Roman" panose="02020603050405020304" pitchFamily="18" charset="0"/>
              </a:rPr>
              <a:t>eat</a:t>
            </a:r>
            <a:r>
              <a:rPr lang="es-VE" sz="1050" i="1" dirty="0">
                <a:latin typeface="Times New Roman" panose="02020603050405020304" pitchFamily="18" charset="0"/>
                <a:cs typeface="Times New Roman" panose="02020603050405020304" pitchFamily="18" charset="0"/>
              </a:rPr>
              <a:t>: </a:t>
            </a:r>
            <a:r>
              <a:rPr lang="es-VE" sz="1050" i="1" dirty="0" err="1">
                <a:latin typeface="Times New Roman" panose="02020603050405020304" pitchFamily="18" charset="0"/>
                <a:cs typeface="Times New Roman" panose="02020603050405020304" pitchFamily="18" charset="0"/>
              </a:rPr>
              <a:t>diet</a:t>
            </a:r>
            <a:r>
              <a:rPr lang="es-VE" sz="1050" i="1" dirty="0">
                <a:latin typeface="Times New Roman" panose="02020603050405020304" pitchFamily="18" charset="0"/>
                <a:cs typeface="Times New Roman" panose="02020603050405020304" pitchFamily="18" charset="0"/>
              </a:rPr>
              <a:t>, </a:t>
            </a:r>
            <a:r>
              <a:rPr lang="es-VE" sz="1050" i="1" dirty="0" err="1">
                <a:latin typeface="Times New Roman" panose="02020603050405020304" pitchFamily="18" charset="0"/>
                <a:cs typeface="Times New Roman" panose="02020603050405020304" pitchFamily="18" charset="0"/>
              </a:rPr>
              <a:t>health</a:t>
            </a:r>
            <a:r>
              <a:rPr lang="es-VE" sz="1050" i="1" dirty="0">
                <a:latin typeface="Times New Roman" panose="02020603050405020304" pitchFamily="18" charset="0"/>
                <a:cs typeface="Times New Roman" panose="02020603050405020304" pitchFamily="18" charset="0"/>
              </a:rPr>
              <a:t> and </a:t>
            </a:r>
            <a:r>
              <a:rPr lang="es-VE" sz="1050" i="1" dirty="0" err="1">
                <a:latin typeface="Times New Roman" panose="02020603050405020304" pitchFamily="18" charset="0"/>
                <a:cs typeface="Times New Roman" panose="02020603050405020304" pitchFamily="18" charset="0"/>
              </a:rPr>
              <a:t>the</a:t>
            </a:r>
            <a:r>
              <a:rPr lang="es-VE" sz="1050" i="1" dirty="0">
                <a:latin typeface="Times New Roman" panose="02020603050405020304" pitchFamily="18" charset="0"/>
                <a:cs typeface="Times New Roman" panose="02020603050405020304" pitchFamily="18" charset="0"/>
              </a:rPr>
              <a:t> </a:t>
            </a:r>
            <a:r>
              <a:rPr lang="es-VE" sz="1050" i="1" dirty="0" err="1">
                <a:latin typeface="Times New Roman" panose="02020603050405020304" pitchFamily="18" charset="0"/>
                <a:cs typeface="Times New Roman" panose="02020603050405020304" pitchFamily="18" charset="0"/>
              </a:rPr>
              <a:t>gut</a:t>
            </a:r>
            <a:r>
              <a:rPr lang="es-VE" sz="1050" i="1" dirty="0">
                <a:latin typeface="Times New Roman" panose="02020603050405020304" pitchFamily="18" charset="0"/>
                <a:cs typeface="Times New Roman" panose="02020603050405020304" pitchFamily="18" charset="0"/>
              </a:rPr>
              <a:t> </a:t>
            </a:r>
            <a:r>
              <a:rPr lang="es-VE" sz="1050" i="1" dirty="0" smtClean="0">
                <a:latin typeface="Times New Roman" panose="02020603050405020304" pitchFamily="18" charset="0"/>
                <a:cs typeface="Times New Roman" panose="02020603050405020304" pitchFamily="18" charset="0"/>
              </a:rPr>
              <a:t>microbiota. </a:t>
            </a:r>
            <a:r>
              <a:rPr lang="es-VE" sz="1050" dirty="0" err="1" smtClean="0">
                <a:latin typeface="Times New Roman" panose="02020603050405020304" pitchFamily="18" charset="0"/>
                <a:cs typeface="Times New Roman" panose="02020603050405020304" pitchFamily="18" charset="0"/>
              </a:rPr>
              <a:t>Nature</a:t>
            </a:r>
            <a:r>
              <a:rPr lang="es-VE" sz="1050" dirty="0" smtClean="0">
                <a:latin typeface="Times New Roman" panose="02020603050405020304" pitchFamily="18" charset="0"/>
                <a:cs typeface="Times New Roman" panose="02020603050405020304" pitchFamily="18" charset="0"/>
              </a:rPr>
              <a:t> </a:t>
            </a:r>
            <a:r>
              <a:rPr lang="es-VE" sz="1050" dirty="0" err="1">
                <a:latin typeface="Times New Roman" panose="02020603050405020304" pitchFamily="18" charset="0"/>
                <a:cs typeface="Times New Roman" panose="02020603050405020304" pitchFamily="18" charset="0"/>
              </a:rPr>
              <a:t>Reviews</a:t>
            </a:r>
            <a:r>
              <a:rPr lang="es-VE" sz="1050" dirty="0">
                <a:latin typeface="Times New Roman" panose="02020603050405020304" pitchFamily="18" charset="0"/>
                <a:cs typeface="Times New Roman" panose="02020603050405020304" pitchFamily="18" charset="0"/>
              </a:rPr>
              <a:t> </a:t>
            </a:r>
            <a:r>
              <a:rPr lang="es-VE" sz="1050" dirty="0" err="1">
                <a:latin typeface="Times New Roman" panose="02020603050405020304" pitchFamily="18" charset="0"/>
                <a:cs typeface="Times New Roman" panose="02020603050405020304" pitchFamily="18" charset="0"/>
              </a:rPr>
              <a:t>Gastroenterology</a:t>
            </a:r>
            <a:r>
              <a:rPr lang="es-VE" sz="1050" dirty="0">
                <a:latin typeface="Times New Roman" panose="02020603050405020304" pitchFamily="18" charset="0"/>
                <a:cs typeface="Times New Roman" panose="02020603050405020304" pitchFamily="18" charset="0"/>
              </a:rPr>
              <a:t> </a:t>
            </a:r>
            <a:r>
              <a:rPr lang="es-VE" sz="1050" dirty="0" smtClean="0">
                <a:latin typeface="Times New Roman" panose="02020603050405020304" pitchFamily="18" charset="0"/>
                <a:cs typeface="Times New Roman" panose="02020603050405020304" pitchFamily="18" charset="0"/>
              </a:rPr>
              <a:t>&amp;  </a:t>
            </a:r>
            <a:r>
              <a:rPr lang="es-VE" sz="1050" dirty="0" err="1" smtClean="0">
                <a:latin typeface="Times New Roman" panose="02020603050405020304" pitchFamily="18" charset="0"/>
                <a:cs typeface="Times New Roman" panose="02020603050405020304" pitchFamily="18" charset="0"/>
              </a:rPr>
              <a:t>Hepatology</a:t>
            </a:r>
            <a:r>
              <a:rPr lang="es-VE" sz="1050" dirty="0" smtClean="0">
                <a:latin typeface="Times New Roman" panose="02020603050405020304" pitchFamily="18" charset="0"/>
                <a:cs typeface="Times New Roman" panose="02020603050405020304" pitchFamily="18" charset="0"/>
              </a:rPr>
              <a:t> </a:t>
            </a:r>
            <a:r>
              <a:rPr lang="es-VE" sz="1050" b="1" dirty="0" smtClean="0">
                <a:latin typeface="Times New Roman" panose="02020603050405020304" pitchFamily="18" charset="0"/>
                <a:cs typeface="Times New Roman" panose="02020603050405020304" pitchFamily="18" charset="0"/>
              </a:rPr>
              <a:t>2019</a:t>
            </a:r>
            <a:r>
              <a:rPr lang="es-VE" sz="1050" dirty="0" smtClean="0">
                <a:latin typeface="Times New Roman" panose="02020603050405020304" pitchFamily="18" charset="0"/>
                <a:cs typeface="Times New Roman" panose="02020603050405020304" pitchFamily="18" charset="0"/>
              </a:rPr>
              <a:t> ; 16: 35–56.</a:t>
            </a:r>
            <a:endParaRPr lang="es-VE" sz="1050" dirty="0">
              <a:latin typeface="Times New Roman" panose="02020603050405020304" pitchFamily="18" charset="0"/>
              <a:cs typeface="Times New Roman" panose="02020603050405020304" pitchFamily="18" charset="0"/>
            </a:endParaRPr>
          </a:p>
        </p:txBody>
      </p:sp>
      <p:graphicFrame>
        <p:nvGraphicFramePr>
          <p:cNvPr id="7" name="Tabla 6"/>
          <p:cNvGraphicFramePr>
            <a:graphicFrameLocks noGrp="1"/>
          </p:cNvGraphicFramePr>
          <p:nvPr>
            <p:extLst>
              <p:ext uri="{D42A27DB-BD31-4B8C-83A1-F6EECF244321}">
                <p14:modId xmlns:p14="http://schemas.microsoft.com/office/powerpoint/2010/main" val="2219851107"/>
              </p:ext>
            </p:extLst>
          </p:nvPr>
        </p:nvGraphicFramePr>
        <p:xfrm>
          <a:off x="574986" y="980728"/>
          <a:ext cx="8136904" cy="568500"/>
        </p:xfrm>
        <a:graphic>
          <a:graphicData uri="http://schemas.openxmlformats.org/drawingml/2006/table">
            <a:tbl>
              <a:tblPr/>
              <a:tblGrid>
                <a:gridCol w="2034226"/>
                <a:gridCol w="1926214"/>
                <a:gridCol w="2177926"/>
                <a:gridCol w="1998538"/>
              </a:tblGrid>
              <a:tr h="0">
                <a:tc>
                  <a:txBody>
                    <a:bodyPr/>
                    <a:lstStyle/>
                    <a:p>
                      <a:pPr algn="l" fontAlgn="t"/>
                      <a:r>
                        <a:rPr lang="es-VE" sz="1600" dirty="0" smtClean="0">
                          <a:effectLst>
                            <a:outerShdw blurRad="38100" dist="38100" dir="2700000" algn="tl">
                              <a:srgbClr val="000000">
                                <a:alpha val="43137"/>
                              </a:srgbClr>
                            </a:outerShdw>
                          </a:effectLst>
                          <a:latin typeface="Comic Sans MS" panose="030F0702030302020204" pitchFamily="66" charset="0"/>
                        </a:rPr>
                        <a:t>Componente Dieta</a:t>
                      </a:r>
                      <a:endParaRPr lang="es-VE" sz="1600" dirty="0">
                        <a:effectLst>
                          <a:outerShdw blurRad="38100" dist="38100" dir="2700000" algn="tl">
                            <a:srgbClr val="000000">
                              <a:alpha val="43137"/>
                            </a:srgbClr>
                          </a:outerShdw>
                        </a:effectLst>
                        <a:latin typeface="Comic Sans MS" panose="030F0702030302020204" pitchFamily="66" charset="0"/>
                      </a:endParaRPr>
                    </a:p>
                  </a:txBody>
                  <a:tcPr marL="47145" marR="47145" marT="40410" marB="40410">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c>
                  <a:txBody>
                    <a:bodyPr/>
                    <a:lstStyle/>
                    <a:p>
                      <a:pPr algn="l" fontAlgn="t"/>
                      <a:r>
                        <a:rPr lang="es-VE" sz="1600" dirty="0">
                          <a:effectLst>
                            <a:outerShdw blurRad="38100" dist="38100" dir="2700000" algn="tl">
                              <a:srgbClr val="000000">
                                <a:alpha val="43137"/>
                              </a:srgbClr>
                            </a:outerShdw>
                          </a:effectLst>
                          <a:latin typeface="Comic Sans MS" panose="030F0702030302020204" pitchFamily="66" charset="0"/>
                        </a:rPr>
                        <a:t>Bacteria</a:t>
                      </a:r>
                    </a:p>
                  </a:txBody>
                  <a:tcPr marL="47145" marR="47145" marT="40410" marB="40410">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c>
                  <a:txBody>
                    <a:bodyPr/>
                    <a:lstStyle/>
                    <a:p>
                      <a:pPr algn="l" fontAlgn="t"/>
                      <a:r>
                        <a:rPr lang="es-VE" sz="1600" dirty="0" smtClean="0">
                          <a:effectLst>
                            <a:outerShdw blurRad="38100" dist="38100" dir="2700000" algn="tl">
                              <a:srgbClr val="000000">
                                <a:alpha val="43137"/>
                              </a:srgbClr>
                            </a:outerShdw>
                          </a:effectLst>
                          <a:latin typeface="Comic Sans MS" panose="030F0702030302020204" pitchFamily="66" charset="0"/>
                        </a:rPr>
                        <a:t>Metabolitos o mediadores</a:t>
                      </a:r>
                      <a:endParaRPr lang="es-VE" sz="1600" dirty="0">
                        <a:effectLst>
                          <a:outerShdw blurRad="38100" dist="38100" dir="2700000" algn="tl">
                            <a:srgbClr val="000000">
                              <a:alpha val="43137"/>
                            </a:srgbClr>
                          </a:outerShdw>
                        </a:effectLst>
                        <a:latin typeface="Comic Sans MS" panose="030F0702030302020204" pitchFamily="66" charset="0"/>
                      </a:endParaRPr>
                    </a:p>
                  </a:txBody>
                  <a:tcPr marL="47145" marR="47145" marT="40410" marB="40410">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c>
                  <a:txBody>
                    <a:bodyPr/>
                    <a:lstStyle/>
                    <a:p>
                      <a:pPr algn="l" fontAlgn="t"/>
                      <a:r>
                        <a:rPr lang="es-VE" sz="1600" dirty="0" smtClean="0">
                          <a:effectLst>
                            <a:outerShdw blurRad="38100" dist="38100" dir="2700000" algn="tl">
                              <a:srgbClr val="000000">
                                <a:alpha val="43137"/>
                              </a:srgbClr>
                            </a:outerShdw>
                          </a:effectLst>
                          <a:latin typeface="Comic Sans MS" panose="030F0702030302020204" pitchFamily="66" charset="0"/>
                        </a:rPr>
                        <a:t>Riesgo de</a:t>
                      </a:r>
                      <a:r>
                        <a:rPr lang="es-VE" sz="1600" baseline="0" dirty="0" smtClean="0">
                          <a:effectLst>
                            <a:outerShdw blurRad="38100" dist="38100" dir="2700000" algn="tl">
                              <a:srgbClr val="000000">
                                <a:alpha val="43137"/>
                              </a:srgbClr>
                            </a:outerShdw>
                          </a:effectLst>
                          <a:latin typeface="Comic Sans MS" panose="030F0702030302020204" pitchFamily="66" charset="0"/>
                        </a:rPr>
                        <a:t> </a:t>
                      </a:r>
                      <a:r>
                        <a:rPr lang="es-VE" sz="1600" dirty="0" smtClean="0">
                          <a:effectLst>
                            <a:outerShdw blurRad="38100" dist="38100" dir="2700000" algn="tl">
                              <a:srgbClr val="000000">
                                <a:alpha val="43137"/>
                              </a:srgbClr>
                            </a:outerShdw>
                          </a:effectLst>
                          <a:latin typeface="Comic Sans MS" panose="030F0702030302020204" pitchFamily="66" charset="0"/>
                        </a:rPr>
                        <a:t>enfermedad</a:t>
                      </a:r>
                      <a:endParaRPr lang="es-VE" sz="1600" dirty="0">
                        <a:effectLst>
                          <a:outerShdw blurRad="38100" dist="38100" dir="2700000" algn="tl">
                            <a:srgbClr val="000000">
                              <a:alpha val="43137"/>
                            </a:srgbClr>
                          </a:outerShdw>
                        </a:effectLst>
                        <a:latin typeface="Comic Sans MS" panose="030F0702030302020204" pitchFamily="66" charset="0"/>
                      </a:endParaRPr>
                    </a:p>
                  </a:txBody>
                  <a:tcPr marL="47145" marR="47145" marT="40410" marB="40410">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r>
            </a:tbl>
          </a:graphicData>
        </a:graphic>
      </p:graphicFrame>
      <p:sp>
        <p:nvSpPr>
          <p:cNvPr id="8" name="Rectángulo 7"/>
          <p:cNvSpPr/>
          <p:nvPr/>
        </p:nvSpPr>
        <p:spPr>
          <a:xfrm>
            <a:off x="1515226" y="404664"/>
            <a:ext cx="6256423" cy="369332"/>
          </a:xfrm>
          <a:prstGeom prst="rect">
            <a:avLst/>
          </a:prstGeom>
          <a:solidFill>
            <a:schemeClr val="accent6">
              <a:lumMod val="60000"/>
              <a:lumOff val="40000"/>
            </a:schemeClr>
          </a:solidFill>
          <a:ln>
            <a:solidFill>
              <a:srgbClr val="0000FF"/>
            </a:solidFill>
          </a:ln>
          <a:effectLst>
            <a:outerShdw blurRad="50800" dist="38100" dir="2700000" algn="tl" rotWithShape="0">
              <a:prstClr val="black">
                <a:alpha val="40000"/>
              </a:prstClr>
            </a:outerShdw>
          </a:effectLst>
        </p:spPr>
        <p:txBody>
          <a:bodyPr wrap="square">
            <a:spAutoFit/>
          </a:bodyPr>
          <a:lstStyle/>
          <a:p>
            <a:r>
              <a:rPr lang="es-VE" b="1" dirty="0" smtClean="0">
                <a:solidFill>
                  <a:srgbClr val="222222"/>
                </a:solidFill>
                <a:latin typeface="Comic Sans MS" panose="030F0702030302020204" pitchFamily="66" charset="0"/>
              </a:rPr>
              <a:t>Complejidad de la comunicación dieta-microbiota-salud</a:t>
            </a:r>
            <a:endParaRPr lang="es-VE" dirty="0">
              <a:latin typeface="Comic Sans MS" panose="030F0702030302020204" pitchFamily="66" charset="0"/>
            </a:endParaRPr>
          </a:p>
        </p:txBody>
      </p:sp>
    </p:spTree>
    <p:extLst>
      <p:ext uri="{BB962C8B-B14F-4D97-AF65-F5344CB8AC3E}">
        <p14:creationId xmlns:p14="http://schemas.microsoft.com/office/powerpoint/2010/main" val="21854757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1984603248"/>
              </p:ext>
            </p:extLst>
          </p:nvPr>
        </p:nvGraphicFramePr>
        <p:xfrm>
          <a:off x="539552" y="1509519"/>
          <a:ext cx="8208914" cy="4151729"/>
        </p:xfrm>
        <a:graphic>
          <a:graphicData uri="http://schemas.openxmlformats.org/drawingml/2006/table">
            <a:tbl>
              <a:tblPr/>
              <a:tblGrid>
                <a:gridCol w="2052227"/>
                <a:gridCol w="2052229"/>
                <a:gridCol w="2052229"/>
                <a:gridCol w="2052229"/>
              </a:tblGrid>
              <a:tr h="481613">
                <a:tc>
                  <a:txBody>
                    <a:bodyPr/>
                    <a:lstStyle/>
                    <a:p>
                      <a:pPr algn="l" fontAlgn="ctr"/>
                      <a:r>
                        <a:rPr lang="es-VE" sz="1600" b="1" dirty="0" smtClean="0">
                          <a:solidFill>
                            <a:srgbClr val="FF0000"/>
                          </a:solidFill>
                          <a:effectLst/>
                        </a:rPr>
                        <a:t>Grasa saturada</a:t>
                      </a:r>
                      <a:endParaRPr lang="es-VE" sz="1600" b="1" dirty="0">
                        <a:solidFill>
                          <a:srgbClr val="FF0000"/>
                        </a:solidFill>
                        <a:effectLst/>
                      </a:endParaRPr>
                    </a:p>
                  </a:txBody>
                  <a:tcPr marL="48003" marR="48003" marT="41145" marB="411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i="1" dirty="0">
                          <a:effectLst/>
                        </a:rPr>
                        <a:t>Bacteroides</a:t>
                      </a:r>
                      <a:r>
                        <a:rPr lang="es-VE" sz="1600" b="1" dirty="0">
                          <a:effectLst/>
                        </a:rPr>
                        <a:t> </a:t>
                      </a:r>
                      <a:r>
                        <a:rPr lang="es-VE" sz="1600" b="1" dirty="0" smtClean="0">
                          <a:effectLst/>
                        </a:rPr>
                        <a:t>y</a:t>
                      </a:r>
                      <a:r>
                        <a:rPr lang="es-VE" sz="1600" b="1" dirty="0">
                          <a:effectLst/>
                        </a:rPr>
                        <a:t> </a:t>
                      </a:r>
                      <a:r>
                        <a:rPr lang="es-VE" sz="1600" b="1" i="1" dirty="0" err="1">
                          <a:effectLst/>
                        </a:rPr>
                        <a:t>Turicibacter</a:t>
                      </a:r>
                      <a:r>
                        <a:rPr lang="es-VE" sz="1600" b="1" baseline="30000" dirty="0" err="1">
                          <a:effectLst/>
                        </a:rPr>
                        <a:t>a</a:t>
                      </a:r>
                      <a:endParaRPr lang="es-VE" sz="1600" b="1" dirty="0">
                        <a:effectLst/>
                      </a:endParaRPr>
                    </a:p>
                  </a:txBody>
                  <a:tcPr marL="48003" marR="48003" marT="41145" marB="411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LPS</a:t>
                      </a:r>
                    </a:p>
                  </a:txBody>
                  <a:tcPr marL="48003" marR="48003" marT="41145" marB="411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a:t>
                      </a:r>
                      <a:r>
                        <a:rPr lang="es-VE" sz="1600" b="1" dirty="0" smtClean="0">
                          <a:solidFill>
                            <a:srgbClr val="FF0000"/>
                          </a:solidFill>
                          <a:effectLst/>
                        </a:rPr>
                        <a:t>S. Metabólico</a:t>
                      </a:r>
                      <a:endParaRPr lang="es-VE" sz="1600" b="1" dirty="0">
                        <a:solidFill>
                          <a:srgbClr val="FF0000"/>
                        </a:solidFill>
                        <a:effectLst/>
                      </a:endParaRPr>
                    </a:p>
                  </a:txBody>
                  <a:tcPr marL="48003" marR="48003" marT="41145" marB="41145"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681009">
                <a:tc>
                  <a:txBody>
                    <a:bodyPr/>
                    <a:lstStyle/>
                    <a:p>
                      <a:pPr algn="l" fontAlgn="ctr"/>
                      <a:r>
                        <a:rPr lang="es-VE" sz="1600" b="1" dirty="0" smtClean="0">
                          <a:effectLst/>
                        </a:rPr>
                        <a:t>Grasa saturada</a:t>
                      </a:r>
                      <a:endParaRPr lang="es-VE" sz="1600" b="1" dirty="0">
                        <a:effectLst/>
                      </a:endParaRPr>
                    </a:p>
                  </a:txBody>
                  <a:tcPr marL="48003" marR="48003" marT="41145" marB="411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dirty="0" err="1">
                          <a:effectLst/>
                        </a:rPr>
                        <a:t>Supplemented</a:t>
                      </a:r>
                      <a:r>
                        <a:rPr lang="es-VE" sz="1600" dirty="0">
                          <a:effectLst/>
                        </a:rPr>
                        <a:t> </a:t>
                      </a:r>
                      <a:r>
                        <a:rPr lang="es-VE" sz="1600" i="1" dirty="0">
                          <a:effectLst/>
                        </a:rPr>
                        <a:t>Bacteroides </a:t>
                      </a:r>
                      <a:r>
                        <a:rPr lang="es-VE" sz="1600" i="1" dirty="0" err="1">
                          <a:effectLst/>
                        </a:rPr>
                        <a:t>uniformis</a:t>
                      </a:r>
                      <a:r>
                        <a:rPr lang="es-VE" sz="1800" b="1" baseline="30000" dirty="0" err="1">
                          <a:solidFill>
                            <a:srgbClr val="0000FF"/>
                          </a:solidFill>
                          <a:effectLst/>
                        </a:rPr>
                        <a:t>b</a:t>
                      </a:r>
                      <a:endParaRPr lang="es-VE" sz="1800" b="1" dirty="0">
                        <a:solidFill>
                          <a:srgbClr val="0000FF"/>
                        </a:solidFill>
                        <a:effectLst/>
                      </a:endParaRPr>
                    </a:p>
                  </a:txBody>
                  <a:tcPr marL="48003" marR="48003" marT="41145" marB="411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dirty="0">
                          <a:effectLst/>
                        </a:rPr>
                        <a:t>?</a:t>
                      </a:r>
                    </a:p>
                  </a:txBody>
                  <a:tcPr marL="48003" marR="48003" marT="41145" marB="411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dirty="0">
                          <a:effectLst/>
                        </a:rPr>
                        <a:t>↓ </a:t>
                      </a:r>
                      <a:r>
                        <a:rPr lang="es-VE" sz="1600" b="1" dirty="0" smtClean="0">
                          <a:effectLst/>
                        </a:rPr>
                        <a:t>S. Metabólico</a:t>
                      </a:r>
                      <a:endParaRPr lang="es-VE" sz="1600" dirty="0">
                        <a:effectLst/>
                      </a:endParaRPr>
                    </a:p>
                  </a:txBody>
                  <a:tcPr marL="48003" marR="48003" marT="41145" marB="41145"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282216">
                <a:tc>
                  <a:txBody>
                    <a:bodyPr/>
                    <a:lstStyle/>
                    <a:p>
                      <a:pPr algn="l" fontAlgn="ctr"/>
                      <a:r>
                        <a:rPr lang="es-VE" sz="1600" b="1" dirty="0" smtClean="0">
                          <a:solidFill>
                            <a:srgbClr val="FF0000"/>
                          </a:solidFill>
                          <a:effectLst/>
                        </a:rPr>
                        <a:t>Grasa saturada</a:t>
                      </a:r>
                      <a:endParaRPr lang="es-VE" sz="1600" b="1" dirty="0">
                        <a:solidFill>
                          <a:srgbClr val="FF0000"/>
                        </a:solidFill>
                        <a:effectLst/>
                      </a:endParaRPr>
                    </a:p>
                  </a:txBody>
                  <a:tcPr marL="48003" marR="48003" marT="41145" marB="411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a:effectLst/>
                        </a:rPr>
                        <a:t>↑ </a:t>
                      </a:r>
                      <a:r>
                        <a:rPr lang="es-VE" sz="1600" b="1" i="1">
                          <a:effectLst/>
                        </a:rPr>
                        <a:t>Bilophila</a:t>
                      </a:r>
                      <a:r>
                        <a:rPr lang="es-VE" sz="1600" b="1" baseline="30000">
                          <a:effectLst/>
                        </a:rPr>
                        <a:t>a</a:t>
                      </a:r>
                      <a:endParaRPr lang="es-VE" sz="1600" b="1">
                        <a:effectLst/>
                      </a:endParaRPr>
                    </a:p>
                  </a:txBody>
                  <a:tcPr marL="48003" marR="48003" marT="41145" marB="411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a:effectLst/>
                        </a:rPr>
                        <a:t>↑ LPS</a:t>
                      </a:r>
                    </a:p>
                  </a:txBody>
                  <a:tcPr marL="48003" marR="48003" marT="41145" marB="411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IBD</a:t>
                      </a:r>
                    </a:p>
                  </a:txBody>
                  <a:tcPr marL="48003" marR="48003" marT="41145" marB="41145"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880405">
                <a:tc>
                  <a:txBody>
                    <a:bodyPr/>
                    <a:lstStyle/>
                    <a:p>
                      <a:pPr algn="l" fontAlgn="ctr"/>
                      <a:r>
                        <a:rPr lang="es-VE" sz="1600" b="1" dirty="0" smtClean="0">
                          <a:solidFill>
                            <a:srgbClr val="FF0000"/>
                          </a:solidFill>
                          <a:effectLst/>
                        </a:rPr>
                        <a:t>Grasa saturada</a:t>
                      </a:r>
                      <a:endParaRPr lang="es-VE" sz="1600" b="1" dirty="0">
                        <a:solidFill>
                          <a:srgbClr val="FF0000"/>
                        </a:solidFill>
                        <a:effectLst/>
                      </a:endParaRPr>
                    </a:p>
                  </a:txBody>
                  <a:tcPr marL="48003" marR="48003" marT="41145" marB="411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dirty="0">
                          <a:effectLst/>
                        </a:rPr>
                        <a:t>↓ S24-7 (</a:t>
                      </a:r>
                      <a:r>
                        <a:rPr lang="es-VE" sz="1600" dirty="0" err="1">
                          <a:effectLst/>
                        </a:rPr>
                        <a:t>Bacteroidetes</a:t>
                      </a:r>
                      <a:r>
                        <a:rPr lang="es-VE" sz="1600" dirty="0">
                          <a:effectLst/>
                        </a:rPr>
                        <a:t>) </a:t>
                      </a:r>
                      <a:r>
                        <a:rPr lang="es-VE" sz="1600" dirty="0" smtClean="0">
                          <a:effectLst/>
                        </a:rPr>
                        <a:t>y </a:t>
                      </a:r>
                      <a:r>
                        <a:rPr lang="es-VE" sz="1600" dirty="0" err="1" smtClean="0">
                          <a:effectLst/>
                        </a:rPr>
                        <a:t>Lachnospiraceae</a:t>
                      </a:r>
                      <a:r>
                        <a:rPr lang="es-VE" sz="1800" b="1" baseline="30000" dirty="0" err="1" smtClean="0">
                          <a:solidFill>
                            <a:srgbClr val="0000FF"/>
                          </a:solidFill>
                          <a:effectLst/>
                        </a:rPr>
                        <a:t>b</a:t>
                      </a:r>
                      <a:endParaRPr lang="es-VE" sz="1800" b="1" dirty="0">
                        <a:solidFill>
                          <a:srgbClr val="0000FF"/>
                        </a:solidFill>
                        <a:effectLst/>
                      </a:endParaRPr>
                    </a:p>
                  </a:txBody>
                  <a:tcPr marL="48003" marR="48003" marT="41145" marB="411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dirty="0" smtClean="0">
                          <a:effectLst/>
                        </a:rPr>
                        <a:t>Butirato y </a:t>
                      </a:r>
                      <a:r>
                        <a:rPr lang="es-VE" sz="1600" b="1" dirty="0" err="1" smtClean="0">
                          <a:effectLst/>
                        </a:rPr>
                        <a:t>ac</a:t>
                      </a:r>
                      <a:r>
                        <a:rPr lang="es-VE" sz="1600" b="1" dirty="0" smtClean="0">
                          <a:effectLst/>
                        </a:rPr>
                        <a:t>. </a:t>
                      </a:r>
                      <a:r>
                        <a:rPr lang="es-VE" sz="1600" b="1" dirty="0" err="1" smtClean="0">
                          <a:effectLst/>
                        </a:rPr>
                        <a:t>retinoico</a:t>
                      </a:r>
                      <a:r>
                        <a:rPr lang="es-VE" sz="1800" b="1" baseline="30000" dirty="0" err="1" smtClean="0">
                          <a:solidFill>
                            <a:srgbClr val="0000FF"/>
                          </a:solidFill>
                          <a:effectLst/>
                        </a:rPr>
                        <a:t>b</a:t>
                      </a:r>
                      <a:endParaRPr lang="es-VE" sz="1800" b="1" dirty="0">
                        <a:solidFill>
                          <a:srgbClr val="0000FF"/>
                        </a:solidFill>
                        <a:effectLst/>
                      </a:endParaRPr>
                    </a:p>
                  </a:txBody>
                  <a:tcPr marL="48003" marR="48003" marT="41145" marB="411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IBD</a:t>
                      </a:r>
                    </a:p>
                  </a:txBody>
                  <a:tcPr marL="48003" marR="48003" marT="41145" marB="41145"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681009">
                <a:tc>
                  <a:txBody>
                    <a:bodyPr/>
                    <a:lstStyle/>
                    <a:p>
                      <a:pPr algn="l" fontAlgn="ctr"/>
                      <a:r>
                        <a:rPr lang="es-VE" sz="1600" b="1" dirty="0" smtClean="0">
                          <a:solidFill>
                            <a:srgbClr val="FF0000"/>
                          </a:solidFill>
                          <a:effectLst/>
                        </a:rPr>
                        <a:t>Grasa saturada</a:t>
                      </a:r>
                      <a:endParaRPr lang="es-VE" sz="1600" b="1" dirty="0">
                        <a:solidFill>
                          <a:srgbClr val="FF0000"/>
                        </a:solidFill>
                        <a:effectLst/>
                      </a:endParaRPr>
                    </a:p>
                  </a:txBody>
                  <a:tcPr marL="48003" marR="48003" marT="41145" marB="411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a:effectLst/>
                        </a:rPr>
                        <a:t>↑ </a:t>
                      </a:r>
                      <a:r>
                        <a:rPr lang="es-VE" sz="1600" i="1">
                          <a:effectLst/>
                        </a:rPr>
                        <a:t>Bacteroides</a:t>
                      </a:r>
                      <a:r>
                        <a:rPr lang="es-VE" sz="1600">
                          <a:effectLst/>
                        </a:rPr>
                        <a:t>, Mollicutes and </a:t>
                      </a:r>
                      <a:r>
                        <a:rPr lang="es-VE" sz="1600" i="1">
                          <a:effectLst/>
                        </a:rPr>
                        <a:t>Lactobacillus</a:t>
                      </a:r>
                      <a:r>
                        <a:rPr lang="es-VE" sz="1600" baseline="30000">
                          <a:effectLst/>
                        </a:rPr>
                        <a:t>a</a:t>
                      </a:r>
                      <a:endParaRPr lang="es-VE" sz="1600">
                        <a:effectLst/>
                      </a:endParaRPr>
                    </a:p>
                  </a:txBody>
                  <a:tcPr marL="48003" marR="48003" marT="41145" marB="411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dirty="0">
                          <a:effectLst/>
                        </a:rPr>
                        <a:t>↓ </a:t>
                      </a:r>
                      <a:r>
                        <a:rPr lang="es-VE" sz="1600" dirty="0" smtClean="0">
                          <a:effectLst/>
                        </a:rPr>
                        <a:t>Flavonoides y </a:t>
                      </a:r>
                      <a:r>
                        <a:rPr lang="es-VE" sz="1600" dirty="0">
                          <a:effectLst/>
                        </a:rPr>
                        <a:t>UCP1</a:t>
                      </a:r>
                    </a:p>
                  </a:txBody>
                  <a:tcPr marL="48003" marR="48003" marT="41145" marB="411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dirty="0">
                          <a:solidFill>
                            <a:srgbClr val="FF0000"/>
                          </a:solidFill>
                          <a:effectLst/>
                        </a:rPr>
                        <a:t>↑ </a:t>
                      </a:r>
                      <a:r>
                        <a:rPr lang="es-VE" sz="1600" b="1" dirty="0" smtClean="0">
                          <a:solidFill>
                            <a:srgbClr val="FF0000"/>
                          </a:solidFill>
                          <a:effectLst/>
                        </a:rPr>
                        <a:t>S. Metabólico</a:t>
                      </a:r>
                      <a:endParaRPr lang="es-VE" sz="1600" dirty="0">
                        <a:solidFill>
                          <a:srgbClr val="FF0000"/>
                        </a:solidFill>
                        <a:effectLst/>
                      </a:endParaRPr>
                    </a:p>
                  </a:txBody>
                  <a:tcPr marL="48003" marR="48003" marT="41145" marB="41145"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88040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VE" sz="1600" b="1" dirty="0" smtClean="0">
                          <a:solidFill>
                            <a:srgbClr val="FF0000"/>
                          </a:solidFill>
                          <a:effectLst/>
                        </a:rPr>
                        <a:t>Grasa saturada</a:t>
                      </a:r>
                    </a:p>
                    <a:p>
                      <a:pPr algn="l" fontAlgn="ctr"/>
                      <a:r>
                        <a:rPr lang="es-VE" sz="1600" dirty="0" smtClean="0">
                          <a:solidFill>
                            <a:srgbClr val="FF0000"/>
                          </a:solidFill>
                          <a:effectLst/>
                        </a:rPr>
                        <a:t>(palmitato)</a:t>
                      </a:r>
                      <a:endParaRPr lang="es-VE" sz="1600" dirty="0">
                        <a:solidFill>
                          <a:srgbClr val="FF0000"/>
                        </a:solidFill>
                        <a:effectLst/>
                      </a:endParaRPr>
                    </a:p>
                  </a:txBody>
                  <a:tcPr marL="48003" marR="48003" marT="41145" marB="411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dirty="0">
                          <a:effectLst/>
                        </a:rPr>
                        <a:t>↓ S24-7 (</a:t>
                      </a:r>
                      <a:r>
                        <a:rPr lang="es-VE" sz="1600" dirty="0" err="1">
                          <a:effectLst/>
                        </a:rPr>
                        <a:t>Bacteroidetes</a:t>
                      </a:r>
                      <a:r>
                        <a:rPr lang="es-VE" sz="1600" dirty="0">
                          <a:effectLst/>
                        </a:rPr>
                        <a:t>) and </a:t>
                      </a:r>
                      <a:r>
                        <a:rPr lang="es-VE" sz="1600" dirty="0" err="1">
                          <a:effectLst/>
                        </a:rPr>
                        <a:t>Prevotellaceae</a:t>
                      </a:r>
                      <a:r>
                        <a:rPr lang="es-VE" sz="1800" b="1" baseline="30000" dirty="0" err="1">
                          <a:solidFill>
                            <a:srgbClr val="0000FF"/>
                          </a:solidFill>
                          <a:effectLst/>
                        </a:rPr>
                        <a:t>b</a:t>
                      </a:r>
                      <a:endParaRPr lang="es-VE" sz="1800" b="1" dirty="0">
                        <a:solidFill>
                          <a:srgbClr val="0000FF"/>
                        </a:solidFill>
                        <a:effectLst/>
                      </a:endParaRPr>
                    </a:p>
                  </a:txBody>
                  <a:tcPr marL="48003" marR="48003" marT="41145" marB="411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dirty="0">
                          <a:effectLst/>
                        </a:rPr>
                        <a:t>↓ </a:t>
                      </a:r>
                      <a:r>
                        <a:rPr lang="es-VE" sz="1600" dirty="0" err="1" smtClean="0">
                          <a:effectLst/>
                        </a:rPr>
                        <a:t>Propionato?</a:t>
                      </a:r>
                      <a:r>
                        <a:rPr lang="es-VE" sz="1800" b="1" baseline="30000" dirty="0" err="1" smtClean="0">
                          <a:solidFill>
                            <a:srgbClr val="0000FF"/>
                          </a:solidFill>
                          <a:effectLst/>
                        </a:rPr>
                        <a:t>b</a:t>
                      </a:r>
                      <a:endParaRPr lang="es-VE" sz="1800" b="1" dirty="0">
                        <a:solidFill>
                          <a:srgbClr val="0000FF"/>
                        </a:solidFill>
                        <a:effectLst/>
                      </a:endParaRPr>
                    </a:p>
                  </a:txBody>
                  <a:tcPr marL="48003" marR="48003" marT="41145" marB="411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dirty="0">
                          <a:solidFill>
                            <a:srgbClr val="FF0000"/>
                          </a:solidFill>
                          <a:effectLst/>
                        </a:rPr>
                        <a:t>↑ </a:t>
                      </a:r>
                      <a:r>
                        <a:rPr lang="es-VE" sz="1600" dirty="0" smtClean="0">
                          <a:solidFill>
                            <a:srgbClr val="FF0000"/>
                          </a:solidFill>
                          <a:effectLst/>
                        </a:rPr>
                        <a:t>Esclerosis múltiple</a:t>
                      </a:r>
                      <a:endParaRPr lang="es-VE" sz="1600" dirty="0">
                        <a:solidFill>
                          <a:srgbClr val="FF0000"/>
                        </a:solidFill>
                        <a:effectLst/>
                      </a:endParaRPr>
                    </a:p>
                  </a:txBody>
                  <a:tcPr marL="48003" marR="48003" marT="41145" marB="41145"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bl>
          </a:graphicData>
        </a:graphic>
      </p:graphicFrame>
      <p:sp>
        <p:nvSpPr>
          <p:cNvPr id="5" name="Rectángulo 4"/>
          <p:cNvSpPr/>
          <p:nvPr/>
        </p:nvSpPr>
        <p:spPr>
          <a:xfrm>
            <a:off x="1637389" y="5805264"/>
            <a:ext cx="5869222" cy="461665"/>
          </a:xfrm>
          <a:prstGeom prst="rect">
            <a:avLst/>
          </a:prstGeom>
        </p:spPr>
        <p:txBody>
          <a:bodyPr wrap="square">
            <a:spAutoFit/>
          </a:bodyPr>
          <a:lstStyle/>
          <a:p>
            <a:pPr algn="ctr"/>
            <a:r>
              <a:rPr lang="es-VE" sz="1200" dirty="0">
                <a:latin typeface="Times New Roman" panose="02020603050405020304" pitchFamily="18" charset="0"/>
                <a:cs typeface="Times New Roman" panose="02020603050405020304" pitchFamily="18" charset="0"/>
              </a:rPr>
              <a:t>N. </a:t>
            </a:r>
            <a:r>
              <a:rPr lang="es-VE" sz="1200" dirty="0" err="1">
                <a:latin typeface="Times New Roman" panose="02020603050405020304" pitchFamily="18" charset="0"/>
                <a:cs typeface="Times New Roman" panose="02020603050405020304" pitchFamily="18" charset="0"/>
              </a:rPr>
              <a:t>Zmora</a:t>
            </a:r>
            <a:r>
              <a:rPr lang="es-VE" sz="1200" dirty="0">
                <a:latin typeface="Times New Roman" panose="02020603050405020304" pitchFamily="18" charset="0"/>
                <a:cs typeface="Times New Roman" panose="02020603050405020304" pitchFamily="18" charset="0"/>
              </a:rPr>
              <a:t>, J. Suez, E. </a:t>
            </a:r>
            <a:r>
              <a:rPr lang="es-VE" sz="1200" dirty="0" err="1" smtClean="0">
                <a:latin typeface="Times New Roman" panose="02020603050405020304" pitchFamily="18" charset="0"/>
                <a:cs typeface="Times New Roman" panose="02020603050405020304" pitchFamily="18" charset="0"/>
              </a:rPr>
              <a:t>Elinav</a:t>
            </a:r>
            <a:r>
              <a:rPr lang="es-VE" sz="1200"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You</a:t>
            </a:r>
            <a:r>
              <a:rPr lang="es-VE" sz="1200" i="1" dirty="0" smtClean="0">
                <a:latin typeface="Times New Roman" panose="02020603050405020304" pitchFamily="18" charset="0"/>
                <a:cs typeface="Times New Roman" panose="02020603050405020304" pitchFamily="18" charset="0"/>
              </a:rPr>
              <a:t> </a:t>
            </a:r>
            <a:r>
              <a:rPr lang="es-VE" sz="1200" i="1" dirty="0">
                <a:latin typeface="Times New Roman" panose="02020603050405020304" pitchFamily="18" charset="0"/>
                <a:cs typeface="Times New Roman" panose="02020603050405020304" pitchFamily="18" charset="0"/>
              </a:rPr>
              <a:t>are </a:t>
            </a:r>
            <a:r>
              <a:rPr lang="es-VE" sz="1200" i="1" dirty="0" err="1">
                <a:latin typeface="Times New Roman" panose="02020603050405020304" pitchFamily="18" charset="0"/>
                <a:cs typeface="Times New Roman" panose="02020603050405020304" pitchFamily="18" charset="0"/>
              </a:rPr>
              <a:t>what</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you</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eat</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diet</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health</a:t>
            </a:r>
            <a:r>
              <a:rPr lang="es-VE" sz="1200" i="1" dirty="0">
                <a:latin typeface="Times New Roman" panose="02020603050405020304" pitchFamily="18" charset="0"/>
                <a:cs typeface="Times New Roman" panose="02020603050405020304" pitchFamily="18" charset="0"/>
              </a:rPr>
              <a:t> and </a:t>
            </a:r>
            <a:r>
              <a:rPr lang="es-VE" sz="1200" i="1" dirty="0" err="1">
                <a:latin typeface="Times New Roman" panose="02020603050405020304" pitchFamily="18" charset="0"/>
                <a:cs typeface="Times New Roman" panose="02020603050405020304" pitchFamily="18" charset="0"/>
              </a:rPr>
              <a:t>the</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gut</a:t>
            </a:r>
            <a:r>
              <a:rPr lang="es-VE" sz="1200" i="1" dirty="0">
                <a:latin typeface="Times New Roman" panose="02020603050405020304" pitchFamily="18" charset="0"/>
                <a:cs typeface="Times New Roman" panose="02020603050405020304" pitchFamily="18" charset="0"/>
              </a:rPr>
              <a:t> </a:t>
            </a:r>
            <a:r>
              <a:rPr lang="es-VE" sz="1200" i="1" dirty="0" smtClean="0">
                <a:latin typeface="Times New Roman" panose="02020603050405020304" pitchFamily="18" charset="0"/>
                <a:cs typeface="Times New Roman" panose="02020603050405020304" pitchFamily="18" charset="0"/>
              </a:rPr>
              <a:t>microbiota. </a:t>
            </a:r>
            <a:r>
              <a:rPr lang="es-VE" sz="1200" dirty="0" err="1" smtClean="0">
                <a:latin typeface="Times New Roman" panose="02020603050405020304" pitchFamily="18" charset="0"/>
                <a:cs typeface="Times New Roman" panose="02020603050405020304" pitchFamily="18" charset="0"/>
              </a:rPr>
              <a:t>Nature</a:t>
            </a:r>
            <a:r>
              <a:rPr lang="es-VE" sz="1200" dirty="0" smtClean="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Reviews</a:t>
            </a:r>
            <a:r>
              <a:rPr lang="es-VE" sz="1200" dirty="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Gastroenterology</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&amp;  </a:t>
            </a:r>
            <a:r>
              <a:rPr lang="es-VE" sz="1200" dirty="0" err="1" smtClean="0">
                <a:latin typeface="Times New Roman" panose="02020603050405020304" pitchFamily="18" charset="0"/>
                <a:cs typeface="Times New Roman" panose="02020603050405020304" pitchFamily="18" charset="0"/>
              </a:rPr>
              <a:t>Hepatology</a:t>
            </a:r>
            <a:r>
              <a:rPr lang="es-VE" sz="1200" dirty="0" smtClean="0">
                <a:latin typeface="Times New Roman" panose="02020603050405020304" pitchFamily="18" charset="0"/>
                <a:cs typeface="Times New Roman" panose="02020603050405020304" pitchFamily="18" charset="0"/>
              </a:rPr>
              <a:t> </a:t>
            </a:r>
            <a:r>
              <a:rPr lang="es-VE" sz="1200" b="1" dirty="0" smtClean="0">
                <a:latin typeface="Times New Roman" panose="02020603050405020304" pitchFamily="18" charset="0"/>
                <a:cs typeface="Times New Roman" panose="02020603050405020304" pitchFamily="18" charset="0"/>
              </a:rPr>
              <a:t>2019</a:t>
            </a:r>
            <a:r>
              <a:rPr lang="es-VE" sz="1200" dirty="0" smtClean="0">
                <a:latin typeface="Times New Roman" panose="02020603050405020304" pitchFamily="18" charset="0"/>
                <a:cs typeface="Times New Roman" panose="02020603050405020304" pitchFamily="18" charset="0"/>
              </a:rPr>
              <a:t> ; 16: 35–56.</a:t>
            </a:r>
            <a:endParaRPr lang="es-VE" sz="1200" dirty="0">
              <a:latin typeface="Times New Roman" panose="02020603050405020304" pitchFamily="18" charset="0"/>
              <a:cs typeface="Times New Roman" panose="02020603050405020304" pitchFamily="18" charset="0"/>
            </a:endParaRPr>
          </a:p>
        </p:txBody>
      </p:sp>
      <p:graphicFrame>
        <p:nvGraphicFramePr>
          <p:cNvPr id="7" name="Tabla 6"/>
          <p:cNvGraphicFramePr>
            <a:graphicFrameLocks noGrp="1"/>
          </p:cNvGraphicFramePr>
          <p:nvPr>
            <p:extLst>
              <p:ext uri="{D42A27DB-BD31-4B8C-83A1-F6EECF244321}">
                <p14:modId xmlns:p14="http://schemas.microsoft.com/office/powerpoint/2010/main" val="296948670"/>
              </p:ext>
            </p:extLst>
          </p:nvPr>
        </p:nvGraphicFramePr>
        <p:xfrm>
          <a:off x="538982" y="861447"/>
          <a:ext cx="8208912" cy="568500"/>
        </p:xfrm>
        <a:graphic>
          <a:graphicData uri="http://schemas.openxmlformats.org/drawingml/2006/table">
            <a:tbl>
              <a:tblPr/>
              <a:tblGrid>
                <a:gridCol w="2052228"/>
                <a:gridCol w="2052228"/>
                <a:gridCol w="2016224"/>
                <a:gridCol w="2088232"/>
              </a:tblGrid>
              <a:tr h="0">
                <a:tc>
                  <a:txBody>
                    <a:bodyPr/>
                    <a:lstStyle/>
                    <a:p>
                      <a:pPr algn="l" fontAlgn="t"/>
                      <a:r>
                        <a:rPr lang="es-VE" sz="1600" dirty="0" smtClean="0">
                          <a:effectLst>
                            <a:outerShdw blurRad="38100" dist="38100" dir="2700000" algn="tl">
                              <a:srgbClr val="000000">
                                <a:alpha val="43137"/>
                              </a:srgbClr>
                            </a:outerShdw>
                          </a:effectLst>
                          <a:latin typeface="Comic Sans MS" panose="030F0702030302020204" pitchFamily="66" charset="0"/>
                        </a:rPr>
                        <a:t>Componente Dieta</a:t>
                      </a:r>
                      <a:endParaRPr lang="es-VE" sz="1600" dirty="0">
                        <a:effectLst>
                          <a:outerShdw blurRad="38100" dist="38100" dir="2700000" algn="tl">
                            <a:srgbClr val="000000">
                              <a:alpha val="43137"/>
                            </a:srgbClr>
                          </a:outerShdw>
                        </a:effectLst>
                        <a:latin typeface="Comic Sans MS" panose="030F0702030302020204" pitchFamily="66" charset="0"/>
                      </a:endParaRPr>
                    </a:p>
                  </a:txBody>
                  <a:tcPr marL="47145" marR="47145" marT="40410" marB="40410">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c>
                  <a:txBody>
                    <a:bodyPr/>
                    <a:lstStyle/>
                    <a:p>
                      <a:pPr algn="l" fontAlgn="t"/>
                      <a:r>
                        <a:rPr lang="es-VE" sz="1600" dirty="0">
                          <a:effectLst>
                            <a:outerShdw blurRad="38100" dist="38100" dir="2700000" algn="tl">
                              <a:srgbClr val="000000">
                                <a:alpha val="43137"/>
                              </a:srgbClr>
                            </a:outerShdw>
                          </a:effectLst>
                          <a:latin typeface="Comic Sans MS" panose="030F0702030302020204" pitchFamily="66" charset="0"/>
                        </a:rPr>
                        <a:t>Bacteria</a:t>
                      </a:r>
                    </a:p>
                  </a:txBody>
                  <a:tcPr marL="47145" marR="47145" marT="40410" marB="40410">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c>
                  <a:txBody>
                    <a:bodyPr/>
                    <a:lstStyle/>
                    <a:p>
                      <a:pPr algn="l" fontAlgn="t"/>
                      <a:r>
                        <a:rPr lang="es-VE" sz="1600" dirty="0" smtClean="0">
                          <a:effectLst>
                            <a:outerShdw blurRad="38100" dist="38100" dir="2700000" algn="tl">
                              <a:srgbClr val="000000">
                                <a:alpha val="43137"/>
                              </a:srgbClr>
                            </a:outerShdw>
                          </a:effectLst>
                          <a:latin typeface="Comic Sans MS" panose="030F0702030302020204" pitchFamily="66" charset="0"/>
                        </a:rPr>
                        <a:t>Metabolitos o mediadores</a:t>
                      </a:r>
                      <a:endParaRPr lang="es-VE" sz="1600" dirty="0">
                        <a:effectLst>
                          <a:outerShdw blurRad="38100" dist="38100" dir="2700000" algn="tl">
                            <a:srgbClr val="000000">
                              <a:alpha val="43137"/>
                            </a:srgbClr>
                          </a:outerShdw>
                        </a:effectLst>
                        <a:latin typeface="Comic Sans MS" panose="030F0702030302020204" pitchFamily="66" charset="0"/>
                      </a:endParaRPr>
                    </a:p>
                  </a:txBody>
                  <a:tcPr marL="47145" marR="47145" marT="40410" marB="40410">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c>
                  <a:txBody>
                    <a:bodyPr/>
                    <a:lstStyle/>
                    <a:p>
                      <a:pPr algn="l" fontAlgn="t"/>
                      <a:r>
                        <a:rPr lang="es-VE" sz="1600" dirty="0" smtClean="0">
                          <a:effectLst>
                            <a:outerShdw blurRad="38100" dist="38100" dir="2700000" algn="tl">
                              <a:srgbClr val="000000">
                                <a:alpha val="43137"/>
                              </a:srgbClr>
                            </a:outerShdw>
                          </a:effectLst>
                          <a:latin typeface="Comic Sans MS" panose="030F0702030302020204" pitchFamily="66" charset="0"/>
                        </a:rPr>
                        <a:t>Riesgo de</a:t>
                      </a:r>
                      <a:r>
                        <a:rPr lang="es-VE" sz="1600" baseline="0" dirty="0" smtClean="0">
                          <a:effectLst>
                            <a:outerShdw blurRad="38100" dist="38100" dir="2700000" algn="tl">
                              <a:srgbClr val="000000">
                                <a:alpha val="43137"/>
                              </a:srgbClr>
                            </a:outerShdw>
                          </a:effectLst>
                          <a:latin typeface="Comic Sans MS" panose="030F0702030302020204" pitchFamily="66" charset="0"/>
                        </a:rPr>
                        <a:t> </a:t>
                      </a:r>
                      <a:r>
                        <a:rPr lang="es-VE" sz="1600" dirty="0" smtClean="0">
                          <a:effectLst>
                            <a:outerShdw blurRad="38100" dist="38100" dir="2700000" algn="tl">
                              <a:srgbClr val="000000">
                                <a:alpha val="43137"/>
                              </a:srgbClr>
                            </a:outerShdw>
                          </a:effectLst>
                          <a:latin typeface="Comic Sans MS" panose="030F0702030302020204" pitchFamily="66" charset="0"/>
                        </a:rPr>
                        <a:t>enfermedad</a:t>
                      </a:r>
                      <a:endParaRPr lang="es-VE" sz="1600" dirty="0">
                        <a:effectLst>
                          <a:outerShdw blurRad="38100" dist="38100" dir="2700000" algn="tl">
                            <a:srgbClr val="000000">
                              <a:alpha val="43137"/>
                            </a:srgbClr>
                          </a:outerShdw>
                        </a:effectLst>
                        <a:latin typeface="Comic Sans MS" panose="030F0702030302020204" pitchFamily="66" charset="0"/>
                      </a:endParaRPr>
                    </a:p>
                  </a:txBody>
                  <a:tcPr marL="47145" marR="47145" marT="40410" marB="40410">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r>
            </a:tbl>
          </a:graphicData>
        </a:graphic>
      </p:graphicFrame>
      <p:sp>
        <p:nvSpPr>
          <p:cNvPr id="6" name="Rectángulo 5"/>
          <p:cNvSpPr/>
          <p:nvPr/>
        </p:nvSpPr>
        <p:spPr>
          <a:xfrm>
            <a:off x="1387429" y="332656"/>
            <a:ext cx="6369142" cy="369332"/>
          </a:xfrm>
          <a:prstGeom prst="rect">
            <a:avLst/>
          </a:prstGeom>
          <a:solidFill>
            <a:schemeClr val="accent6">
              <a:lumMod val="60000"/>
              <a:lumOff val="40000"/>
            </a:schemeClr>
          </a:solidFill>
          <a:ln>
            <a:solidFill>
              <a:srgbClr val="0000FF"/>
            </a:solidFill>
          </a:ln>
          <a:effectLst>
            <a:outerShdw blurRad="50800" dist="38100" dir="2700000" algn="tl" rotWithShape="0">
              <a:prstClr val="black">
                <a:alpha val="40000"/>
              </a:prstClr>
            </a:outerShdw>
          </a:effectLst>
        </p:spPr>
        <p:txBody>
          <a:bodyPr wrap="square">
            <a:spAutoFit/>
          </a:bodyPr>
          <a:lstStyle/>
          <a:p>
            <a:r>
              <a:rPr lang="es-VE" b="1" dirty="0" smtClean="0">
                <a:solidFill>
                  <a:srgbClr val="222222"/>
                </a:solidFill>
                <a:latin typeface="Comic Sans MS" panose="030F0702030302020204" pitchFamily="66" charset="0"/>
              </a:rPr>
              <a:t>Complejidad de la comunicación Dieta-Microbiota-Salud</a:t>
            </a:r>
            <a:endParaRPr lang="es-VE" dirty="0">
              <a:latin typeface="Comic Sans MS" panose="030F0702030302020204" pitchFamily="66" charset="0"/>
            </a:endParaRPr>
          </a:p>
        </p:txBody>
      </p:sp>
    </p:spTree>
    <p:extLst>
      <p:ext uri="{BB962C8B-B14F-4D97-AF65-F5344CB8AC3E}">
        <p14:creationId xmlns:p14="http://schemas.microsoft.com/office/powerpoint/2010/main" val="22893319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1 CuadroTexto"/>
          <p:cNvSpPr txBox="1"/>
          <p:nvPr/>
        </p:nvSpPr>
        <p:spPr>
          <a:xfrm>
            <a:off x="1670474" y="2189079"/>
            <a:ext cx="352982" cy="461665"/>
          </a:xfrm>
          <a:prstGeom prst="rect">
            <a:avLst/>
          </a:prstGeom>
          <a:solidFill>
            <a:srgbClr val="0047D6"/>
          </a:solidFill>
          <a:ln>
            <a:solidFill>
              <a:srgbClr val="0047D6"/>
            </a:solidFill>
          </a:ln>
        </p:spPr>
        <p:txBody>
          <a:bodyPr wrap="none" rtlCol="0">
            <a:spAutoFit/>
          </a:bodyPr>
          <a:lstStyle/>
          <a:p>
            <a:r>
              <a:rPr lang="es-VE" sz="2400" dirty="0" smtClean="0">
                <a:solidFill>
                  <a:prstClr val="white"/>
                </a:solidFill>
                <a:latin typeface="Comic Sans MS" pitchFamily="66" charset="0"/>
              </a:rPr>
              <a:t>I</a:t>
            </a:r>
            <a:endParaRPr lang="es-VE" sz="2400" dirty="0">
              <a:solidFill>
                <a:prstClr val="white"/>
              </a:solidFill>
              <a:latin typeface="Comic Sans MS" pitchFamily="66" charset="0"/>
            </a:endParaRPr>
          </a:p>
        </p:txBody>
      </p:sp>
      <p:sp>
        <p:nvSpPr>
          <p:cNvPr id="9" name="5 CuadroTexto"/>
          <p:cNvSpPr txBox="1"/>
          <p:nvPr/>
        </p:nvSpPr>
        <p:spPr>
          <a:xfrm>
            <a:off x="2189420" y="2038196"/>
            <a:ext cx="5659179" cy="3046988"/>
          </a:xfrm>
          <a:prstGeom prst="rect">
            <a:avLst/>
          </a:prstGeom>
          <a:solidFill>
            <a:schemeClr val="accent6">
              <a:lumMod val="50000"/>
            </a:schemeClr>
          </a:solidFill>
        </p:spPr>
        <p:txBody>
          <a:bodyPr wrap="square" rtlCol="0">
            <a:spAutoFit/>
          </a:bodyPr>
          <a:lstStyle/>
          <a:p>
            <a:pPr marL="171450" indent="-171450">
              <a:buClr>
                <a:srgbClr val="F79646">
                  <a:lumMod val="75000"/>
                </a:srgbClr>
              </a:buClr>
              <a:buSzPct val="130000"/>
              <a:buFont typeface="Arial" pitchFamily="34" charset="0"/>
              <a:buChar char="•"/>
              <a:tabLst>
                <a:tab pos="531813" algn="l"/>
              </a:tabLst>
            </a:pPr>
            <a:endParaRPr lang="es-VE" sz="800" b="1" dirty="0" smtClean="0">
              <a:solidFill>
                <a:srgbClr val="EF5739"/>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800" dirty="0" smtClean="0">
                <a:solidFill>
                  <a:prstClr val="white"/>
                </a:solidFill>
                <a:effectLst>
                  <a:outerShdw blurRad="38100" dist="38100" dir="2700000" algn="tl">
                    <a:srgbClr val="000000">
                      <a:alpha val="43137"/>
                    </a:srgbClr>
                  </a:outerShdw>
                </a:effectLst>
                <a:latin typeface="Comic Sans MS" pitchFamily="66" charset="0"/>
              </a:rPr>
              <a:t>Introducción</a:t>
            </a:r>
          </a:p>
          <a:p>
            <a:pPr>
              <a:buClr>
                <a:srgbClr val="3399FF"/>
              </a:buClr>
              <a:buSzPct val="130000"/>
            </a:pPr>
            <a:endParaRPr lang="es-VE" sz="2400" b="1" dirty="0">
              <a:solidFill>
                <a:srgbClr val="F57E1B"/>
              </a:solidFill>
              <a:effectLst>
                <a:outerShdw blurRad="38100" dist="38100" dir="2700000" algn="tl">
                  <a:srgbClr val="000000">
                    <a:alpha val="43137"/>
                  </a:srgbClr>
                </a:outerShdw>
              </a:effectLst>
              <a:latin typeface="Comic Sans MS" pitchFamily="66" charset="0"/>
            </a:endParaRPr>
          </a:p>
          <a:p>
            <a:pPr>
              <a:buClr>
                <a:srgbClr val="3399FF"/>
              </a:buClr>
              <a:buSzPct val="130000"/>
              <a:tabLst>
                <a:tab pos="273050" algn="l"/>
                <a:tab pos="531813" algn="l"/>
              </a:tabLst>
            </a:pPr>
            <a:r>
              <a:rPr lang="es-VE" sz="2800" dirty="0" smtClean="0">
                <a:solidFill>
                  <a:prstClr val="white"/>
                </a:solidFill>
                <a:effectLst>
                  <a:outerShdw blurRad="38100" dist="38100" dir="2700000" algn="tl">
                    <a:srgbClr val="000000">
                      <a:alpha val="43137"/>
                    </a:srgbClr>
                  </a:outerShdw>
                </a:effectLst>
                <a:latin typeface="Comic Sans MS" pitchFamily="66" charset="0"/>
              </a:rPr>
              <a:t>Microbiota y Salud/Enfermedad</a:t>
            </a:r>
          </a:p>
          <a:p>
            <a:pPr>
              <a:buClr>
                <a:srgbClr val="3399FF"/>
              </a:buClr>
              <a:buSzPct val="130000"/>
            </a:pPr>
            <a:endParaRPr lang="es-VE" sz="2400" dirty="0" smtClean="0">
              <a:solidFill>
                <a:srgbClr val="F57E1B"/>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800" dirty="0" smtClean="0">
                <a:solidFill>
                  <a:prstClr val="white"/>
                </a:solidFill>
                <a:effectLst>
                  <a:outerShdw blurRad="38100" dist="38100" dir="2700000" algn="tl">
                    <a:srgbClr val="000000">
                      <a:alpha val="43137"/>
                    </a:srgbClr>
                  </a:outerShdw>
                </a:effectLst>
                <a:latin typeface="Comic Sans MS" pitchFamily="66" charset="0"/>
              </a:rPr>
              <a:t>Prevención </a:t>
            </a:r>
            <a:r>
              <a:rPr lang="es-VE" sz="2800" dirty="0">
                <a:solidFill>
                  <a:prstClr val="white"/>
                </a:solidFill>
                <a:effectLst>
                  <a:outerShdw blurRad="38100" dist="38100" dir="2700000" algn="tl">
                    <a:srgbClr val="000000">
                      <a:alpha val="43137"/>
                    </a:srgbClr>
                  </a:outerShdw>
                </a:effectLst>
                <a:latin typeface="Comic Sans MS" pitchFamily="66" charset="0"/>
              </a:rPr>
              <a:t>y </a:t>
            </a:r>
            <a:r>
              <a:rPr lang="es-VE" sz="2800" dirty="0" smtClean="0">
                <a:solidFill>
                  <a:prstClr val="white"/>
                </a:solidFill>
                <a:effectLst>
                  <a:outerShdw blurRad="38100" dist="38100" dir="2700000" algn="tl">
                    <a:srgbClr val="000000">
                      <a:alpha val="43137"/>
                    </a:srgbClr>
                  </a:outerShdw>
                </a:effectLst>
                <a:latin typeface="Comic Sans MS" pitchFamily="66" charset="0"/>
              </a:rPr>
              <a:t>Terapéutica</a:t>
            </a:r>
          </a:p>
          <a:p>
            <a:pPr>
              <a:buClr>
                <a:srgbClr val="3399FF"/>
              </a:buClr>
              <a:buSzPct val="130000"/>
            </a:pPr>
            <a:endParaRPr lang="es-VE" sz="2400" b="1" dirty="0">
              <a:solidFill>
                <a:srgbClr val="F57E1B"/>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800" dirty="0" smtClean="0">
                <a:solidFill>
                  <a:prstClr val="white"/>
                </a:solidFill>
                <a:effectLst>
                  <a:outerShdw blurRad="38100" dist="38100" dir="2700000" algn="tl">
                    <a:srgbClr val="000000">
                      <a:alpha val="43137"/>
                    </a:srgbClr>
                  </a:outerShdw>
                </a:effectLst>
                <a:latin typeface="Comic Sans MS" pitchFamily="66" charset="0"/>
              </a:rPr>
              <a:t>Conclusiones</a:t>
            </a:r>
            <a:endParaRPr lang="es-VE" sz="2800" dirty="0">
              <a:solidFill>
                <a:prstClr val="white"/>
              </a:solidFill>
              <a:effectLst>
                <a:outerShdw blurRad="38100" dist="38100" dir="2700000" algn="tl">
                  <a:srgbClr val="000000">
                    <a:alpha val="43137"/>
                  </a:srgbClr>
                </a:outerShdw>
              </a:effectLst>
              <a:latin typeface="Comic Sans MS" pitchFamily="66" charset="0"/>
            </a:endParaRPr>
          </a:p>
        </p:txBody>
      </p:sp>
      <p:sp>
        <p:nvSpPr>
          <p:cNvPr id="11" name="1 CuadroTexto"/>
          <p:cNvSpPr txBox="1"/>
          <p:nvPr/>
        </p:nvSpPr>
        <p:spPr>
          <a:xfrm>
            <a:off x="1502159" y="2967335"/>
            <a:ext cx="521297" cy="461665"/>
          </a:xfrm>
          <a:prstGeom prst="rect">
            <a:avLst/>
          </a:prstGeom>
          <a:solidFill>
            <a:srgbClr val="0047D6"/>
          </a:solidFill>
          <a:ln>
            <a:solidFill>
              <a:srgbClr val="0047D6"/>
            </a:solidFill>
          </a:ln>
        </p:spPr>
        <p:txBody>
          <a:bodyPr wrap="none" rtlCol="0">
            <a:spAutoFit/>
          </a:bodyPr>
          <a:lstStyle/>
          <a:p>
            <a:r>
              <a:rPr lang="es-VE" sz="2400" dirty="0" smtClean="0">
                <a:solidFill>
                  <a:prstClr val="white"/>
                </a:solidFill>
                <a:latin typeface="Comic Sans MS" pitchFamily="66" charset="0"/>
              </a:rPr>
              <a:t>II</a:t>
            </a:r>
            <a:endParaRPr lang="es-VE" sz="2400" dirty="0">
              <a:solidFill>
                <a:prstClr val="white"/>
              </a:solidFill>
              <a:latin typeface="Comic Sans MS" pitchFamily="66" charset="0"/>
            </a:endParaRPr>
          </a:p>
        </p:txBody>
      </p:sp>
      <p:sp>
        <p:nvSpPr>
          <p:cNvPr id="12" name="1 CuadroTexto"/>
          <p:cNvSpPr txBox="1"/>
          <p:nvPr/>
        </p:nvSpPr>
        <p:spPr>
          <a:xfrm>
            <a:off x="1371600" y="3779351"/>
            <a:ext cx="689612" cy="461665"/>
          </a:xfrm>
          <a:prstGeom prst="rect">
            <a:avLst/>
          </a:prstGeom>
          <a:solidFill>
            <a:srgbClr val="0047D6"/>
          </a:solidFill>
          <a:ln>
            <a:solidFill>
              <a:srgbClr val="0047D6"/>
            </a:solidFill>
          </a:ln>
        </p:spPr>
        <p:txBody>
          <a:bodyPr wrap="none" rtlCol="0">
            <a:spAutoFit/>
          </a:bodyPr>
          <a:lstStyle/>
          <a:p>
            <a:r>
              <a:rPr lang="es-VE" sz="2400" dirty="0" smtClean="0">
                <a:solidFill>
                  <a:prstClr val="white"/>
                </a:solidFill>
                <a:latin typeface="Comic Sans MS" pitchFamily="66" charset="0"/>
              </a:rPr>
              <a:t>III</a:t>
            </a:r>
            <a:endParaRPr lang="es-VE" sz="2400" dirty="0">
              <a:solidFill>
                <a:prstClr val="white"/>
              </a:solidFill>
              <a:latin typeface="Comic Sans MS" pitchFamily="66" charset="0"/>
            </a:endParaRPr>
          </a:p>
        </p:txBody>
      </p:sp>
      <p:sp>
        <p:nvSpPr>
          <p:cNvPr id="13" name="1 CuadroTexto"/>
          <p:cNvSpPr txBox="1"/>
          <p:nvPr/>
        </p:nvSpPr>
        <p:spPr>
          <a:xfrm>
            <a:off x="1470099" y="4564905"/>
            <a:ext cx="553357" cy="461665"/>
          </a:xfrm>
          <a:prstGeom prst="rect">
            <a:avLst/>
          </a:prstGeom>
          <a:solidFill>
            <a:srgbClr val="0047D6"/>
          </a:solidFill>
          <a:ln>
            <a:solidFill>
              <a:srgbClr val="0047D6"/>
            </a:solidFill>
          </a:ln>
        </p:spPr>
        <p:txBody>
          <a:bodyPr wrap="none" rtlCol="0">
            <a:spAutoFit/>
          </a:bodyPr>
          <a:lstStyle/>
          <a:p>
            <a:r>
              <a:rPr lang="es-VE" sz="2400" dirty="0" smtClean="0">
                <a:solidFill>
                  <a:prstClr val="white"/>
                </a:solidFill>
                <a:latin typeface="Comic Sans MS" pitchFamily="66" charset="0"/>
              </a:rPr>
              <a:t>IV</a:t>
            </a:r>
            <a:endParaRPr lang="es-VE" sz="2400" dirty="0">
              <a:solidFill>
                <a:prstClr val="white"/>
              </a:solidFill>
              <a:latin typeface="Comic Sans MS" pitchFamily="66" charset="0"/>
            </a:endParaRPr>
          </a:p>
        </p:txBody>
      </p:sp>
      <p:sp>
        <p:nvSpPr>
          <p:cNvPr id="8" name="1 CuadroTexto"/>
          <p:cNvSpPr txBox="1"/>
          <p:nvPr/>
        </p:nvSpPr>
        <p:spPr>
          <a:xfrm>
            <a:off x="5940152" y="5445224"/>
            <a:ext cx="2952328" cy="1200329"/>
          </a:xfrm>
          <a:prstGeom prst="rect">
            <a:avLst/>
          </a:prstGeom>
          <a:noFill/>
        </p:spPr>
        <p:txBody>
          <a:bodyPr wrap="square" rtlCol="0">
            <a:spAutoFit/>
          </a:bodyPr>
          <a:lstStyle/>
          <a:p>
            <a:pPr algn="r"/>
            <a:r>
              <a:rPr lang="es-VE" dirty="0" smtClean="0">
                <a:solidFill>
                  <a:prstClr val="white"/>
                </a:solidFill>
              </a:rPr>
              <a:t>Ximena Páez</a:t>
            </a:r>
          </a:p>
          <a:p>
            <a:pPr algn="r"/>
            <a:r>
              <a:rPr lang="es-VE" dirty="0" err="1" smtClean="0">
                <a:solidFill>
                  <a:prstClr val="white"/>
                </a:solidFill>
              </a:rPr>
              <a:t>Lab</a:t>
            </a:r>
            <a:r>
              <a:rPr lang="es-VE" dirty="0" smtClean="0">
                <a:solidFill>
                  <a:prstClr val="white"/>
                </a:solidFill>
              </a:rPr>
              <a:t>. Fisiología de la Conducta </a:t>
            </a:r>
          </a:p>
          <a:p>
            <a:pPr algn="r"/>
            <a:r>
              <a:rPr lang="es-VE" dirty="0" smtClean="0">
                <a:solidFill>
                  <a:prstClr val="white"/>
                </a:solidFill>
              </a:rPr>
              <a:t>Facultad de Medicina ULA</a:t>
            </a:r>
          </a:p>
          <a:p>
            <a:pPr algn="r"/>
            <a:r>
              <a:rPr lang="es-VE" dirty="0" smtClean="0">
                <a:solidFill>
                  <a:prstClr val="white"/>
                </a:solidFill>
              </a:rPr>
              <a:t>2015-2019</a:t>
            </a:r>
            <a:endParaRPr lang="es-VE" dirty="0">
              <a:solidFill>
                <a:prstClr val="white"/>
              </a:solidFill>
            </a:endParaRPr>
          </a:p>
        </p:txBody>
      </p:sp>
    </p:spTree>
    <p:extLst>
      <p:ext uri="{BB962C8B-B14F-4D97-AF65-F5344CB8AC3E}">
        <p14:creationId xmlns:p14="http://schemas.microsoft.com/office/powerpoint/2010/main" val="839331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animBg="1"/>
      <p:bldP spid="12" grpId="0" animBg="1"/>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853238591"/>
              </p:ext>
            </p:extLst>
          </p:nvPr>
        </p:nvGraphicFramePr>
        <p:xfrm>
          <a:off x="538982" y="1844824"/>
          <a:ext cx="8208912" cy="3745274"/>
        </p:xfrm>
        <a:graphic>
          <a:graphicData uri="http://schemas.openxmlformats.org/drawingml/2006/table">
            <a:tbl>
              <a:tblPr/>
              <a:tblGrid>
                <a:gridCol w="2052228"/>
                <a:gridCol w="2052228"/>
                <a:gridCol w="2052228"/>
                <a:gridCol w="2052228"/>
              </a:tblGrid>
              <a:tr h="600001">
                <a:tc>
                  <a:txBody>
                    <a:bodyPr/>
                    <a:lstStyle/>
                    <a:p>
                      <a:pPr algn="l" fontAlgn="ctr"/>
                      <a:r>
                        <a:rPr lang="es-VE" sz="1600" b="1" dirty="0" smtClean="0">
                          <a:solidFill>
                            <a:srgbClr val="0000FF"/>
                          </a:solidFill>
                          <a:effectLst/>
                        </a:rPr>
                        <a:t>Fibra</a:t>
                      </a:r>
                      <a:endParaRPr lang="es-VE" sz="1600" b="1" dirty="0">
                        <a:solidFill>
                          <a:srgbClr val="0000FF"/>
                        </a:solidFill>
                        <a:effectLst/>
                      </a:endParaRPr>
                    </a:p>
                  </a:txBody>
                  <a:tcPr marL="58153" marR="58153" marT="49845" marB="498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a:effectLst/>
                        </a:rPr>
                        <a:t>?</a:t>
                      </a:r>
                    </a:p>
                  </a:txBody>
                  <a:tcPr marL="58153" marR="58153" marT="49845" marB="498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dirty="0" smtClean="0">
                          <a:effectLst/>
                        </a:rPr>
                        <a:t>Butirato, </a:t>
                      </a:r>
                      <a:r>
                        <a:rPr lang="es-VE" sz="1600" b="1" dirty="0">
                          <a:effectLst/>
                        </a:rPr>
                        <a:t>IL-10 </a:t>
                      </a:r>
                      <a:r>
                        <a:rPr lang="es-VE" sz="1600" b="1" dirty="0" smtClean="0">
                          <a:effectLst/>
                        </a:rPr>
                        <a:t>e</a:t>
                      </a:r>
                    </a:p>
                    <a:p>
                      <a:pPr algn="l" fontAlgn="ctr"/>
                      <a:r>
                        <a:rPr lang="es-VE" sz="1600" b="1" dirty="0" smtClean="0">
                          <a:effectLst/>
                        </a:rPr>
                        <a:t> </a:t>
                      </a:r>
                      <a:r>
                        <a:rPr lang="es-VE" sz="1600" b="1" dirty="0">
                          <a:effectLst/>
                        </a:rPr>
                        <a:t>IL-18</a:t>
                      </a:r>
                      <a:r>
                        <a:rPr lang="es-VE" sz="1800" b="1" baseline="30000" dirty="0">
                          <a:solidFill>
                            <a:srgbClr val="0000FF"/>
                          </a:solidFill>
                          <a:effectLst/>
                        </a:rPr>
                        <a:t>b</a:t>
                      </a:r>
                      <a:endParaRPr lang="es-VE" sz="1800" b="1" dirty="0">
                        <a:solidFill>
                          <a:srgbClr val="0000FF"/>
                        </a:solidFill>
                        <a:effectLst/>
                      </a:endParaRPr>
                    </a:p>
                  </a:txBody>
                  <a:tcPr marL="58153" marR="58153" marT="49845" marB="498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0000FF"/>
                          </a:solidFill>
                          <a:effectLst/>
                        </a:rPr>
                        <a:t>↓ Colon </a:t>
                      </a:r>
                      <a:r>
                        <a:rPr lang="es-VE" sz="1600" b="1" dirty="0" err="1">
                          <a:solidFill>
                            <a:srgbClr val="0000FF"/>
                          </a:solidFill>
                          <a:effectLst/>
                        </a:rPr>
                        <a:t>cancer</a:t>
                      </a:r>
                      <a:endParaRPr lang="es-VE" sz="1600" b="1" dirty="0">
                        <a:solidFill>
                          <a:srgbClr val="0000FF"/>
                        </a:solidFill>
                        <a:effectLst/>
                      </a:endParaRPr>
                    </a:p>
                  </a:txBody>
                  <a:tcPr marL="58153" marR="58153" marT="49845" marB="49845"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821892">
                <a:tc>
                  <a:txBody>
                    <a:bodyPr/>
                    <a:lstStyle/>
                    <a:p>
                      <a:pPr algn="l" fontAlgn="ctr"/>
                      <a:r>
                        <a:rPr lang="es-VE" sz="1600" b="1" dirty="0" smtClean="0">
                          <a:solidFill>
                            <a:srgbClr val="0000FF"/>
                          </a:solidFill>
                          <a:effectLst/>
                        </a:rPr>
                        <a:t>Fibra</a:t>
                      </a:r>
                      <a:endParaRPr lang="es-VE" sz="1600" b="1" dirty="0">
                        <a:solidFill>
                          <a:srgbClr val="0000FF"/>
                        </a:solidFill>
                        <a:effectLst/>
                      </a:endParaRPr>
                    </a:p>
                  </a:txBody>
                  <a:tcPr marL="58153" marR="58153" marT="49845" marB="498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dirty="0" err="1">
                          <a:effectLst/>
                        </a:rPr>
                        <a:t>Actinobacteria</a:t>
                      </a:r>
                      <a:r>
                        <a:rPr lang="es-VE" sz="1600" b="1" dirty="0">
                          <a:effectLst/>
                        </a:rPr>
                        <a:t> </a:t>
                      </a:r>
                      <a:r>
                        <a:rPr lang="es-VE" sz="1600" b="1" dirty="0" smtClean="0">
                          <a:effectLst/>
                        </a:rPr>
                        <a:t>y </a:t>
                      </a:r>
                      <a:r>
                        <a:rPr lang="es-VE" sz="1600" b="1" dirty="0" err="1">
                          <a:effectLst/>
                        </a:rPr>
                        <a:t>Bacteroidetes</a:t>
                      </a:r>
                      <a:r>
                        <a:rPr lang="es-VE" sz="1800" b="1" baseline="30000" dirty="0" err="1">
                          <a:solidFill>
                            <a:srgbClr val="0000FF"/>
                          </a:solidFill>
                          <a:effectLst/>
                        </a:rPr>
                        <a:t>b</a:t>
                      </a:r>
                      <a:endParaRPr lang="es-VE" sz="1800" b="1" dirty="0">
                        <a:solidFill>
                          <a:srgbClr val="0000FF"/>
                        </a:solidFill>
                        <a:effectLst/>
                      </a:endParaRPr>
                    </a:p>
                  </a:txBody>
                  <a:tcPr marL="58153" marR="58153" marT="49845" marB="498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dirty="0" err="1" smtClean="0">
                          <a:effectLst/>
                        </a:rPr>
                        <a:t>Propionato</a:t>
                      </a:r>
                      <a:r>
                        <a:rPr lang="es-VE" sz="1600" b="1" dirty="0" smtClean="0">
                          <a:effectLst/>
                        </a:rPr>
                        <a:t>, butirato y gluconeogénesis </a:t>
                      </a:r>
                      <a:r>
                        <a:rPr lang="es-VE" sz="1600" b="1" dirty="0" err="1" smtClean="0">
                          <a:effectLst/>
                        </a:rPr>
                        <a:t>intestinal</a:t>
                      </a:r>
                      <a:r>
                        <a:rPr lang="es-VE" sz="1800" b="1" baseline="30000" dirty="0" err="1" smtClean="0">
                          <a:solidFill>
                            <a:srgbClr val="0000FF"/>
                          </a:solidFill>
                          <a:effectLst/>
                        </a:rPr>
                        <a:t>b</a:t>
                      </a:r>
                      <a:endParaRPr lang="es-VE" sz="1800" b="1" dirty="0">
                        <a:solidFill>
                          <a:srgbClr val="0000FF"/>
                        </a:solidFill>
                        <a:effectLst/>
                      </a:endParaRPr>
                    </a:p>
                  </a:txBody>
                  <a:tcPr marL="58153" marR="58153" marT="49845" marB="498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0000FF"/>
                          </a:solidFill>
                          <a:effectLst/>
                        </a:rPr>
                        <a:t>↓ </a:t>
                      </a:r>
                      <a:r>
                        <a:rPr lang="es-VE" sz="1600" b="1" dirty="0" smtClean="0">
                          <a:solidFill>
                            <a:srgbClr val="0000FF"/>
                          </a:solidFill>
                          <a:effectLst/>
                        </a:rPr>
                        <a:t>S. Metabólico</a:t>
                      </a:r>
                      <a:endParaRPr lang="es-VE" sz="1600" b="1" dirty="0">
                        <a:solidFill>
                          <a:srgbClr val="0000FF"/>
                        </a:solidFill>
                        <a:effectLst/>
                      </a:endParaRPr>
                    </a:p>
                  </a:txBody>
                  <a:tcPr marL="58153" marR="58153" marT="49845" marB="49845"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600001">
                <a:tc>
                  <a:txBody>
                    <a:bodyPr/>
                    <a:lstStyle/>
                    <a:p>
                      <a:pPr algn="l" fontAlgn="ctr"/>
                      <a:r>
                        <a:rPr lang="es-VE" sz="1600" b="1" dirty="0" smtClean="0">
                          <a:solidFill>
                            <a:srgbClr val="0000FF"/>
                          </a:solidFill>
                          <a:effectLst/>
                        </a:rPr>
                        <a:t>Fibra</a:t>
                      </a:r>
                      <a:endParaRPr lang="es-VE" sz="1600" b="1" dirty="0">
                        <a:solidFill>
                          <a:srgbClr val="0000FF"/>
                        </a:solidFill>
                        <a:effectLst/>
                      </a:endParaRPr>
                    </a:p>
                  </a:txBody>
                  <a:tcPr marL="58153" marR="58153" marT="49845" marB="498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i="1" dirty="0" err="1">
                          <a:effectLst/>
                        </a:rPr>
                        <a:t>Prevotella</a:t>
                      </a:r>
                      <a:r>
                        <a:rPr lang="es-VE" sz="1800" b="1" dirty="0">
                          <a:effectLst/>
                        </a:rPr>
                        <a:t> </a:t>
                      </a:r>
                      <a:r>
                        <a:rPr lang="es-VE" sz="1800" b="1" baseline="30000" dirty="0">
                          <a:solidFill>
                            <a:srgbClr val="0000FF"/>
                          </a:solidFill>
                          <a:effectLst/>
                        </a:rPr>
                        <a:t>b</a:t>
                      </a:r>
                      <a:endParaRPr lang="es-VE" sz="1800" b="1" dirty="0">
                        <a:solidFill>
                          <a:srgbClr val="0000FF"/>
                        </a:solidFill>
                        <a:effectLst/>
                      </a:endParaRPr>
                    </a:p>
                  </a:txBody>
                  <a:tcPr marL="58153" marR="58153" marT="49845" marB="498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dirty="0" smtClean="0">
                          <a:effectLst/>
                        </a:rPr>
                        <a:t>Almacenamiento glucógeno</a:t>
                      </a:r>
                      <a:endParaRPr lang="es-VE" sz="1600" b="1" dirty="0">
                        <a:effectLst/>
                      </a:endParaRPr>
                    </a:p>
                  </a:txBody>
                  <a:tcPr marL="58153" marR="58153" marT="49845" marB="498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0000FF"/>
                          </a:solidFill>
                          <a:effectLst/>
                        </a:rPr>
                        <a:t>↓ </a:t>
                      </a:r>
                      <a:r>
                        <a:rPr lang="es-VE" sz="1600" b="1" dirty="0" smtClean="0">
                          <a:solidFill>
                            <a:srgbClr val="0000FF"/>
                          </a:solidFill>
                          <a:effectLst/>
                        </a:rPr>
                        <a:t>S. Metabólico</a:t>
                      </a:r>
                      <a:endParaRPr lang="es-VE" sz="1600" b="1" dirty="0">
                        <a:solidFill>
                          <a:srgbClr val="0000FF"/>
                        </a:solidFill>
                        <a:effectLst/>
                      </a:endParaRPr>
                    </a:p>
                  </a:txBody>
                  <a:tcPr marL="58153" marR="58153" marT="49845" marB="49845"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821892">
                <a:tc>
                  <a:txBody>
                    <a:bodyPr/>
                    <a:lstStyle/>
                    <a:p>
                      <a:pPr algn="l" fontAlgn="ctr"/>
                      <a:r>
                        <a:rPr lang="es-VE" sz="1600" b="1" dirty="0" smtClean="0">
                          <a:solidFill>
                            <a:srgbClr val="0000FF"/>
                          </a:solidFill>
                          <a:effectLst/>
                        </a:rPr>
                        <a:t>Fibra fermentable (inulina)</a:t>
                      </a:r>
                      <a:endParaRPr lang="es-VE" sz="1600" b="1" dirty="0">
                        <a:solidFill>
                          <a:srgbClr val="0000FF"/>
                        </a:solidFill>
                        <a:effectLst/>
                      </a:endParaRPr>
                    </a:p>
                  </a:txBody>
                  <a:tcPr marL="58153" marR="58153" marT="49845" marB="498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i="1" dirty="0">
                          <a:effectLst/>
                        </a:rPr>
                        <a:t>Bifidobacterium</a:t>
                      </a:r>
                      <a:r>
                        <a:rPr lang="es-VE" sz="1600" b="1" dirty="0">
                          <a:effectLst/>
                        </a:rPr>
                        <a:t> </a:t>
                      </a:r>
                      <a:r>
                        <a:rPr lang="es-VE" sz="1600" b="1" dirty="0" smtClean="0">
                          <a:effectLst/>
                        </a:rPr>
                        <a:t>y</a:t>
                      </a:r>
                      <a:r>
                        <a:rPr lang="es-VE" sz="1600" b="1" baseline="0" dirty="0" smtClean="0">
                          <a:effectLst/>
                        </a:rPr>
                        <a:t> </a:t>
                      </a:r>
                      <a:r>
                        <a:rPr lang="es-VE" sz="1600" b="1" dirty="0">
                          <a:effectLst/>
                        </a:rPr>
                        <a:t> </a:t>
                      </a:r>
                      <a:r>
                        <a:rPr lang="es-VE" sz="1600" b="1" i="1" dirty="0" err="1">
                          <a:effectLst/>
                        </a:rPr>
                        <a:t>Akkermansia</a:t>
                      </a:r>
                      <a:r>
                        <a:rPr lang="es-VE" sz="1800" b="1" baseline="30000" dirty="0" err="1">
                          <a:solidFill>
                            <a:srgbClr val="0000FF"/>
                          </a:solidFill>
                          <a:effectLst/>
                        </a:rPr>
                        <a:t>b</a:t>
                      </a:r>
                      <a:endParaRPr lang="es-VE" sz="1800" b="1" dirty="0">
                        <a:solidFill>
                          <a:srgbClr val="0000FF"/>
                        </a:solidFill>
                        <a:effectLst/>
                      </a:endParaRPr>
                    </a:p>
                  </a:txBody>
                  <a:tcPr marL="58153" marR="58153" marT="49845" marB="498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0000FF"/>
                          </a:solidFill>
                          <a:effectLst/>
                        </a:rPr>
                        <a:t>↑ IL-22</a:t>
                      </a:r>
                    </a:p>
                  </a:txBody>
                  <a:tcPr marL="58153" marR="58153" marT="49845" marB="498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0000FF"/>
                          </a:solidFill>
                          <a:effectLst/>
                        </a:rPr>
                        <a:t>↓ </a:t>
                      </a:r>
                      <a:r>
                        <a:rPr lang="es-VE" sz="1600" b="1" dirty="0" smtClean="0">
                          <a:solidFill>
                            <a:srgbClr val="0000FF"/>
                          </a:solidFill>
                          <a:effectLst/>
                        </a:rPr>
                        <a:t>S. Metabólico</a:t>
                      </a:r>
                      <a:endParaRPr lang="es-VE" sz="1600" b="1" dirty="0">
                        <a:solidFill>
                          <a:srgbClr val="0000FF"/>
                        </a:solidFill>
                        <a:effectLst/>
                      </a:endParaRPr>
                    </a:p>
                  </a:txBody>
                  <a:tcPr marL="58153" marR="58153" marT="49845" marB="49845"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600001">
                <a:tc>
                  <a:txBody>
                    <a:bodyPr/>
                    <a:lstStyle/>
                    <a:p>
                      <a:pPr algn="l" fontAlgn="ctr"/>
                      <a:r>
                        <a:rPr lang="es-VE" sz="1600" b="1" dirty="0" smtClean="0">
                          <a:solidFill>
                            <a:srgbClr val="0000FF"/>
                          </a:solidFill>
                          <a:effectLst/>
                        </a:rPr>
                        <a:t>Fibra fermentable (inulina)</a:t>
                      </a:r>
                      <a:endParaRPr lang="es-VE" sz="1600" b="1" dirty="0">
                        <a:solidFill>
                          <a:srgbClr val="0000FF"/>
                        </a:solidFill>
                        <a:effectLst/>
                      </a:endParaRPr>
                    </a:p>
                  </a:txBody>
                  <a:tcPr marL="58153" marR="58153" marT="49845" marB="498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i="1" dirty="0">
                          <a:effectLst/>
                        </a:rPr>
                        <a:t>Bifidobacterium</a:t>
                      </a:r>
                      <a:r>
                        <a:rPr lang="es-VE" sz="1800" b="1" dirty="0">
                          <a:effectLst/>
                        </a:rPr>
                        <a:t> </a:t>
                      </a:r>
                      <a:r>
                        <a:rPr lang="es-VE" sz="1800" b="1" baseline="30000" dirty="0">
                          <a:solidFill>
                            <a:srgbClr val="0000FF"/>
                          </a:solidFill>
                          <a:effectLst/>
                        </a:rPr>
                        <a:t>b</a:t>
                      </a:r>
                      <a:endParaRPr lang="es-VE" sz="1800" b="1" dirty="0">
                        <a:solidFill>
                          <a:srgbClr val="0000FF"/>
                        </a:solidFill>
                        <a:effectLst/>
                      </a:endParaRPr>
                    </a:p>
                  </a:txBody>
                  <a:tcPr marL="58153" marR="58153" marT="49845" marB="498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dirty="0" smtClean="0">
                          <a:effectLst/>
                        </a:rPr>
                        <a:t>crecimiento moco</a:t>
                      </a:r>
                      <a:endParaRPr lang="es-VE" sz="1600" b="1" dirty="0">
                        <a:effectLst/>
                      </a:endParaRPr>
                    </a:p>
                  </a:txBody>
                  <a:tcPr marL="58153" marR="58153" marT="49845" marB="498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0000FF"/>
                          </a:solidFill>
                          <a:effectLst/>
                        </a:rPr>
                        <a:t>↓ IBD</a:t>
                      </a:r>
                    </a:p>
                  </a:txBody>
                  <a:tcPr marL="58153" marR="58153" marT="49845" marB="49845"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r>
            </a:tbl>
          </a:graphicData>
        </a:graphic>
      </p:graphicFrame>
      <p:graphicFrame>
        <p:nvGraphicFramePr>
          <p:cNvPr id="6" name="Tabla 5"/>
          <p:cNvGraphicFramePr>
            <a:graphicFrameLocks noGrp="1"/>
          </p:cNvGraphicFramePr>
          <p:nvPr>
            <p:extLst>
              <p:ext uri="{D42A27DB-BD31-4B8C-83A1-F6EECF244321}">
                <p14:modId xmlns:p14="http://schemas.microsoft.com/office/powerpoint/2010/main" val="3382694223"/>
              </p:ext>
            </p:extLst>
          </p:nvPr>
        </p:nvGraphicFramePr>
        <p:xfrm>
          <a:off x="538982" y="908720"/>
          <a:ext cx="8208912" cy="720080"/>
        </p:xfrm>
        <a:graphic>
          <a:graphicData uri="http://schemas.openxmlformats.org/drawingml/2006/table">
            <a:tbl>
              <a:tblPr/>
              <a:tblGrid>
                <a:gridCol w="2052228"/>
                <a:gridCol w="2052228"/>
                <a:gridCol w="2016224"/>
                <a:gridCol w="2088232"/>
              </a:tblGrid>
              <a:tr h="720080">
                <a:tc>
                  <a:txBody>
                    <a:bodyPr/>
                    <a:lstStyle/>
                    <a:p>
                      <a:pPr algn="l" fontAlgn="t"/>
                      <a:r>
                        <a:rPr lang="es-VE" sz="1600" dirty="0" smtClean="0">
                          <a:effectLst>
                            <a:outerShdw blurRad="38100" dist="38100" dir="2700000" algn="tl">
                              <a:srgbClr val="000000">
                                <a:alpha val="43137"/>
                              </a:srgbClr>
                            </a:outerShdw>
                          </a:effectLst>
                          <a:latin typeface="Comic Sans MS" panose="030F0702030302020204" pitchFamily="66" charset="0"/>
                        </a:rPr>
                        <a:t>Componente Dieta</a:t>
                      </a:r>
                      <a:endParaRPr lang="es-VE" sz="1600" dirty="0">
                        <a:effectLst>
                          <a:outerShdw blurRad="38100" dist="38100" dir="2700000" algn="tl">
                            <a:srgbClr val="000000">
                              <a:alpha val="43137"/>
                            </a:srgbClr>
                          </a:outerShdw>
                        </a:effectLst>
                        <a:latin typeface="Comic Sans MS" panose="030F0702030302020204" pitchFamily="66" charset="0"/>
                      </a:endParaRPr>
                    </a:p>
                  </a:txBody>
                  <a:tcPr marL="47145" marR="47145" marT="40410" marB="40410">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c>
                  <a:txBody>
                    <a:bodyPr/>
                    <a:lstStyle/>
                    <a:p>
                      <a:pPr algn="l" fontAlgn="t"/>
                      <a:r>
                        <a:rPr lang="es-VE" sz="1600" dirty="0">
                          <a:effectLst>
                            <a:outerShdw blurRad="38100" dist="38100" dir="2700000" algn="tl">
                              <a:srgbClr val="000000">
                                <a:alpha val="43137"/>
                              </a:srgbClr>
                            </a:outerShdw>
                          </a:effectLst>
                          <a:latin typeface="Comic Sans MS" panose="030F0702030302020204" pitchFamily="66" charset="0"/>
                        </a:rPr>
                        <a:t>Bacteria</a:t>
                      </a:r>
                    </a:p>
                  </a:txBody>
                  <a:tcPr marL="47145" marR="47145" marT="40410" marB="40410">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c>
                  <a:txBody>
                    <a:bodyPr/>
                    <a:lstStyle/>
                    <a:p>
                      <a:pPr algn="l" fontAlgn="t"/>
                      <a:r>
                        <a:rPr lang="es-VE" sz="1600" dirty="0" smtClean="0">
                          <a:effectLst>
                            <a:outerShdw blurRad="38100" dist="38100" dir="2700000" algn="tl">
                              <a:srgbClr val="000000">
                                <a:alpha val="43137"/>
                              </a:srgbClr>
                            </a:outerShdw>
                          </a:effectLst>
                          <a:latin typeface="Comic Sans MS" panose="030F0702030302020204" pitchFamily="66" charset="0"/>
                        </a:rPr>
                        <a:t>Metabolitos o mediadores</a:t>
                      </a:r>
                      <a:endParaRPr lang="es-VE" sz="1600" dirty="0">
                        <a:effectLst>
                          <a:outerShdw blurRad="38100" dist="38100" dir="2700000" algn="tl">
                            <a:srgbClr val="000000">
                              <a:alpha val="43137"/>
                            </a:srgbClr>
                          </a:outerShdw>
                        </a:effectLst>
                        <a:latin typeface="Comic Sans MS" panose="030F0702030302020204" pitchFamily="66" charset="0"/>
                      </a:endParaRPr>
                    </a:p>
                  </a:txBody>
                  <a:tcPr marL="47145" marR="47145" marT="40410" marB="40410">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c>
                  <a:txBody>
                    <a:bodyPr/>
                    <a:lstStyle/>
                    <a:p>
                      <a:pPr algn="l" fontAlgn="t"/>
                      <a:r>
                        <a:rPr lang="es-VE" sz="1600" dirty="0" smtClean="0">
                          <a:effectLst>
                            <a:outerShdw blurRad="38100" dist="38100" dir="2700000" algn="tl">
                              <a:srgbClr val="000000">
                                <a:alpha val="43137"/>
                              </a:srgbClr>
                            </a:outerShdw>
                          </a:effectLst>
                          <a:latin typeface="Comic Sans MS" panose="030F0702030302020204" pitchFamily="66" charset="0"/>
                        </a:rPr>
                        <a:t>Riesgo de</a:t>
                      </a:r>
                      <a:r>
                        <a:rPr lang="es-VE" sz="1600" baseline="0" dirty="0" smtClean="0">
                          <a:effectLst>
                            <a:outerShdw blurRad="38100" dist="38100" dir="2700000" algn="tl">
                              <a:srgbClr val="000000">
                                <a:alpha val="43137"/>
                              </a:srgbClr>
                            </a:outerShdw>
                          </a:effectLst>
                          <a:latin typeface="Comic Sans MS" panose="030F0702030302020204" pitchFamily="66" charset="0"/>
                        </a:rPr>
                        <a:t> </a:t>
                      </a:r>
                      <a:r>
                        <a:rPr lang="es-VE" sz="1600" dirty="0" smtClean="0">
                          <a:effectLst>
                            <a:outerShdw blurRad="38100" dist="38100" dir="2700000" algn="tl">
                              <a:srgbClr val="000000">
                                <a:alpha val="43137"/>
                              </a:srgbClr>
                            </a:outerShdw>
                          </a:effectLst>
                          <a:latin typeface="Comic Sans MS" panose="030F0702030302020204" pitchFamily="66" charset="0"/>
                        </a:rPr>
                        <a:t>enfermedad</a:t>
                      </a:r>
                      <a:endParaRPr lang="es-VE" sz="1600" dirty="0">
                        <a:effectLst>
                          <a:outerShdw blurRad="38100" dist="38100" dir="2700000" algn="tl">
                            <a:srgbClr val="000000">
                              <a:alpha val="43137"/>
                            </a:srgbClr>
                          </a:outerShdw>
                        </a:effectLst>
                        <a:latin typeface="Comic Sans MS" panose="030F0702030302020204" pitchFamily="66" charset="0"/>
                      </a:endParaRPr>
                    </a:p>
                  </a:txBody>
                  <a:tcPr marL="47145" marR="47145" marT="40410" marB="40410">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r>
            </a:tbl>
          </a:graphicData>
        </a:graphic>
      </p:graphicFrame>
      <p:sp>
        <p:nvSpPr>
          <p:cNvPr id="7" name="Rectángulo 6"/>
          <p:cNvSpPr/>
          <p:nvPr/>
        </p:nvSpPr>
        <p:spPr>
          <a:xfrm>
            <a:off x="4067944" y="5760390"/>
            <a:ext cx="5066144" cy="461665"/>
          </a:xfrm>
          <a:prstGeom prst="rect">
            <a:avLst/>
          </a:prstGeom>
        </p:spPr>
        <p:txBody>
          <a:bodyPr wrap="square">
            <a:spAutoFit/>
          </a:bodyPr>
          <a:lstStyle/>
          <a:p>
            <a:pPr algn="r"/>
            <a:r>
              <a:rPr lang="es-VE" sz="1200" dirty="0">
                <a:latin typeface="Times New Roman" panose="02020603050405020304" pitchFamily="18" charset="0"/>
                <a:cs typeface="Times New Roman" panose="02020603050405020304" pitchFamily="18" charset="0"/>
              </a:rPr>
              <a:t>N. </a:t>
            </a:r>
            <a:r>
              <a:rPr lang="es-VE" sz="1200" dirty="0" err="1">
                <a:latin typeface="Times New Roman" panose="02020603050405020304" pitchFamily="18" charset="0"/>
                <a:cs typeface="Times New Roman" panose="02020603050405020304" pitchFamily="18" charset="0"/>
              </a:rPr>
              <a:t>Zmora</a:t>
            </a:r>
            <a:r>
              <a:rPr lang="es-VE" sz="1200" dirty="0">
                <a:latin typeface="Times New Roman" panose="02020603050405020304" pitchFamily="18" charset="0"/>
                <a:cs typeface="Times New Roman" panose="02020603050405020304" pitchFamily="18" charset="0"/>
              </a:rPr>
              <a:t>, J. Suez, E. </a:t>
            </a:r>
            <a:r>
              <a:rPr lang="es-VE" sz="1200" dirty="0" err="1" smtClean="0">
                <a:latin typeface="Times New Roman" panose="02020603050405020304" pitchFamily="18" charset="0"/>
                <a:cs typeface="Times New Roman" panose="02020603050405020304" pitchFamily="18" charset="0"/>
              </a:rPr>
              <a:t>Elinav</a:t>
            </a:r>
            <a:r>
              <a:rPr lang="es-VE" sz="1200"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You</a:t>
            </a:r>
            <a:r>
              <a:rPr lang="es-VE" sz="1200" i="1" dirty="0" smtClean="0">
                <a:latin typeface="Times New Roman" panose="02020603050405020304" pitchFamily="18" charset="0"/>
                <a:cs typeface="Times New Roman" panose="02020603050405020304" pitchFamily="18" charset="0"/>
              </a:rPr>
              <a:t> </a:t>
            </a:r>
            <a:r>
              <a:rPr lang="es-VE" sz="1200" i="1" dirty="0">
                <a:latin typeface="Times New Roman" panose="02020603050405020304" pitchFamily="18" charset="0"/>
                <a:cs typeface="Times New Roman" panose="02020603050405020304" pitchFamily="18" charset="0"/>
              </a:rPr>
              <a:t>are </a:t>
            </a:r>
            <a:r>
              <a:rPr lang="es-VE" sz="1200" i="1" dirty="0" err="1">
                <a:latin typeface="Times New Roman" panose="02020603050405020304" pitchFamily="18" charset="0"/>
                <a:cs typeface="Times New Roman" panose="02020603050405020304" pitchFamily="18" charset="0"/>
              </a:rPr>
              <a:t>what</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you</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eat</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diet</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health</a:t>
            </a:r>
            <a:r>
              <a:rPr lang="es-VE" sz="1200" i="1" dirty="0">
                <a:latin typeface="Times New Roman" panose="02020603050405020304" pitchFamily="18" charset="0"/>
                <a:cs typeface="Times New Roman" panose="02020603050405020304" pitchFamily="18" charset="0"/>
              </a:rPr>
              <a:t> and </a:t>
            </a:r>
            <a:r>
              <a:rPr lang="es-VE" sz="1200" i="1" dirty="0" err="1">
                <a:latin typeface="Times New Roman" panose="02020603050405020304" pitchFamily="18" charset="0"/>
                <a:cs typeface="Times New Roman" panose="02020603050405020304" pitchFamily="18" charset="0"/>
              </a:rPr>
              <a:t>the</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gut</a:t>
            </a:r>
            <a:r>
              <a:rPr lang="es-VE" sz="1200" i="1" dirty="0">
                <a:latin typeface="Times New Roman" panose="02020603050405020304" pitchFamily="18" charset="0"/>
                <a:cs typeface="Times New Roman" panose="02020603050405020304" pitchFamily="18" charset="0"/>
              </a:rPr>
              <a:t> </a:t>
            </a:r>
            <a:r>
              <a:rPr lang="es-VE" sz="1200" i="1" dirty="0" smtClean="0">
                <a:latin typeface="Times New Roman" panose="02020603050405020304" pitchFamily="18" charset="0"/>
                <a:cs typeface="Times New Roman" panose="02020603050405020304" pitchFamily="18" charset="0"/>
              </a:rPr>
              <a:t>microbiota. </a:t>
            </a:r>
            <a:r>
              <a:rPr lang="es-VE" sz="1200" dirty="0" err="1" smtClean="0">
                <a:latin typeface="Times New Roman" panose="02020603050405020304" pitchFamily="18" charset="0"/>
                <a:cs typeface="Times New Roman" panose="02020603050405020304" pitchFamily="18" charset="0"/>
              </a:rPr>
              <a:t>Nature</a:t>
            </a:r>
            <a:r>
              <a:rPr lang="es-VE" sz="1200" dirty="0" smtClean="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Reviews</a:t>
            </a:r>
            <a:r>
              <a:rPr lang="es-VE" sz="1200" dirty="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Gastroenterology</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&amp;  </a:t>
            </a:r>
            <a:r>
              <a:rPr lang="es-VE" sz="1200" dirty="0" err="1" smtClean="0">
                <a:latin typeface="Times New Roman" panose="02020603050405020304" pitchFamily="18" charset="0"/>
                <a:cs typeface="Times New Roman" panose="02020603050405020304" pitchFamily="18" charset="0"/>
              </a:rPr>
              <a:t>Hepatology</a:t>
            </a:r>
            <a:r>
              <a:rPr lang="es-VE" sz="1200" dirty="0" smtClean="0">
                <a:latin typeface="Times New Roman" panose="02020603050405020304" pitchFamily="18" charset="0"/>
                <a:cs typeface="Times New Roman" panose="02020603050405020304" pitchFamily="18" charset="0"/>
              </a:rPr>
              <a:t> </a:t>
            </a:r>
            <a:r>
              <a:rPr lang="es-VE" sz="1200" b="1" dirty="0" smtClean="0">
                <a:latin typeface="Times New Roman" panose="02020603050405020304" pitchFamily="18" charset="0"/>
                <a:cs typeface="Times New Roman" panose="02020603050405020304" pitchFamily="18" charset="0"/>
              </a:rPr>
              <a:t>2019</a:t>
            </a:r>
            <a:r>
              <a:rPr lang="es-VE" sz="1200" dirty="0" smtClean="0">
                <a:latin typeface="Times New Roman" panose="02020603050405020304" pitchFamily="18" charset="0"/>
                <a:cs typeface="Times New Roman" panose="02020603050405020304" pitchFamily="18" charset="0"/>
              </a:rPr>
              <a:t> ; 16: 35–56.</a:t>
            </a:r>
            <a:endParaRPr lang="es-VE" sz="1200" dirty="0">
              <a:latin typeface="Times New Roman" panose="02020603050405020304" pitchFamily="18" charset="0"/>
              <a:cs typeface="Times New Roman" panose="02020603050405020304" pitchFamily="18" charset="0"/>
            </a:endParaRPr>
          </a:p>
        </p:txBody>
      </p:sp>
      <p:sp>
        <p:nvSpPr>
          <p:cNvPr id="8" name="6 CuadroTexto"/>
          <p:cNvSpPr txBox="1"/>
          <p:nvPr/>
        </p:nvSpPr>
        <p:spPr>
          <a:xfrm>
            <a:off x="6330858" y="660593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9" name="Rectángulo 8"/>
          <p:cNvSpPr/>
          <p:nvPr/>
        </p:nvSpPr>
        <p:spPr>
          <a:xfrm>
            <a:off x="287462" y="5991222"/>
            <a:ext cx="3780482" cy="523220"/>
          </a:xfrm>
          <a:prstGeom prst="rect">
            <a:avLst/>
          </a:prstGeom>
        </p:spPr>
        <p:txBody>
          <a:bodyPr wrap="square">
            <a:spAutoFit/>
          </a:bodyPr>
          <a:lstStyle/>
          <a:p>
            <a:r>
              <a:rPr lang="en-US" b="1" baseline="30000" dirty="0" smtClean="0">
                <a:solidFill>
                  <a:srgbClr val="FF0000"/>
                </a:solidFill>
                <a:latin typeface="Comic Sans MS" panose="030F0702030302020204" pitchFamily="66" charset="0"/>
              </a:rPr>
              <a:t>a</a:t>
            </a:r>
            <a:r>
              <a:rPr lang="en-US" sz="1400" b="1" baseline="30000" dirty="0" smtClean="0">
                <a:solidFill>
                  <a:srgbClr val="FF0000"/>
                </a:solidFill>
                <a:latin typeface="Comic Sans MS" panose="030F0702030302020204" pitchFamily="66" charset="0"/>
              </a:rPr>
              <a:t> </a:t>
            </a:r>
            <a:r>
              <a:rPr lang="en-US" sz="1400" dirty="0" err="1" smtClean="0">
                <a:solidFill>
                  <a:srgbClr val="222222"/>
                </a:solidFill>
                <a:latin typeface="Comic Sans MS" panose="030F0702030302020204" pitchFamily="66" charset="0"/>
              </a:rPr>
              <a:t>asoc</a:t>
            </a:r>
            <a:r>
              <a:rPr lang="en-US" sz="1400" dirty="0">
                <a:solidFill>
                  <a:srgbClr val="222222"/>
                </a:solidFill>
                <a:latin typeface="Comic Sans MS" panose="030F0702030302020204" pitchFamily="66" charset="0"/>
              </a:rPr>
              <a:t>. </a:t>
            </a:r>
            <a:r>
              <a:rPr lang="en-US" sz="1400" dirty="0" err="1">
                <a:solidFill>
                  <a:srgbClr val="222222"/>
                </a:solidFill>
                <a:latin typeface="Comic Sans MS" panose="030F0702030302020204" pitchFamily="66" charset="0"/>
              </a:rPr>
              <a:t>perjudiciales</a:t>
            </a:r>
            <a:r>
              <a:rPr lang="en-US" sz="1400" dirty="0">
                <a:solidFill>
                  <a:srgbClr val="222222"/>
                </a:solidFill>
                <a:latin typeface="Comic Sans MS" panose="030F0702030302020204" pitchFamily="66" charset="0"/>
              </a:rPr>
              <a:t> a la </a:t>
            </a:r>
            <a:r>
              <a:rPr lang="en-US" sz="1400" dirty="0" err="1">
                <a:solidFill>
                  <a:srgbClr val="222222"/>
                </a:solidFill>
                <a:latin typeface="Comic Sans MS" panose="030F0702030302020204" pitchFamily="66" charset="0"/>
              </a:rPr>
              <a:t>salud</a:t>
            </a:r>
            <a:r>
              <a:rPr lang="en-US" sz="1400" dirty="0">
                <a:solidFill>
                  <a:srgbClr val="222222"/>
                </a:solidFill>
                <a:latin typeface="Comic Sans MS" panose="030F0702030302020204" pitchFamily="66" charset="0"/>
              </a:rPr>
              <a:t> </a:t>
            </a:r>
            <a:r>
              <a:rPr lang="en-US" sz="1400" dirty="0" err="1">
                <a:solidFill>
                  <a:srgbClr val="222222"/>
                </a:solidFill>
                <a:latin typeface="Comic Sans MS" panose="030F0702030302020204" pitchFamily="66" charset="0"/>
              </a:rPr>
              <a:t>hospedero</a:t>
            </a:r>
            <a:r>
              <a:rPr lang="en-US" sz="1400" dirty="0">
                <a:solidFill>
                  <a:srgbClr val="222222"/>
                </a:solidFill>
                <a:latin typeface="Comic Sans MS" panose="030F0702030302020204" pitchFamily="66" charset="0"/>
              </a:rPr>
              <a:t> </a:t>
            </a:r>
          </a:p>
          <a:p>
            <a:r>
              <a:rPr lang="en-US" b="1" baseline="30000" dirty="0">
                <a:solidFill>
                  <a:srgbClr val="0000FF"/>
                </a:solidFill>
                <a:latin typeface="Comic Sans MS" panose="030F0702030302020204" pitchFamily="66" charset="0"/>
              </a:rPr>
              <a:t>b</a:t>
            </a:r>
            <a:r>
              <a:rPr lang="en-US" sz="1400" b="1" baseline="30000" dirty="0">
                <a:solidFill>
                  <a:srgbClr val="0000FF"/>
                </a:solidFill>
                <a:latin typeface="Comic Sans MS" panose="030F0702030302020204" pitchFamily="66" charset="0"/>
              </a:rPr>
              <a:t> </a:t>
            </a:r>
            <a:r>
              <a:rPr lang="en-US" sz="1400" dirty="0" err="1" smtClean="0">
                <a:solidFill>
                  <a:srgbClr val="222222"/>
                </a:solidFill>
                <a:latin typeface="Comic Sans MS" panose="030F0702030302020204" pitchFamily="66" charset="0"/>
              </a:rPr>
              <a:t>asoc</a:t>
            </a:r>
            <a:r>
              <a:rPr lang="en-US" sz="1400" dirty="0">
                <a:solidFill>
                  <a:srgbClr val="222222"/>
                </a:solidFill>
                <a:latin typeface="Comic Sans MS" panose="030F0702030302020204" pitchFamily="66" charset="0"/>
              </a:rPr>
              <a:t>. </a:t>
            </a:r>
            <a:r>
              <a:rPr lang="en-US" sz="1400" dirty="0" err="1">
                <a:solidFill>
                  <a:srgbClr val="222222"/>
                </a:solidFill>
                <a:latin typeface="Comic Sans MS" panose="030F0702030302020204" pitchFamily="66" charset="0"/>
              </a:rPr>
              <a:t>beneficiosas</a:t>
            </a:r>
            <a:r>
              <a:rPr lang="en-US" sz="1400" dirty="0">
                <a:solidFill>
                  <a:srgbClr val="222222"/>
                </a:solidFill>
                <a:latin typeface="Comic Sans MS" panose="030F0702030302020204" pitchFamily="66" charset="0"/>
              </a:rPr>
              <a:t> a la </a:t>
            </a:r>
            <a:r>
              <a:rPr lang="en-US" sz="1400" dirty="0" err="1">
                <a:solidFill>
                  <a:srgbClr val="222222"/>
                </a:solidFill>
                <a:latin typeface="Comic Sans MS" panose="030F0702030302020204" pitchFamily="66" charset="0"/>
              </a:rPr>
              <a:t>salud</a:t>
            </a:r>
            <a:r>
              <a:rPr lang="en-US" sz="1400" dirty="0">
                <a:solidFill>
                  <a:srgbClr val="222222"/>
                </a:solidFill>
                <a:latin typeface="Comic Sans MS" panose="030F0702030302020204" pitchFamily="66" charset="0"/>
              </a:rPr>
              <a:t> </a:t>
            </a:r>
            <a:r>
              <a:rPr lang="en-US" sz="1400" dirty="0" err="1">
                <a:solidFill>
                  <a:srgbClr val="222222"/>
                </a:solidFill>
                <a:latin typeface="Comic Sans MS" panose="030F0702030302020204" pitchFamily="66" charset="0"/>
              </a:rPr>
              <a:t>hospedero</a:t>
            </a:r>
            <a:endParaRPr lang="en-US" sz="1400" dirty="0">
              <a:solidFill>
                <a:srgbClr val="222222"/>
              </a:solidFill>
              <a:latin typeface="Comic Sans MS" panose="030F0702030302020204" pitchFamily="66" charset="0"/>
            </a:endParaRPr>
          </a:p>
        </p:txBody>
      </p:sp>
      <p:sp>
        <p:nvSpPr>
          <p:cNvPr id="10" name="Rectángulo 9"/>
          <p:cNvSpPr/>
          <p:nvPr/>
        </p:nvSpPr>
        <p:spPr>
          <a:xfrm>
            <a:off x="1387714" y="404664"/>
            <a:ext cx="6368572" cy="369332"/>
          </a:xfrm>
          <a:prstGeom prst="rect">
            <a:avLst/>
          </a:prstGeom>
          <a:solidFill>
            <a:schemeClr val="accent6">
              <a:lumMod val="60000"/>
              <a:lumOff val="40000"/>
            </a:schemeClr>
          </a:solidFill>
          <a:ln>
            <a:solidFill>
              <a:srgbClr val="0000FF"/>
            </a:solidFill>
          </a:ln>
          <a:effectLst>
            <a:outerShdw blurRad="50800" dist="38100" dir="2700000" algn="tl" rotWithShape="0">
              <a:prstClr val="black">
                <a:alpha val="40000"/>
              </a:prstClr>
            </a:outerShdw>
          </a:effectLst>
        </p:spPr>
        <p:txBody>
          <a:bodyPr wrap="square">
            <a:spAutoFit/>
          </a:bodyPr>
          <a:lstStyle/>
          <a:p>
            <a:r>
              <a:rPr lang="es-VE" b="1" dirty="0" smtClean="0">
                <a:solidFill>
                  <a:srgbClr val="222222"/>
                </a:solidFill>
                <a:latin typeface="Comic Sans MS" panose="030F0702030302020204" pitchFamily="66" charset="0"/>
              </a:rPr>
              <a:t>Complejidad de la comunicación Dieta-Microbiota-Salud</a:t>
            </a:r>
            <a:endParaRPr lang="es-VE" dirty="0">
              <a:latin typeface="Comic Sans MS" panose="030F0702030302020204" pitchFamily="66" charset="0"/>
            </a:endParaRPr>
          </a:p>
        </p:txBody>
      </p:sp>
      <p:graphicFrame>
        <p:nvGraphicFramePr>
          <p:cNvPr id="2" name="Tabla 1"/>
          <p:cNvGraphicFramePr>
            <a:graphicFrameLocks noGrp="1"/>
          </p:cNvGraphicFramePr>
          <p:nvPr>
            <p:extLst>
              <p:ext uri="{D42A27DB-BD31-4B8C-83A1-F6EECF244321}">
                <p14:modId xmlns:p14="http://schemas.microsoft.com/office/powerpoint/2010/main" val="2204671963"/>
              </p:ext>
            </p:extLst>
          </p:nvPr>
        </p:nvGraphicFramePr>
        <p:xfrm>
          <a:off x="538981" y="1628800"/>
          <a:ext cx="8208914" cy="896486"/>
        </p:xfrm>
        <a:graphic>
          <a:graphicData uri="http://schemas.openxmlformats.org/drawingml/2006/table">
            <a:tbl>
              <a:tblPr/>
              <a:tblGrid>
                <a:gridCol w="2052227"/>
                <a:gridCol w="2052229"/>
                <a:gridCol w="2052229"/>
                <a:gridCol w="2052229"/>
              </a:tblGrid>
              <a:tr h="896486">
                <a:tc>
                  <a:txBody>
                    <a:bodyPr/>
                    <a:lstStyle/>
                    <a:p>
                      <a:pPr algn="l" fontAlgn="ctr"/>
                      <a:r>
                        <a:rPr lang="es-VE" sz="1600" b="1" dirty="0" smtClean="0">
                          <a:solidFill>
                            <a:srgbClr val="0000FF"/>
                          </a:solidFill>
                          <a:effectLst/>
                        </a:rPr>
                        <a:t>Grasa insaturada</a:t>
                      </a:r>
                      <a:endParaRPr lang="es-VE" sz="1600" b="1" dirty="0">
                        <a:solidFill>
                          <a:srgbClr val="0000FF"/>
                        </a:solidFill>
                        <a:effectLst/>
                      </a:endParaRPr>
                    </a:p>
                  </a:txBody>
                  <a:tcPr marL="48003" marR="48003" marT="41145" marB="411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a:t>
                      </a:r>
                      <a:r>
                        <a:rPr lang="es-VE" sz="1600" b="1" i="1" dirty="0" err="1">
                          <a:effectLst/>
                        </a:rPr>
                        <a:t>Akkermansia</a:t>
                      </a:r>
                      <a:r>
                        <a:rPr lang="es-VE" sz="1600" b="1" dirty="0">
                          <a:effectLst/>
                        </a:rPr>
                        <a:t>, </a:t>
                      </a:r>
                      <a:r>
                        <a:rPr lang="es-VE" sz="1600" b="1" dirty="0" err="1">
                          <a:effectLst/>
                        </a:rPr>
                        <a:t>Mollicutes</a:t>
                      </a:r>
                      <a:r>
                        <a:rPr lang="es-VE" sz="1600" b="1" dirty="0">
                          <a:effectLst/>
                        </a:rPr>
                        <a:t> </a:t>
                      </a:r>
                      <a:r>
                        <a:rPr lang="es-VE" sz="1600" b="1" dirty="0" smtClean="0">
                          <a:effectLst/>
                        </a:rPr>
                        <a:t>y</a:t>
                      </a:r>
                      <a:r>
                        <a:rPr lang="es-VE" sz="1600" b="1" dirty="0">
                          <a:effectLst/>
                        </a:rPr>
                        <a:t> </a:t>
                      </a:r>
                      <a:r>
                        <a:rPr lang="es-VE" sz="1600" b="1" i="1" dirty="0" err="1">
                          <a:effectLst/>
                        </a:rPr>
                        <a:t>Lactobacillus</a:t>
                      </a:r>
                      <a:r>
                        <a:rPr lang="es-VE" sz="1800" b="1" baseline="30000" dirty="0" err="1">
                          <a:solidFill>
                            <a:srgbClr val="0000FF"/>
                          </a:solidFill>
                          <a:effectLst/>
                        </a:rPr>
                        <a:t>b</a:t>
                      </a:r>
                      <a:endParaRPr lang="es-VE" sz="1800" b="1" dirty="0">
                        <a:solidFill>
                          <a:srgbClr val="0000FF"/>
                        </a:solidFill>
                        <a:effectLst/>
                      </a:endParaRPr>
                    </a:p>
                  </a:txBody>
                  <a:tcPr marL="48003" marR="48003" marT="41145" marB="411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effectLst/>
                        </a:rPr>
                        <a:t>↓ LPS?</a:t>
                      </a:r>
                    </a:p>
                  </a:txBody>
                  <a:tcPr marL="48003" marR="48003" marT="41145" marB="41145"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0000FF"/>
                          </a:solidFill>
                          <a:effectLst/>
                        </a:rPr>
                        <a:t>↓ </a:t>
                      </a:r>
                      <a:r>
                        <a:rPr lang="es-VE" sz="1600" b="1" dirty="0" smtClean="0">
                          <a:solidFill>
                            <a:srgbClr val="0000FF"/>
                          </a:solidFill>
                          <a:effectLst/>
                        </a:rPr>
                        <a:t>S. Metabólico</a:t>
                      </a:r>
                      <a:endParaRPr lang="es-VE" sz="1600" b="1" dirty="0">
                        <a:solidFill>
                          <a:srgbClr val="0000FF"/>
                        </a:solidFill>
                        <a:effectLst/>
                      </a:endParaRPr>
                    </a:p>
                  </a:txBody>
                  <a:tcPr marL="48003" marR="48003" marT="41145" marB="41145"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22463365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4229029620"/>
              </p:ext>
            </p:extLst>
          </p:nvPr>
        </p:nvGraphicFramePr>
        <p:xfrm>
          <a:off x="539552" y="1180947"/>
          <a:ext cx="8208912" cy="2345767"/>
        </p:xfrm>
        <a:graphic>
          <a:graphicData uri="http://schemas.openxmlformats.org/drawingml/2006/table">
            <a:tbl>
              <a:tblPr/>
              <a:tblGrid>
                <a:gridCol w="2052228"/>
                <a:gridCol w="2052228"/>
                <a:gridCol w="2052228"/>
                <a:gridCol w="2052228"/>
              </a:tblGrid>
              <a:tr h="339717">
                <a:tc rowSpan="2">
                  <a:txBody>
                    <a:bodyPr/>
                    <a:lstStyle/>
                    <a:p>
                      <a:pPr algn="l" fontAlgn="ctr"/>
                      <a:r>
                        <a:rPr lang="es-VE" sz="1600" b="1" dirty="0" smtClean="0">
                          <a:solidFill>
                            <a:srgbClr val="0000FF"/>
                          </a:solidFill>
                          <a:effectLst/>
                        </a:rPr>
                        <a:t>Fibra fermentable (inulina)</a:t>
                      </a:r>
                      <a:endParaRPr lang="es-VE" sz="1600" b="1" dirty="0">
                        <a:solidFill>
                          <a:srgbClr val="0000FF"/>
                        </a:solidFill>
                        <a:effectLst/>
                      </a:endParaRPr>
                    </a:p>
                  </a:txBody>
                  <a:tcPr marL="66675" marR="66675" marT="57150" marB="5715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rowSpan="2">
                  <a:txBody>
                    <a:bodyPr/>
                    <a:lstStyle/>
                    <a:p>
                      <a:pPr algn="l" fontAlgn="ctr"/>
                      <a:r>
                        <a:rPr lang="es-VE" sz="1600">
                          <a:effectLst/>
                        </a:rPr>
                        <a:t>?</a:t>
                      </a:r>
                    </a:p>
                  </a:txBody>
                  <a:tcPr marL="66675" marR="66675" marT="57150" marB="5715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dirty="0">
                          <a:effectLst/>
                        </a:rPr>
                        <a:t>↑ </a:t>
                      </a:r>
                      <a:r>
                        <a:rPr lang="es-VE" sz="1600" dirty="0" err="1" smtClean="0">
                          <a:effectLst/>
                        </a:rPr>
                        <a:t>Acetato</a:t>
                      </a:r>
                      <a:r>
                        <a:rPr lang="es-VE" sz="1800" b="1" baseline="30000" dirty="0" err="1" smtClean="0">
                          <a:solidFill>
                            <a:srgbClr val="0000FF"/>
                          </a:solidFill>
                          <a:effectLst/>
                        </a:rPr>
                        <a:t>b</a:t>
                      </a:r>
                      <a:endParaRPr lang="es-VE" sz="1800" b="1" dirty="0">
                        <a:solidFill>
                          <a:srgbClr val="0000FF"/>
                        </a:solidFill>
                        <a:effectLst/>
                      </a:endParaRPr>
                    </a:p>
                  </a:txBody>
                  <a:tcPr marL="66675" marR="66675" marT="57150" marB="5715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rowSpan="2">
                  <a:txBody>
                    <a:bodyPr/>
                    <a:lstStyle/>
                    <a:p>
                      <a:pPr algn="l" fontAlgn="ctr"/>
                      <a:r>
                        <a:rPr lang="es-VE" sz="1600" b="1" dirty="0">
                          <a:solidFill>
                            <a:srgbClr val="0000FF"/>
                          </a:solidFill>
                          <a:effectLst/>
                        </a:rPr>
                        <a:t>↓ </a:t>
                      </a:r>
                      <a:r>
                        <a:rPr lang="es-VE" sz="1600" b="1" dirty="0" smtClean="0">
                          <a:solidFill>
                            <a:srgbClr val="0000FF"/>
                          </a:solidFill>
                          <a:effectLst/>
                        </a:rPr>
                        <a:t>S. Metabólico</a:t>
                      </a:r>
                      <a:endParaRPr lang="es-VE" sz="1600" b="1" dirty="0">
                        <a:solidFill>
                          <a:srgbClr val="0000FF"/>
                        </a:solidFill>
                        <a:effectLst/>
                      </a:endParaRPr>
                    </a:p>
                  </a:txBody>
                  <a:tcPr marL="66675" marR="66675" marT="57150" marB="57150"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313073">
                <a:tc vMerge="1">
                  <a:txBody>
                    <a:bodyPr/>
                    <a:lstStyle/>
                    <a:p>
                      <a:endParaRPr lang="es-VE"/>
                    </a:p>
                  </a:txBody>
                  <a:tcPr/>
                </a:tc>
                <a:tc vMerge="1">
                  <a:txBody>
                    <a:bodyPr/>
                    <a:lstStyle/>
                    <a:p>
                      <a:endParaRPr lang="es-VE"/>
                    </a:p>
                  </a:txBody>
                  <a:tcPr/>
                </a:tc>
                <a:tc>
                  <a:txBody>
                    <a:bodyPr/>
                    <a:lstStyle/>
                    <a:p>
                      <a:pPr algn="l" fontAlgn="ctr"/>
                      <a:r>
                        <a:rPr lang="es-VE" sz="1600" dirty="0">
                          <a:effectLst/>
                        </a:rPr>
                        <a:t>↓ </a:t>
                      </a:r>
                      <a:r>
                        <a:rPr lang="es-VE" sz="1600" dirty="0" smtClean="0">
                          <a:effectLst/>
                        </a:rPr>
                        <a:t>Apetito</a:t>
                      </a:r>
                      <a:endParaRPr lang="es-VE" sz="1600" dirty="0">
                        <a:effectLst/>
                      </a:endParaRPr>
                    </a:p>
                  </a:txBody>
                  <a:tcPr marL="66675" marR="66675" marT="57150" marB="57150"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vMerge="1">
                  <a:txBody>
                    <a:bodyPr/>
                    <a:lstStyle/>
                    <a:p>
                      <a:endParaRPr lang="es-VE"/>
                    </a:p>
                  </a:txBody>
                  <a:tcPr/>
                </a:tc>
              </a:tr>
              <a:tr h="526228">
                <a:tc>
                  <a:txBody>
                    <a:bodyPr/>
                    <a:lstStyle/>
                    <a:p>
                      <a:pPr algn="l" fontAlgn="ctr"/>
                      <a:r>
                        <a:rPr lang="es-VE" sz="1600" b="1" dirty="0" smtClean="0">
                          <a:solidFill>
                            <a:srgbClr val="FF0000"/>
                          </a:solidFill>
                          <a:effectLst/>
                        </a:rPr>
                        <a:t>Dieta alta</a:t>
                      </a:r>
                      <a:r>
                        <a:rPr lang="es-VE" sz="1600" b="1" baseline="0" dirty="0" smtClean="0">
                          <a:solidFill>
                            <a:srgbClr val="FF0000"/>
                          </a:solidFill>
                          <a:effectLst/>
                        </a:rPr>
                        <a:t> grasa</a:t>
                      </a:r>
                      <a:endParaRPr lang="es-VE" sz="1600" b="1" dirty="0">
                        <a:solidFill>
                          <a:srgbClr val="FF0000"/>
                        </a:solidFill>
                        <a:effectLst/>
                      </a:endParaRPr>
                    </a:p>
                  </a:txBody>
                  <a:tcPr marL="66675" marR="66675" marT="57150" marB="5715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dirty="0">
                          <a:effectLst/>
                        </a:rPr>
                        <a:t>?</a:t>
                      </a:r>
                    </a:p>
                  </a:txBody>
                  <a:tcPr marL="66675" marR="66675" marT="57150" marB="5715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dirty="0">
                          <a:effectLst/>
                        </a:rPr>
                        <a:t>↑ </a:t>
                      </a:r>
                      <a:r>
                        <a:rPr lang="es-VE" sz="1600" dirty="0" err="1" smtClean="0">
                          <a:effectLst/>
                        </a:rPr>
                        <a:t>Acetato</a:t>
                      </a:r>
                      <a:r>
                        <a:rPr lang="es-VE" sz="1600" baseline="30000" dirty="0" err="1" smtClean="0">
                          <a:solidFill>
                            <a:srgbClr val="FF0000"/>
                          </a:solidFill>
                          <a:effectLst/>
                        </a:rPr>
                        <a:t>a</a:t>
                      </a:r>
                      <a:r>
                        <a:rPr lang="es-VE" sz="1600" dirty="0">
                          <a:effectLst/>
                        </a:rPr>
                        <a:t>, </a:t>
                      </a:r>
                      <a:r>
                        <a:rPr lang="es-VE" sz="1600" dirty="0" smtClean="0">
                          <a:effectLst/>
                        </a:rPr>
                        <a:t>GSIS</a:t>
                      </a:r>
                      <a:r>
                        <a:rPr lang="es-VE" sz="1600" baseline="0" dirty="0" smtClean="0">
                          <a:effectLst/>
                        </a:rPr>
                        <a:t> e</a:t>
                      </a:r>
                      <a:r>
                        <a:rPr lang="es-VE" sz="1600" dirty="0" smtClean="0">
                          <a:effectLst/>
                        </a:rPr>
                        <a:t> </a:t>
                      </a:r>
                      <a:r>
                        <a:rPr lang="es-VE" sz="1600" dirty="0" err="1" smtClean="0">
                          <a:effectLst/>
                        </a:rPr>
                        <a:t>hiperfagia</a:t>
                      </a:r>
                      <a:endParaRPr lang="es-VE" sz="1600" dirty="0">
                        <a:effectLst/>
                      </a:endParaRPr>
                    </a:p>
                  </a:txBody>
                  <a:tcPr marL="66675" marR="66675" marT="57150" marB="5715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a:t>
                      </a:r>
                      <a:r>
                        <a:rPr lang="es-VE" sz="1600" b="1" dirty="0" smtClean="0">
                          <a:solidFill>
                            <a:srgbClr val="FF0000"/>
                          </a:solidFill>
                          <a:effectLst/>
                        </a:rPr>
                        <a:t>S. Metabólico</a:t>
                      </a:r>
                      <a:endParaRPr lang="es-VE" sz="1600" b="1" dirty="0">
                        <a:solidFill>
                          <a:srgbClr val="FF0000"/>
                        </a:solidFill>
                        <a:effectLst/>
                      </a:endParaRPr>
                    </a:p>
                  </a:txBody>
                  <a:tcPr marL="66675" marR="66675" marT="57150" marB="57150"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FFFFFF"/>
                    </a:solidFill>
                  </a:tcPr>
                </a:tc>
              </a:tr>
              <a:tr h="997027">
                <a:tc>
                  <a:txBody>
                    <a:bodyPr/>
                    <a:lstStyle/>
                    <a:p>
                      <a:pPr algn="l" fontAlgn="ctr"/>
                      <a:r>
                        <a:rPr lang="es-VE" sz="1600" b="1" dirty="0" smtClean="0">
                          <a:solidFill>
                            <a:srgbClr val="FF0000"/>
                          </a:solidFill>
                          <a:effectLst/>
                        </a:rPr>
                        <a:t>Dieta baja</a:t>
                      </a:r>
                      <a:r>
                        <a:rPr lang="es-VE" sz="1600" b="1" baseline="0" dirty="0" smtClean="0">
                          <a:solidFill>
                            <a:srgbClr val="FF0000"/>
                          </a:solidFill>
                          <a:effectLst/>
                        </a:rPr>
                        <a:t> en fibra</a:t>
                      </a:r>
                      <a:endParaRPr lang="es-VE" sz="1600" b="1" dirty="0">
                        <a:solidFill>
                          <a:srgbClr val="FF0000"/>
                        </a:solidFill>
                        <a:effectLst/>
                      </a:endParaRPr>
                    </a:p>
                  </a:txBody>
                  <a:tcPr marL="66675" marR="66675" marT="57150" marB="5715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dirty="0">
                          <a:effectLst/>
                        </a:rPr>
                        <a:t>↑ </a:t>
                      </a:r>
                      <a:r>
                        <a:rPr lang="es-VE" sz="1600" i="1" dirty="0" err="1">
                          <a:effectLst/>
                        </a:rPr>
                        <a:t>Akkermansia</a:t>
                      </a:r>
                      <a:r>
                        <a:rPr lang="es-VE" sz="1600" dirty="0">
                          <a:effectLst/>
                        </a:rPr>
                        <a:t> </a:t>
                      </a:r>
                      <a:endParaRPr lang="es-VE" sz="1600" dirty="0" smtClean="0">
                        <a:effectLst/>
                      </a:endParaRPr>
                    </a:p>
                    <a:p>
                      <a:pPr algn="l" fontAlgn="ctr"/>
                      <a:r>
                        <a:rPr lang="es-VE" sz="1600" dirty="0" smtClean="0">
                          <a:effectLst/>
                        </a:rPr>
                        <a:t>y</a:t>
                      </a:r>
                      <a:r>
                        <a:rPr lang="es-VE" sz="1600" dirty="0">
                          <a:effectLst/>
                        </a:rPr>
                        <a:t> </a:t>
                      </a:r>
                      <a:r>
                        <a:rPr lang="es-VE" sz="1600" i="1" dirty="0">
                          <a:effectLst/>
                        </a:rPr>
                        <a:t>Bacteroides </a:t>
                      </a:r>
                      <a:r>
                        <a:rPr lang="es-VE" sz="1600" i="1" dirty="0" err="1">
                          <a:effectLst/>
                        </a:rPr>
                        <a:t>caccae</a:t>
                      </a:r>
                      <a:r>
                        <a:rPr lang="es-VE" sz="1600" baseline="30000" dirty="0" err="1">
                          <a:solidFill>
                            <a:srgbClr val="FF0000"/>
                          </a:solidFill>
                          <a:effectLst/>
                        </a:rPr>
                        <a:t>a</a:t>
                      </a:r>
                      <a:endParaRPr lang="es-VE" sz="1600" dirty="0">
                        <a:solidFill>
                          <a:srgbClr val="FF0000"/>
                        </a:solidFill>
                        <a:effectLst/>
                      </a:endParaRPr>
                    </a:p>
                  </a:txBody>
                  <a:tcPr marL="66675" marR="66675" marT="57150" marB="5715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dirty="0">
                          <a:effectLst/>
                        </a:rPr>
                        <a:t>↓ Mucus</a:t>
                      </a:r>
                    </a:p>
                  </a:txBody>
                  <a:tcPr marL="66675" marR="66675" marT="57150" marB="57150" anchor="ctr">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c>
                  <a:txBody>
                    <a:bodyPr/>
                    <a:lstStyle/>
                    <a:p>
                      <a:pPr algn="l" fontAlgn="ctr"/>
                      <a:r>
                        <a:rPr lang="es-VE" sz="1600" b="1" dirty="0">
                          <a:solidFill>
                            <a:srgbClr val="FF0000"/>
                          </a:solidFill>
                          <a:effectLst/>
                        </a:rPr>
                        <a:t>↑ </a:t>
                      </a:r>
                      <a:r>
                        <a:rPr lang="es-VE" sz="1600" b="1" i="1" dirty="0" err="1" smtClean="0">
                          <a:solidFill>
                            <a:srgbClr val="FF0000"/>
                          </a:solidFill>
                          <a:effectLst/>
                        </a:rPr>
                        <a:t>Citrobacter</a:t>
                      </a:r>
                      <a:r>
                        <a:rPr lang="es-VE" sz="1600" b="1" i="1" dirty="0" smtClean="0">
                          <a:solidFill>
                            <a:srgbClr val="FF0000"/>
                          </a:solidFill>
                          <a:effectLst/>
                        </a:rPr>
                        <a:t> </a:t>
                      </a:r>
                      <a:r>
                        <a:rPr lang="es-VE" sz="1600" b="1" dirty="0" smtClean="0">
                          <a:solidFill>
                            <a:srgbClr val="FF0000"/>
                          </a:solidFill>
                          <a:effectLst/>
                        </a:rPr>
                        <a:t>susceptibilidad</a:t>
                      </a:r>
                      <a:endParaRPr lang="es-VE" sz="1600" b="1" dirty="0">
                        <a:solidFill>
                          <a:srgbClr val="FF0000"/>
                        </a:solidFill>
                        <a:effectLst/>
                      </a:endParaRPr>
                    </a:p>
                  </a:txBody>
                  <a:tcPr marL="66675" marR="66675" marT="57150" marB="57150" anchor="ctr">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9525" cap="flat" cmpd="sng" algn="ctr">
                      <a:solidFill>
                        <a:srgbClr val="DADADA"/>
                      </a:solidFill>
                      <a:prstDash val="solid"/>
                      <a:round/>
                      <a:headEnd type="none" w="med" len="med"/>
                      <a:tailEnd type="none" w="med" len="med"/>
                    </a:lnT>
                    <a:lnB w="19050" cap="flat" cmpd="sng" algn="ctr">
                      <a:solidFill>
                        <a:srgbClr val="DADADA"/>
                      </a:solidFill>
                      <a:prstDash val="solid"/>
                      <a:round/>
                      <a:headEnd type="none" w="med" len="med"/>
                      <a:tailEnd type="none" w="med" len="med"/>
                    </a:lnB>
                    <a:solidFill>
                      <a:srgbClr val="FFFFFF"/>
                    </a:solidFill>
                  </a:tcPr>
                </a:tc>
              </a:tr>
            </a:tbl>
          </a:graphicData>
        </a:graphic>
      </p:graphicFrame>
      <p:sp>
        <p:nvSpPr>
          <p:cNvPr id="5" name="Rectángulo 4"/>
          <p:cNvSpPr/>
          <p:nvPr/>
        </p:nvSpPr>
        <p:spPr>
          <a:xfrm>
            <a:off x="4067944" y="3944497"/>
            <a:ext cx="4824536" cy="430887"/>
          </a:xfrm>
          <a:prstGeom prst="rect">
            <a:avLst/>
          </a:prstGeom>
        </p:spPr>
        <p:txBody>
          <a:bodyPr wrap="square">
            <a:spAutoFit/>
          </a:bodyPr>
          <a:lstStyle/>
          <a:p>
            <a:pPr algn="r"/>
            <a:r>
              <a:rPr lang="es-VE" sz="1100" dirty="0">
                <a:latin typeface="Times New Roman" panose="02020603050405020304" pitchFamily="18" charset="0"/>
                <a:cs typeface="Times New Roman" panose="02020603050405020304" pitchFamily="18" charset="0"/>
              </a:rPr>
              <a:t>N. </a:t>
            </a:r>
            <a:r>
              <a:rPr lang="es-VE" sz="1100" dirty="0" err="1">
                <a:latin typeface="Times New Roman" panose="02020603050405020304" pitchFamily="18" charset="0"/>
                <a:cs typeface="Times New Roman" panose="02020603050405020304" pitchFamily="18" charset="0"/>
              </a:rPr>
              <a:t>Zmora</a:t>
            </a:r>
            <a:r>
              <a:rPr lang="es-VE" sz="1100" dirty="0">
                <a:latin typeface="Times New Roman" panose="02020603050405020304" pitchFamily="18" charset="0"/>
                <a:cs typeface="Times New Roman" panose="02020603050405020304" pitchFamily="18" charset="0"/>
              </a:rPr>
              <a:t>, J. Suez, E. </a:t>
            </a:r>
            <a:r>
              <a:rPr lang="es-VE" sz="1100" dirty="0" err="1" smtClean="0">
                <a:latin typeface="Times New Roman" panose="02020603050405020304" pitchFamily="18" charset="0"/>
                <a:cs typeface="Times New Roman" panose="02020603050405020304" pitchFamily="18" charset="0"/>
              </a:rPr>
              <a:t>Elinav</a:t>
            </a:r>
            <a:r>
              <a:rPr lang="es-VE" sz="1100" dirty="0" smtClean="0">
                <a:latin typeface="Times New Roman" panose="02020603050405020304" pitchFamily="18" charset="0"/>
                <a:cs typeface="Times New Roman" panose="02020603050405020304" pitchFamily="18" charset="0"/>
              </a:rPr>
              <a:t>. </a:t>
            </a:r>
            <a:r>
              <a:rPr lang="es-VE" sz="1100" i="1" dirty="0" err="1" smtClean="0">
                <a:latin typeface="Times New Roman" panose="02020603050405020304" pitchFamily="18" charset="0"/>
                <a:cs typeface="Times New Roman" panose="02020603050405020304" pitchFamily="18" charset="0"/>
              </a:rPr>
              <a:t>You</a:t>
            </a:r>
            <a:r>
              <a:rPr lang="es-VE" sz="1100" i="1" dirty="0" smtClean="0">
                <a:latin typeface="Times New Roman" panose="02020603050405020304" pitchFamily="18" charset="0"/>
                <a:cs typeface="Times New Roman" panose="02020603050405020304" pitchFamily="18" charset="0"/>
              </a:rPr>
              <a:t> </a:t>
            </a:r>
            <a:r>
              <a:rPr lang="es-VE" sz="1100" i="1" dirty="0">
                <a:latin typeface="Times New Roman" panose="02020603050405020304" pitchFamily="18" charset="0"/>
                <a:cs typeface="Times New Roman" panose="02020603050405020304" pitchFamily="18" charset="0"/>
              </a:rPr>
              <a:t>are </a:t>
            </a:r>
            <a:r>
              <a:rPr lang="es-VE" sz="1100" i="1" dirty="0" err="1">
                <a:latin typeface="Times New Roman" panose="02020603050405020304" pitchFamily="18" charset="0"/>
                <a:cs typeface="Times New Roman" panose="02020603050405020304" pitchFamily="18" charset="0"/>
              </a:rPr>
              <a:t>what</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you</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eat</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diet</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health</a:t>
            </a:r>
            <a:r>
              <a:rPr lang="es-VE" sz="1100" i="1" dirty="0">
                <a:latin typeface="Times New Roman" panose="02020603050405020304" pitchFamily="18" charset="0"/>
                <a:cs typeface="Times New Roman" panose="02020603050405020304" pitchFamily="18" charset="0"/>
              </a:rPr>
              <a:t> and </a:t>
            </a:r>
            <a:r>
              <a:rPr lang="es-VE" sz="1100" i="1" dirty="0" err="1">
                <a:latin typeface="Times New Roman" panose="02020603050405020304" pitchFamily="18" charset="0"/>
                <a:cs typeface="Times New Roman" panose="02020603050405020304" pitchFamily="18" charset="0"/>
              </a:rPr>
              <a:t>the</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gut</a:t>
            </a:r>
            <a:r>
              <a:rPr lang="es-VE" sz="1100" i="1" dirty="0">
                <a:latin typeface="Times New Roman" panose="02020603050405020304" pitchFamily="18" charset="0"/>
                <a:cs typeface="Times New Roman" panose="02020603050405020304" pitchFamily="18" charset="0"/>
              </a:rPr>
              <a:t> </a:t>
            </a:r>
            <a:r>
              <a:rPr lang="es-VE" sz="1100" i="1" dirty="0" smtClean="0">
                <a:latin typeface="Times New Roman" panose="02020603050405020304" pitchFamily="18" charset="0"/>
                <a:cs typeface="Times New Roman" panose="02020603050405020304" pitchFamily="18" charset="0"/>
              </a:rPr>
              <a:t>microbiota. </a:t>
            </a:r>
            <a:r>
              <a:rPr lang="es-VE" sz="1100" dirty="0" err="1" smtClean="0">
                <a:latin typeface="Times New Roman" panose="02020603050405020304" pitchFamily="18" charset="0"/>
                <a:cs typeface="Times New Roman" panose="02020603050405020304" pitchFamily="18" charset="0"/>
              </a:rPr>
              <a:t>Nature</a:t>
            </a:r>
            <a:r>
              <a:rPr lang="es-VE" sz="1100" dirty="0" smtClean="0">
                <a:latin typeface="Times New Roman" panose="02020603050405020304" pitchFamily="18" charset="0"/>
                <a:cs typeface="Times New Roman" panose="02020603050405020304" pitchFamily="18" charset="0"/>
              </a:rPr>
              <a:t> </a:t>
            </a:r>
            <a:r>
              <a:rPr lang="es-VE" sz="1100" dirty="0" err="1">
                <a:latin typeface="Times New Roman" panose="02020603050405020304" pitchFamily="18" charset="0"/>
                <a:cs typeface="Times New Roman" panose="02020603050405020304" pitchFamily="18" charset="0"/>
              </a:rPr>
              <a:t>Reviews</a:t>
            </a:r>
            <a:r>
              <a:rPr lang="es-VE" sz="1100" dirty="0">
                <a:latin typeface="Times New Roman" panose="02020603050405020304" pitchFamily="18" charset="0"/>
                <a:cs typeface="Times New Roman" panose="02020603050405020304" pitchFamily="18" charset="0"/>
              </a:rPr>
              <a:t> </a:t>
            </a:r>
            <a:r>
              <a:rPr lang="es-VE" sz="1100" dirty="0" err="1">
                <a:latin typeface="Times New Roman" panose="02020603050405020304" pitchFamily="18" charset="0"/>
                <a:cs typeface="Times New Roman" panose="02020603050405020304" pitchFamily="18" charset="0"/>
              </a:rPr>
              <a:t>Gastroenterology</a:t>
            </a:r>
            <a:r>
              <a:rPr lang="es-VE" sz="1100" dirty="0">
                <a:latin typeface="Times New Roman" panose="02020603050405020304" pitchFamily="18" charset="0"/>
                <a:cs typeface="Times New Roman" panose="02020603050405020304" pitchFamily="18" charset="0"/>
              </a:rPr>
              <a:t> </a:t>
            </a:r>
            <a:r>
              <a:rPr lang="es-VE" sz="1100" dirty="0" smtClean="0">
                <a:latin typeface="Times New Roman" panose="02020603050405020304" pitchFamily="18" charset="0"/>
                <a:cs typeface="Times New Roman" panose="02020603050405020304" pitchFamily="18" charset="0"/>
              </a:rPr>
              <a:t>&amp;  </a:t>
            </a:r>
            <a:r>
              <a:rPr lang="es-VE" sz="1100" dirty="0" err="1" smtClean="0">
                <a:latin typeface="Times New Roman" panose="02020603050405020304" pitchFamily="18" charset="0"/>
                <a:cs typeface="Times New Roman" panose="02020603050405020304" pitchFamily="18" charset="0"/>
              </a:rPr>
              <a:t>Hepatology</a:t>
            </a:r>
            <a:r>
              <a:rPr lang="es-VE" sz="1100" dirty="0" smtClean="0">
                <a:latin typeface="Times New Roman" panose="02020603050405020304" pitchFamily="18" charset="0"/>
                <a:cs typeface="Times New Roman" panose="02020603050405020304" pitchFamily="18" charset="0"/>
              </a:rPr>
              <a:t> </a:t>
            </a:r>
            <a:r>
              <a:rPr lang="es-VE" sz="1100" b="1" dirty="0" smtClean="0">
                <a:latin typeface="Times New Roman" panose="02020603050405020304" pitchFamily="18" charset="0"/>
                <a:cs typeface="Times New Roman" panose="02020603050405020304" pitchFamily="18" charset="0"/>
              </a:rPr>
              <a:t>2019</a:t>
            </a:r>
            <a:r>
              <a:rPr lang="es-VE" sz="1100" dirty="0" smtClean="0">
                <a:latin typeface="Times New Roman" panose="02020603050405020304" pitchFamily="18" charset="0"/>
                <a:cs typeface="Times New Roman" panose="02020603050405020304" pitchFamily="18" charset="0"/>
              </a:rPr>
              <a:t> ; 16: 35–56.</a:t>
            </a:r>
            <a:endParaRPr lang="es-VE" sz="1100" dirty="0">
              <a:latin typeface="Times New Roman" panose="02020603050405020304" pitchFamily="18" charset="0"/>
              <a:cs typeface="Times New Roman" panose="02020603050405020304" pitchFamily="18" charset="0"/>
            </a:endParaRPr>
          </a:p>
        </p:txBody>
      </p:sp>
      <p:graphicFrame>
        <p:nvGraphicFramePr>
          <p:cNvPr id="7" name="Tabla 6"/>
          <p:cNvGraphicFramePr>
            <a:graphicFrameLocks noGrp="1"/>
          </p:cNvGraphicFramePr>
          <p:nvPr>
            <p:extLst>
              <p:ext uri="{D42A27DB-BD31-4B8C-83A1-F6EECF244321}">
                <p14:modId xmlns:p14="http://schemas.microsoft.com/office/powerpoint/2010/main" val="3870189282"/>
              </p:ext>
            </p:extLst>
          </p:nvPr>
        </p:nvGraphicFramePr>
        <p:xfrm>
          <a:off x="538982" y="620688"/>
          <a:ext cx="8208912" cy="568500"/>
        </p:xfrm>
        <a:graphic>
          <a:graphicData uri="http://schemas.openxmlformats.org/drawingml/2006/table">
            <a:tbl>
              <a:tblPr/>
              <a:tblGrid>
                <a:gridCol w="2052228"/>
                <a:gridCol w="2052798"/>
                <a:gridCol w="2016224"/>
                <a:gridCol w="2087662"/>
              </a:tblGrid>
              <a:tr h="0">
                <a:tc>
                  <a:txBody>
                    <a:bodyPr/>
                    <a:lstStyle/>
                    <a:p>
                      <a:pPr algn="l" fontAlgn="t"/>
                      <a:r>
                        <a:rPr lang="es-VE" sz="1600" dirty="0" smtClean="0">
                          <a:effectLst>
                            <a:outerShdw blurRad="38100" dist="38100" dir="2700000" algn="tl">
                              <a:srgbClr val="000000">
                                <a:alpha val="43137"/>
                              </a:srgbClr>
                            </a:outerShdw>
                          </a:effectLst>
                          <a:latin typeface="Comic Sans MS" panose="030F0702030302020204" pitchFamily="66" charset="0"/>
                        </a:rPr>
                        <a:t>Componente Dieta</a:t>
                      </a:r>
                      <a:endParaRPr lang="es-VE" sz="1600" dirty="0">
                        <a:effectLst>
                          <a:outerShdw blurRad="38100" dist="38100" dir="2700000" algn="tl">
                            <a:srgbClr val="000000">
                              <a:alpha val="43137"/>
                            </a:srgbClr>
                          </a:outerShdw>
                        </a:effectLst>
                        <a:latin typeface="Comic Sans MS" panose="030F0702030302020204" pitchFamily="66" charset="0"/>
                      </a:endParaRPr>
                    </a:p>
                  </a:txBody>
                  <a:tcPr marL="47145" marR="47145" marT="40410" marB="40410">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c>
                  <a:txBody>
                    <a:bodyPr/>
                    <a:lstStyle/>
                    <a:p>
                      <a:pPr algn="l" fontAlgn="t"/>
                      <a:r>
                        <a:rPr lang="es-VE" sz="1600" dirty="0">
                          <a:effectLst>
                            <a:outerShdw blurRad="38100" dist="38100" dir="2700000" algn="tl">
                              <a:srgbClr val="000000">
                                <a:alpha val="43137"/>
                              </a:srgbClr>
                            </a:outerShdw>
                          </a:effectLst>
                          <a:latin typeface="Comic Sans MS" panose="030F0702030302020204" pitchFamily="66" charset="0"/>
                        </a:rPr>
                        <a:t>Bacteria</a:t>
                      </a:r>
                    </a:p>
                  </a:txBody>
                  <a:tcPr marL="47145" marR="47145" marT="40410" marB="40410">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c>
                  <a:txBody>
                    <a:bodyPr/>
                    <a:lstStyle/>
                    <a:p>
                      <a:pPr algn="l" fontAlgn="t"/>
                      <a:r>
                        <a:rPr lang="es-VE" sz="1600" dirty="0" smtClean="0">
                          <a:effectLst>
                            <a:outerShdw blurRad="38100" dist="38100" dir="2700000" algn="tl">
                              <a:srgbClr val="000000">
                                <a:alpha val="43137"/>
                              </a:srgbClr>
                            </a:outerShdw>
                          </a:effectLst>
                          <a:latin typeface="Comic Sans MS" panose="030F0702030302020204" pitchFamily="66" charset="0"/>
                        </a:rPr>
                        <a:t>Metabolitos o mediadores</a:t>
                      </a:r>
                      <a:endParaRPr lang="es-VE" sz="1600" dirty="0">
                        <a:effectLst>
                          <a:outerShdw blurRad="38100" dist="38100" dir="2700000" algn="tl">
                            <a:srgbClr val="000000">
                              <a:alpha val="43137"/>
                            </a:srgbClr>
                          </a:outerShdw>
                        </a:effectLst>
                        <a:latin typeface="Comic Sans MS" panose="030F0702030302020204" pitchFamily="66" charset="0"/>
                      </a:endParaRPr>
                    </a:p>
                  </a:txBody>
                  <a:tcPr marL="47145" marR="47145" marT="40410" marB="40410">
                    <a:lnL w="19050" cap="flat" cmpd="sng" algn="ctr">
                      <a:solidFill>
                        <a:srgbClr val="DADADA"/>
                      </a:solidFill>
                      <a:prstDash val="solid"/>
                      <a:round/>
                      <a:headEnd type="none" w="med" len="med"/>
                      <a:tailEnd type="none" w="med" len="med"/>
                    </a:lnL>
                    <a:lnR w="19050"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c>
                  <a:txBody>
                    <a:bodyPr/>
                    <a:lstStyle/>
                    <a:p>
                      <a:pPr algn="l" fontAlgn="t"/>
                      <a:r>
                        <a:rPr lang="es-VE" sz="1600" dirty="0" smtClean="0">
                          <a:effectLst>
                            <a:outerShdw blurRad="38100" dist="38100" dir="2700000" algn="tl">
                              <a:srgbClr val="000000">
                                <a:alpha val="43137"/>
                              </a:srgbClr>
                            </a:outerShdw>
                          </a:effectLst>
                          <a:latin typeface="Comic Sans MS" panose="030F0702030302020204" pitchFamily="66" charset="0"/>
                        </a:rPr>
                        <a:t>Riesgo de</a:t>
                      </a:r>
                      <a:r>
                        <a:rPr lang="es-VE" sz="1600" baseline="0" dirty="0" smtClean="0">
                          <a:effectLst>
                            <a:outerShdw blurRad="38100" dist="38100" dir="2700000" algn="tl">
                              <a:srgbClr val="000000">
                                <a:alpha val="43137"/>
                              </a:srgbClr>
                            </a:outerShdw>
                          </a:effectLst>
                          <a:latin typeface="Comic Sans MS" panose="030F0702030302020204" pitchFamily="66" charset="0"/>
                        </a:rPr>
                        <a:t> </a:t>
                      </a:r>
                      <a:r>
                        <a:rPr lang="es-VE" sz="1600" dirty="0" smtClean="0">
                          <a:effectLst>
                            <a:outerShdw blurRad="38100" dist="38100" dir="2700000" algn="tl">
                              <a:srgbClr val="000000">
                                <a:alpha val="43137"/>
                              </a:srgbClr>
                            </a:outerShdw>
                          </a:effectLst>
                          <a:latin typeface="Comic Sans MS" panose="030F0702030302020204" pitchFamily="66" charset="0"/>
                        </a:rPr>
                        <a:t>enfermedad</a:t>
                      </a:r>
                      <a:endParaRPr lang="es-VE" sz="1600" dirty="0">
                        <a:effectLst>
                          <a:outerShdw blurRad="38100" dist="38100" dir="2700000" algn="tl">
                            <a:srgbClr val="000000">
                              <a:alpha val="43137"/>
                            </a:srgbClr>
                          </a:outerShdw>
                        </a:effectLst>
                        <a:latin typeface="Comic Sans MS" panose="030F0702030302020204" pitchFamily="66" charset="0"/>
                      </a:endParaRPr>
                    </a:p>
                  </a:txBody>
                  <a:tcPr marL="47145" marR="47145" marT="40410" marB="40410">
                    <a:lnL w="19050" cap="flat" cmpd="sng" algn="ctr">
                      <a:solidFill>
                        <a:srgbClr val="DADADA"/>
                      </a:solidFill>
                      <a:prstDash val="solid"/>
                      <a:round/>
                      <a:headEnd type="none" w="med" len="med"/>
                      <a:tailEnd type="none" w="med" len="med"/>
                    </a:lnL>
                    <a:lnR w="9525" cap="flat" cmpd="sng" algn="ctr">
                      <a:solidFill>
                        <a:srgbClr val="DADADA"/>
                      </a:solidFill>
                      <a:prstDash val="solid"/>
                      <a:round/>
                      <a:headEnd type="none" w="med" len="med"/>
                      <a:tailEnd type="none" w="med" len="med"/>
                    </a:lnR>
                    <a:lnT w="19050" cap="flat" cmpd="sng" algn="ctr">
                      <a:solidFill>
                        <a:srgbClr val="DADADA"/>
                      </a:solidFill>
                      <a:prstDash val="solid"/>
                      <a:round/>
                      <a:headEnd type="none" w="med" len="med"/>
                      <a:tailEnd type="none" w="med" len="med"/>
                    </a:lnT>
                    <a:lnB w="9525" cap="flat" cmpd="sng" algn="ctr">
                      <a:solidFill>
                        <a:srgbClr val="DADADA"/>
                      </a:solidFill>
                      <a:prstDash val="solid"/>
                      <a:round/>
                      <a:headEnd type="none" w="med" len="med"/>
                      <a:tailEnd type="none" w="med" len="med"/>
                    </a:lnB>
                    <a:solidFill>
                      <a:srgbClr val="EEEEEE"/>
                    </a:solidFill>
                  </a:tcPr>
                </a:tc>
              </a:tr>
            </a:tbl>
          </a:graphicData>
        </a:graphic>
      </p:graphicFrame>
      <p:sp>
        <p:nvSpPr>
          <p:cNvPr id="8" name="6 CuadroTexto"/>
          <p:cNvSpPr txBox="1"/>
          <p:nvPr/>
        </p:nvSpPr>
        <p:spPr>
          <a:xfrm>
            <a:off x="6330858" y="6654066"/>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0" name="Rectángulo 9"/>
          <p:cNvSpPr/>
          <p:nvPr/>
        </p:nvSpPr>
        <p:spPr>
          <a:xfrm>
            <a:off x="251520" y="4005064"/>
            <a:ext cx="4085946" cy="2677656"/>
          </a:xfrm>
          <a:prstGeom prst="rect">
            <a:avLst/>
          </a:prstGeom>
          <a:effectLst>
            <a:outerShdw blurRad="50800" dist="38100" dir="2700000" algn="tl" rotWithShape="0">
              <a:prstClr val="black">
                <a:alpha val="40000"/>
              </a:prstClr>
            </a:outerShdw>
          </a:effectLst>
        </p:spPr>
        <p:txBody>
          <a:bodyPr wrap="square">
            <a:spAutoFit/>
          </a:bodyPr>
          <a:lstStyle/>
          <a:p>
            <a:r>
              <a:rPr lang="en-US" sz="1200" b="1" dirty="0" smtClean="0">
                <a:solidFill>
                  <a:srgbClr val="222222"/>
                </a:solidFill>
                <a:latin typeface="Comic Sans MS" panose="030F0702030302020204" pitchFamily="66" charset="0"/>
              </a:rPr>
              <a:t>CVD: </a:t>
            </a:r>
            <a:r>
              <a:rPr lang="en-US" sz="1200" dirty="0" err="1" smtClean="0">
                <a:solidFill>
                  <a:srgbClr val="222222"/>
                </a:solidFill>
                <a:latin typeface="Comic Sans MS" panose="030F0702030302020204" pitchFamily="66" charset="0"/>
              </a:rPr>
              <a:t>enf</a:t>
            </a:r>
            <a:r>
              <a:rPr lang="en-US" sz="1200" dirty="0" smtClean="0">
                <a:solidFill>
                  <a:srgbClr val="222222"/>
                </a:solidFill>
                <a:latin typeface="Comic Sans MS" panose="030F0702030302020204" pitchFamily="66" charset="0"/>
              </a:rPr>
              <a:t>. Cardiovascular  </a:t>
            </a:r>
          </a:p>
          <a:p>
            <a:r>
              <a:rPr lang="en-US" sz="1200" b="1" dirty="0" smtClean="0">
                <a:solidFill>
                  <a:srgbClr val="222222"/>
                </a:solidFill>
                <a:latin typeface="Comic Sans MS" panose="030F0702030302020204" pitchFamily="66" charset="0"/>
              </a:rPr>
              <a:t>GSIS: </a:t>
            </a:r>
            <a:r>
              <a:rPr lang="en-US" sz="1200" dirty="0" err="1" smtClean="0">
                <a:solidFill>
                  <a:srgbClr val="222222"/>
                </a:solidFill>
                <a:latin typeface="Comic Sans MS" panose="030F0702030302020204" pitchFamily="66" charset="0"/>
              </a:rPr>
              <a:t>secrec</a:t>
            </a:r>
            <a:r>
              <a:rPr lang="en-US" sz="1200" dirty="0" smtClean="0">
                <a:solidFill>
                  <a:srgbClr val="222222"/>
                </a:solidFill>
                <a:latin typeface="Comic Sans MS" panose="030F0702030302020204" pitchFamily="66" charset="0"/>
              </a:rPr>
              <a:t> </a:t>
            </a:r>
            <a:r>
              <a:rPr lang="en-US" sz="1200" dirty="0" err="1" smtClean="0">
                <a:solidFill>
                  <a:srgbClr val="222222"/>
                </a:solidFill>
                <a:latin typeface="Comic Sans MS" panose="030F0702030302020204" pitchFamily="66" charset="0"/>
              </a:rPr>
              <a:t>insulina</a:t>
            </a:r>
            <a:r>
              <a:rPr lang="en-US" sz="1200" dirty="0" smtClean="0">
                <a:solidFill>
                  <a:srgbClr val="222222"/>
                </a:solidFill>
                <a:latin typeface="Comic Sans MS" panose="030F0702030302020204" pitchFamily="66" charset="0"/>
              </a:rPr>
              <a:t> </a:t>
            </a:r>
            <a:r>
              <a:rPr lang="en-US" sz="1200" dirty="0" err="1" smtClean="0">
                <a:solidFill>
                  <a:srgbClr val="222222"/>
                </a:solidFill>
                <a:latin typeface="Comic Sans MS" panose="030F0702030302020204" pitchFamily="66" charset="0"/>
              </a:rPr>
              <a:t>estimulada</a:t>
            </a:r>
            <a:r>
              <a:rPr lang="en-US" sz="1200" dirty="0" smtClean="0">
                <a:solidFill>
                  <a:srgbClr val="222222"/>
                </a:solidFill>
                <a:latin typeface="Comic Sans MS" panose="030F0702030302020204" pitchFamily="66" charset="0"/>
              </a:rPr>
              <a:t> </a:t>
            </a:r>
            <a:r>
              <a:rPr lang="en-US" sz="1200" dirty="0" err="1" smtClean="0">
                <a:solidFill>
                  <a:srgbClr val="222222"/>
                </a:solidFill>
                <a:latin typeface="Comic Sans MS" panose="030F0702030302020204" pitchFamily="66" charset="0"/>
              </a:rPr>
              <a:t>por</a:t>
            </a:r>
            <a:r>
              <a:rPr lang="en-US" sz="1200" dirty="0" smtClean="0">
                <a:solidFill>
                  <a:srgbClr val="222222"/>
                </a:solidFill>
                <a:latin typeface="Comic Sans MS" panose="030F0702030302020204" pitchFamily="66" charset="0"/>
              </a:rPr>
              <a:t> </a:t>
            </a:r>
            <a:r>
              <a:rPr lang="en-US" sz="1200" dirty="0" err="1" smtClean="0">
                <a:solidFill>
                  <a:srgbClr val="222222"/>
                </a:solidFill>
                <a:latin typeface="Comic Sans MS" panose="030F0702030302020204" pitchFamily="66" charset="0"/>
              </a:rPr>
              <a:t>glucosa</a:t>
            </a:r>
            <a:endParaRPr lang="en-US" sz="1200" dirty="0" smtClean="0">
              <a:solidFill>
                <a:srgbClr val="222222"/>
              </a:solidFill>
              <a:latin typeface="Comic Sans MS" panose="030F0702030302020204" pitchFamily="66" charset="0"/>
            </a:endParaRPr>
          </a:p>
          <a:p>
            <a:r>
              <a:rPr lang="en-US" sz="1200" b="1" dirty="0" smtClean="0">
                <a:solidFill>
                  <a:srgbClr val="222222"/>
                </a:solidFill>
                <a:latin typeface="Comic Sans MS" panose="030F0702030302020204" pitchFamily="66" charset="0"/>
              </a:rPr>
              <a:t>IGN: </a:t>
            </a:r>
            <a:r>
              <a:rPr lang="en-US" sz="1200" dirty="0" err="1" smtClean="0">
                <a:solidFill>
                  <a:srgbClr val="222222"/>
                </a:solidFill>
                <a:latin typeface="Comic Sans MS" panose="030F0702030302020204" pitchFamily="66" charset="0"/>
              </a:rPr>
              <a:t>gluconeogénesis</a:t>
            </a:r>
            <a:r>
              <a:rPr lang="en-US" sz="1200" dirty="0" smtClean="0">
                <a:solidFill>
                  <a:srgbClr val="222222"/>
                </a:solidFill>
                <a:latin typeface="Comic Sans MS" panose="030F0702030302020204" pitchFamily="66" charset="0"/>
              </a:rPr>
              <a:t> intestinal</a:t>
            </a:r>
          </a:p>
          <a:p>
            <a:r>
              <a:rPr lang="en-US" sz="1200" b="1" dirty="0" smtClean="0">
                <a:solidFill>
                  <a:srgbClr val="222222"/>
                </a:solidFill>
                <a:latin typeface="Comic Sans MS" panose="030F0702030302020204" pitchFamily="66" charset="0"/>
              </a:rPr>
              <a:t>NAS</a:t>
            </a:r>
            <a:r>
              <a:rPr lang="en-US" sz="1200" dirty="0" smtClean="0">
                <a:solidFill>
                  <a:srgbClr val="222222"/>
                </a:solidFill>
                <a:latin typeface="Comic Sans MS" panose="030F0702030302020204" pitchFamily="66" charset="0"/>
              </a:rPr>
              <a:t>: </a:t>
            </a:r>
            <a:r>
              <a:rPr lang="en-US" sz="1200" dirty="0" err="1" smtClean="0">
                <a:solidFill>
                  <a:srgbClr val="222222"/>
                </a:solidFill>
                <a:latin typeface="Comic Sans MS" panose="030F0702030302020204" pitchFamily="66" charset="0"/>
              </a:rPr>
              <a:t>edulcorantes</a:t>
            </a:r>
            <a:r>
              <a:rPr lang="en-US" sz="1200" dirty="0" smtClean="0">
                <a:solidFill>
                  <a:srgbClr val="222222"/>
                </a:solidFill>
                <a:latin typeface="Comic Sans MS" panose="030F0702030302020204" pitchFamily="66" charset="0"/>
              </a:rPr>
              <a:t> </a:t>
            </a:r>
            <a:r>
              <a:rPr lang="en-US" sz="1200" dirty="0" err="1" smtClean="0">
                <a:solidFill>
                  <a:srgbClr val="222222"/>
                </a:solidFill>
                <a:latin typeface="Comic Sans MS" panose="030F0702030302020204" pitchFamily="66" charset="0"/>
              </a:rPr>
              <a:t>artificiales</a:t>
            </a:r>
            <a:r>
              <a:rPr lang="en-US" sz="1200" dirty="0" smtClean="0">
                <a:solidFill>
                  <a:srgbClr val="222222"/>
                </a:solidFill>
                <a:latin typeface="Comic Sans MS" panose="030F0702030302020204" pitchFamily="66" charset="0"/>
              </a:rPr>
              <a:t> no </a:t>
            </a:r>
            <a:r>
              <a:rPr lang="en-US" sz="1200" dirty="0" err="1" smtClean="0">
                <a:solidFill>
                  <a:srgbClr val="222222"/>
                </a:solidFill>
                <a:latin typeface="Comic Sans MS" panose="030F0702030302020204" pitchFamily="66" charset="0"/>
              </a:rPr>
              <a:t>calóricos</a:t>
            </a:r>
            <a:endParaRPr lang="en-US" sz="1200" dirty="0" smtClean="0">
              <a:solidFill>
                <a:srgbClr val="222222"/>
              </a:solidFill>
              <a:latin typeface="Comic Sans MS" panose="030F0702030302020204" pitchFamily="66" charset="0"/>
            </a:endParaRPr>
          </a:p>
          <a:p>
            <a:r>
              <a:rPr lang="en-US" sz="1200" b="1" dirty="0" smtClean="0">
                <a:solidFill>
                  <a:srgbClr val="222222"/>
                </a:solidFill>
                <a:latin typeface="Comic Sans MS" panose="030F0702030302020204" pitchFamily="66" charset="0"/>
              </a:rPr>
              <a:t>P80: </a:t>
            </a:r>
            <a:r>
              <a:rPr lang="en-US" sz="1200" dirty="0" smtClean="0">
                <a:solidFill>
                  <a:srgbClr val="222222"/>
                </a:solidFill>
                <a:latin typeface="Comic Sans MS" panose="030F0702030302020204" pitchFamily="66" charset="0"/>
              </a:rPr>
              <a:t>polysorbato-80; </a:t>
            </a:r>
          </a:p>
          <a:p>
            <a:r>
              <a:rPr lang="en-US" sz="1200" b="1" dirty="0" smtClean="0">
                <a:solidFill>
                  <a:srgbClr val="222222"/>
                </a:solidFill>
                <a:latin typeface="Comic Sans MS" panose="030F0702030302020204" pitchFamily="66" charset="0"/>
              </a:rPr>
              <a:t>IQ y 7-OHIQ: </a:t>
            </a:r>
            <a:r>
              <a:rPr lang="en-US" sz="1200" dirty="0" smtClean="0">
                <a:solidFill>
                  <a:srgbClr val="222222"/>
                </a:solidFill>
                <a:latin typeface="Comic Sans MS" panose="030F0702030302020204" pitchFamily="66" charset="0"/>
              </a:rPr>
              <a:t>2-amino-3-methyl-3H-imidazo[4,5-f]</a:t>
            </a:r>
            <a:r>
              <a:rPr lang="en-US" sz="1200" dirty="0" err="1" smtClean="0">
                <a:solidFill>
                  <a:srgbClr val="222222"/>
                </a:solidFill>
                <a:latin typeface="Comic Sans MS" panose="030F0702030302020204" pitchFamily="66" charset="0"/>
              </a:rPr>
              <a:t>quinolina</a:t>
            </a:r>
            <a:r>
              <a:rPr lang="en-US" sz="1200" dirty="0" smtClean="0">
                <a:solidFill>
                  <a:srgbClr val="222222"/>
                </a:solidFill>
                <a:latin typeface="Comic Sans MS" panose="030F0702030302020204" pitchFamily="66" charset="0"/>
              </a:rPr>
              <a:t> y </a:t>
            </a:r>
            <a:r>
              <a:rPr lang="en-US" sz="1200" dirty="0" err="1" smtClean="0">
                <a:solidFill>
                  <a:srgbClr val="222222"/>
                </a:solidFill>
                <a:latin typeface="Comic Sans MS" panose="030F0702030302020204" pitchFamily="66" charset="0"/>
              </a:rPr>
              <a:t>su</a:t>
            </a:r>
            <a:r>
              <a:rPr lang="en-US" sz="1200" dirty="0" smtClean="0">
                <a:solidFill>
                  <a:srgbClr val="222222"/>
                </a:solidFill>
                <a:latin typeface="Comic Sans MS" panose="030F0702030302020204" pitchFamily="66" charset="0"/>
              </a:rPr>
              <a:t> 7-keto </a:t>
            </a:r>
            <a:r>
              <a:rPr lang="en-US" sz="1200" dirty="0">
                <a:solidFill>
                  <a:srgbClr val="222222"/>
                </a:solidFill>
                <a:latin typeface="Comic Sans MS" panose="030F0702030302020204" pitchFamily="66" charset="0"/>
              </a:rPr>
              <a:t>derivative, </a:t>
            </a:r>
            <a:r>
              <a:rPr lang="en-US" sz="1200" dirty="0" err="1" smtClean="0">
                <a:solidFill>
                  <a:srgbClr val="222222"/>
                </a:solidFill>
                <a:latin typeface="Comic Sans MS" panose="030F0702030302020204" pitchFamily="66" charset="0"/>
              </a:rPr>
              <a:t>respectivamente</a:t>
            </a:r>
            <a:r>
              <a:rPr lang="en-US" sz="1200" dirty="0" smtClean="0">
                <a:solidFill>
                  <a:srgbClr val="222222"/>
                </a:solidFill>
                <a:latin typeface="Comic Sans MS" panose="030F0702030302020204" pitchFamily="66" charset="0"/>
              </a:rPr>
              <a:t> </a:t>
            </a:r>
            <a:r>
              <a:rPr lang="en-US" sz="1200" b="1" dirty="0" err="1" smtClean="0">
                <a:solidFill>
                  <a:srgbClr val="222222"/>
                </a:solidFill>
                <a:latin typeface="Comic Sans MS" panose="030F0702030302020204" pitchFamily="66" charset="0"/>
              </a:rPr>
              <a:t>PhIP</a:t>
            </a:r>
            <a:r>
              <a:rPr lang="en-US" sz="1200" b="1" dirty="0" smtClean="0">
                <a:solidFill>
                  <a:srgbClr val="222222"/>
                </a:solidFill>
                <a:latin typeface="Comic Sans MS" panose="030F0702030302020204" pitchFamily="66" charset="0"/>
              </a:rPr>
              <a:t>: </a:t>
            </a:r>
            <a:r>
              <a:rPr lang="en-US" sz="1200" dirty="0" smtClean="0">
                <a:solidFill>
                  <a:srgbClr val="222222"/>
                </a:solidFill>
                <a:latin typeface="Comic Sans MS" panose="030F0702030302020204" pitchFamily="66" charset="0"/>
              </a:rPr>
              <a:t>2-amino-1-methyl-6-phenylimidazo(4,5b)</a:t>
            </a:r>
            <a:r>
              <a:rPr lang="en-US" sz="1200" dirty="0" err="1" smtClean="0">
                <a:solidFill>
                  <a:srgbClr val="222222"/>
                </a:solidFill>
                <a:latin typeface="Comic Sans MS" panose="030F0702030302020204" pitchFamily="66" charset="0"/>
              </a:rPr>
              <a:t>piridina</a:t>
            </a:r>
            <a:r>
              <a:rPr lang="en-US" sz="1200" dirty="0" smtClean="0">
                <a:solidFill>
                  <a:srgbClr val="222222"/>
                </a:solidFill>
                <a:latin typeface="Comic Sans MS" panose="030F0702030302020204" pitchFamily="66" charset="0"/>
              </a:rPr>
              <a:t>; </a:t>
            </a:r>
          </a:p>
          <a:p>
            <a:r>
              <a:rPr lang="en-US" sz="1200" b="1" dirty="0" smtClean="0">
                <a:solidFill>
                  <a:srgbClr val="222222"/>
                </a:solidFill>
                <a:latin typeface="Comic Sans MS" panose="030F0702030302020204" pitchFamily="66" charset="0"/>
              </a:rPr>
              <a:t>UCP1: </a:t>
            </a:r>
            <a:r>
              <a:rPr lang="en-US" sz="1200" dirty="0" err="1" smtClean="0">
                <a:solidFill>
                  <a:srgbClr val="222222"/>
                </a:solidFill>
                <a:latin typeface="Comic Sans MS" panose="030F0702030302020204" pitchFamily="66" charset="0"/>
              </a:rPr>
              <a:t>proteína</a:t>
            </a:r>
            <a:r>
              <a:rPr lang="en-US" sz="1200" dirty="0" smtClean="0">
                <a:solidFill>
                  <a:srgbClr val="222222"/>
                </a:solidFill>
                <a:latin typeface="Comic Sans MS" panose="030F0702030302020204" pitchFamily="66" charset="0"/>
              </a:rPr>
              <a:t> </a:t>
            </a:r>
            <a:r>
              <a:rPr lang="en-US" sz="1200" dirty="0" err="1" smtClean="0">
                <a:solidFill>
                  <a:srgbClr val="222222"/>
                </a:solidFill>
                <a:latin typeface="Comic Sans MS" panose="030F0702030302020204" pitchFamily="66" charset="0"/>
              </a:rPr>
              <a:t>desacopladora</a:t>
            </a:r>
            <a:r>
              <a:rPr lang="en-US" sz="1200" dirty="0" smtClean="0">
                <a:solidFill>
                  <a:srgbClr val="222222"/>
                </a:solidFill>
                <a:latin typeface="Comic Sans MS" panose="030F0702030302020204" pitchFamily="66" charset="0"/>
              </a:rPr>
              <a:t> 1 </a:t>
            </a:r>
            <a:r>
              <a:rPr lang="en-US" sz="1200" dirty="0" err="1" smtClean="0">
                <a:solidFill>
                  <a:srgbClr val="222222"/>
                </a:solidFill>
                <a:latin typeface="Comic Sans MS" panose="030F0702030302020204" pitchFamily="66" charset="0"/>
              </a:rPr>
              <a:t>mitocondrial</a:t>
            </a:r>
            <a:r>
              <a:rPr lang="en-US" sz="1200" dirty="0" smtClean="0">
                <a:solidFill>
                  <a:srgbClr val="222222"/>
                </a:solidFill>
                <a:latin typeface="Comic Sans MS" panose="030F0702030302020204" pitchFamily="66" charset="0"/>
              </a:rPr>
              <a:t> de </a:t>
            </a:r>
            <a:r>
              <a:rPr lang="en-US" sz="1200" dirty="0" err="1" smtClean="0">
                <a:solidFill>
                  <a:srgbClr val="222222"/>
                </a:solidFill>
                <a:latin typeface="Comic Sans MS" panose="030F0702030302020204" pitchFamily="66" charset="0"/>
              </a:rPr>
              <a:t>tej</a:t>
            </a:r>
            <a:r>
              <a:rPr lang="en-US" sz="1200" dirty="0" smtClean="0">
                <a:solidFill>
                  <a:srgbClr val="222222"/>
                </a:solidFill>
                <a:latin typeface="Comic Sans MS" panose="030F0702030302020204" pitchFamily="66" charset="0"/>
              </a:rPr>
              <a:t>. </a:t>
            </a:r>
            <a:r>
              <a:rPr lang="en-US" sz="1200" dirty="0" err="1">
                <a:solidFill>
                  <a:srgbClr val="222222"/>
                </a:solidFill>
                <a:latin typeface="Comic Sans MS" panose="030F0702030302020204" pitchFamily="66" charset="0"/>
              </a:rPr>
              <a:t>a</a:t>
            </a:r>
            <a:r>
              <a:rPr lang="en-US" sz="1200" dirty="0" err="1" smtClean="0">
                <a:solidFill>
                  <a:srgbClr val="222222"/>
                </a:solidFill>
                <a:latin typeface="Comic Sans MS" panose="030F0702030302020204" pitchFamily="66" charset="0"/>
              </a:rPr>
              <a:t>diposo</a:t>
            </a:r>
            <a:r>
              <a:rPr lang="en-US" sz="1200" dirty="0" smtClean="0">
                <a:solidFill>
                  <a:srgbClr val="222222"/>
                </a:solidFill>
                <a:latin typeface="Comic Sans MS" panose="030F0702030302020204" pitchFamily="66" charset="0"/>
              </a:rPr>
              <a:t> </a:t>
            </a:r>
            <a:r>
              <a:rPr lang="en-US" sz="1200" dirty="0" err="1" smtClean="0">
                <a:solidFill>
                  <a:srgbClr val="222222"/>
                </a:solidFill>
                <a:latin typeface="Comic Sans MS" panose="030F0702030302020204" pitchFamily="66" charset="0"/>
              </a:rPr>
              <a:t>marrón</a:t>
            </a:r>
            <a:r>
              <a:rPr lang="en-US" sz="1200" dirty="0" smtClean="0">
                <a:solidFill>
                  <a:srgbClr val="222222"/>
                </a:solidFill>
                <a:latin typeface="Comic Sans MS" panose="030F0702030302020204" pitchFamily="66" charset="0"/>
              </a:rPr>
              <a:t> </a:t>
            </a:r>
          </a:p>
          <a:p>
            <a:endParaRPr lang="en-US" sz="1200" dirty="0" smtClean="0">
              <a:solidFill>
                <a:srgbClr val="222222"/>
              </a:solidFill>
              <a:latin typeface="Comic Sans MS" panose="030F0702030302020204" pitchFamily="66" charset="0"/>
            </a:endParaRPr>
          </a:p>
          <a:p>
            <a:r>
              <a:rPr lang="en-US" sz="1600" b="1" baseline="30000" dirty="0" smtClean="0">
                <a:solidFill>
                  <a:srgbClr val="FF0000"/>
                </a:solidFill>
                <a:latin typeface="Comic Sans MS" panose="030F0702030302020204" pitchFamily="66" charset="0"/>
              </a:rPr>
              <a:t>a </a:t>
            </a:r>
            <a:r>
              <a:rPr lang="en-US" sz="1200" dirty="0" err="1" smtClean="0">
                <a:solidFill>
                  <a:srgbClr val="222222"/>
                </a:solidFill>
                <a:latin typeface="Comic Sans MS" panose="030F0702030302020204" pitchFamily="66" charset="0"/>
              </a:rPr>
              <a:t>asoc</a:t>
            </a:r>
            <a:r>
              <a:rPr lang="en-US" sz="1200" dirty="0" smtClean="0">
                <a:solidFill>
                  <a:srgbClr val="222222"/>
                </a:solidFill>
                <a:latin typeface="Comic Sans MS" panose="030F0702030302020204" pitchFamily="66" charset="0"/>
              </a:rPr>
              <a:t>. </a:t>
            </a:r>
            <a:r>
              <a:rPr lang="en-US" sz="1200" dirty="0" err="1" smtClean="0">
                <a:solidFill>
                  <a:srgbClr val="222222"/>
                </a:solidFill>
                <a:latin typeface="Comic Sans MS" panose="030F0702030302020204" pitchFamily="66" charset="0"/>
              </a:rPr>
              <a:t>perjudiciales</a:t>
            </a:r>
            <a:r>
              <a:rPr lang="en-US" sz="1200" dirty="0" smtClean="0">
                <a:solidFill>
                  <a:srgbClr val="222222"/>
                </a:solidFill>
                <a:latin typeface="Comic Sans MS" panose="030F0702030302020204" pitchFamily="66" charset="0"/>
              </a:rPr>
              <a:t> a la </a:t>
            </a:r>
            <a:r>
              <a:rPr lang="en-US" sz="1200" dirty="0" err="1" smtClean="0">
                <a:solidFill>
                  <a:srgbClr val="222222"/>
                </a:solidFill>
                <a:latin typeface="Comic Sans MS" panose="030F0702030302020204" pitchFamily="66" charset="0"/>
              </a:rPr>
              <a:t>salud</a:t>
            </a:r>
            <a:r>
              <a:rPr lang="en-US" sz="1200" dirty="0" smtClean="0">
                <a:solidFill>
                  <a:srgbClr val="222222"/>
                </a:solidFill>
                <a:latin typeface="Comic Sans MS" panose="030F0702030302020204" pitchFamily="66" charset="0"/>
              </a:rPr>
              <a:t> </a:t>
            </a:r>
            <a:r>
              <a:rPr lang="en-US" sz="1200" dirty="0" err="1" smtClean="0">
                <a:solidFill>
                  <a:srgbClr val="222222"/>
                </a:solidFill>
                <a:latin typeface="Comic Sans MS" panose="030F0702030302020204" pitchFamily="66" charset="0"/>
              </a:rPr>
              <a:t>hospedero</a:t>
            </a:r>
            <a:r>
              <a:rPr lang="en-US" sz="1200" dirty="0">
                <a:solidFill>
                  <a:srgbClr val="222222"/>
                </a:solidFill>
                <a:latin typeface="Comic Sans MS" panose="030F0702030302020204" pitchFamily="66" charset="0"/>
              </a:rPr>
              <a:t> </a:t>
            </a:r>
            <a:endParaRPr lang="en-US" sz="1200" dirty="0" smtClean="0">
              <a:solidFill>
                <a:srgbClr val="222222"/>
              </a:solidFill>
              <a:latin typeface="Comic Sans MS" panose="030F0702030302020204" pitchFamily="66" charset="0"/>
            </a:endParaRPr>
          </a:p>
          <a:p>
            <a:r>
              <a:rPr lang="en-US" sz="1600" b="1" baseline="30000" dirty="0" smtClean="0">
                <a:solidFill>
                  <a:srgbClr val="0000FF"/>
                </a:solidFill>
                <a:latin typeface="Comic Sans MS" panose="030F0702030302020204" pitchFamily="66" charset="0"/>
              </a:rPr>
              <a:t>b </a:t>
            </a:r>
            <a:r>
              <a:rPr lang="en-US" sz="1200" dirty="0" err="1" smtClean="0">
                <a:solidFill>
                  <a:srgbClr val="222222"/>
                </a:solidFill>
                <a:latin typeface="Comic Sans MS" panose="030F0702030302020204" pitchFamily="66" charset="0"/>
              </a:rPr>
              <a:t>asoc</a:t>
            </a:r>
            <a:r>
              <a:rPr lang="en-US" sz="1200" dirty="0" smtClean="0">
                <a:solidFill>
                  <a:srgbClr val="222222"/>
                </a:solidFill>
                <a:latin typeface="Comic Sans MS" panose="030F0702030302020204" pitchFamily="66" charset="0"/>
              </a:rPr>
              <a:t>. </a:t>
            </a:r>
            <a:r>
              <a:rPr lang="en-US" sz="1200" dirty="0" err="1" smtClean="0">
                <a:solidFill>
                  <a:srgbClr val="222222"/>
                </a:solidFill>
                <a:latin typeface="Comic Sans MS" panose="030F0702030302020204" pitchFamily="66" charset="0"/>
              </a:rPr>
              <a:t>beneficiosas</a:t>
            </a:r>
            <a:r>
              <a:rPr lang="en-US" sz="1200" dirty="0" smtClean="0">
                <a:solidFill>
                  <a:srgbClr val="222222"/>
                </a:solidFill>
                <a:latin typeface="Comic Sans MS" panose="030F0702030302020204" pitchFamily="66" charset="0"/>
              </a:rPr>
              <a:t> a la </a:t>
            </a:r>
            <a:r>
              <a:rPr lang="en-US" sz="1200" dirty="0" err="1" smtClean="0">
                <a:solidFill>
                  <a:srgbClr val="222222"/>
                </a:solidFill>
                <a:latin typeface="Comic Sans MS" panose="030F0702030302020204" pitchFamily="66" charset="0"/>
              </a:rPr>
              <a:t>salud</a:t>
            </a:r>
            <a:r>
              <a:rPr lang="en-US" sz="1200" dirty="0" smtClean="0">
                <a:solidFill>
                  <a:srgbClr val="222222"/>
                </a:solidFill>
                <a:latin typeface="Comic Sans MS" panose="030F0702030302020204" pitchFamily="66" charset="0"/>
              </a:rPr>
              <a:t> </a:t>
            </a:r>
            <a:r>
              <a:rPr lang="en-US" sz="1200" dirty="0" err="1" smtClean="0">
                <a:solidFill>
                  <a:srgbClr val="222222"/>
                </a:solidFill>
                <a:latin typeface="Comic Sans MS" panose="030F0702030302020204" pitchFamily="66" charset="0"/>
              </a:rPr>
              <a:t>hospedero</a:t>
            </a:r>
            <a:endParaRPr lang="en-US" sz="1200" dirty="0">
              <a:solidFill>
                <a:srgbClr val="222222"/>
              </a:solidFill>
              <a:latin typeface="Comic Sans MS" panose="030F0702030302020204" pitchFamily="66" charset="0"/>
            </a:endParaRPr>
          </a:p>
        </p:txBody>
      </p:sp>
      <p:sp>
        <p:nvSpPr>
          <p:cNvPr id="9" name="Rectángulo 8"/>
          <p:cNvSpPr/>
          <p:nvPr/>
        </p:nvSpPr>
        <p:spPr>
          <a:xfrm>
            <a:off x="1387429" y="116632"/>
            <a:ext cx="6369142" cy="369332"/>
          </a:xfrm>
          <a:prstGeom prst="rect">
            <a:avLst/>
          </a:prstGeom>
          <a:solidFill>
            <a:schemeClr val="accent6">
              <a:lumMod val="60000"/>
              <a:lumOff val="40000"/>
            </a:schemeClr>
          </a:solidFill>
          <a:ln>
            <a:solidFill>
              <a:srgbClr val="0000FF"/>
            </a:solidFill>
          </a:ln>
          <a:effectLst>
            <a:outerShdw blurRad="50800" dist="38100" dir="2700000" algn="tl" rotWithShape="0">
              <a:prstClr val="black">
                <a:alpha val="40000"/>
              </a:prstClr>
            </a:outerShdw>
          </a:effectLst>
        </p:spPr>
        <p:txBody>
          <a:bodyPr wrap="square">
            <a:spAutoFit/>
          </a:bodyPr>
          <a:lstStyle/>
          <a:p>
            <a:r>
              <a:rPr lang="es-VE" b="1" dirty="0" smtClean="0">
                <a:solidFill>
                  <a:srgbClr val="222222"/>
                </a:solidFill>
                <a:latin typeface="Comic Sans MS" panose="030F0702030302020204" pitchFamily="66" charset="0"/>
              </a:rPr>
              <a:t>Complejidad de la comunicación Dieta-Microbiota-Salud</a:t>
            </a:r>
            <a:endParaRPr lang="es-VE" dirty="0">
              <a:latin typeface="Comic Sans MS" panose="030F0702030302020204" pitchFamily="66" charset="0"/>
            </a:endParaRPr>
          </a:p>
        </p:txBody>
      </p:sp>
    </p:spTree>
    <p:extLst>
      <p:ext uri="{BB962C8B-B14F-4D97-AF65-F5344CB8AC3E}">
        <p14:creationId xmlns:p14="http://schemas.microsoft.com/office/powerpoint/2010/main" val="32503331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576291" y="1700808"/>
            <a:ext cx="6013238" cy="4001095"/>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r>
              <a:rPr lang="en-US" dirty="0" err="1" smtClean="0">
                <a:solidFill>
                  <a:srgbClr val="222222"/>
                </a:solidFill>
                <a:latin typeface="Comic Sans MS" panose="030F0702030302020204" pitchFamily="66" charset="0"/>
              </a:rPr>
              <a:t>Macronutrientes</a:t>
            </a:r>
            <a:r>
              <a:rPr lang="en-US" dirty="0" smtClean="0">
                <a:solidFill>
                  <a:srgbClr val="222222"/>
                </a:solidFill>
                <a:latin typeface="Comic Sans MS" panose="030F0702030302020204" pitchFamily="66" charset="0"/>
              </a:rPr>
              <a:t>, micronutrients y </a:t>
            </a:r>
            <a:r>
              <a:rPr lang="en-US" dirty="0" err="1" smtClean="0">
                <a:solidFill>
                  <a:srgbClr val="222222"/>
                </a:solidFill>
                <a:latin typeface="Comic Sans MS" panose="030F0702030302020204" pitchFamily="66" charset="0"/>
              </a:rPr>
              <a:t>aditivos</a:t>
            </a:r>
            <a:r>
              <a:rPr lang="en-US" dirty="0" smtClean="0">
                <a:solidFill>
                  <a:srgbClr val="222222"/>
                </a:solidFill>
                <a:latin typeface="Comic Sans MS" panose="030F0702030302020204" pitchFamily="66" charset="0"/>
              </a:rPr>
              <a:t> en </a:t>
            </a:r>
            <a:r>
              <a:rPr lang="en-US" dirty="0" err="1" smtClean="0">
                <a:solidFill>
                  <a:srgbClr val="222222"/>
                </a:solidFill>
                <a:latin typeface="Comic Sans MS" panose="030F0702030302020204" pitchFamily="66" charset="0"/>
              </a:rPr>
              <a:t>las</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comidas</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interactúan</a:t>
            </a:r>
            <a:r>
              <a:rPr lang="en-US" dirty="0" smtClean="0">
                <a:solidFill>
                  <a:srgbClr val="222222"/>
                </a:solidFill>
                <a:latin typeface="Comic Sans MS" panose="030F0702030302020204" pitchFamily="66" charset="0"/>
              </a:rPr>
              <a:t> con el microbiota para </a:t>
            </a:r>
            <a:r>
              <a:rPr lang="en-US" dirty="0" err="1" smtClean="0">
                <a:solidFill>
                  <a:srgbClr val="222222"/>
                </a:solidFill>
                <a:latin typeface="Comic Sans MS" panose="030F0702030302020204" pitchFamily="66" charset="0"/>
              </a:rPr>
              <a:t>modificar</a:t>
            </a:r>
            <a:r>
              <a:rPr lang="en-US" dirty="0" smtClean="0">
                <a:solidFill>
                  <a:srgbClr val="222222"/>
                </a:solidFill>
                <a:latin typeface="Comic Sans MS" panose="030F0702030302020204" pitchFamily="66" charset="0"/>
              </a:rPr>
              <a:t> la </a:t>
            </a:r>
            <a:r>
              <a:rPr lang="en-US" dirty="0" err="1" smtClean="0">
                <a:solidFill>
                  <a:srgbClr val="222222"/>
                </a:solidFill>
                <a:latin typeface="Comic Sans MS" panose="030F0702030302020204" pitchFamily="66" charset="0"/>
              </a:rPr>
              <a:t>abundancia</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específica</a:t>
            </a:r>
            <a:r>
              <a:rPr lang="en-US" dirty="0" smtClean="0">
                <a:solidFill>
                  <a:srgbClr val="222222"/>
                </a:solidFill>
                <a:latin typeface="Comic Sans MS" panose="030F0702030302020204" pitchFamily="66" charset="0"/>
              </a:rPr>
              <a:t> de </a:t>
            </a:r>
            <a:r>
              <a:rPr lang="en-US" dirty="0" err="1" smtClean="0">
                <a:solidFill>
                  <a:srgbClr val="222222"/>
                </a:solidFill>
                <a:latin typeface="Comic Sans MS" panose="030F0702030302020204" pitchFamily="66" charset="0"/>
              </a:rPr>
              <a:t>género</a:t>
            </a:r>
            <a:r>
              <a:rPr lang="en-US" dirty="0" smtClean="0">
                <a:solidFill>
                  <a:srgbClr val="222222"/>
                </a:solidFill>
                <a:latin typeface="Comic Sans MS" panose="030F0702030302020204" pitchFamily="66" charset="0"/>
              </a:rPr>
              <a:t> o de panorama de metabolites </a:t>
            </a:r>
            <a:r>
              <a:rPr lang="en-US" dirty="0" err="1" smtClean="0">
                <a:solidFill>
                  <a:srgbClr val="222222"/>
                </a:solidFill>
                <a:latin typeface="Comic Sans MS" panose="030F0702030302020204" pitchFamily="66" charset="0"/>
              </a:rPr>
              <a:t>microbianos</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resultando</a:t>
            </a:r>
            <a:r>
              <a:rPr lang="en-US" dirty="0" smtClean="0">
                <a:solidFill>
                  <a:srgbClr val="222222"/>
                </a:solidFill>
                <a:latin typeface="Comic Sans MS" panose="030F0702030302020204" pitchFamily="66" charset="0"/>
              </a:rPr>
              <a:t> en </a:t>
            </a:r>
            <a:r>
              <a:rPr lang="en-US" dirty="0" err="1" smtClean="0">
                <a:solidFill>
                  <a:srgbClr val="222222"/>
                </a:solidFill>
                <a:latin typeface="Comic Sans MS" panose="030F0702030302020204" pitchFamily="66" charset="0"/>
              </a:rPr>
              <a:t>considerables</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efectos</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sobre</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salud</a:t>
            </a:r>
            <a:r>
              <a:rPr lang="en-US" dirty="0" smtClean="0">
                <a:solidFill>
                  <a:srgbClr val="222222"/>
                </a:solidFill>
                <a:latin typeface="Comic Sans MS" panose="030F0702030302020204" pitchFamily="66" charset="0"/>
              </a:rPr>
              <a:t> del </a:t>
            </a:r>
            <a:r>
              <a:rPr lang="en-US" dirty="0" err="1" smtClean="0">
                <a:solidFill>
                  <a:srgbClr val="222222"/>
                </a:solidFill>
                <a:latin typeface="Comic Sans MS" panose="030F0702030302020204" pitchFamily="66" charset="0"/>
              </a:rPr>
              <a:t>hospedero</a:t>
            </a:r>
            <a:r>
              <a:rPr lang="en-US" dirty="0" smtClean="0">
                <a:solidFill>
                  <a:srgbClr val="222222"/>
                </a:solidFill>
                <a:latin typeface="Comic Sans MS" panose="030F0702030302020204" pitchFamily="66" charset="0"/>
              </a:rPr>
              <a:t>.</a:t>
            </a:r>
          </a:p>
          <a:p>
            <a:r>
              <a:rPr lang="en-US" sz="900" dirty="0" smtClean="0">
                <a:solidFill>
                  <a:srgbClr val="222222"/>
                </a:solidFill>
                <a:latin typeface="Comic Sans MS" panose="030F0702030302020204" pitchFamily="66" charset="0"/>
              </a:rPr>
              <a:t> </a:t>
            </a:r>
          </a:p>
          <a:p>
            <a:r>
              <a:rPr lang="en-US" dirty="0" err="1" smtClean="0">
                <a:solidFill>
                  <a:srgbClr val="222222"/>
                </a:solidFill>
                <a:latin typeface="Comic Sans MS" panose="030F0702030302020204" pitchFamily="66" charset="0"/>
              </a:rPr>
              <a:t>Dentro</a:t>
            </a:r>
            <a:r>
              <a:rPr lang="en-US" dirty="0" smtClean="0">
                <a:solidFill>
                  <a:srgbClr val="222222"/>
                </a:solidFill>
                <a:latin typeface="Comic Sans MS" panose="030F0702030302020204" pitchFamily="66" charset="0"/>
              </a:rPr>
              <a:t> de </a:t>
            </a:r>
            <a:r>
              <a:rPr lang="en-US" dirty="0" err="1" smtClean="0">
                <a:solidFill>
                  <a:srgbClr val="222222"/>
                </a:solidFill>
                <a:latin typeface="Comic Sans MS" panose="030F0702030302020204" pitchFamily="66" charset="0"/>
              </a:rPr>
              <a:t>esta</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compleja</a:t>
            </a:r>
            <a:r>
              <a:rPr lang="en-US" dirty="0" smtClean="0">
                <a:solidFill>
                  <a:srgbClr val="222222"/>
                </a:solidFill>
                <a:latin typeface="Comic Sans MS" panose="030F0702030302020204" pitchFamily="66" charset="0"/>
              </a:rPr>
              <a:t> red, la </a:t>
            </a:r>
            <a:r>
              <a:rPr lang="en-US" dirty="0" err="1" smtClean="0">
                <a:solidFill>
                  <a:srgbClr val="222222"/>
                </a:solidFill>
                <a:latin typeface="Comic Sans MS" panose="030F0702030302020204" pitchFamily="66" charset="0"/>
              </a:rPr>
              <a:t>mayoría</a:t>
            </a:r>
            <a:r>
              <a:rPr lang="en-US" dirty="0" smtClean="0">
                <a:solidFill>
                  <a:srgbClr val="222222"/>
                </a:solidFill>
                <a:latin typeface="Comic Sans MS" panose="030F0702030302020204" pitchFamily="66" charset="0"/>
              </a:rPr>
              <a:t> de </a:t>
            </a:r>
            <a:r>
              <a:rPr lang="en-US" dirty="0" err="1" smtClean="0">
                <a:solidFill>
                  <a:srgbClr val="222222"/>
                </a:solidFill>
                <a:latin typeface="Comic Sans MS" panose="030F0702030302020204" pitchFamily="66" charset="0"/>
              </a:rPr>
              <a:t>componentes</a:t>
            </a:r>
            <a:r>
              <a:rPr lang="en-US" dirty="0" smtClean="0">
                <a:solidFill>
                  <a:srgbClr val="222222"/>
                </a:solidFill>
                <a:latin typeface="Comic Sans MS" panose="030F0702030302020204" pitchFamily="66" charset="0"/>
              </a:rPr>
              <a:t> de comida y </a:t>
            </a:r>
            <a:r>
              <a:rPr lang="en-US" dirty="0" err="1" smtClean="0">
                <a:solidFill>
                  <a:srgbClr val="222222"/>
                </a:solidFill>
                <a:latin typeface="Comic Sans MS" panose="030F0702030302020204" pitchFamily="66" charset="0"/>
              </a:rPr>
              <a:t>microorganismos</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tiene</a:t>
            </a:r>
            <a:r>
              <a:rPr lang="en-US" dirty="0" smtClean="0">
                <a:solidFill>
                  <a:srgbClr val="222222"/>
                </a:solidFill>
                <a:latin typeface="Comic Sans MS" panose="030F0702030302020204" pitchFamily="66" charset="0"/>
              </a:rPr>
              <a:t> multiples </a:t>
            </a:r>
            <a:r>
              <a:rPr lang="en-US" dirty="0" err="1" smtClean="0">
                <a:solidFill>
                  <a:srgbClr val="222222"/>
                </a:solidFill>
                <a:latin typeface="Comic Sans MS" panose="030F0702030302020204" pitchFamily="66" charset="0"/>
              </a:rPr>
              <a:t>facetas</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exibiendo</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efectos</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beneficiosos</a:t>
            </a:r>
            <a:r>
              <a:rPr lang="en-US" dirty="0" smtClean="0">
                <a:solidFill>
                  <a:srgbClr val="222222"/>
                </a:solidFill>
                <a:latin typeface="Comic Sans MS" panose="030F0702030302020204" pitchFamily="66" charset="0"/>
              </a:rPr>
              <a:t> o </a:t>
            </a:r>
            <a:r>
              <a:rPr lang="en-US" dirty="0" err="1" smtClean="0">
                <a:solidFill>
                  <a:srgbClr val="222222"/>
                </a:solidFill>
                <a:latin typeface="Comic Sans MS" panose="030F0702030302020204" pitchFamily="66" charset="0"/>
              </a:rPr>
              <a:t>dañinos</a:t>
            </a:r>
            <a:r>
              <a:rPr lang="en-US" dirty="0" smtClean="0">
                <a:solidFill>
                  <a:srgbClr val="222222"/>
                </a:solidFill>
                <a:latin typeface="Comic Sans MS" panose="030F0702030302020204" pitchFamily="66" charset="0"/>
              </a:rPr>
              <a:t> </a:t>
            </a:r>
            <a:r>
              <a:rPr lang="en-US" dirty="0" err="1" smtClean="0">
                <a:solidFill>
                  <a:srgbClr val="222222"/>
                </a:solidFill>
                <a:latin typeface="Comic Sans MS" panose="030F0702030302020204" pitchFamily="66" charset="0"/>
              </a:rPr>
              <a:t>sobre</a:t>
            </a:r>
            <a:r>
              <a:rPr lang="en-US" dirty="0" smtClean="0">
                <a:solidFill>
                  <a:srgbClr val="222222"/>
                </a:solidFill>
                <a:latin typeface="Comic Sans MS" panose="030F0702030302020204" pitchFamily="66" charset="0"/>
              </a:rPr>
              <a:t> el </a:t>
            </a:r>
            <a:r>
              <a:rPr lang="en-US" dirty="0" err="1" smtClean="0">
                <a:solidFill>
                  <a:srgbClr val="222222"/>
                </a:solidFill>
                <a:latin typeface="Comic Sans MS" panose="030F0702030302020204" pitchFamily="66" charset="0"/>
              </a:rPr>
              <a:t>hospedero</a:t>
            </a:r>
            <a:r>
              <a:rPr lang="en-US" dirty="0" smtClean="0">
                <a:solidFill>
                  <a:srgbClr val="222222"/>
                </a:solidFill>
                <a:latin typeface="Comic Sans MS" panose="030F0702030302020204" pitchFamily="66" charset="0"/>
              </a:rPr>
              <a:t>. </a:t>
            </a:r>
          </a:p>
          <a:p>
            <a:endParaRPr lang="en-US" dirty="0" smtClean="0">
              <a:solidFill>
                <a:srgbClr val="222222"/>
              </a:solidFill>
              <a:latin typeface="Comic Sans MS" panose="030F0702030302020204" pitchFamily="66" charset="0"/>
            </a:endParaRPr>
          </a:p>
          <a:p>
            <a:r>
              <a:rPr lang="en-US" sz="1400" dirty="0" smtClean="0">
                <a:solidFill>
                  <a:srgbClr val="222222"/>
                </a:solidFill>
                <a:latin typeface="Comic Sans MS" panose="030F0702030302020204" pitchFamily="66" charset="0"/>
              </a:rPr>
              <a:t>Absence </a:t>
            </a:r>
            <a:r>
              <a:rPr lang="en-US" sz="1400" dirty="0">
                <a:solidFill>
                  <a:srgbClr val="222222"/>
                </a:solidFill>
                <a:latin typeface="Comic Sans MS" panose="030F0702030302020204" pitchFamily="66" charset="0"/>
              </a:rPr>
              <a:t>of an arrow before the bacterium indicates that when the nutrient is fed in the presence of this bacterium, the following metabolites, mediators or diseases risks are observed. Question marks indicate no description of the relevant bacterium or mediator. </a:t>
            </a:r>
            <a:endParaRPr lang="en-US" sz="1400" b="0" i="0" dirty="0">
              <a:solidFill>
                <a:srgbClr val="222222"/>
              </a:solidFill>
              <a:effectLst/>
              <a:latin typeface="Comic Sans MS" panose="030F0702030302020204" pitchFamily="66" charset="0"/>
            </a:endParaRPr>
          </a:p>
        </p:txBody>
      </p:sp>
      <p:sp>
        <p:nvSpPr>
          <p:cNvPr id="5" name="Rectángulo 4"/>
          <p:cNvSpPr/>
          <p:nvPr/>
        </p:nvSpPr>
        <p:spPr>
          <a:xfrm>
            <a:off x="1648299" y="5919663"/>
            <a:ext cx="5869222" cy="461665"/>
          </a:xfrm>
          <a:prstGeom prst="rect">
            <a:avLst/>
          </a:prstGeom>
        </p:spPr>
        <p:txBody>
          <a:bodyPr wrap="square">
            <a:spAutoFit/>
          </a:bodyPr>
          <a:lstStyle/>
          <a:p>
            <a:pPr algn="ctr"/>
            <a:r>
              <a:rPr lang="es-VE" sz="1200" dirty="0">
                <a:latin typeface="Times New Roman" panose="02020603050405020304" pitchFamily="18" charset="0"/>
                <a:cs typeface="Times New Roman" panose="02020603050405020304" pitchFamily="18" charset="0"/>
              </a:rPr>
              <a:t>N. </a:t>
            </a:r>
            <a:r>
              <a:rPr lang="es-VE" sz="1200" dirty="0" err="1">
                <a:latin typeface="Times New Roman" panose="02020603050405020304" pitchFamily="18" charset="0"/>
                <a:cs typeface="Times New Roman" panose="02020603050405020304" pitchFamily="18" charset="0"/>
              </a:rPr>
              <a:t>Zmora</a:t>
            </a:r>
            <a:r>
              <a:rPr lang="es-VE" sz="1200" dirty="0">
                <a:latin typeface="Times New Roman" panose="02020603050405020304" pitchFamily="18" charset="0"/>
                <a:cs typeface="Times New Roman" panose="02020603050405020304" pitchFamily="18" charset="0"/>
              </a:rPr>
              <a:t>, J. Suez, E. </a:t>
            </a:r>
            <a:r>
              <a:rPr lang="es-VE" sz="1200" dirty="0" err="1" smtClean="0">
                <a:latin typeface="Times New Roman" panose="02020603050405020304" pitchFamily="18" charset="0"/>
                <a:cs typeface="Times New Roman" panose="02020603050405020304" pitchFamily="18" charset="0"/>
              </a:rPr>
              <a:t>Elinav</a:t>
            </a:r>
            <a:r>
              <a:rPr lang="es-VE" sz="1200"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You</a:t>
            </a:r>
            <a:r>
              <a:rPr lang="es-VE" sz="1200" i="1" dirty="0" smtClean="0">
                <a:latin typeface="Times New Roman" panose="02020603050405020304" pitchFamily="18" charset="0"/>
                <a:cs typeface="Times New Roman" panose="02020603050405020304" pitchFamily="18" charset="0"/>
              </a:rPr>
              <a:t> </a:t>
            </a:r>
            <a:r>
              <a:rPr lang="es-VE" sz="1200" i="1" dirty="0">
                <a:latin typeface="Times New Roman" panose="02020603050405020304" pitchFamily="18" charset="0"/>
                <a:cs typeface="Times New Roman" panose="02020603050405020304" pitchFamily="18" charset="0"/>
              </a:rPr>
              <a:t>are </a:t>
            </a:r>
            <a:r>
              <a:rPr lang="es-VE" sz="1200" i="1" dirty="0" err="1">
                <a:latin typeface="Times New Roman" panose="02020603050405020304" pitchFamily="18" charset="0"/>
                <a:cs typeface="Times New Roman" panose="02020603050405020304" pitchFamily="18" charset="0"/>
              </a:rPr>
              <a:t>what</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you</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eat</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diet</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health</a:t>
            </a:r>
            <a:r>
              <a:rPr lang="es-VE" sz="1200" i="1" dirty="0">
                <a:latin typeface="Times New Roman" panose="02020603050405020304" pitchFamily="18" charset="0"/>
                <a:cs typeface="Times New Roman" panose="02020603050405020304" pitchFamily="18" charset="0"/>
              </a:rPr>
              <a:t> and </a:t>
            </a:r>
            <a:r>
              <a:rPr lang="es-VE" sz="1200" i="1" dirty="0" err="1">
                <a:latin typeface="Times New Roman" panose="02020603050405020304" pitchFamily="18" charset="0"/>
                <a:cs typeface="Times New Roman" panose="02020603050405020304" pitchFamily="18" charset="0"/>
              </a:rPr>
              <a:t>the</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gut</a:t>
            </a:r>
            <a:r>
              <a:rPr lang="es-VE" sz="1200" i="1" dirty="0">
                <a:latin typeface="Times New Roman" panose="02020603050405020304" pitchFamily="18" charset="0"/>
                <a:cs typeface="Times New Roman" panose="02020603050405020304" pitchFamily="18" charset="0"/>
              </a:rPr>
              <a:t> </a:t>
            </a:r>
            <a:r>
              <a:rPr lang="es-VE" sz="1200" i="1" dirty="0" smtClean="0">
                <a:latin typeface="Times New Roman" panose="02020603050405020304" pitchFamily="18" charset="0"/>
                <a:cs typeface="Times New Roman" panose="02020603050405020304" pitchFamily="18" charset="0"/>
              </a:rPr>
              <a:t>microbiota. </a:t>
            </a:r>
            <a:r>
              <a:rPr lang="es-VE" sz="1200" dirty="0" err="1" smtClean="0">
                <a:latin typeface="Times New Roman" panose="02020603050405020304" pitchFamily="18" charset="0"/>
                <a:cs typeface="Times New Roman" panose="02020603050405020304" pitchFamily="18" charset="0"/>
              </a:rPr>
              <a:t>Nature</a:t>
            </a:r>
            <a:r>
              <a:rPr lang="es-VE" sz="1200" dirty="0" smtClean="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Reviews</a:t>
            </a:r>
            <a:r>
              <a:rPr lang="es-VE" sz="1200" dirty="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Gastroenterology</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&amp;  </a:t>
            </a:r>
            <a:r>
              <a:rPr lang="es-VE" sz="1200" dirty="0" err="1" smtClean="0">
                <a:latin typeface="Times New Roman" panose="02020603050405020304" pitchFamily="18" charset="0"/>
                <a:cs typeface="Times New Roman" panose="02020603050405020304" pitchFamily="18" charset="0"/>
              </a:rPr>
              <a:t>Hepatology</a:t>
            </a:r>
            <a:r>
              <a:rPr lang="es-VE" sz="1200" dirty="0" smtClean="0">
                <a:latin typeface="Times New Roman" panose="02020603050405020304" pitchFamily="18" charset="0"/>
                <a:cs typeface="Times New Roman" panose="02020603050405020304" pitchFamily="18" charset="0"/>
              </a:rPr>
              <a:t> </a:t>
            </a:r>
            <a:r>
              <a:rPr lang="es-VE" sz="1200" b="1" dirty="0" smtClean="0">
                <a:latin typeface="Times New Roman" panose="02020603050405020304" pitchFamily="18" charset="0"/>
                <a:cs typeface="Times New Roman" panose="02020603050405020304" pitchFamily="18" charset="0"/>
              </a:rPr>
              <a:t>2019</a:t>
            </a:r>
            <a:r>
              <a:rPr lang="es-VE" sz="1200" dirty="0" smtClean="0">
                <a:latin typeface="Times New Roman" panose="02020603050405020304" pitchFamily="18" charset="0"/>
                <a:cs typeface="Times New Roman" panose="02020603050405020304" pitchFamily="18" charset="0"/>
              </a:rPr>
              <a:t> ; 16: 35–56.</a:t>
            </a:r>
            <a:endParaRPr lang="es-VE" sz="1200" dirty="0">
              <a:latin typeface="Times New Roman" panose="02020603050405020304" pitchFamily="18" charset="0"/>
              <a:cs typeface="Times New Roman" panose="02020603050405020304" pitchFamily="18" charset="0"/>
            </a:endParaRPr>
          </a:p>
        </p:txBody>
      </p:sp>
      <p:sp>
        <p:nvSpPr>
          <p:cNvPr id="6" name="Rectángulo 5"/>
          <p:cNvSpPr/>
          <p:nvPr/>
        </p:nvSpPr>
        <p:spPr>
          <a:xfrm>
            <a:off x="1343061" y="1172546"/>
            <a:ext cx="6457878" cy="369332"/>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r>
              <a:rPr lang="es-VE" b="1" dirty="0" smtClean="0">
                <a:solidFill>
                  <a:srgbClr val="222222"/>
                </a:solidFill>
                <a:latin typeface="Comic Sans MS" panose="030F0702030302020204" pitchFamily="66" charset="0"/>
              </a:rPr>
              <a:t>Complejidad de la comunicación Dieta-Microbiota-Salud</a:t>
            </a:r>
            <a:endParaRPr lang="es-VE" dirty="0">
              <a:latin typeface="Comic Sans MS" panose="030F0702030302020204" pitchFamily="66" charset="0"/>
            </a:endParaRPr>
          </a:p>
        </p:txBody>
      </p:sp>
      <p:sp>
        <p:nvSpPr>
          <p:cNvPr id="7" name="6 CuadroTexto"/>
          <p:cNvSpPr txBox="1"/>
          <p:nvPr/>
        </p:nvSpPr>
        <p:spPr>
          <a:xfrm>
            <a:off x="141892" y="213468"/>
            <a:ext cx="609462" cy="307777"/>
          </a:xfrm>
          <a:prstGeom prst="rect">
            <a:avLst/>
          </a:prstGeom>
          <a:solidFill>
            <a:srgbClr val="0047D6"/>
          </a:solidFill>
        </p:spPr>
        <p:txBody>
          <a:bodyPr wrap="none" rtlCol="0">
            <a:spAutoFit/>
          </a:bodyPr>
          <a:lstStyle/>
          <a:p>
            <a:r>
              <a:rPr lang="es-VE" sz="1400" dirty="0" smtClean="0">
                <a:solidFill>
                  <a:prstClr val="white"/>
                </a:solidFill>
                <a:latin typeface="Comic Sans MS" pitchFamily="66" charset="0"/>
              </a:rPr>
              <a:t>IIIA</a:t>
            </a:r>
            <a:endParaRPr lang="es-VE" sz="1400" dirty="0">
              <a:solidFill>
                <a:prstClr val="white"/>
              </a:solidFill>
              <a:latin typeface="Comic Sans MS" pitchFamily="66" charset="0"/>
            </a:endParaRPr>
          </a:p>
        </p:txBody>
      </p:sp>
      <p:sp>
        <p:nvSpPr>
          <p:cNvPr id="8" name="CuadroTexto 7"/>
          <p:cNvSpPr txBox="1"/>
          <p:nvPr/>
        </p:nvSpPr>
        <p:spPr>
          <a:xfrm>
            <a:off x="143494" y="553543"/>
            <a:ext cx="824265" cy="523220"/>
          </a:xfrm>
          <a:prstGeom prst="rect">
            <a:avLst/>
          </a:prstGeom>
          <a:solidFill>
            <a:schemeClr val="accent6">
              <a:lumMod val="40000"/>
              <a:lumOff val="60000"/>
            </a:schemeClr>
          </a:solidFill>
          <a:ln w="28575">
            <a:solidFill>
              <a:srgbClr val="0047D6"/>
            </a:solidFill>
          </a:ln>
        </p:spPr>
        <p:txBody>
          <a:bodyPr wrap="none" rtlCol="0">
            <a:spAutoFit/>
          </a:bodyPr>
          <a:lstStyle/>
          <a:p>
            <a:r>
              <a:rPr lang="es-VE" sz="1400" dirty="0" smtClean="0">
                <a:latin typeface="Comic Sans MS" panose="030F0702030302020204" pitchFamily="66" charset="0"/>
              </a:rPr>
              <a:t>Terapia</a:t>
            </a:r>
          </a:p>
          <a:p>
            <a:r>
              <a:rPr lang="es-VE" sz="1400" dirty="0" smtClean="0">
                <a:latin typeface="Comic Sans MS" panose="030F0702030302020204" pitchFamily="66" charset="0"/>
              </a:rPr>
              <a:t>General</a:t>
            </a:r>
            <a:endParaRPr lang="es-VE" sz="1400" dirty="0">
              <a:latin typeface="Comic Sans MS" panose="030F0702030302020204" pitchFamily="66" charset="0"/>
            </a:endParaRPr>
          </a:p>
        </p:txBody>
      </p:sp>
      <p:sp>
        <p:nvSpPr>
          <p:cNvPr id="9" name="6 CuadroTexto"/>
          <p:cNvSpPr txBox="1"/>
          <p:nvPr/>
        </p:nvSpPr>
        <p:spPr>
          <a:xfrm>
            <a:off x="6330858" y="6654066"/>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79402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0 CuadroTexto"/>
          <p:cNvSpPr txBox="1"/>
          <p:nvPr/>
        </p:nvSpPr>
        <p:spPr>
          <a:xfrm>
            <a:off x="6735968" y="6611779"/>
            <a:ext cx="2408032" cy="246221"/>
          </a:xfrm>
          <a:prstGeom prst="rect">
            <a:avLst/>
          </a:prstGeom>
          <a:noFill/>
        </p:spPr>
        <p:txBody>
          <a:bodyPr wrap="none" rtlCol="0">
            <a:spAutoFit/>
          </a:bodyPr>
          <a:lstStyle/>
          <a:p>
            <a:r>
              <a:rPr lang="es-VE" sz="1000" dirty="0" smtClean="0">
                <a:solidFill>
                  <a:prstClr val="black">
                    <a:lumMod val="65000"/>
                    <a:lumOff val="35000"/>
                  </a:prstClr>
                </a:solidFill>
                <a:latin typeface="Arial" panose="020B0604020202020204" pitchFamily="34" charset="0"/>
                <a:cs typeface="Arial" panose="020B0604020202020204" pitchFamily="34" charset="0"/>
              </a:rPr>
              <a:t>X. Páez. .Facultad Medicina ULA  2019</a:t>
            </a:r>
            <a:endParaRPr lang="es-VE" sz="1000" dirty="0">
              <a:solidFill>
                <a:prstClr val="black">
                  <a:lumMod val="65000"/>
                  <a:lumOff val="35000"/>
                </a:prstClr>
              </a:solidFill>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489534"/>
            <a:ext cx="6194159" cy="5891794"/>
          </a:xfrm>
          <a:prstGeom prst="rect">
            <a:avLst/>
          </a:prstGeom>
          <a:solidFill>
            <a:schemeClr val="bg1"/>
          </a:solidFill>
          <a:ln>
            <a:noFill/>
          </a:ln>
        </p:spPr>
      </p:pic>
      <p:sp>
        <p:nvSpPr>
          <p:cNvPr id="7" name="Rectángulo 6"/>
          <p:cNvSpPr/>
          <p:nvPr/>
        </p:nvSpPr>
        <p:spPr>
          <a:xfrm>
            <a:off x="-14915" y="6442502"/>
            <a:ext cx="3434787" cy="415498"/>
          </a:xfrm>
          <a:prstGeom prst="rect">
            <a:avLst/>
          </a:prstGeom>
        </p:spPr>
        <p:txBody>
          <a:bodyPr wrap="square">
            <a:spAutoFit/>
          </a:bodyPr>
          <a:lstStyle/>
          <a:p>
            <a:r>
              <a:rPr lang="en-US" sz="1050" dirty="0" smtClean="0">
                <a:latin typeface="Times New Roman" panose="02020603050405020304" pitchFamily="18" charset="0"/>
                <a:cs typeface="Times New Roman" panose="02020603050405020304" pitchFamily="18" charset="0"/>
              </a:rPr>
              <a:t>AM Valdes. J Walter, E Segal, TD Spector. </a:t>
            </a:r>
            <a:r>
              <a:rPr lang="en-US" sz="1050" i="1" dirty="0" smtClean="0">
                <a:latin typeface="Times New Roman" panose="02020603050405020304" pitchFamily="18" charset="0"/>
                <a:cs typeface="Times New Roman" panose="02020603050405020304" pitchFamily="18" charset="0"/>
              </a:rPr>
              <a:t>Role </a:t>
            </a:r>
            <a:r>
              <a:rPr lang="en-US" sz="1050" i="1" dirty="0">
                <a:latin typeface="Times New Roman" panose="02020603050405020304" pitchFamily="18" charset="0"/>
                <a:cs typeface="Times New Roman" panose="02020603050405020304" pitchFamily="18" charset="0"/>
              </a:rPr>
              <a:t>of the gut microbiota in nutrition and </a:t>
            </a:r>
            <a:r>
              <a:rPr lang="en-US" sz="1050" i="1" dirty="0" err="1" smtClean="0">
                <a:latin typeface="Times New Roman" panose="02020603050405020304" pitchFamily="18" charset="0"/>
                <a:cs typeface="Times New Roman" panose="02020603050405020304" pitchFamily="18" charset="0"/>
              </a:rPr>
              <a:t>health.</a:t>
            </a:r>
            <a:r>
              <a:rPr lang="en-US" sz="1050" dirty="0" err="1" smtClean="0">
                <a:latin typeface="Times New Roman" panose="02020603050405020304" pitchFamily="18" charset="0"/>
                <a:cs typeface="Times New Roman" panose="02020603050405020304" pitchFamily="18" charset="0"/>
              </a:rPr>
              <a:t>BMJ</a:t>
            </a:r>
            <a:r>
              <a:rPr lang="en-US" sz="1050" b="1" dirty="0" smtClean="0">
                <a:latin typeface="Times New Roman" panose="02020603050405020304" pitchFamily="18" charset="0"/>
                <a:cs typeface="Times New Roman" panose="02020603050405020304" pitchFamily="18" charset="0"/>
              </a:rPr>
              <a:t> </a:t>
            </a:r>
            <a:r>
              <a:rPr lang="en-US" sz="1050" b="1" dirty="0">
                <a:latin typeface="Times New Roman" panose="02020603050405020304" pitchFamily="18" charset="0"/>
                <a:cs typeface="Times New Roman" panose="02020603050405020304" pitchFamily="18" charset="0"/>
              </a:rPr>
              <a:t>2018</a:t>
            </a:r>
            <a:r>
              <a:rPr lang="en-US" sz="1050" dirty="0">
                <a:latin typeface="Times New Roman" panose="02020603050405020304" pitchFamily="18" charset="0"/>
                <a:cs typeface="Times New Roman" panose="02020603050405020304" pitchFamily="18" charset="0"/>
              </a:rPr>
              <a:t>;361:k2179 </a:t>
            </a:r>
            <a:endParaRPr lang="es-VE" sz="1050" dirty="0">
              <a:latin typeface="Times New Roman" panose="02020603050405020304" pitchFamily="18" charset="0"/>
              <a:cs typeface="Times New Roman" panose="02020603050405020304" pitchFamily="18" charset="0"/>
            </a:endParaRPr>
          </a:p>
        </p:txBody>
      </p:sp>
      <p:sp>
        <p:nvSpPr>
          <p:cNvPr id="6" name="6 CuadroTexto"/>
          <p:cNvSpPr txBox="1"/>
          <p:nvPr/>
        </p:nvSpPr>
        <p:spPr>
          <a:xfrm>
            <a:off x="107504" y="188243"/>
            <a:ext cx="732893" cy="369332"/>
          </a:xfrm>
          <a:prstGeom prst="rect">
            <a:avLst/>
          </a:prstGeom>
          <a:solidFill>
            <a:srgbClr val="0047D6"/>
          </a:solidFill>
        </p:spPr>
        <p:txBody>
          <a:bodyPr wrap="none" rtlCol="0">
            <a:spAutoFit/>
          </a:bodyPr>
          <a:lstStyle/>
          <a:p>
            <a:r>
              <a:rPr lang="es-VE" dirty="0" smtClean="0">
                <a:solidFill>
                  <a:prstClr val="white"/>
                </a:solidFill>
                <a:latin typeface="Comic Sans MS" pitchFamily="66" charset="0"/>
              </a:rPr>
              <a:t>IIIA</a:t>
            </a:r>
            <a:endParaRPr lang="es-VE" dirty="0">
              <a:solidFill>
                <a:prstClr val="white"/>
              </a:solidFill>
              <a:latin typeface="Comic Sans MS" pitchFamily="66" charset="0"/>
            </a:endParaRPr>
          </a:p>
        </p:txBody>
      </p:sp>
      <p:sp>
        <p:nvSpPr>
          <p:cNvPr id="8" name="CuadroTexto 7"/>
          <p:cNvSpPr txBox="1"/>
          <p:nvPr/>
        </p:nvSpPr>
        <p:spPr>
          <a:xfrm>
            <a:off x="110680" y="594379"/>
            <a:ext cx="1213794" cy="523220"/>
          </a:xfrm>
          <a:prstGeom prst="rect">
            <a:avLst/>
          </a:prstGeom>
          <a:solidFill>
            <a:schemeClr val="accent6">
              <a:lumMod val="40000"/>
              <a:lumOff val="60000"/>
            </a:schemeClr>
          </a:solidFill>
          <a:ln w="28575">
            <a:solidFill>
              <a:srgbClr val="0047D6"/>
            </a:solidFill>
          </a:ln>
        </p:spPr>
        <p:txBody>
          <a:bodyPr wrap="none" rtlCol="0">
            <a:spAutoFit/>
          </a:bodyPr>
          <a:lstStyle/>
          <a:p>
            <a:r>
              <a:rPr lang="es-VE" sz="1400" b="1" dirty="0" smtClean="0">
                <a:latin typeface="Comic Sans MS" panose="030F0702030302020204" pitchFamily="66" charset="0"/>
              </a:rPr>
              <a:t>Terapéutica</a:t>
            </a:r>
          </a:p>
          <a:p>
            <a:r>
              <a:rPr lang="es-VE" sz="1400" b="1" dirty="0" smtClean="0">
                <a:latin typeface="Comic Sans MS" panose="030F0702030302020204" pitchFamily="66" charset="0"/>
              </a:rPr>
              <a:t>General</a:t>
            </a:r>
            <a:endParaRPr lang="es-VE" sz="1400" b="1" dirty="0">
              <a:latin typeface="Comic Sans MS" panose="030F0702030302020204" pitchFamily="66" charset="0"/>
            </a:endParaRPr>
          </a:p>
        </p:txBody>
      </p:sp>
      <p:sp>
        <p:nvSpPr>
          <p:cNvPr id="18" name="Rectángulo 17"/>
          <p:cNvSpPr/>
          <p:nvPr/>
        </p:nvSpPr>
        <p:spPr>
          <a:xfrm>
            <a:off x="6414386" y="1304199"/>
            <a:ext cx="1219933" cy="459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9" name="Rectángulo 18"/>
          <p:cNvSpPr/>
          <p:nvPr/>
        </p:nvSpPr>
        <p:spPr>
          <a:xfrm>
            <a:off x="6723887" y="1978789"/>
            <a:ext cx="1219933" cy="459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1" name="Rectángulo 20"/>
          <p:cNvSpPr/>
          <p:nvPr/>
        </p:nvSpPr>
        <p:spPr>
          <a:xfrm>
            <a:off x="6703474" y="3254901"/>
            <a:ext cx="1219933" cy="459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2" name="Rectángulo 21"/>
          <p:cNvSpPr/>
          <p:nvPr/>
        </p:nvSpPr>
        <p:spPr>
          <a:xfrm>
            <a:off x="6737759" y="3976479"/>
            <a:ext cx="1219933" cy="459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3" name="Rectángulo 22"/>
          <p:cNvSpPr/>
          <p:nvPr/>
        </p:nvSpPr>
        <p:spPr>
          <a:xfrm>
            <a:off x="6155051" y="4409467"/>
            <a:ext cx="1219933" cy="459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4" name="Rectángulo 23"/>
          <p:cNvSpPr/>
          <p:nvPr/>
        </p:nvSpPr>
        <p:spPr>
          <a:xfrm>
            <a:off x="5708415" y="4923083"/>
            <a:ext cx="1219933" cy="459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Rectángulo 10"/>
          <p:cNvSpPr/>
          <p:nvPr/>
        </p:nvSpPr>
        <p:spPr>
          <a:xfrm>
            <a:off x="6706527" y="1312324"/>
            <a:ext cx="883575" cy="461665"/>
          </a:xfrm>
          <a:prstGeom prst="rect">
            <a:avLst/>
          </a:prstGeom>
          <a:solidFill>
            <a:srgbClr val="00C8C3"/>
          </a:solidFill>
        </p:spPr>
        <p:txBody>
          <a:bodyPr wrap="none">
            <a:spAutoFit/>
          </a:bodyPr>
          <a:lstStyle/>
          <a:p>
            <a:pPr algn="ctr"/>
            <a:r>
              <a:rPr lang="es-VE" sz="1200" b="1" dirty="0" smtClean="0">
                <a:solidFill>
                  <a:srgbClr val="333333"/>
                </a:solidFill>
                <a:latin typeface="Comic Sans MS" panose="030F0702030302020204" pitchFamily="66" charset="0"/>
              </a:rPr>
              <a:t>Aumento </a:t>
            </a:r>
          </a:p>
          <a:p>
            <a:pPr algn="ctr"/>
            <a:r>
              <a:rPr lang="es-VE" sz="1200" b="1" dirty="0" err="1" smtClean="0">
                <a:solidFill>
                  <a:srgbClr val="333333"/>
                </a:solidFill>
                <a:latin typeface="Comic Sans MS" panose="030F0702030302020204" pitchFamily="66" charset="0"/>
              </a:rPr>
              <a:t>SCFAs</a:t>
            </a:r>
            <a:endParaRPr lang="es-VE" sz="1200" b="1" dirty="0"/>
          </a:p>
        </p:txBody>
      </p:sp>
      <p:sp>
        <p:nvSpPr>
          <p:cNvPr id="12" name="Rectángulo 11"/>
          <p:cNvSpPr/>
          <p:nvPr/>
        </p:nvSpPr>
        <p:spPr>
          <a:xfrm>
            <a:off x="6721647" y="2051897"/>
            <a:ext cx="1168911" cy="461665"/>
          </a:xfrm>
          <a:prstGeom prst="rect">
            <a:avLst/>
          </a:prstGeom>
          <a:solidFill>
            <a:srgbClr val="00C8C3"/>
          </a:solidFill>
        </p:spPr>
        <p:txBody>
          <a:bodyPr wrap="none">
            <a:spAutoFit/>
          </a:bodyPr>
          <a:lstStyle/>
          <a:p>
            <a:pPr algn="ctr"/>
            <a:r>
              <a:rPr lang="es-VE" sz="1200" b="1" dirty="0" smtClean="0">
                <a:solidFill>
                  <a:srgbClr val="333333"/>
                </a:solidFill>
                <a:latin typeface="Comic Sans MS" panose="030F0702030302020204" pitchFamily="66" charset="0"/>
              </a:rPr>
              <a:t>Aumento </a:t>
            </a:r>
          </a:p>
          <a:p>
            <a:pPr algn="ctr"/>
            <a:r>
              <a:rPr lang="es-VE" sz="1200" b="1" dirty="0" smtClean="0">
                <a:solidFill>
                  <a:srgbClr val="333333"/>
                </a:solidFill>
                <a:latin typeface="Comic Sans MS" panose="030F0702030302020204" pitchFamily="66" charset="0"/>
              </a:rPr>
              <a:t>antioxidantes</a:t>
            </a:r>
            <a:endParaRPr lang="es-VE" sz="1200" b="1" dirty="0"/>
          </a:p>
        </p:txBody>
      </p:sp>
      <p:sp>
        <p:nvSpPr>
          <p:cNvPr id="14" name="Rectángulo 13"/>
          <p:cNvSpPr/>
          <p:nvPr/>
        </p:nvSpPr>
        <p:spPr>
          <a:xfrm>
            <a:off x="6691457" y="3246776"/>
            <a:ext cx="1282432" cy="461665"/>
          </a:xfrm>
          <a:prstGeom prst="rect">
            <a:avLst/>
          </a:prstGeom>
          <a:solidFill>
            <a:srgbClr val="00C8C3"/>
          </a:solidFill>
        </p:spPr>
        <p:txBody>
          <a:bodyPr wrap="square">
            <a:spAutoFit/>
          </a:bodyPr>
          <a:lstStyle/>
          <a:p>
            <a:r>
              <a:rPr lang="es-VE" sz="1200" b="1" dirty="0" smtClean="0">
                <a:solidFill>
                  <a:srgbClr val="333333"/>
                </a:solidFill>
                <a:latin typeface="Comic Sans MS" panose="030F0702030302020204" pitchFamily="66" charset="0"/>
              </a:rPr>
              <a:t>Mejor </a:t>
            </a:r>
            <a:r>
              <a:rPr lang="es-VE" sz="1200" b="1" dirty="0" err="1" smtClean="0">
                <a:solidFill>
                  <a:srgbClr val="333333"/>
                </a:solidFill>
                <a:latin typeface="Comic Sans MS" panose="030F0702030302020204" pitchFamily="66" charset="0"/>
              </a:rPr>
              <a:t>Metab</a:t>
            </a:r>
            <a:r>
              <a:rPr lang="es-VE" sz="1200" b="1" dirty="0" smtClean="0">
                <a:solidFill>
                  <a:srgbClr val="333333"/>
                </a:solidFill>
                <a:latin typeface="Comic Sans MS" panose="030F0702030302020204" pitchFamily="66" charset="0"/>
              </a:rPr>
              <a:t>. Lípidos </a:t>
            </a:r>
          </a:p>
        </p:txBody>
      </p:sp>
      <p:sp>
        <p:nvSpPr>
          <p:cNvPr id="20" name="Rectángulo 19"/>
          <p:cNvSpPr/>
          <p:nvPr/>
        </p:nvSpPr>
        <p:spPr>
          <a:xfrm>
            <a:off x="6717749" y="2641341"/>
            <a:ext cx="1219933" cy="459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Rectángulo 12"/>
          <p:cNvSpPr/>
          <p:nvPr/>
        </p:nvSpPr>
        <p:spPr>
          <a:xfrm>
            <a:off x="6655123" y="2555953"/>
            <a:ext cx="1301959" cy="615553"/>
          </a:xfrm>
          <a:prstGeom prst="rect">
            <a:avLst/>
          </a:prstGeom>
          <a:solidFill>
            <a:srgbClr val="00C8C3"/>
          </a:solidFill>
        </p:spPr>
        <p:txBody>
          <a:bodyPr wrap="none">
            <a:spAutoFit/>
          </a:bodyPr>
          <a:lstStyle/>
          <a:p>
            <a:pPr algn="ctr"/>
            <a:r>
              <a:rPr lang="es-VE" sz="1200" b="1" dirty="0" smtClean="0">
                <a:solidFill>
                  <a:srgbClr val="333333"/>
                </a:solidFill>
                <a:latin typeface="Comic Sans MS" panose="030F0702030302020204" pitchFamily="66" charset="0"/>
              </a:rPr>
              <a:t>Disminución </a:t>
            </a:r>
          </a:p>
          <a:p>
            <a:pPr algn="ctr"/>
            <a:r>
              <a:rPr lang="es-VE" sz="1200" b="1" dirty="0" err="1" smtClean="0">
                <a:solidFill>
                  <a:srgbClr val="333333"/>
                </a:solidFill>
                <a:latin typeface="Comic Sans MS" panose="030F0702030302020204" pitchFamily="66" charset="0"/>
              </a:rPr>
              <a:t>indoxil</a:t>
            </a:r>
            <a:r>
              <a:rPr lang="es-VE" sz="1200" b="1" dirty="0" smtClean="0">
                <a:solidFill>
                  <a:srgbClr val="333333"/>
                </a:solidFill>
                <a:latin typeface="Comic Sans MS" panose="030F0702030302020204" pitchFamily="66" charset="0"/>
              </a:rPr>
              <a:t> sulfato </a:t>
            </a:r>
          </a:p>
          <a:p>
            <a:pPr algn="ctr"/>
            <a:r>
              <a:rPr lang="es-VE" sz="1000" b="1" dirty="0" smtClean="0">
                <a:solidFill>
                  <a:srgbClr val="333333"/>
                </a:solidFill>
                <a:latin typeface="Comic Sans MS" panose="030F0702030302020204" pitchFamily="66" charset="0"/>
              </a:rPr>
              <a:t>(toxina renal)</a:t>
            </a:r>
          </a:p>
        </p:txBody>
      </p:sp>
      <p:sp>
        <p:nvSpPr>
          <p:cNvPr id="15" name="Rectángulo 14"/>
          <p:cNvSpPr/>
          <p:nvPr/>
        </p:nvSpPr>
        <p:spPr>
          <a:xfrm>
            <a:off x="6765472" y="3788671"/>
            <a:ext cx="1099026" cy="461665"/>
          </a:xfrm>
          <a:prstGeom prst="rect">
            <a:avLst/>
          </a:prstGeom>
          <a:solidFill>
            <a:srgbClr val="00C8C3"/>
          </a:solidFill>
        </p:spPr>
        <p:txBody>
          <a:bodyPr wrap="square">
            <a:spAutoFit/>
          </a:bodyPr>
          <a:lstStyle/>
          <a:p>
            <a:r>
              <a:rPr lang="es-VE" sz="1200" b="1" dirty="0" smtClean="0">
                <a:solidFill>
                  <a:srgbClr val="333333"/>
                </a:solidFill>
                <a:latin typeface="Comic Sans MS" panose="030F0702030302020204" pitchFamily="66" charset="0"/>
              </a:rPr>
              <a:t>Baja </a:t>
            </a:r>
          </a:p>
          <a:p>
            <a:r>
              <a:rPr lang="es-VE" sz="1200" b="1" dirty="0">
                <a:solidFill>
                  <a:srgbClr val="333333"/>
                </a:solidFill>
                <a:latin typeface="Comic Sans MS" panose="030F0702030302020204" pitchFamily="66" charset="0"/>
              </a:rPr>
              <a:t>I</a:t>
            </a:r>
            <a:r>
              <a:rPr lang="es-VE" sz="1200" b="1" dirty="0" smtClean="0">
                <a:solidFill>
                  <a:srgbClr val="333333"/>
                </a:solidFill>
                <a:latin typeface="Comic Sans MS" panose="030F0702030302020204" pitchFamily="66" charset="0"/>
              </a:rPr>
              <a:t>nflamación </a:t>
            </a:r>
          </a:p>
        </p:txBody>
      </p:sp>
      <p:sp>
        <p:nvSpPr>
          <p:cNvPr id="16" name="Rectángulo 15"/>
          <p:cNvSpPr/>
          <p:nvPr/>
        </p:nvSpPr>
        <p:spPr>
          <a:xfrm>
            <a:off x="6467764" y="4398544"/>
            <a:ext cx="1128835" cy="461665"/>
          </a:xfrm>
          <a:prstGeom prst="rect">
            <a:avLst/>
          </a:prstGeom>
          <a:solidFill>
            <a:srgbClr val="00C8C3"/>
          </a:solidFill>
        </p:spPr>
        <p:txBody>
          <a:bodyPr wrap="none">
            <a:spAutoFit/>
          </a:bodyPr>
          <a:lstStyle/>
          <a:p>
            <a:pPr algn="ctr"/>
            <a:r>
              <a:rPr lang="es-VE" sz="1200" b="1" dirty="0" smtClean="0">
                <a:solidFill>
                  <a:srgbClr val="333333"/>
                </a:solidFill>
                <a:latin typeface="Comic Sans MS" panose="030F0702030302020204" pitchFamily="66" charset="0"/>
              </a:rPr>
              <a:t>Sensibilidad </a:t>
            </a:r>
          </a:p>
          <a:p>
            <a:pPr algn="ctr"/>
            <a:r>
              <a:rPr lang="es-VE" sz="1200" b="1" dirty="0" smtClean="0">
                <a:solidFill>
                  <a:srgbClr val="333333"/>
                </a:solidFill>
                <a:latin typeface="Comic Sans MS" panose="030F0702030302020204" pitchFamily="66" charset="0"/>
              </a:rPr>
              <a:t>a Insulina</a:t>
            </a:r>
            <a:endParaRPr lang="es-VE" sz="1200" b="1" dirty="0"/>
          </a:p>
        </p:txBody>
      </p:sp>
      <p:sp>
        <p:nvSpPr>
          <p:cNvPr id="17" name="Rectángulo 16"/>
          <p:cNvSpPr/>
          <p:nvPr/>
        </p:nvSpPr>
        <p:spPr>
          <a:xfrm>
            <a:off x="6171834" y="4902600"/>
            <a:ext cx="1306172" cy="461665"/>
          </a:xfrm>
          <a:prstGeom prst="rect">
            <a:avLst/>
          </a:prstGeom>
          <a:solidFill>
            <a:srgbClr val="00C8C3"/>
          </a:solidFill>
        </p:spPr>
        <p:txBody>
          <a:bodyPr wrap="square">
            <a:spAutoFit/>
          </a:bodyPr>
          <a:lstStyle/>
          <a:p>
            <a:r>
              <a:rPr lang="es-VE" sz="1200" b="1" dirty="0" smtClean="0">
                <a:solidFill>
                  <a:srgbClr val="333333"/>
                </a:solidFill>
                <a:latin typeface="Comic Sans MS" panose="030F0702030302020204" pitchFamily="66" charset="0"/>
              </a:rPr>
              <a:t>Riesgo bajo a algunas </a:t>
            </a:r>
            <a:r>
              <a:rPr lang="es-VE" sz="1200" b="1" dirty="0" err="1" smtClean="0">
                <a:solidFill>
                  <a:srgbClr val="333333"/>
                </a:solidFill>
                <a:latin typeface="Comic Sans MS" panose="030F0702030302020204" pitchFamily="66" charset="0"/>
              </a:rPr>
              <a:t>infecc</a:t>
            </a:r>
            <a:r>
              <a:rPr lang="es-VE" sz="1200" b="1" dirty="0" smtClean="0">
                <a:solidFill>
                  <a:srgbClr val="333333"/>
                </a:solidFill>
                <a:latin typeface="Comic Sans MS" panose="030F0702030302020204" pitchFamily="66" charset="0"/>
              </a:rPr>
              <a:t>.</a:t>
            </a:r>
          </a:p>
        </p:txBody>
      </p:sp>
      <p:sp>
        <p:nvSpPr>
          <p:cNvPr id="25" name="Rectángulo 24"/>
          <p:cNvSpPr/>
          <p:nvPr/>
        </p:nvSpPr>
        <p:spPr>
          <a:xfrm>
            <a:off x="6068812" y="489534"/>
            <a:ext cx="1237290" cy="5542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6" name="Rectángulo 25"/>
          <p:cNvSpPr/>
          <p:nvPr/>
        </p:nvSpPr>
        <p:spPr>
          <a:xfrm>
            <a:off x="4914107" y="1041415"/>
            <a:ext cx="1176752" cy="4411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9" name="Rectángulo 8"/>
          <p:cNvSpPr/>
          <p:nvPr/>
        </p:nvSpPr>
        <p:spPr>
          <a:xfrm>
            <a:off x="5064911" y="1089164"/>
            <a:ext cx="923651" cy="523220"/>
          </a:xfrm>
          <a:prstGeom prst="rect">
            <a:avLst/>
          </a:prstGeom>
          <a:solidFill>
            <a:srgbClr val="C9FFFF"/>
          </a:solidFill>
        </p:spPr>
        <p:txBody>
          <a:bodyPr wrap="none">
            <a:spAutoFit/>
          </a:bodyPr>
          <a:lstStyle/>
          <a:p>
            <a:pPr algn="ctr"/>
            <a:r>
              <a:rPr lang="es-VE" sz="1400" b="1" dirty="0" smtClean="0">
                <a:solidFill>
                  <a:srgbClr val="333333"/>
                </a:solidFill>
                <a:latin typeface="Comic Sans MS" panose="030F0702030302020204" pitchFamily="66" charset="0"/>
              </a:rPr>
              <a:t>Ingesta </a:t>
            </a:r>
          </a:p>
          <a:p>
            <a:pPr algn="ctr"/>
            <a:r>
              <a:rPr lang="es-VE" sz="1400" b="1" dirty="0" smtClean="0">
                <a:solidFill>
                  <a:srgbClr val="333333"/>
                </a:solidFill>
                <a:latin typeface="Comic Sans MS" panose="030F0702030302020204" pitchFamily="66" charset="0"/>
              </a:rPr>
              <a:t>Fibra</a:t>
            </a:r>
            <a:endParaRPr lang="es-VE" sz="1400" b="1" dirty="0"/>
          </a:p>
        </p:txBody>
      </p:sp>
      <p:sp>
        <p:nvSpPr>
          <p:cNvPr id="10" name="Rectángulo 9"/>
          <p:cNvSpPr/>
          <p:nvPr/>
        </p:nvSpPr>
        <p:spPr>
          <a:xfrm>
            <a:off x="6005493" y="520250"/>
            <a:ext cx="1034259" cy="523220"/>
          </a:xfrm>
          <a:prstGeom prst="rect">
            <a:avLst/>
          </a:prstGeom>
          <a:solidFill>
            <a:srgbClr val="C9FFFF"/>
          </a:solidFill>
        </p:spPr>
        <p:txBody>
          <a:bodyPr wrap="none">
            <a:spAutoFit/>
          </a:bodyPr>
          <a:lstStyle/>
          <a:p>
            <a:pPr algn="ctr"/>
            <a:r>
              <a:rPr lang="es-VE" sz="1400" b="1" dirty="0" smtClean="0">
                <a:solidFill>
                  <a:srgbClr val="333333"/>
                </a:solidFill>
                <a:latin typeface="Comic Sans MS" panose="030F0702030302020204" pitchFamily="66" charset="0"/>
              </a:rPr>
              <a:t>Ingesta </a:t>
            </a:r>
          </a:p>
          <a:p>
            <a:pPr algn="ctr"/>
            <a:r>
              <a:rPr lang="es-VE" sz="1400" b="1" dirty="0" err="1">
                <a:solidFill>
                  <a:srgbClr val="333333"/>
                </a:solidFill>
                <a:latin typeface="Comic Sans MS" panose="030F0702030302020204" pitchFamily="66" charset="0"/>
              </a:rPr>
              <a:t>P</a:t>
            </a:r>
            <a:r>
              <a:rPr lang="es-VE" sz="1400" b="1" dirty="0" err="1" smtClean="0">
                <a:solidFill>
                  <a:srgbClr val="333333"/>
                </a:solidFill>
                <a:latin typeface="Comic Sans MS" panose="030F0702030302020204" pitchFamily="66" charset="0"/>
              </a:rPr>
              <a:t>robiótico</a:t>
            </a:r>
            <a:endParaRPr lang="es-VE" sz="1400" b="1" dirty="0"/>
          </a:p>
        </p:txBody>
      </p:sp>
      <p:sp>
        <p:nvSpPr>
          <p:cNvPr id="27" name="Rectángulo 26"/>
          <p:cNvSpPr/>
          <p:nvPr/>
        </p:nvSpPr>
        <p:spPr>
          <a:xfrm>
            <a:off x="4292593" y="559516"/>
            <a:ext cx="1219933" cy="459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8" name="Rectángulo 27"/>
          <p:cNvSpPr/>
          <p:nvPr/>
        </p:nvSpPr>
        <p:spPr>
          <a:xfrm>
            <a:off x="4449565" y="448557"/>
            <a:ext cx="808490" cy="523220"/>
          </a:xfrm>
          <a:prstGeom prst="rect">
            <a:avLst/>
          </a:prstGeom>
          <a:solidFill>
            <a:srgbClr val="FADAE5"/>
          </a:solidFill>
        </p:spPr>
        <p:txBody>
          <a:bodyPr wrap="none">
            <a:spAutoFit/>
          </a:bodyPr>
          <a:lstStyle/>
          <a:p>
            <a:pPr algn="ctr"/>
            <a:r>
              <a:rPr lang="es-VE" sz="1400" b="1" dirty="0" smtClean="0"/>
              <a:t>pH </a:t>
            </a:r>
          </a:p>
          <a:p>
            <a:pPr algn="ctr"/>
            <a:r>
              <a:rPr lang="es-VE" sz="1400" b="1" dirty="0" smtClean="0"/>
              <a:t>alterado</a:t>
            </a:r>
            <a:endParaRPr lang="es-VE" sz="1400" b="1" dirty="0"/>
          </a:p>
        </p:txBody>
      </p:sp>
      <p:sp>
        <p:nvSpPr>
          <p:cNvPr id="33" name="Rectángulo 32"/>
          <p:cNvSpPr/>
          <p:nvPr/>
        </p:nvSpPr>
        <p:spPr>
          <a:xfrm>
            <a:off x="2056124" y="1304352"/>
            <a:ext cx="1219933" cy="459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4" name="Rectángulo 33"/>
          <p:cNvSpPr/>
          <p:nvPr/>
        </p:nvSpPr>
        <p:spPr>
          <a:xfrm>
            <a:off x="1820176" y="1978789"/>
            <a:ext cx="1219933" cy="5221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5" name="Rectángulo 34"/>
          <p:cNvSpPr/>
          <p:nvPr/>
        </p:nvSpPr>
        <p:spPr>
          <a:xfrm>
            <a:off x="3630750" y="1073192"/>
            <a:ext cx="1214471" cy="459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6" name="Rectángulo 35"/>
          <p:cNvSpPr/>
          <p:nvPr/>
        </p:nvSpPr>
        <p:spPr>
          <a:xfrm>
            <a:off x="2484765" y="629915"/>
            <a:ext cx="1219933" cy="459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9" name="Rectángulo 28"/>
          <p:cNvSpPr/>
          <p:nvPr/>
        </p:nvSpPr>
        <p:spPr>
          <a:xfrm>
            <a:off x="3854886" y="1045526"/>
            <a:ext cx="883575" cy="646331"/>
          </a:xfrm>
          <a:prstGeom prst="rect">
            <a:avLst/>
          </a:prstGeom>
          <a:solidFill>
            <a:srgbClr val="FADAE5"/>
          </a:solidFill>
        </p:spPr>
        <p:txBody>
          <a:bodyPr wrap="none">
            <a:spAutoFit/>
          </a:bodyPr>
          <a:lstStyle/>
          <a:p>
            <a:pPr algn="ctr"/>
            <a:r>
              <a:rPr lang="es-VE" sz="1200" b="1" dirty="0" smtClean="0">
                <a:solidFill>
                  <a:srgbClr val="333333"/>
                </a:solidFill>
                <a:latin typeface="Comic Sans MS" panose="030F0702030302020204" pitchFamily="66" charset="0"/>
              </a:rPr>
              <a:t>Excesiva </a:t>
            </a:r>
          </a:p>
          <a:p>
            <a:pPr algn="ctr"/>
            <a:r>
              <a:rPr lang="es-VE" sz="1200" b="1" dirty="0" smtClean="0">
                <a:solidFill>
                  <a:srgbClr val="333333"/>
                </a:solidFill>
                <a:latin typeface="Comic Sans MS" panose="030F0702030302020204" pitchFamily="66" charset="0"/>
              </a:rPr>
              <a:t>Ingesta</a:t>
            </a:r>
          </a:p>
          <a:p>
            <a:pPr algn="ctr"/>
            <a:r>
              <a:rPr lang="es-VE" sz="1200" b="1" dirty="0" smtClean="0">
                <a:solidFill>
                  <a:srgbClr val="333333"/>
                </a:solidFill>
                <a:latin typeface="Comic Sans MS" panose="030F0702030302020204" pitchFamily="66" charset="0"/>
              </a:rPr>
              <a:t> Proteína</a:t>
            </a:r>
            <a:endParaRPr lang="es-VE" sz="1200" b="1" dirty="0"/>
          </a:p>
        </p:txBody>
      </p:sp>
      <p:sp>
        <p:nvSpPr>
          <p:cNvPr id="32" name="Rectángulo 31"/>
          <p:cNvSpPr/>
          <p:nvPr/>
        </p:nvSpPr>
        <p:spPr>
          <a:xfrm>
            <a:off x="2650662" y="626148"/>
            <a:ext cx="920445" cy="646331"/>
          </a:xfrm>
          <a:prstGeom prst="rect">
            <a:avLst/>
          </a:prstGeom>
          <a:solidFill>
            <a:srgbClr val="FADAE5"/>
          </a:solidFill>
        </p:spPr>
        <p:txBody>
          <a:bodyPr wrap="none">
            <a:spAutoFit/>
          </a:bodyPr>
          <a:lstStyle/>
          <a:p>
            <a:pPr algn="ctr"/>
            <a:r>
              <a:rPr lang="es-VE" sz="1200" b="1" dirty="0" smtClean="0">
                <a:solidFill>
                  <a:srgbClr val="333333"/>
                </a:solidFill>
                <a:latin typeface="Comic Sans MS" panose="030F0702030302020204" pitchFamily="66" charset="0"/>
              </a:rPr>
              <a:t>Ingesta </a:t>
            </a:r>
          </a:p>
          <a:p>
            <a:pPr algn="ctr"/>
            <a:r>
              <a:rPr lang="es-VE" sz="1200" b="1" dirty="0" smtClean="0">
                <a:solidFill>
                  <a:srgbClr val="333333"/>
                </a:solidFill>
                <a:latin typeface="Comic Sans MS" panose="030F0702030302020204" pitchFamily="66" charset="0"/>
              </a:rPr>
              <a:t>Azúcar </a:t>
            </a:r>
          </a:p>
          <a:p>
            <a:pPr algn="ctr"/>
            <a:r>
              <a:rPr lang="es-VE" sz="1200" b="1" dirty="0" smtClean="0">
                <a:solidFill>
                  <a:srgbClr val="333333"/>
                </a:solidFill>
                <a:latin typeface="Comic Sans MS" panose="030F0702030302020204" pitchFamily="66" charset="0"/>
              </a:rPr>
              <a:t>(fructosa)</a:t>
            </a:r>
            <a:endParaRPr lang="es-VE" sz="1200" b="1" dirty="0"/>
          </a:p>
        </p:txBody>
      </p:sp>
      <p:sp>
        <p:nvSpPr>
          <p:cNvPr id="31" name="Rectángulo 30"/>
          <p:cNvSpPr/>
          <p:nvPr/>
        </p:nvSpPr>
        <p:spPr>
          <a:xfrm>
            <a:off x="2201121" y="1383480"/>
            <a:ext cx="1048684" cy="646331"/>
          </a:xfrm>
          <a:prstGeom prst="rect">
            <a:avLst/>
          </a:prstGeom>
          <a:solidFill>
            <a:srgbClr val="FADAE5"/>
          </a:solidFill>
        </p:spPr>
        <p:txBody>
          <a:bodyPr wrap="none">
            <a:spAutoFit/>
          </a:bodyPr>
          <a:lstStyle/>
          <a:p>
            <a:pPr algn="ctr"/>
            <a:r>
              <a:rPr lang="es-VE" sz="1200" b="1" dirty="0" smtClean="0">
                <a:solidFill>
                  <a:srgbClr val="333333"/>
                </a:solidFill>
                <a:latin typeface="Comic Sans MS" panose="030F0702030302020204" pitchFamily="66" charset="0"/>
              </a:rPr>
              <a:t>Ingesta </a:t>
            </a:r>
          </a:p>
          <a:p>
            <a:pPr algn="ctr"/>
            <a:r>
              <a:rPr lang="es-VE" sz="1200" b="1" dirty="0" smtClean="0">
                <a:solidFill>
                  <a:srgbClr val="333333"/>
                </a:solidFill>
                <a:latin typeface="Comic Sans MS" panose="030F0702030302020204" pitchFamily="66" charset="0"/>
              </a:rPr>
              <a:t>Ac. grasos </a:t>
            </a:r>
          </a:p>
          <a:p>
            <a:pPr algn="ctr"/>
            <a:r>
              <a:rPr lang="es-VE" sz="1200" b="1" dirty="0" smtClean="0">
                <a:solidFill>
                  <a:srgbClr val="333333"/>
                </a:solidFill>
                <a:latin typeface="Comic Sans MS" panose="030F0702030302020204" pitchFamily="66" charset="0"/>
              </a:rPr>
              <a:t>saturados</a:t>
            </a:r>
            <a:endParaRPr lang="es-VE" sz="1200" b="1" dirty="0"/>
          </a:p>
        </p:txBody>
      </p:sp>
      <p:sp>
        <p:nvSpPr>
          <p:cNvPr id="30" name="Rectángulo 29"/>
          <p:cNvSpPr/>
          <p:nvPr/>
        </p:nvSpPr>
        <p:spPr>
          <a:xfrm>
            <a:off x="2172647" y="2123905"/>
            <a:ext cx="846706" cy="461665"/>
          </a:xfrm>
          <a:prstGeom prst="rect">
            <a:avLst/>
          </a:prstGeom>
          <a:solidFill>
            <a:srgbClr val="FADAE5"/>
          </a:solidFill>
        </p:spPr>
        <p:txBody>
          <a:bodyPr wrap="none">
            <a:spAutoFit/>
          </a:bodyPr>
          <a:lstStyle/>
          <a:p>
            <a:pPr algn="ctr"/>
            <a:r>
              <a:rPr lang="es-VE" sz="1200" b="1" dirty="0" smtClean="0">
                <a:solidFill>
                  <a:srgbClr val="333333"/>
                </a:solidFill>
                <a:latin typeface="Comic Sans MS" panose="030F0702030302020204" pitchFamily="66" charset="0"/>
              </a:rPr>
              <a:t>PPI</a:t>
            </a:r>
          </a:p>
          <a:p>
            <a:pPr algn="ctr"/>
            <a:r>
              <a:rPr lang="es-VE" sz="1200" b="1" dirty="0" err="1" smtClean="0">
                <a:solidFill>
                  <a:srgbClr val="333333"/>
                </a:solidFill>
                <a:latin typeface="Comic Sans MS" panose="030F0702030302020204" pitchFamily="66" charset="0"/>
              </a:rPr>
              <a:t>Antibiot</a:t>
            </a:r>
            <a:r>
              <a:rPr lang="es-VE" sz="1200" b="1" dirty="0" smtClean="0">
                <a:solidFill>
                  <a:srgbClr val="333333"/>
                </a:solidFill>
                <a:latin typeface="Comic Sans MS" panose="030F0702030302020204" pitchFamily="66" charset="0"/>
              </a:rPr>
              <a:t>.</a:t>
            </a:r>
            <a:endParaRPr lang="es-VE" sz="1200" b="1" dirty="0"/>
          </a:p>
        </p:txBody>
      </p:sp>
      <p:sp>
        <p:nvSpPr>
          <p:cNvPr id="46" name="Rectángulo 45"/>
          <p:cNvSpPr/>
          <p:nvPr/>
        </p:nvSpPr>
        <p:spPr>
          <a:xfrm>
            <a:off x="2354486" y="4429709"/>
            <a:ext cx="1199177" cy="459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7" name="Rectángulo 46"/>
          <p:cNvSpPr/>
          <p:nvPr/>
        </p:nvSpPr>
        <p:spPr>
          <a:xfrm>
            <a:off x="2897213" y="4934689"/>
            <a:ext cx="1199177" cy="459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8" name="Rectángulo 47"/>
          <p:cNvSpPr/>
          <p:nvPr/>
        </p:nvSpPr>
        <p:spPr>
          <a:xfrm>
            <a:off x="3457285" y="5424901"/>
            <a:ext cx="1199177" cy="459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9" name="Rectángulo 48"/>
          <p:cNvSpPr/>
          <p:nvPr/>
        </p:nvSpPr>
        <p:spPr>
          <a:xfrm>
            <a:off x="4309608" y="4889276"/>
            <a:ext cx="1102317" cy="459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50" name="Rectángulo 49"/>
          <p:cNvSpPr/>
          <p:nvPr/>
        </p:nvSpPr>
        <p:spPr>
          <a:xfrm>
            <a:off x="5064911" y="5457867"/>
            <a:ext cx="1199177" cy="459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52" name="Rectángulo 51"/>
          <p:cNvSpPr/>
          <p:nvPr/>
        </p:nvSpPr>
        <p:spPr>
          <a:xfrm>
            <a:off x="1865437" y="2656952"/>
            <a:ext cx="1199177" cy="459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7" name="Rectángulo 36"/>
          <p:cNvSpPr/>
          <p:nvPr/>
        </p:nvSpPr>
        <p:spPr>
          <a:xfrm>
            <a:off x="2017200" y="2768094"/>
            <a:ext cx="1019831" cy="461665"/>
          </a:xfrm>
          <a:prstGeom prst="rect">
            <a:avLst/>
          </a:prstGeom>
          <a:solidFill>
            <a:srgbClr val="EA648D"/>
          </a:solidFill>
        </p:spPr>
        <p:txBody>
          <a:bodyPr wrap="none">
            <a:spAutoFit/>
          </a:bodyPr>
          <a:lstStyle/>
          <a:p>
            <a:pPr algn="ctr"/>
            <a:r>
              <a:rPr lang="es-VE" sz="1200" b="1" dirty="0" smtClean="0">
                <a:solidFill>
                  <a:schemeClr val="bg1"/>
                </a:solidFill>
                <a:latin typeface="Comic Sans MS" panose="030F0702030302020204" pitchFamily="66" charset="0"/>
              </a:rPr>
              <a:t>Disminución</a:t>
            </a:r>
          </a:p>
          <a:p>
            <a:pPr algn="ctr"/>
            <a:r>
              <a:rPr lang="es-VE" sz="1200" b="1" dirty="0" err="1" smtClean="0">
                <a:solidFill>
                  <a:schemeClr val="bg1"/>
                </a:solidFill>
                <a:latin typeface="Comic Sans MS" panose="030F0702030302020204" pitchFamily="66" charset="0"/>
              </a:rPr>
              <a:t>SCFAs</a:t>
            </a:r>
            <a:endParaRPr lang="es-VE" sz="1200" b="1" dirty="0">
              <a:solidFill>
                <a:schemeClr val="bg1"/>
              </a:solidFill>
            </a:endParaRPr>
          </a:p>
        </p:txBody>
      </p:sp>
      <p:sp>
        <p:nvSpPr>
          <p:cNvPr id="51" name="Rectángulo 50"/>
          <p:cNvSpPr/>
          <p:nvPr/>
        </p:nvSpPr>
        <p:spPr>
          <a:xfrm>
            <a:off x="1820176" y="3318811"/>
            <a:ext cx="1199177" cy="459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5" name="Rectángulo 44"/>
          <p:cNvSpPr/>
          <p:nvPr/>
        </p:nvSpPr>
        <p:spPr>
          <a:xfrm>
            <a:off x="2409326" y="4479722"/>
            <a:ext cx="1199177" cy="459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3" name="Rectángulo 42"/>
          <p:cNvSpPr/>
          <p:nvPr/>
        </p:nvSpPr>
        <p:spPr>
          <a:xfrm>
            <a:off x="2023237" y="3323532"/>
            <a:ext cx="883575" cy="461665"/>
          </a:xfrm>
          <a:prstGeom prst="rect">
            <a:avLst/>
          </a:prstGeom>
          <a:solidFill>
            <a:srgbClr val="EA648D"/>
          </a:solidFill>
          <a:effectLst>
            <a:outerShdw blurRad="50800" dist="38100" dir="2700000" algn="tl" rotWithShape="0">
              <a:prstClr val="black">
                <a:alpha val="40000"/>
              </a:prstClr>
            </a:outerShdw>
          </a:effectLst>
        </p:spPr>
        <p:txBody>
          <a:bodyPr wrap="none">
            <a:spAutoFit/>
          </a:bodyPr>
          <a:lstStyle/>
          <a:p>
            <a:pPr algn="ctr"/>
            <a:r>
              <a:rPr lang="es-VE" sz="1200" b="1" dirty="0" smtClean="0">
                <a:solidFill>
                  <a:schemeClr val="bg1"/>
                </a:solidFill>
                <a:latin typeface="Comic Sans MS" panose="030F0702030302020204" pitchFamily="66" charset="0"/>
              </a:rPr>
              <a:t>Aumento </a:t>
            </a:r>
          </a:p>
          <a:p>
            <a:pPr algn="ctr"/>
            <a:r>
              <a:rPr lang="es-VE" sz="1200" b="1" dirty="0" smtClean="0">
                <a:solidFill>
                  <a:schemeClr val="bg1"/>
                </a:solidFill>
                <a:latin typeface="Comic Sans MS" panose="030F0702030302020204" pitchFamily="66" charset="0"/>
              </a:rPr>
              <a:t>TMAO</a:t>
            </a:r>
            <a:endParaRPr lang="es-VE" sz="1200" b="1" dirty="0">
              <a:solidFill>
                <a:schemeClr val="bg1"/>
              </a:solidFill>
            </a:endParaRPr>
          </a:p>
        </p:txBody>
      </p:sp>
      <p:sp>
        <p:nvSpPr>
          <p:cNvPr id="53" name="Rectángulo 52"/>
          <p:cNvSpPr/>
          <p:nvPr/>
        </p:nvSpPr>
        <p:spPr>
          <a:xfrm>
            <a:off x="1855394" y="3990172"/>
            <a:ext cx="1199177" cy="459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4" name="Rectángulo 43"/>
          <p:cNvSpPr/>
          <p:nvPr/>
        </p:nvSpPr>
        <p:spPr>
          <a:xfrm>
            <a:off x="1950539" y="3867986"/>
            <a:ext cx="883575" cy="461665"/>
          </a:xfrm>
          <a:prstGeom prst="rect">
            <a:avLst/>
          </a:prstGeom>
          <a:solidFill>
            <a:srgbClr val="EA648D"/>
          </a:solidFill>
          <a:effectLst>
            <a:outerShdw blurRad="50800" dist="38100" dir="2700000" algn="tl" rotWithShape="0">
              <a:prstClr val="black">
                <a:alpha val="40000"/>
              </a:prstClr>
            </a:outerShdw>
          </a:effectLst>
        </p:spPr>
        <p:txBody>
          <a:bodyPr wrap="none">
            <a:spAutoFit/>
          </a:bodyPr>
          <a:lstStyle/>
          <a:p>
            <a:pPr algn="ctr"/>
            <a:r>
              <a:rPr lang="es-VE" sz="1200" b="1" dirty="0" smtClean="0">
                <a:solidFill>
                  <a:schemeClr val="bg1"/>
                </a:solidFill>
                <a:latin typeface="Comic Sans MS" panose="030F0702030302020204" pitchFamily="66" charset="0"/>
              </a:rPr>
              <a:t>Aumento </a:t>
            </a:r>
          </a:p>
          <a:p>
            <a:pPr algn="ctr"/>
            <a:r>
              <a:rPr lang="es-VE" sz="1200" b="1" dirty="0" smtClean="0">
                <a:solidFill>
                  <a:schemeClr val="bg1"/>
                </a:solidFill>
                <a:latin typeface="Comic Sans MS" panose="030F0702030302020204" pitchFamily="66" charset="0"/>
              </a:rPr>
              <a:t>LPS</a:t>
            </a:r>
            <a:endParaRPr lang="es-VE" sz="1200" b="1" dirty="0">
              <a:solidFill>
                <a:schemeClr val="bg1"/>
              </a:solidFill>
            </a:endParaRPr>
          </a:p>
        </p:txBody>
      </p:sp>
      <p:sp>
        <p:nvSpPr>
          <p:cNvPr id="38" name="Rectángulo 37"/>
          <p:cNvSpPr/>
          <p:nvPr/>
        </p:nvSpPr>
        <p:spPr>
          <a:xfrm>
            <a:off x="2436640" y="4409467"/>
            <a:ext cx="915636" cy="461665"/>
          </a:xfrm>
          <a:prstGeom prst="rect">
            <a:avLst/>
          </a:prstGeom>
          <a:solidFill>
            <a:srgbClr val="EA648D"/>
          </a:solidFill>
          <a:effectLst>
            <a:outerShdw blurRad="50800" dist="38100" dir="2700000" algn="tl" rotWithShape="0">
              <a:prstClr val="black">
                <a:alpha val="40000"/>
              </a:prstClr>
            </a:outerShdw>
          </a:effectLst>
        </p:spPr>
        <p:txBody>
          <a:bodyPr wrap="none">
            <a:spAutoFit/>
          </a:bodyPr>
          <a:lstStyle/>
          <a:p>
            <a:pPr algn="ctr"/>
            <a:r>
              <a:rPr lang="es-VE" sz="1200" b="1" dirty="0" smtClean="0">
                <a:solidFill>
                  <a:schemeClr val="bg1"/>
                </a:solidFill>
                <a:latin typeface="Comic Sans MS" panose="030F0702030302020204" pitchFamily="66" charset="0"/>
              </a:rPr>
              <a:t>Aumento </a:t>
            </a:r>
          </a:p>
          <a:p>
            <a:pPr algn="ctr"/>
            <a:r>
              <a:rPr lang="es-VE" sz="1200" b="1" dirty="0" smtClean="0">
                <a:solidFill>
                  <a:schemeClr val="bg1"/>
                </a:solidFill>
                <a:latin typeface="Comic Sans MS" panose="030F0702030302020204" pitchFamily="66" charset="0"/>
              </a:rPr>
              <a:t>Riesgo CV</a:t>
            </a:r>
            <a:endParaRPr lang="es-VE" sz="1200" b="1" dirty="0">
              <a:solidFill>
                <a:schemeClr val="bg1"/>
              </a:solidFill>
            </a:endParaRPr>
          </a:p>
        </p:txBody>
      </p:sp>
      <p:sp>
        <p:nvSpPr>
          <p:cNvPr id="39" name="Rectángulo 38"/>
          <p:cNvSpPr/>
          <p:nvPr/>
        </p:nvSpPr>
        <p:spPr>
          <a:xfrm>
            <a:off x="2683853" y="4944746"/>
            <a:ext cx="1107996" cy="461665"/>
          </a:xfrm>
          <a:prstGeom prst="rect">
            <a:avLst/>
          </a:prstGeom>
          <a:solidFill>
            <a:srgbClr val="EA648D"/>
          </a:solidFill>
          <a:effectLst>
            <a:outerShdw blurRad="50800" dist="38100" dir="2700000" algn="tl" rotWithShape="0">
              <a:prstClr val="black">
                <a:alpha val="40000"/>
              </a:prstClr>
            </a:outerShdw>
          </a:effectLst>
        </p:spPr>
        <p:txBody>
          <a:bodyPr wrap="none">
            <a:spAutoFit/>
          </a:bodyPr>
          <a:lstStyle/>
          <a:p>
            <a:pPr algn="ctr"/>
            <a:r>
              <a:rPr lang="es-VE" sz="1200" b="1" dirty="0" smtClean="0">
                <a:solidFill>
                  <a:schemeClr val="bg1"/>
                </a:solidFill>
                <a:latin typeface="Comic Sans MS" panose="030F0702030302020204" pitchFamily="66" charset="0"/>
              </a:rPr>
              <a:t>Inflamación </a:t>
            </a:r>
          </a:p>
          <a:p>
            <a:pPr algn="ctr"/>
            <a:r>
              <a:rPr lang="es-VE" sz="1200" b="1" dirty="0" smtClean="0">
                <a:solidFill>
                  <a:schemeClr val="bg1"/>
                </a:solidFill>
                <a:latin typeface="Comic Sans MS" panose="030F0702030302020204" pitchFamily="66" charset="0"/>
              </a:rPr>
              <a:t>intestinal</a:t>
            </a:r>
            <a:endParaRPr lang="es-VE" sz="1200" b="1" dirty="0">
              <a:solidFill>
                <a:schemeClr val="bg1"/>
              </a:solidFill>
            </a:endParaRPr>
          </a:p>
        </p:txBody>
      </p:sp>
      <p:sp>
        <p:nvSpPr>
          <p:cNvPr id="40" name="Rectángulo 39"/>
          <p:cNvSpPr/>
          <p:nvPr/>
        </p:nvSpPr>
        <p:spPr>
          <a:xfrm>
            <a:off x="3444883" y="5431356"/>
            <a:ext cx="1059906" cy="461665"/>
          </a:xfrm>
          <a:prstGeom prst="rect">
            <a:avLst/>
          </a:prstGeom>
          <a:solidFill>
            <a:srgbClr val="EA648D"/>
          </a:solidFill>
          <a:effectLst>
            <a:outerShdw blurRad="50800" dist="38100" dir="2700000" algn="tl" rotWithShape="0">
              <a:prstClr val="black">
                <a:alpha val="40000"/>
              </a:prstClr>
            </a:outerShdw>
          </a:effectLst>
        </p:spPr>
        <p:txBody>
          <a:bodyPr wrap="none">
            <a:spAutoFit/>
          </a:bodyPr>
          <a:lstStyle/>
          <a:p>
            <a:pPr algn="ctr"/>
            <a:r>
              <a:rPr lang="es-VE" sz="1200" b="1" dirty="0" smtClean="0">
                <a:solidFill>
                  <a:schemeClr val="bg1"/>
                </a:solidFill>
                <a:latin typeface="Comic Sans MS" panose="030F0702030302020204" pitchFamily="66" charset="0"/>
              </a:rPr>
              <a:t>Declinación </a:t>
            </a:r>
          </a:p>
          <a:p>
            <a:pPr algn="ctr"/>
            <a:r>
              <a:rPr lang="es-VE" sz="1200" b="1" dirty="0" err="1" smtClean="0">
                <a:solidFill>
                  <a:schemeClr val="bg1"/>
                </a:solidFill>
                <a:latin typeface="Comic Sans MS" panose="030F0702030302020204" pitchFamily="66" charset="0"/>
              </a:rPr>
              <a:t>cognit</a:t>
            </a:r>
            <a:r>
              <a:rPr lang="es-VE" sz="1200" b="1" dirty="0" smtClean="0">
                <a:solidFill>
                  <a:schemeClr val="bg1"/>
                </a:solidFill>
                <a:latin typeface="Comic Sans MS" panose="030F0702030302020204" pitchFamily="66" charset="0"/>
              </a:rPr>
              <a:t>.?</a:t>
            </a:r>
            <a:endParaRPr lang="es-VE" sz="1200" b="1" dirty="0">
              <a:solidFill>
                <a:schemeClr val="bg1"/>
              </a:solidFill>
            </a:endParaRPr>
          </a:p>
        </p:txBody>
      </p:sp>
      <p:sp>
        <p:nvSpPr>
          <p:cNvPr id="41" name="Rectángulo 40"/>
          <p:cNvSpPr/>
          <p:nvPr/>
        </p:nvSpPr>
        <p:spPr>
          <a:xfrm>
            <a:off x="4385864" y="4886902"/>
            <a:ext cx="1008609" cy="461665"/>
          </a:xfrm>
          <a:prstGeom prst="rect">
            <a:avLst/>
          </a:prstGeom>
          <a:solidFill>
            <a:srgbClr val="EA648D"/>
          </a:solidFill>
          <a:effectLst>
            <a:outerShdw blurRad="50800" dist="38100" dir="2700000" algn="tl" rotWithShape="0">
              <a:prstClr val="black">
                <a:alpha val="40000"/>
              </a:prstClr>
            </a:outerShdw>
          </a:effectLst>
        </p:spPr>
        <p:txBody>
          <a:bodyPr wrap="none">
            <a:spAutoFit/>
          </a:bodyPr>
          <a:lstStyle/>
          <a:p>
            <a:pPr algn="ctr"/>
            <a:r>
              <a:rPr lang="es-VE" sz="1200" b="1" dirty="0" smtClean="0">
                <a:solidFill>
                  <a:schemeClr val="bg1"/>
                </a:solidFill>
                <a:latin typeface="Comic Sans MS" panose="030F0702030302020204" pitchFamily="66" charset="0"/>
              </a:rPr>
              <a:t>Resistencia</a:t>
            </a:r>
          </a:p>
          <a:p>
            <a:pPr algn="ctr"/>
            <a:r>
              <a:rPr lang="es-VE" sz="1200" b="1" dirty="0" smtClean="0">
                <a:solidFill>
                  <a:schemeClr val="bg1"/>
                </a:solidFill>
                <a:latin typeface="Comic Sans MS" panose="030F0702030302020204" pitchFamily="66" charset="0"/>
              </a:rPr>
              <a:t>insulina</a:t>
            </a:r>
            <a:endParaRPr lang="es-VE" sz="1200" b="1" dirty="0">
              <a:solidFill>
                <a:schemeClr val="bg1"/>
              </a:solidFill>
            </a:endParaRPr>
          </a:p>
        </p:txBody>
      </p:sp>
      <p:sp>
        <p:nvSpPr>
          <p:cNvPr id="42" name="Rectángulo 41"/>
          <p:cNvSpPr/>
          <p:nvPr/>
        </p:nvSpPr>
        <p:spPr>
          <a:xfrm>
            <a:off x="4800064" y="5388962"/>
            <a:ext cx="1391727" cy="461665"/>
          </a:xfrm>
          <a:prstGeom prst="rect">
            <a:avLst/>
          </a:prstGeom>
          <a:solidFill>
            <a:srgbClr val="EA648D"/>
          </a:solidFill>
          <a:effectLst>
            <a:outerShdw blurRad="50800" dist="38100" dir="2700000" algn="tl" rotWithShape="0">
              <a:prstClr val="black">
                <a:alpha val="40000"/>
              </a:prstClr>
            </a:outerShdw>
          </a:effectLst>
        </p:spPr>
        <p:txBody>
          <a:bodyPr wrap="none">
            <a:spAutoFit/>
          </a:bodyPr>
          <a:lstStyle/>
          <a:p>
            <a:pPr algn="ctr"/>
            <a:r>
              <a:rPr lang="es-VE" sz="1200" b="1" dirty="0" smtClean="0">
                <a:solidFill>
                  <a:schemeClr val="bg1"/>
                </a:solidFill>
                <a:latin typeface="Comic Sans MS" panose="030F0702030302020204" pitchFamily="66" charset="0"/>
              </a:rPr>
              <a:t>Aumento riesgo </a:t>
            </a:r>
          </a:p>
          <a:p>
            <a:pPr algn="ctr"/>
            <a:r>
              <a:rPr lang="es-VE" sz="1200" b="1" dirty="0" smtClean="0">
                <a:solidFill>
                  <a:schemeClr val="bg1"/>
                </a:solidFill>
                <a:latin typeface="Comic Sans MS" panose="030F0702030302020204" pitchFamily="66" charset="0"/>
              </a:rPr>
              <a:t>diarrea</a:t>
            </a:r>
            <a:endParaRPr lang="es-VE" sz="1200" b="1" dirty="0">
              <a:solidFill>
                <a:schemeClr val="bg1"/>
              </a:solidFill>
            </a:endParaRPr>
          </a:p>
        </p:txBody>
      </p:sp>
      <p:sp>
        <p:nvSpPr>
          <p:cNvPr id="54" name="Rectángulo 53"/>
          <p:cNvSpPr/>
          <p:nvPr/>
        </p:nvSpPr>
        <p:spPr>
          <a:xfrm>
            <a:off x="1900846" y="6006545"/>
            <a:ext cx="3013261" cy="183792"/>
          </a:xfrm>
          <a:prstGeom prst="rect">
            <a:avLst/>
          </a:prstGeom>
          <a:solidFill>
            <a:srgbClr val="EA64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55" name="Rectángulo 54"/>
          <p:cNvSpPr/>
          <p:nvPr/>
        </p:nvSpPr>
        <p:spPr>
          <a:xfrm>
            <a:off x="6630161" y="6007043"/>
            <a:ext cx="867854" cy="185068"/>
          </a:xfrm>
          <a:prstGeom prst="rect">
            <a:avLst/>
          </a:prstGeom>
          <a:solidFill>
            <a:srgbClr val="00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56" name="Rectángulo 55"/>
          <p:cNvSpPr/>
          <p:nvPr/>
        </p:nvSpPr>
        <p:spPr>
          <a:xfrm>
            <a:off x="1884804" y="5913405"/>
            <a:ext cx="1367682" cy="338554"/>
          </a:xfrm>
          <a:prstGeom prst="rect">
            <a:avLst/>
          </a:prstGeom>
          <a:noFill/>
        </p:spPr>
        <p:txBody>
          <a:bodyPr wrap="none">
            <a:spAutoFit/>
          </a:bodyPr>
          <a:lstStyle/>
          <a:p>
            <a:pPr algn="ctr"/>
            <a:r>
              <a:rPr lang="es-VE" sz="1600" b="1" dirty="0" smtClean="0">
                <a:solidFill>
                  <a:schemeClr val="bg1"/>
                </a:solidFill>
                <a:effectLst>
                  <a:outerShdw blurRad="38100" dist="38100" dir="2700000" algn="tl">
                    <a:srgbClr val="000000">
                      <a:alpha val="43137"/>
                    </a:srgbClr>
                  </a:outerShdw>
                </a:effectLst>
                <a:latin typeface="Comic Sans MS" panose="030F0702030302020204" pitchFamily="66" charset="0"/>
              </a:rPr>
              <a:t>Enfermedad</a:t>
            </a:r>
            <a:endParaRPr lang="es-VE" sz="1600" b="1" dirty="0">
              <a:solidFill>
                <a:schemeClr val="bg1"/>
              </a:solidFill>
              <a:effectLst>
                <a:outerShdw blurRad="38100" dist="38100" dir="2700000" algn="tl">
                  <a:srgbClr val="000000">
                    <a:alpha val="43137"/>
                  </a:srgbClr>
                </a:outerShdw>
              </a:effectLst>
            </a:endParaRPr>
          </a:p>
        </p:txBody>
      </p:sp>
      <p:sp>
        <p:nvSpPr>
          <p:cNvPr id="57" name="Rectángulo 56"/>
          <p:cNvSpPr/>
          <p:nvPr/>
        </p:nvSpPr>
        <p:spPr>
          <a:xfrm>
            <a:off x="6748528" y="5932246"/>
            <a:ext cx="724878" cy="338554"/>
          </a:xfrm>
          <a:prstGeom prst="rect">
            <a:avLst/>
          </a:prstGeom>
          <a:noFill/>
        </p:spPr>
        <p:txBody>
          <a:bodyPr wrap="none">
            <a:spAutoFit/>
          </a:bodyPr>
          <a:lstStyle/>
          <a:p>
            <a:pPr algn="ctr"/>
            <a:r>
              <a:rPr lang="es-VE" sz="1600" b="1" dirty="0" smtClean="0">
                <a:solidFill>
                  <a:schemeClr val="bg1"/>
                </a:solidFill>
                <a:effectLst>
                  <a:outerShdw blurRad="38100" dist="38100" dir="2700000" algn="tl">
                    <a:srgbClr val="000000">
                      <a:alpha val="43137"/>
                    </a:srgbClr>
                  </a:outerShdw>
                </a:effectLst>
                <a:latin typeface="Comic Sans MS" panose="030F0702030302020204" pitchFamily="66" charset="0"/>
              </a:rPr>
              <a:t>Salud</a:t>
            </a:r>
            <a:endParaRPr lang="es-VE" sz="1600" b="1" dirty="0">
              <a:solidFill>
                <a:schemeClr val="bg1"/>
              </a:solidFill>
              <a:effectLst>
                <a:outerShdw blurRad="38100" dist="38100" dir="2700000" algn="tl">
                  <a:srgbClr val="000000">
                    <a:alpha val="43137"/>
                  </a:srgbClr>
                </a:outerShdw>
              </a:effectLst>
            </a:endParaRPr>
          </a:p>
        </p:txBody>
      </p:sp>
      <p:sp>
        <p:nvSpPr>
          <p:cNvPr id="2" name="Rectángulo 1"/>
          <p:cNvSpPr/>
          <p:nvPr/>
        </p:nvSpPr>
        <p:spPr>
          <a:xfrm>
            <a:off x="114283" y="1375412"/>
            <a:ext cx="1496197" cy="1323439"/>
          </a:xfrm>
          <a:prstGeom prst="rect">
            <a:avLst/>
          </a:prstGeom>
          <a:solidFill>
            <a:schemeClr val="accent6">
              <a:lumMod val="60000"/>
              <a:lumOff val="40000"/>
            </a:schemeClr>
          </a:solidFill>
          <a:ln>
            <a:solidFill>
              <a:srgbClr val="0000FF"/>
            </a:solidFill>
          </a:ln>
          <a:effectLst>
            <a:outerShdw blurRad="50800" dist="38100" dir="2700000" algn="tl" rotWithShape="0">
              <a:prstClr val="black">
                <a:alpha val="40000"/>
              </a:prstClr>
            </a:outerShdw>
          </a:effectLst>
        </p:spPr>
        <p:txBody>
          <a:bodyPr wrap="square">
            <a:spAutoFit/>
          </a:bodyPr>
          <a:lstStyle/>
          <a:p>
            <a:pPr algn="ctr"/>
            <a:r>
              <a:rPr lang="es-VE" sz="1600" b="1" dirty="0">
                <a:solidFill>
                  <a:srgbClr val="333333"/>
                </a:solidFill>
                <a:latin typeface="Comic Sans MS" panose="030F0702030302020204" pitchFamily="66" charset="0"/>
              </a:rPr>
              <a:t>R</a:t>
            </a:r>
            <a:r>
              <a:rPr lang="es-VE" sz="1600" b="1" dirty="0" smtClean="0">
                <a:solidFill>
                  <a:srgbClr val="333333"/>
                </a:solidFill>
                <a:latin typeface="Comic Sans MS" panose="030F0702030302020204" pitchFamily="66" charset="0"/>
              </a:rPr>
              <a:t>ol del microbiota  </a:t>
            </a:r>
          </a:p>
          <a:p>
            <a:pPr algn="ctr"/>
            <a:r>
              <a:rPr lang="es-VE" sz="1600" b="1" dirty="0" smtClean="0">
                <a:solidFill>
                  <a:srgbClr val="333333"/>
                </a:solidFill>
                <a:latin typeface="Comic Sans MS" panose="030F0702030302020204" pitchFamily="66" charset="0"/>
              </a:rPr>
              <a:t>intestinal </a:t>
            </a:r>
          </a:p>
          <a:p>
            <a:pPr algn="ctr"/>
            <a:r>
              <a:rPr lang="es-VE" sz="1600" b="1" dirty="0" smtClean="0">
                <a:solidFill>
                  <a:srgbClr val="333333"/>
                </a:solidFill>
                <a:latin typeface="Comic Sans MS" panose="030F0702030302020204" pitchFamily="66" charset="0"/>
              </a:rPr>
              <a:t>en salud y </a:t>
            </a:r>
          </a:p>
          <a:p>
            <a:pPr algn="ctr"/>
            <a:r>
              <a:rPr lang="es-VE" sz="1600" b="1" dirty="0" smtClean="0">
                <a:solidFill>
                  <a:srgbClr val="333333"/>
                </a:solidFill>
                <a:latin typeface="Comic Sans MS" panose="030F0702030302020204" pitchFamily="66" charset="0"/>
              </a:rPr>
              <a:t>enfermedad</a:t>
            </a:r>
          </a:p>
        </p:txBody>
      </p:sp>
    </p:spTree>
    <p:extLst>
      <p:ext uri="{BB962C8B-B14F-4D97-AF65-F5344CB8AC3E}">
        <p14:creationId xmlns:p14="http://schemas.microsoft.com/office/powerpoint/2010/main" val="2806557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1"/>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P spid="13" grpId="0" animBg="1"/>
      <p:bldP spid="15" grpId="0" animBg="1"/>
      <p:bldP spid="16" grpId="0" animBg="1"/>
      <p:bldP spid="17" grpId="0" animBg="1"/>
      <p:bldP spid="9" grpId="0" animBg="1"/>
      <p:bldP spid="10" grpId="0" animBg="1"/>
      <p:bldP spid="28" grpId="0" animBg="1"/>
      <p:bldP spid="29" grpId="0" animBg="1"/>
      <p:bldP spid="32" grpId="0" animBg="1"/>
      <p:bldP spid="31" grpId="0" animBg="1"/>
      <p:bldP spid="30" grpId="0" animBg="1"/>
      <p:bldP spid="37" grpId="0" animBg="1"/>
      <p:bldP spid="43" grpId="0" animBg="1"/>
      <p:bldP spid="44" grpId="0" animBg="1"/>
      <p:bldP spid="38" grpId="0" animBg="1"/>
      <p:bldP spid="39" grpId="0" animBg="1"/>
      <p:bldP spid="40" grpId="0" animBg="1"/>
      <p:bldP spid="41" grpId="0" animBg="1"/>
      <p:bldP spid="42" grpId="0" animBg="1"/>
      <p:bldP spid="56" grpId="0"/>
      <p:bldP spid="57"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2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 name="1 Rectángulo"/>
          <p:cNvSpPr/>
          <p:nvPr/>
        </p:nvSpPr>
        <p:spPr>
          <a:xfrm>
            <a:off x="1651550" y="567046"/>
            <a:ext cx="5840900" cy="1077218"/>
          </a:xfrm>
          <a:prstGeom prst="rect">
            <a:avLst/>
          </a:prstGeom>
          <a:solidFill>
            <a:schemeClr val="accent6">
              <a:lumMod val="60000"/>
              <a:lumOff val="40000"/>
            </a:schemeClr>
          </a:solidFill>
          <a:ln w="38100">
            <a:solidFill>
              <a:srgbClr val="0047D6"/>
            </a:solidFill>
          </a:ln>
          <a:effectLst>
            <a:glow rad="101600">
              <a:schemeClr val="accent5">
                <a:satMod val="175000"/>
                <a:alpha val="40000"/>
              </a:schemeClr>
            </a:glow>
            <a:outerShdw blurRad="50800" dist="38100" dir="2700000" algn="tl" rotWithShape="0">
              <a:prstClr val="black">
                <a:alpha val="40000"/>
              </a:prstClr>
            </a:outerShdw>
          </a:effectLst>
        </p:spPr>
        <p:txBody>
          <a:bodyPr wrap="square">
            <a:spAutoFit/>
          </a:bodyPr>
          <a:lstStyle/>
          <a:p>
            <a:pPr algn="ctr"/>
            <a:r>
              <a:rPr lang="es-VE" sz="3200" dirty="0">
                <a:latin typeface="Comic Sans MS" pitchFamily="66" charset="0"/>
              </a:rPr>
              <a:t>¿Cómo podemos cuidar a nuestros socios </a:t>
            </a:r>
            <a:r>
              <a:rPr lang="es-VE" sz="3200" dirty="0" smtClean="0">
                <a:latin typeface="Comic Sans MS" pitchFamily="66" charset="0"/>
              </a:rPr>
              <a:t>microbianos</a:t>
            </a:r>
            <a:r>
              <a:rPr lang="es-VE" sz="3200" dirty="0">
                <a:latin typeface="Comic Sans MS" pitchFamily="66" charset="0"/>
              </a:rPr>
              <a:t>?</a:t>
            </a:r>
          </a:p>
        </p:txBody>
      </p:sp>
      <p:sp>
        <p:nvSpPr>
          <p:cNvPr id="4" name="3 CuadroTexto"/>
          <p:cNvSpPr txBox="1"/>
          <p:nvPr/>
        </p:nvSpPr>
        <p:spPr>
          <a:xfrm>
            <a:off x="3192455" y="1798425"/>
            <a:ext cx="2759089" cy="4678204"/>
          </a:xfrm>
          <a:prstGeom prst="rect">
            <a:avLst/>
          </a:prstGeom>
          <a:solidFill>
            <a:schemeClr val="accent6">
              <a:lumMod val="60000"/>
              <a:lumOff val="40000"/>
            </a:schemeClr>
          </a:solidFill>
          <a:ln>
            <a:solidFill>
              <a:srgbClr val="0047D6"/>
            </a:solidFill>
          </a:ln>
          <a:effectLst>
            <a:outerShdw blurRad="50800" dist="38100" dir="2700000" algn="tl" rotWithShape="0">
              <a:schemeClr val="bg1">
                <a:lumMod val="75000"/>
                <a:alpha val="40000"/>
              </a:schemeClr>
            </a:outerShdw>
          </a:effectLst>
        </p:spPr>
        <p:txBody>
          <a:bodyPr wrap="none" rtlCol="0">
            <a:spAutoFit/>
          </a:bodyPr>
          <a:lstStyle/>
          <a:p>
            <a:r>
              <a:rPr lang="es-VE" sz="3200" dirty="0" smtClean="0">
                <a:effectLst>
                  <a:outerShdw blurRad="38100" dist="38100" dir="2700000" algn="tl">
                    <a:srgbClr val="000000">
                      <a:alpha val="43137"/>
                    </a:srgbClr>
                  </a:outerShdw>
                </a:effectLst>
                <a:latin typeface="Comic Sans MS" panose="030F0702030302020204" pitchFamily="66" charset="0"/>
              </a:rPr>
              <a:t>Tratamientos</a:t>
            </a:r>
          </a:p>
          <a:p>
            <a:endParaRPr lang="es-VE" sz="1400" dirty="0" smtClean="0">
              <a:latin typeface="Comic Sans MS" panose="030F0702030302020204" pitchFamily="66" charset="0"/>
            </a:endParaRPr>
          </a:p>
          <a:p>
            <a:pPr marL="176213" indent="-176213">
              <a:buFont typeface="Arial" panose="020B0604020202020204" pitchFamily="34" charset="0"/>
              <a:buChar char="•"/>
            </a:pPr>
            <a:r>
              <a:rPr lang="es-VE" sz="2800" dirty="0" err="1" smtClean="0">
                <a:latin typeface="Comic Sans MS" panose="030F0702030302020204" pitchFamily="66" charset="0"/>
              </a:rPr>
              <a:t>Nutricéuticos</a:t>
            </a:r>
            <a:endParaRPr lang="es-VE" sz="2800" dirty="0" smtClean="0">
              <a:latin typeface="Comic Sans MS" panose="030F0702030302020204" pitchFamily="66" charset="0"/>
            </a:endParaRPr>
          </a:p>
          <a:p>
            <a:pPr marL="176213" indent="-176213">
              <a:buFont typeface="Arial" panose="020B0604020202020204" pitchFamily="34" charset="0"/>
              <a:buChar char="•"/>
            </a:pPr>
            <a:r>
              <a:rPr lang="es-VE" sz="2800" dirty="0" smtClean="0">
                <a:latin typeface="Comic Sans MS" panose="030F0702030302020204" pitchFamily="66" charset="0"/>
              </a:rPr>
              <a:t>Probióticos</a:t>
            </a:r>
          </a:p>
          <a:p>
            <a:pPr marL="176213" indent="-176213">
              <a:buFont typeface="Arial" panose="020B0604020202020204" pitchFamily="34" charset="0"/>
              <a:buChar char="•"/>
            </a:pPr>
            <a:r>
              <a:rPr lang="es-VE" sz="2800" dirty="0" smtClean="0">
                <a:latin typeface="Comic Sans MS" panose="030F0702030302020204" pitchFamily="66" charset="0"/>
              </a:rPr>
              <a:t>Prebióticos</a:t>
            </a:r>
          </a:p>
          <a:p>
            <a:pPr marL="176213" indent="-176213">
              <a:buFont typeface="Arial" panose="020B0604020202020204" pitchFamily="34" charset="0"/>
              <a:buChar char="•"/>
            </a:pPr>
            <a:r>
              <a:rPr lang="es-VE" sz="2800" dirty="0" smtClean="0">
                <a:latin typeface="Comic Sans MS" panose="030F0702030302020204" pitchFamily="66" charset="0"/>
              </a:rPr>
              <a:t>Simbióticos</a:t>
            </a:r>
          </a:p>
          <a:p>
            <a:pPr marL="176213" indent="-176213">
              <a:buFont typeface="Arial" panose="020B0604020202020204" pitchFamily="34" charset="0"/>
              <a:buChar char="•"/>
            </a:pPr>
            <a:r>
              <a:rPr lang="es-VE" sz="2800" dirty="0" err="1" smtClean="0">
                <a:latin typeface="Comic Sans MS" panose="030F0702030302020204" pitchFamily="66" charset="0"/>
              </a:rPr>
              <a:t>Psicobióticos</a:t>
            </a:r>
            <a:endParaRPr lang="es-VE" sz="2800" dirty="0" smtClean="0">
              <a:latin typeface="Comic Sans MS" panose="030F0702030302020204" pitchFamily="66" charset="0"/>
            </a:endParaRPr>
          </a:p>
          <a:p>
            <a:pPr marL="176213" indent="-176213">
              <a:buFont typeface="Arial" panose="020B0604020202020204" pitchFamily="34" charset="0"/>
              <a:buChar char="•"/>
            </a:pPr>
            <a:r>
              <a:rPr lang="es-VE" sz="2800" dirty="0" err="1" smtClean="0">
                <a:latin typeface="Comic Sans MS" panose="030F0702030302020204" pitchFamily="66" charset="0"/>
              </a:rPr>
              <a:t>Transplantes</a:t>
            </a:r>
            <a:r>
              <a:rPr lang="es-VE" sz="2800" dirty="0" smtClean="0">
                <a:latin typeface="Comic Sans MS" panose="030F0702030302020204" pitchFamily="66" charset="0"/>
              </a:rPr>
              <a:t> </a:t>
            </a:r>
          </a:p>
          <a:p>
            <a:r>
              <a:rPr lang="es-VE" sz="2800" dirty="0" smtClean="0">
                <a:latin typeface="Comic Sans MS" panose="030F0702030302020204" pitchFamily="66" charset="0"/>
              </a:rPr>
              <a:t>  de heces</a:t>
            </a:r>
          </a:p>
          <a:p>
            <a:pPr marL="176213" indent="-176213">
              <a:buFont typeface="Arial" panose="020B0604020202020204" pitchFamily="34" charset="0"/>
              <a:buChar char="•"/>
            </a:pPr>
            <a:r>
              <a:rPr lang="es-VE" sz="2800" dirty="0" smtClean="0">
                <a:latin typeface="Comic Sans MS" panose="030F0702030302020204" pitchFamily="66" charset="0"/>
              </a:rPr>
              <a:t>Antibióticos</a:t>
            </a:r>
          </a:p>
          <a:p>
            <a:pPr marL="176213" indent="-176213">
              <a:buFont typeface="Arial" panose="020B0604020202020204" pitchFamily="34" charset="0"/>
              <a:buChar char="•"/>
            </a:pPr>
            <a:r>
              <a:rPr lang="es-VE" sz="2800" dirty="0" err="1" smtClean="0">
                <a:latin typeface="Comic Sans MS" panose="030F0702030302020204" pitchFamily="66" charset="0"/>
              </a:rPr>
              <a:t>Postbióticos</a:t>
            </a:r>
            <a:endParaRPr lang="es-VE" sz="2800" dirty="0">
              <a:latin typeface="Comic Sans MS" panose="030F0702030302020204" pitchFamily="66" charset="0"/>
            </a:endParaRPr>
          </a:p>
        </p:txBody>
      </p:sp>
      <p:sp>
        <p:nvSpPr>
          <p:cNvPr id="5" name="6 CuadroTexto"/>
          <p:cNvSpPr txBox="1"/>
          <p:nvPr/>
        </p:nvSpPr>
        <p:spPr>
          <a:xfrm>
            <a:off x="141892" y="213468"/>
            <a:ext cx="609462" cy="307777"/>
          </a:xfrm>
          <a:prstGeom prst="rect">
            <a:avLst/>
          </a:prstGeom>
          <a:solidFill>
            <a:srgbClr val="0047D6"/>
          </a:solidFill>
        </p:spPr>
        <p:txBody>
          <a:bodyPr wrap="none" rtlCol="0">
            <a:spAutoFit/>
          </a:bodyPr>
          <a:lstStyle/>
          <a:p>
            <a:r>
              <a:rPr lang="es-VE" sz="1400" dirty="0" smtClean="0">
                <a:solidFill>
                  <a:prstClr val="white"/>
                </a:solidFill>
                <a:latin typeface="Comic Sans MS" pitchFamily="66" charset="0"/>
              </a:rPr>
              <a:t>IIIA</a:t>
            </a:r>
            <a:endParaRPr lang="es-VE" sz="1400" dirty="0">
              <a:solidFill>
                <a:prstClr val="white"/>
              </a:solidFill>
              <a:latin typeface="Comic Sans MS" pitchFamily="66" charset="0"/>
            </a:endParaRPr>
          </a:p>
        </p:txBody>
      </p:sp>
      <p:sp>
        <p:nvSpPr>
          <p:cNvPr id="6" name="CuadroTexto 5"/>
          <p:cNvSpPr txBox="1"/>
          <p:nvPr/>
        </p:nvSpPr>
        <p:spPr>
          <a:xfrm>
            <a:off x="143494" y="553543"/>
            <a:ext cx="824265" cy="523220"/>
          </a:xfrm>
          <a:prstGeom prst="rect">
            <a:avLst/>
          </a:prstGeom>
          <a:solidFill>
            <a:schemeClr val="accent6">
              <a:lumMod val="40000"/>
              <a:lumOff val="60000"/>
            </a:schemeClr>
          </a:solidFill>
          <a:ln w="28575">
            <a:solidFill>
              <a:srgbClr val="0047D6"/>
            </a:solidFill>
          </a:ln>
        </p:spPr>
        <p:txBody>
          <a:bodyPr wrap="none" rtlCol="0">
            <a:spAutoFit/>
          </a:bodyPr>
          <a:lstStyle/>
          <a:p>
            <a:r>
              <a:rPr lang="es-VE" sz="1400" dirty="0" smtClean="0">
                <a:latin typeface="Comic Sans MS" panose="030F0702030302020204" pitchFamily="66" charset="0"/>
              </a:rPr>
              <a:t>Terapia</a:t>
            </a:r>
          </a:p>
          <a:p>
            <a:r>
              <a:rPr lang="es-VE" sz="1400" dirty="0" smtClean="0">
                <a:latin typeface="Comic Sans MS" panose="030F0702030302020204" pitchFamily="66" charset="0"/>
              </a:rPr>
              <a:t>General</a:t>
            </a:r>
            <a:endParaRPr lang="es-VE" sz="1400" dirty="0">
              <a:latin typeface="Comic Sans MS" panose="030F0702030302020204" pitchFamily="66" charset="0"/>
            </a:endParaRPr>
          </a:p>
        </p:txBody>
      </p:sp>
    </p:spTree>
    <p:extLst>
      <p:ext uri="{BB962C8B-B14F-4D97-AF65-F5344CB8AC3E}">
        <p14:creationId xmlns:p14="http://schemas.microsoft.com/office/powerpoint/2010/main" val="1205801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4" name="4 CuadroTexto"/>
          <p:cNvSpPr txBox="1"/>
          <p:nvPr/>
        </p:nvSpPr>
        <p:spPr>
          <a:xfrm>
            <a:off x="6771235" y="6611779"/>
            <a:ext cx="2372765" cy="246221"/>
          </a:xfrm>
          <a:prstGeom prst="rect">
            <a:avLst/>
          </a:prstGeom>
          <a:noFill/>
        </p:spPr>
        <p:txBody>
          <a:bodyPr wrap="none" rtlCol="0">
            <a:spAutoFit/>
          </a:bodyPr>
          <a:lstStyle/>
          <a:p>
            <a:r>
              <a:rPr lang="es-VE" sz="1000" dirty="0" smtClean="0">
                <a:solidFill>
                  <a:prstClr val="white">
                    <a:lumMod val="65000"/>
                  </a:prstClr>
                </a:solidFill>
                <a:latin typeface="Arial" panose="020B0604020202020204" pitchFamily="34" charset="0"/>
                <a:cs typeface="Arial" panose="020B0604020202020204" pitchFamily="34" charset="0"/>
              </a:rPr>
              <a:t>X. Páez. Facultad Medicina. ULA 2019</a:t>
            </a:r>
            <a:endParaRPr lang="es-VE" sz="1000" dirty="0">
              <a:solidFill>
                <a:prstClr val="white">
                  <a:lumMod val="65000"/>
                </a:prstClr>
              </a:solidFill>
              <a:latin typeface="Arial" panose="020B0604020202020204" pitchFamily="34" charset="0"/>
              <a:cs typeface="Arial" panose="020B0604020202020204" pitchFamily="34" charset="0"/>
            </a:endParaRPr>
          </a:p>
        </p:txBody>
      </p:sp>
      <p:sp>
        <p:nvSpPr>
          <p:cNvPr id="5" name="CuadroTexto 4"/>
          <p:cNvSpPr txBox="1"/>
          <p:nvPr/>
        </p:nvSpPr>
        <p:spPr>
          <a:xfrm>
            <a:off x="4027227" y="2005036"/>
            <a:ext cx="4257897" cy="1077218"/>
          </a:xfrm>
          <a:prstGeom prst="rect">
            <a:avLst/>
          </a:prstGeom>
          <a:noFill/>
          <a:effectLst>
            <a:outerShdw blurRad="50800" dist="38100" dir="2700000" algn="tl" rotWithShape="0">
              <a:prstClr val="black">
                <a:alpha val="40000"/>
              </a:prstClr>
            </a:outerShdw>
          </a:effectLst>
        </p:spPr>
        <p:txBody>
          <a:bodyPr wrap="none" rtlCol="0">
            <a:spAutoFit/>
          </a:bodyPr>
          <a:lstStyle/>
          <a:p>
            <a:pPr algn="ctr"/>
            <a:r>
              <a:rPr lang="es-VE" sz="3200" dirty="0" smtClean="0">
                <a:solidFill>
                  <a:prstClr val="black"/>
                </a:solidFill>
                <a:latin typeface="Comic Sans MS" panose="030F0702030302020204" pitchFamily="66" charset="0"/>
                <a:ea typeface="Batang" panose="02030600000101010101" pitchFamily="18" charset="-127"/>
              </a:rPr>
              <a:t>“La muerte comienza </a:t>
            </a:r>
          </a:p>
          <a:p>
            <a:pPr algn="ctr"/>
            <a:r>
              <a:rPr lang="es-VE" sz="3200" dirty="0" smtClean="0">
                <a:solidFill>
                  <a:prstClr val="black"/>
                </a:solidFill>
                <a:latin typeface="Comic Sans MS" panose="030F0702030302020204" pitchFamily="66" charset="0"/>
                <a:ea typeface="Batang" panose="02030600000101010101" pitchFamily="18" charset="-127"/>
              </a:rPr>
              <a:t>en el colon”</a:t>
            </a:r>
          </a:p>
        </p:txBody>
      </p:sp>
      <p:sp>
        <p:nvSpPr>
          <p:cNvPr id="6" name="CuadroTexto 5"/>
          <p:cNvSpPr txBox="1"/>
          <p:nvPr/>
        </p:nvSpPr>
        <p:spPr>
          <a:xfrm>
            <a:off x="4211960" y="3192025"/>
            <a:ext cx="4302780" cy="1692771"/>
          </a:xfrm>
          <a:prstGeom prst="rect">
            <a:avLst/>
          </a:prstGeom>
          <a:noFill/>
        </p:spPr>
        <p:txBody>
          <a:bodyPr wrap="none" rtlCol="0">
            <a:spAutoFit/>
          </a:bodyPr>
          <a:lstStyle/>
          <a:p>
            <a:pPr algn="ctr"/>
            <a:r>
              <a:rPr lang="es-VE" sz="2400" dirty="0" err="1" smtClean="0">
                <a:solidFill>
                  <a:prstClr val="black"/>
                </a:solidFill>
                <a:latin typeface="Comic Sans MS" panose="030F0702030302020204" pitchFamily="66" charset="0"/>
                <a:ea typeface="Batang" panose="02030600000101010101" pitchFamily="18" charset="-127"/>
              </a:rPr>
              <a:t>Iliá</a:t>
            </a:r>
            <a:r>
              <a:rPr lang="es-VE" sz="2400" dirty="0" smtClean="0">
                <a:solidFill>
                  <a:prstClr val="black"/>
                </a:solidFill>
                <a:latin typeface="Comic Sans MS" panose="030F0702030302020204" pitchFamily="66" charset="0"/>
                <a:ea typeface="Batang" panose="02030600000101010101" pitchFamily="18" charset="-127"/>
              </a:rPr>
              <a:t> </a:t>
            </a:r>
            <a:r>
              <a:rPr lang="es-VE" sz="2400" dirty="0" err="1">
                <a:solidFill>
                  <a:prstClr val="black"/>
                </a:solidFill>
                <a:latin typeface="Comic Sans MS" panose="030F0702030302020204" pitchFamily="66" charset="0"/>
                <a:ea typeface="Batang" panose="02030600000101010101" pitchFamily="18" charset="-127"/>
              </a:rPr>
              <a:t>Méchnikov</a:t>
            </a:r>
            <a:endParaRPr lang="es-VE" sz="2400" dirty="0">
              <a:solidFill>
                <a:prstClr val="black"/>
              </a:solidFill>
              <a:latin typeface="Comic Sans MS" panose="030F0702030302020204" pitchFamily="66" charset="0"/>
              <a:ea typeface="Batang" panose="02030600000101010101" pitchFamily="18" charset="-127"/>
            </a:endParaRPr>
          </a:p>
          <a:p>
            <a:pPr algn="ctr"/>
            <a:r>
              <a:rPr lang="es-VE" sz="1600" dirty="0" smtClean="0">
                <a:solidFill>
                  <a:prstClr val="black"/>
                </a:solidFill>
                <a:latin typeface="Comic Sans MS" panose="030F0702030302020204" pitchFamily="66" charset="0"/>
                <a:ea typeface="Batang" panose="02030600000101010101" pitchFamily="18" charset="-127"/>
              </a:rPr>
              <a:t>1845-1916</a:t>
            </a:r>
            <a:endParaRPr lang="es-VE" sz="1600" dirty="0">
              <a:solidFill>
                <a:prstClr val="black"/>
              </a:solidFill>
              <a:latin typeface="Comic Sans MS" panose="030F0702030302020204" pitchFamily="66" charset="0"/>
              <a:ea typeface="Batang" panose="02030600000101010101" pitchFamily="18" charset="-127"/>
            </a:endParaRPr>
          </a:p>
          <a:p>
            <a:pPr algn="ctr"/>
            <a:r>
              <a:rPr lang="es-VE" sz="1600" dirty="0" smtClean="0">
                <a:solidFill>
                  <a:prstClr val="black"/>
                </a:solidFill>
                <a:latin typeface="Comic Sans MS" panose="030F0702030302020204" pitchFamily="66" charset="0"/>
                <a:ea typeface="Batang" panose="02030600000101010101" pitchFamily="18" charset="-127"/>
              </a:rPr>
              <a:t>Zoólogo ruso</a:t>
            </a:r>
          </a:p>
          <a:p>
            <a:pPr algn="ctr"/>
            <a:r>
              <a:rPr lang="es-VE" sz="1600" b="1" dirty="0" smtClean="0">
                <a:solidFill>
                  <a:prstClr val="black"/>
                </a:solidFill>
                <a:latin typeface="Comic Sans MS" panose="030F0702030302020204" pitchFamily="66" charset="0"/>
                <a:ea typeface="Batang" panose="02030600000101010101" pitchFamily="18" charset="-127"/>
              </a:rPr>
              <a:t>Padre Inmunología Celular </a:t>
            </a:r>
          </a:p>
          <a:p>
            <a:pPr algn="ctr"/>
            <a:r>
              <a:rPr lang="es-VE" sz="1600" dirty="0" smtClean="0">
                <a:solidFill>
                  <a:prstClr val="black"/>
                </a:solidFill>
                <a:latin typeface="Comic Sans MS" panose="030F0702030302020204" pitchFamily="66" charset="0"/>
                <a:ea typeface="Batang" panose="02030600000101010101" pitchFamily="18" charset="-127"/>
              </a:rPr>
              <a:t>(descubrió macrófagos)</a:t>
            </a:r>
          </a:p>
          <a:p>
            <a:pPr algn="ctr"/>
            <a:r>
              <a:rPr lang="es-VE" sz="1600" b="1" dirty="0" smtClean="0">
                <a:solidFill>
                  <a:prstClr val="black"/>
                </a:solidFill>
                <a:latin typeface="Comic Sans MS" panose="030F0702030302020204" pitchFamily="66" charset="0"/>
                <a:ea typeface="Batang" panose="02030600000101010101" pitchFamily="18" charset="-127"/>
              </a:rPr>
              <a:t>Premio Nobel Fisiología y Medicina 1908 </a:t>
            </a:r>
          </a:p>
        </p:txBody>
      </p:sp>
      <p:pic>
        <p:nvPicPr>
          <p:cNvPr id="2" name="Imagen 1"/>
          <p:cNvPicPr>
            <a:picLocks noChangeAspect="1"/>
          </p:cNvPicPr>
          <p:nvPr/>
        </p:nvPicPr>
        <p:blipFill>
          <a:blip r:embed="rId2"/>
          <a:stretch>
            <a:fillRect/>
          </a:stretch>
        </p:blipFill>
        <p:spPr>
          <a:xfrm>
            <a:off x="1115616" y="2005036"/>
            <a:ext cx="2656211" cy="3626991"/>
          </a:xfrm>
          <a:prstGeom prst="rect">
            <a:avLst/>
          </a:prstGeom>
          <a:effectLst>
            <a:outerShdw blurRad="50800" dist="38100" dir="2700000" algn="tl" rotWithShape="0">
              <a:prstClr val="black">
                <a:alpha val="40000"/>
              </a:prstClr>
            </a:outerShdw>
          </a:effectLst>
        </p:spPr>
      </p:pic>
      <p:sp>
        <p:nvSpPr>
          <p:cNvPr id="3" name="Rectángulo 2"/>
          <p:cNvSpPr/>
          <p:nvPr/>
        </p:nvSpPr>
        <p:spPr>
          <a:xfrm>
            <a:off x="1310814" y="5733256"/>
            <a:ext cx="2265813" cy="461665"/>
          </a:xfrm>
          <a:prstGeom prst="rect">
            <a:avLst/>
          </a:prstGeom>
        </p:spPr>
        <p:txBody>
          <a:bodyPr wrap="none">
            <a:spAutoFit/>
          </a:bodyPr>
          <a:lstStyle/>
          <a:p>
            <a:r>
              <a:rPr lang="nl-NL" sz="1200" dirty="0" smtClean="0">
                <a:solidFill>
                  <a:prstClr val="black"/>
                </a:solidFill>
                <a:latin typeface="Times New Roman" panose="02020603050405020304" pitchFamily="18" charset="0"/>
                <a:cs typeface="Times New Roman" panose="02020603050405020304" pitchFamily="18" charset="0"/>
              </a:rPr>
              <a:t>Metchnikoff and the microbiome.</a:t>
            </a:r>
          </a:p>
          <a:p>
            <a:r>
              <a:rPr lang="nl-NL" sz="1200" dirty="0" smtClean="0">
                <a:solidFill>
                  <a:prstClr val="black"/>
                </a:solidFill>
                <a:latin typeface="Times New Roman" panose="02020603050405020304" pitchFamily="18" charset="0"/>
                <a:cs typeface="Times New Roman" panose="02020603050405020304" pitchFamily="18" charset="0"/>
              </a:rPr>
              <a:t>The Lancet 2012; 380:1809-11</a:t>
            </a:r>
            <a:endParaRPr lang="es-VE" sz="1200"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24697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4" name="Rectángulo 3"/>
          <p:cNvSpPr/>
          <p:nvPr/>
        </p:nvSpPr>
        <p:spPr>
          <a:xfrm>
            <a:off x="882690" y="1638719"/>
            <a:ext cx="6048672" cy="3785652"/>
          </a:xfrm>
          <a:prstGeom prst="rect">
            <a:avLst/>
          </a:prstGeom>
          <a:effectLst>
            <a:outerShdw blurRad="50800" dist="38100" dir="2700000" algn="tl" rotWithShape="0">
              <a:prstClr val="black">
                <a:alpha val="40000"/>
              </a:prstClr>
            </a:outerShdw>
          </a:effectLst>
        </p:spPr>
        <p:txBody>
          <a:bodyPr wrap="square">
            <a:spAutoFit/>
          </a:bodyPr>
          <a:lstStyle/>
          <a:p>
            <a:r>
              <a:rPr lang="en-US" sz="2000" dirty="0" err="1">
                <a:solidFill>
                  <a:prstClr val="black"/>
                </a:solidFill>
                <a:latin typeface="Comic Sans MS" panose="030F0702030302020204" pitchFamily="66" charset="0"/>
              </a:rPr>
              <a:t>Mechnikov</a:t>
            </a:r>
            <a:r>
              <a:rPr lang="en-US" sz="2000" dirty="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también</a:t>
            </a:r>
            <a:r>
              <a:rPr lang="en-US" sz="2000" dirty="0" smtClean="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desarrolló</a:t>
            </a:r>
            <a:r>
              <a:rPr lang="en-US" sz="2000" dirty="0" smtClean="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una</a:t>
            </a:r>
            <a:r>
              <a:rPr lang="en-US" sz="2000" dirty="0" smtClean="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teoría</a:t>
            </a:r>
            <a:r>
              <a:rPr lang="en-US" sz="2000" dirty="0" smtClean="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que</a:t>
            </a:r>
            <a:r>
              <a:rPr lang="en-US" sz="2000" dirty="0" smtClean="0">
                <a:solidFill>
                  <a:prstClr val="black"/>
                </a:solidFill>
                <a:latin typeface="Comic Sans MS" panose="030F0702030302020204" pitchFamily="66" charset="0"/>
              </a:rPr>
              <a:t> el </a:t>
            </a:r>
            <a:r>
              <a:rPr lang="en-US" sz="2000" dirty="0" err="1" smtClean="0">
                <a:solidFill>
                  <a:prstClr val="black"/>
                </a:solidFill>
                <a:latin typeface="Comic Sans MS" panose="030F0702030302020204" pitchFamily="66" charset="0"/>
              </a:rPr>
              <a:t>envejecimiento</a:t>
            </a:r>
            <a:r>
              <a:rPr lang="en-US" sz="2000" dirty="0" smtClean="0">
                <a:solidFill>
                  <a:prstClr val="black"/>
                </a:solidFill>
                <a:latin typeface="Comic Sans MS" panose="030F0702030302020204" pitchFamily="66" charset="0"/>
              </a:rPr>
              <a:t> era </a:t>
            </a:r>
            <a:r>
              <a:rPr lang="en-US" sz="2000" dirty="0" err="1" smtClean="0">
                <a:solidFill>
                  <a:prstClr val="black"/>
                </a:solidFill>
                <a:latin typeface="Comic Sans MS" panose="030F0702030302020204" pitchFamily="66" charset="0"/>
              </a:rPr>
              <a:t>causado</a:t>
            </a:r>
            <a:r>
              <a:rPr lang="en-US" sz="2000" dirty="0" smtClean="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por</a:t>
            </a:r>
            <a:r>
              <a:rPr lang="en-US" sz="2000" dirty="0" smtClean="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una</a:t>
            </a:r>
            <a:r>
              <a:rPr lang="en-US" sz="2000" dirty="0" smtClean="0">
                <a:solidFill>
                  <a:prstClr val="black"/>
                </a:solidFill>
                <a:latin typeface="Comic Sans MS" panose="030F0702030302020204" pitchFamily="66" charset="0"/>
              </a:rPr>
              <a:t> bacteria </a:t>
            </a:r>
            <a:r>
              <a:rPr lang="en-US" sz="2000" dirty="0" err="1" smtClean="0">
                <a:solidFill>
                  <a:prstClr val="black"/>
                </a:solidFill>
                <a:latin typeface="Comic Sans MS" panose="030F0702030302020204" pitchFamily="66" charset="0"/>
              </a:rPr>
              <a:t>tóxica</a:t>
            </a:r>
            <a:r>
              <a:rPr lang="en-US" sz="2000" dirty="0" smtClean="0">
                <a:solidFill>
                  <a:prstClr val="black"/>
                </a:solidFill>
                <a:latin typeface="Comic Sans MS" panose="030F0702030302020204" pitchFamily="66" charset="0"/>
              </a:rPr>
              <a:t> en el </a:t>
            </a:r>
            <a:r>
              <a:rPr lang="en-US" sz="2000" dirty="0" err="1" smtClean="0">
                <a:solidFill>
                  <a:prstClr val="black"/>
                </a:solidFill>
                <a:latin typeface="Comic Sans MS" panose="030F0702030302020204" pitchFamily="66" charset="0"/>
              </a:rPr>
              <a:t>intestino</a:t>
            </a:r>
            <a:r>
              <a:rPr lang="en-US" sz="2000" dirty="0" smtClean="0">
                <a:solidFill>
                  <a:prstClr val="black"/>
                </a:solidFill>
                <a:latin typeface="Comic Sans MS" panose="030F0702030302020204" pitchFamily="66" charset="0"/>
              </a:rPr>
              <a:t> y </a:t>
            </a:r>
            <a:r>
              <a:rPr lang="en-US" sz="2000" dirty="0" err="1" smtClean="0">
                <a:solidFill>
                  <a:prstClr val="black"/>
                </a:solidFill>
                <a:latin typeface="Comic Sans MS" panose="030F0702030302020204" pitchFamily="66" charset="0"/>
              </a:rPr>
              <a:t>que</a:t>
            </a:r>
            <a:r>
              <a:rPr lang="en-US" sz="2000" dirty="0" smtClean="0">
                <a:solidFill>
                  <a:prstClr val="black"/>
                </a:solidFill>
                <a:latin typeface="Comic Sans MS" panose="030F0702030302020204" pitchFamily="66" charset="0"/>
              </a:rPr>
              <a:t> el </a:t>
            </a:r>
            <a:r>
              <a:rPr lang="en-US" sz="2000" dirty="0" err="1" smtClean="0">
                <a:solidFill>
                  <a:prstClr val="black"/>
                </a:solidFill>
                <a:latin typeface="Comic Sans MS" panose="030F0702030302020204" pitchFamily="66" charset="0"/>
              </a:rPr>
              <a:t>ácido</a:t>
            </a:r>
            <a:r>
              <a:rPr lang="en-US" sz="2000" dirty="0" smtClean="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láctico</a:t>
            </a:r>
            <a:r>
              <a:rPr lang="en-US" sz="2000" dirty="0" smtClean="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podría</a:t>
            </a:r>
            <a:r>
              <a:rPr lang="en-US" sz="2000" dirty="0" smtClean="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prolongar</a:t>
            </a:r>
            <a:r>
              <a:rPr lang="en-US" sz="2000" dirty="0" smtClean="0">
                <a:solidFill>
                  <a:prstClr val="black"/>
                </a:solidFill>
                <a:latin typeface="Comic Sans MS" panose="030F0702030302020204" pitchFamily="66" charset="0"/>
              </a:rPr>
              <a:t> la </a:t>
            </a:r>
            <a:r>
              <a:rPr lang="en-US" sz="2000" dirty="0" err="1" smtClean="0">
                <a:solidFill>
                  <a:prstClr val="black"/>
                </a:solidFill>
                <a:latin typeface="Comic Sans MS" panose="030F0702030302020204" pitchFamily="66" charset="0"/>
              </a:rPr>
              <a:t>vida</a:t>
            </a:r>
            <a:r>
              <a:rPr lang="en-US" sz="2000" dirty="0" smtClean="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Basado</a:t>
            </a:r>
            <a:r>
              <a:rPr lang="en-US" sz="2000" dirty="0" smtClean="0">
                <a:solidFill>
                  <a:prstClr val="black"/>
                </a:solidFill>
                <a:latin typeface="Comic Sans MS" panose="030F0702030302020204" pitchFamily="66" charset="0"/>
              </a:rPr>
              <a:t> en </a:t>
            </a:r>
            <a:r>
              <a:rPr lang="en-US" sz="2000" dirty="0" err="1" smtClean="0">
                <a:solidFill>
                  <a:prstClr val="black"/>
                </a:solidFill>
                <a:latin typeface="Comic Sans MS" panose="030F0702030302020204" pitchFamily="66" charset="0"/>
              </a:rPr>
              <a:t>esta</a:t>
            </a:r>
            <a:r>
              <a:rPr lang="en-US" sz="2000" dirty="0" smtClean="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teoría</a:t>
            </a:r>
            <a:r>
              <a:rPr lang="en-US" sz="2000" dirty="0" smtClean="0">
                <a:solidFill>
                  <a:prstClr val="black"/>
                </a:solidFill>
                <a:latin typeface="Comic Sans MS" panose="030F0702030302020204" pitchFamily="66" charset="0"/>
              </a:rPr>
              <a:t>, el </a:t>
            </a:r>
            <a:r>
              <a:rPr lang="en-US" sz="2000" dirty="0" err="1" smtClean="0">
                <a:solidFill>
                  <a:prstClr val="black"/>
                </a:solidFill>
                <a:latin typeface="Comic Sans MS" panose="030F0702030302020204" pitchFamily="66" charset="0"/>
              </a:rPr>
              <a:t>tomó</a:t>
            </a:r>
            <a:r>
              <a:rPr lang="en-US" sz="2000" dirty="0" smtClean="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leche</a:t>
            </a:r>
            <a:r>
              <a:rPr lang="en-US" sz="2000" dirty="0" smtClean="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ácida</a:t>
            </a:r>
            <a:r>
              <a:rPr lang="en-US" sz="2000" dirty="0" smtClean="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todos</a:t>
            </a:r>
            <a:r>
              <a:rPr lang="en-US" sz="2000" dirty="0" smtClean="0">
                <a:solidFill>
                  <a:prstClr val="black"/>
                </a:solidFill>
                <a:latin typeface="Comic Sans MS" panose="030F0702030302020204" pitchFamily="66" charset="0"/>
              </a:rPr>
              <a:t> los </a:t>
            </a:r>
            <a:r>
              <a:rPr lang="en-US" sz="2000" dirty="0" err="1" smtClean="0">
                <a:solidFill>
                  <a:prstClr val="black"/>
                </a:solidFill>
                <a:latin typeface="Comic Sans MS" panose="030F0702030302020204" pitchFamily="66" charset="0"/>
              </a:rPr>
              <a:t>días</a:t>
            </a:r>
            <a:r>
              <a:rPr lang="en-US" sz="2000" dirty="0" smtClean="0">
                <a:solidFill>
                  <a:prstClr val="black"/>
                </a:solidFill>
                <a:latin typeface="Comic Sans MS" panose="030F0702030302020204" pitchFamily="66" charset="0"/>
              </a:rPr>
              <a:t>. </a:t>
            </a:r>
          </a:p>
          <a:p>
            <a:endParaRPr lang="en-US" sz="2000" dirty="0">
              <a:solidFill>
                <a:prstClr val="black"/>
              </a:solidFill>
              <a:latin typeface="Comic Sans MS" panose="030F0702030302020204" pitchFamily="66" charset="0"/>
            </a:endParaRPr>
          </a:p>
          <a:p>
            <a:r>
              <a:rPr lang="en-US" sz="2000" dirty="0" err="1" smtClean="0">
                <a:solidFill>
                  <a:prstClr val="black"/>
                </a:solidFill>
                <a:latin typeface="Comic Sans MS" panose="030F0702030302020204" pitchFamily="66" charset="0"/>
              </a:rPr>
              <a:t>Escribió</a:t>
            </a:r>
            <a:r>
              <a:rPr lang="en-US" sz="2000" dirty="0" smtClean="0">
                <a:solidFill>
                  <a:prstClr val="black"/>
                </a:solidFill>
                <a:latin typeface="Comic Sans MS" panose="030F0702030302020204" pitchFamily="66" charset="0"/>
              </a:rPr>
              <a:t> </a:t>
            </a:r>
            <a:r>
              <a:rPr lang="en-US" sz="2000" i="1" dirty="0" smtClean="0">
                <a:solidFill>
                  <a:prstClr val="black"/>
                </a:solidFill>
                <a:latin typeface="Comic Sans MS" panose="030F0702030302020204" pitchFamily="66" charset="0"/>
              </a:rPr>
              <a:t>The </a:t>
            </a:r>
            <a:r>
              <a:rPr lang="en-US" sz="2000" i="1" dirty="0">
                <a:solidFill>
                  <a:prstClr val="black"/>
                </a:solidFill>
                <a:latin typeface="Comic Sans MS" panose="030F0702030302020204" pitchFamily="66" charset="0"/>
              </a:rPr>
              <a:t>Prolongation of Life: Optimistic Studies</a:t>
            </a:r>
            <a:r>
              <a:rPr lang="en-US" sz="2000" dirty="0">
                <a:solidFill>
                  <a:prstClr val="black"/>
                </a:solidFill>
                <a:latin typeface="Comic Sans MS" panose="030F0702030302020204" pitchFamily="66" charset="0"/>
              </a:rPr>
              <a:t>, </a:t>
            </a:r>
            <a:r>
              <a:rPr lang="en-US" sz="2000" dirty="0" smtClean="0">
                <a:solidFill>
                  <a:prstClr val="black"/>
                </a:solidFill>
                <a:latin typeface="Comic Sans MS" panose="030F0702030302020204" pitchFamily="66" charset="0"/>
              </a:rPr>
              <a:t>en lo </a:t>
            </a:r>
            <a:r>
              <a:rPr lang="en-US" sz="2000" dirty="0" err="1" smtClean="0">
                <a:solidFill>
                  <a:prstClr val="black"/>
                </a:solidFill>
                <a:latin typeface="Comic Sans MS" panose="030F0702030302020204" pitchFamily="66" charset="0"/>
              </a:rPr>
              <a:t>que</a:t>
            </a:r>
            <a:r>
              <a:rPr lang="en-US" sz="2000" dirty="0" smtClean="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expuso</a:t>
            </a:r>
            <a:r>
              <a:rPr lang="en-US" sz="2000" dirty="0" smtClean="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las</a:t>
            </a:r>
            <a:r>
              <a:rPr lang="en-US" sz="2000" dirty="0" smtClean="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propiedades</a:t>
            </a:r>
            <a:r>
              <a:rPr lang="en-US" sz="2000" dirty="0" smtClean="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potenciales</a:t>
            </a:r>
            <a:r>
              <a:rPr lang="en-US" sz="2000" dirty="0">
                <a:solidFill>
                  <a:prstClr val="black"/>
                </a:solidFill>
                <a:latin typeface="Comic Sans MS" panose="030F0702030302020204" pitchFamily="66" charset="0"/>
              </a:rPr>
              <a:t> de </a:t>
            </a:r>
            <a:r>
              <a:rPr lang="en-US" sz="2000" dirty="0" err="1">
                <a:solidFill>
                  <a:prstClr val="black"/>
                </a:solidFill>
                <a:latin typeface="Comic Sans MS" panose="030F0702030302020204" pitchFamily="66" charset="0"/>
              </a:rPr>
              <a:t>prolongar</a:t>
            </a:r>
            <a:r>
              <a:rPr lang="en-US" sz="2000" dirty="0">
                <a:solidFill>
                  <a:prstClr val="black"/>
                </a:solidFill>
                <a:latin typeface="Comic Sans MS" panose="030F0702030302020204" pitchFamily="66" charset="0"/>
              </a:rPr>
              <a:t> la </a:t>
            </a:r>
            <a:r>
              <a:rPr lang="en-US" sz="2000" dirty="0" err="1" smtClean="0">
                <a:solidFill>
                  <a:prstClr val="black"/>
                </a:solidFill>
                <a:latin typeface="Comic Sans MS" panose="030F0702030302020204" pitchFamily="66" charset="0"/>
              </a:rPr>
              <a:t>vida</a:t>
            </a:r>
            <a:r>
              <a:rPr lang="en-US" sz="2000" dirty="0" smtClean="0">
                <a:solidFill>
                  <a:prstClr val="black"/>
                </a:solidFill>
                <a:latin typeface="Comic Sans MS" panose="030F0702030302020204" pitchFamily="66" charset="0"/>
              </a:rPr>
              <a:t> con la bacteria del </a:t>
            </a:r>
            <a:r>
              <a:rPr lang="en-US" sz="2000" dirty="0" err="1" smtClean="0">
                <a:solidFill>
                  <a:prstClr val="black"/>
                </a:solidFill>
                <a:latin typeface="Comic Sans MS" panose="030F0702030302020204" pitchFamily="66" charset="0"/>
              </a:rPr>
              <a:t>ácido</a:t>
            </a:r>
            <a:r>
              <a:rPr lang="en-US" sz="2000" dirty="0" smtClean="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láctico</a:t>
            </a:r>
            <a:r>
              <a:rPr lang="en-US" sz="2000" dirty="0" smtClean="0">
                <a:solidFill>
                  <a:prstClr val="black"/>
                </a:solidFill>
                <a:latin typeface="Comic Sans MS" panose="030F0702030302020204" pitchFamily="66" charset="0"/>
              </a:rPr>
              <a:t> (</a:t>
            </a:r>
            <a:r>
              <a:rPr lang="es-VE" sz="2000" i="1" dirty="0">
                <a:solidFill>
                  <a:prstClr val="black"/>
                </a:solidFill>
              </a:rPr>
              <a:t>Lactobacillus </a:t>
            </a:r>
            <a:r>
              <a:rPr lang="es-VE" sz="2000" i="1" dirty="0" err="1">
                <a:solidFill>
                  <a:prstClr val="black"/>
                </a:solidFill>
              </a:rPr>
              <a:t>delbrueckii</a:t>
            </a:r>
            <a:r>
              <a:rPr lang="es-VE" sz="2000" i="1" dirty="0">
                <a:solidFill>
                  <a:prstClr val="black"/>
                </a:solidFill>
              </a:rPr>
              <a:t> </a:t>
            </a:r>
            <a:r>
              <a:rPr lang="es-VE" sz="2000" i="1" dirty="0" err="1">
                <a:solidFill>
                  <a:prstClr val="black"/>
                </a:solidFill>
              </a:rPr>
              <a:t>subsp</a:t>
            </a:r>
            <a:r>
              <a:rPr lang="es-VE" sz="2000" i="1" dirty="0">
                <a:solidFill>
                  <a:prstClr val="black"/>
                </a:solidFill>
              </a:rPr>
              <a:t>. </a:t>
            </a:r>
            <a:r>
              <a:rPr lang="es-VE" sz="2000" i="1" dirty="0" err="1" smtClean="0">
                <a:solidFill>
                  <a:prstClr val="black"/>
                </a:solidFill>
              </a:rPr>
              <a:t>bulgaricu</a:t>
            </a:r>
            <a:r>
              <a:rPr lang="es-VE" sz="2000" dirty="0" err="1" smtClean="0">
                <a:solidFill>
                  <a:prstClr val="black"/>
                </a:solidFill>
              </a:rPr>
              <a:t>s</a:t>
            </a:r>
            <a:r>
              <a:rPr lang="en-US" sz="2000" dirty="0" smtClean="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Atribuyó</a:t>
            </a:r>
            <a:r>
              <a:rPr lang="en-US" sz="2000" dirty="0" smtClean="0">
                <a:solidFill>
                  <a:prstClr val="black"/>
                </a:solidFill>
                <a:latin typeface="Comic Sans MS" panose="030F0702030302020204" pitchFamily="66" charset="0"/>
              </a:rPr>
              <a:t> la </a:t>
            </a:r>
            <a:r>
              <a:rPr lang="en-US" sz="2000" dirty="0" err="1" smtClean="0">
                <a:solidFill>
                  <a:prstClr val="black"/>
                </a:solidFill>
                <a:latin typeface="Comic Sans MS" panose="030F0702030302020204" pitchFamily="66" charset="0"/>
              </a:rPr>
              <a:t>longevidad</a:t>
            </a:r>
            <a:r>
              <a:rPr lang="en-US" sz="2000" dirty="0" smtClean="0">
                <a:solidFill>
                  <a:prstClr val="black"/>
                </a:solidFill>
                <a:latin typeface="Comic Sans MS" panose="030F0702030302020204" pitchFamily="66" charset="0"/>
              </a:rPr>
              <a:t> de los </a:t>
            </a:r>
            <a:r>
              <a:rPr lang="en-US" sz="2000" dirty="0" err="1" smtClean="0">
                <a:solidFill>
                  <a:prstClr val="black"/>
                </a:solidFill>
                <a:latin typeface="Comic Sans MS" panose="030F0702030302020204" pitchFamily="66" charset="0"/>
              </a:rPr>
              <a:t>campesinos</a:t>
            </a:r>
            <a:r>
              <a:rPr lang="en-US" sz="2000" dirty="0" smtClean="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búlgaros</a:t>
            </a:r>
            <a:r>
              <a:rPr lang="en-US" sz="2000" dirty="0" smtClean="0">
                <a:solidFill>
                  <a:prstClr val="black"/>
                </a:solidFill>
                <a:latin typeface="Comic Sans MS" panose="030F0702030302020204" pitchFamily="66" charset="0"/>
              </a:rPr>
              <a:t> a </a:t>
            </a:r>
            <a:r>
              <a:rPr lang="en-US" sz="2000" dirty="0" err="1" smtClean="0">
                <a:solidFill>
                  <a:prstClr val="black"/>
                </a:solidFill>
                <a:latin typeface="Comic Sans MS" panose="030F0702030302020204" pitchFamily="66" charset="0"/>
              </a:rPr>
              <a:t>su</a:t>
            </a:r>
            <a:r>
              <a:rPr lang="en-US" sz="2000" dirty="0" smtClean="0">
                <a:solidFill>
                  <a:prstClr val="black"/>
                </a:solidFill>
                <a:latin typeface="Comic Sans MS" panose="030F0702030302020204" pitchFamily="66" charset="0"/>
              </a:rPr>
              <a:t> </a:t>
            </a:r>
            <a:r>
              <a:rPr lang="en-US" sz="2000" dirty="0" err="1" smtClean="0">
                <a:solidFill>
                  <a:prstClr val="black"/>
                </a:solidFill>
                <a:latin typeface="Comic Sans MS" panose="030F0702030302020204" pitchFamily="66" charset="0"/>
              </a:rPr>
              <a:t>consumo</a:t>
            </a:r>
            <a:r>
              <a:rPr lang="en-US" sz="2000" dirty="0" smtClean="0">
                <a:solidFill>
                  <a:prstClr val="black"/>
                </a:solidFill>
                <a:latin typeface="Comic Sans MS" panose="030F0702030302020204" pitchFamily="66" charset="0"/>
              </a:rPr>
              <a:t> de yogurt. </a:t>
            </a:r>
            <a:endParaRPr lang="es-VE" sz="2000" dirty="0">
              <a:solidFill>
                <a:prstClr val="black"/>
              </a:solidFill>
              <a:latin typeface="Comic Sans MS" panose="030F0702030302020204" pitchFamily="66" charset="0"/>
            </a:endParaRPr>
          </a:p>
        </p:txBody>
      </p:sp>
      <p:sp>
        <p:nvSpPr>
          <p:cNvPr id="5" name="Rectángulo 4"/>
          <p:cNvSpPr/>
          <p:nvPr/>
        </p:nvSpPr>
        <p:spPr>
          <a:xfrm>
            <a:off x="882690" y="5500881"/>
            <a:ext cx="2458173" cy="276999"/>
          </a:xfrm>
          <a:prstGeom prst="rect">
            <a:avLst/>
          </a:prstGeom>
        </p:spPr>
        <p:txBody>
          <a:bodyPr wrap="none">
            <a:spAutoFit/>
          </a:bodyPr>
          <a:lstStyle/>
          <a:p>
            <a:r>
              <a:rPr lang="es-VE" sz="1200" dirty="0">
                <a:solidFill>
                  <a:prstClr val="black"/>
                </a:solidFill>
              </a:rPr>
              <a:t>wikipedia.org/wiki/</a:t>
            </a:r>
            <a:r>
              <a:rPr lang="es-VE" sz="1200" dirty="0" err="1">
                <a:solidFill>
                  <a:prstClr val="black"/>
                </a:solidFill>
              </a:rPr>
              <a:t>Élie_Metchnikoff</a:t>
            </a:r>
            <a:endParaRPr lang="es-VE" sz="1200" dirty="0">
              <a:solidFill>
                <a:prstClr val="black"/>
              </a:solidFill>
            </a:endParaRPr>
          </a:p>
        </p:txBody>
      </p:sp>
      <p:sp>
        <p:nvSpPr>
          <p:cNvPr id="6" name="4 CuadroTexto"/>
          <p:cNvSpPr txBox="1"/>
          <p:nvPr/>
        </p:nvSpPr>
        <p:spPr>
          <a:xfrm>
            <a:off x="6156176" y="6476629"/>
            <a:ext cx="2813142" cy="276999"/>
          </a:xfrm>
          <a:prstGeom prst="rect">
            <a:avLst/>
          </a:prstGeom>
          <a:noFill/>
        </p:spPr>
        <p:txBody>
          <a:bodyPr wrap="none" rtlCol="0">
            <a:spAutoFit/>
          </a:bodyPr>
          <a:lstStyle/>
          <a:p>
            <a:r>
              <a:rPr lang="es-VE" sz="1200" dirty="0" smtClean="0">
                <a:solidFill>
                  <a:prstClr val="white">
                    <a:lumMod val="65000"/>
                  </a:prstClr>
                </a:solidFill>
                <a:latin typeface="Arial" panose="020B0604020202020204" pitchFamily="34" charset="0"/>
                <a:cs typeface="Arial" panose="020B0604020202020204" pitchFamily="34" charset="0"/>
              </a:rPr>
              <a:t>X. Páez. Facultad Medicina. ULA 2019</a:t>
            </a:r>
            <a:endParaRPr lang="es-VE" sz="1200" dirty="0">
              <a:solidFill>
                <a:prstClr val="white">
                  <a:lumMod val="65000"/>
                </a:prstClr>
              </a:solidFill>
              <a:latin typeface="Arial" panose="020B0604020202020204" pitchFamily="34" charset="0"/>
              <a:cs typeface="Arial" panose="020B0604020202020204" pitchFamily="34" charset="0"/>
            </a:endParaRPr>
          </a:p>
        </p:txBody>
      </p:sp>
      <p:pic>
        <p:nvPicPr>
          <p:cNvPr id="10" name="Imagen 9"/>
          <p:cNvPicPr>
            <a:picLocks noChangeAspect="1"/>
          </p:cNvPicPr>
          <p:nvPr/>
        </p:nvPicPr>
        <p:blipFill>
          <a:blip r:embed="rId2"/>
          <a:stretch>
            <a:fillRect/>
          </a:stretch>
        </p:blipFill>
        <p:spPr>
          <a:xfrm>
            <a:off x="6914554" y="1472981"/>
            <a:ext cx="1507580" cy="2058564"/>
          </a:xfrm>
          <a:prstGeom prst="rect">
            <a:avLst/>
          </a:prstGeom>
          <a:effectLst>
            <a:outerShdw blurRad="50800" dist="38100" dir="2700000" algn="tl" rotWithShape="0">
              <a:prstClr val="black">
                <a:alpha val="40000"/>
              </a:prstClr>
            </a:outerShdw>
          </a:effectLst>
        </p:spPr>
      </p:pic>
      <p:sp>
        <p:nvSpPr>
          <p:cNvPr id="7" name="6 CuadroTexto"/>
          <p:cNvSpPr txBox="1"/>
          <p:nvPr/>
        </p:nvSpPr>
        <p:spPr>
          <a:xfrm>
            <a:off x="141892" y="213468"/>
            <a:ext cx="609462" cy="307777"/>
          </a:xfrm>
          <a:prstGeom prst="rect">
            <a:avLst/>
          </a:prstGeom>
          <a:solidFill>
            <a:srgbClr val="0047D6"/>
          </a:solidFill>
        </p:spPr>
        <p:txBody>
          <a:bodyPr wrap="none" rtlCol="0">
            <a:spAutoFit/>
          </a:bodyPr>
          <a:lstStyle/>
          <a:p>
            <a:r>
              <a:rPr lang="es-VE" sz="1400" dirty="0" smtClean="0">
                <a:solidFill>
                  <a:prstClr val="white"/>
                </a:solidFill>
                <a:latin typeface="Comic Sans MS" pitchFamily="66" charset="0"/>
              </a:rPr>
              <a:t>IIIA</a:t>
            </a:r>
            <a:endParaRPr lang="es-VE" sz="1400" dirty="0">
              <a:solidFill>
                <a:prstClr val="white"/>
              </a:solidFill>
              <a:latin typeface="Comic Sans MS" pitchFamily="66" charset="0"/>
            </a:endParaRPr>
          </a:p>
        </p:txBody>
      </p:sp>
      <p:sp>
        <p:nvSpPr>
          <p:cNvPr id="8" name="CuadroTexto 7"/>
          <p:cNvSpPr txBox="1"/>
          <p:nvPr/>
        </p:nvSpPr>
        <p:spPr>
          <a:xfrm>
            <a:off x="143494" y="553543"/>
            <a:ext cx="824265" cy="523220"/>
          </a:xfrm>
          <a:prstGeom prst="rect">
            <a:avLst/>
          </a:prstGeom>
          <a:solidFill>
            <a:schemeClr val="accent6">
              <a:lumMod val="40000"/>
              <a:lumOff val="60000"/>
            </a:schemeClr>
          </a:solidFill>
          <a:ln w="28575">
            <a:solidFill>
              <a:srgbClr val="0047D6"/>
            </a:solidFill>
          </a:ln>
        </p:spPr>
        <p:txBody>
          <a:bodyPr wrap="none" rtlCol="0">
            <a:spAutoFit/>
          </a:bodyPr>
          <a:lstStyle/>
          <a:p>
            <a:r>
              <a:rPr lang="es-VE" sz="1400" dirty="0" smtClean="0">
                <a:latin typeface="Comic Sans MS" panose="030F0702030302020204" pitchFamily="66" charset="0"/>
              </a:rPr>
              <a:t>Terapia</a:t>
            </a:r>
          </a:p>
          <a:p>
            <a:r>
              <a:rPr lang="es-VE" sz="1400" dirty="0" smtClean="0">
                <a:latin typeface="Comic Sans MS" panose="030F0702030302020204" pitchFamily="66" charset="0"/>
              </a:rPr>
              <a:t>General</a:t>
            </a:r>
            <a:endParaRPr lang="es-VE" sz="1400" dirty="0">
              <a:latin typeface="Comic Sans MS" panose="030F0702030302020204" pitchFamily="66" charset="0"/>
            </a:endParaRPr>
          </a:p>
        </p:txBody>
      </p:sp>
    </p:spTree>
    <p:extLst>
      <p:ext uri="{BB962C8B-B14F-4D97-AF65-F5344CB8AC3E}">
        <p14:creationId xmlns:p14="http://schemas.microsoft.com/office/powerpoint/2010/main" val="3759677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CuadroTexto 3"/>
          <p:cNvSpPr txBox="1"/>
          <p:nvPr/>
        </p:nvSpPr>
        <p:spPr>
          <a:xfrm>
            <a:off x="1565054" y="2804250"/>
            <a:ext cx="6142638" cy="2569934"/>
          </a:xfrm>
          <a:prstGeom prst="rect">
            <a:avLst/>
          </a:prstGeom>
          <a:solidFill>
            <a:schemeClr val="accent6">
              <a:lumMod val="40000"/>
              <a:lumOff val="60000"/>
            </a:schemeClr>
          </a:solidFill>
          <a:ln w="38100">
            <a:solidFill>
              <a:srgbClr val="0047D6"/>
            </a:solidFill>
          </a:ln>
          <a:effectLst>
            <a:glow rad="228600">
              <a:srgbClr val="0047D6">
                <a:alpha val="40000"/>
              </a:srgbClr>
            </a:glow>
            <a:outerShdw blurRad="50800" dist="38100" dir="2700000" algn="tl" rotWithShape="0">
              <a:prstClr val="black">
                <a:alpha val="40000"/>
              </a:prstClr>
            </a:outerShdw>
          </a:effectLst>
        </p:spPr>
        <p:txBody>
          <a:bodyPr wrap="square" rtlCol="0">
            <a:spAutoFit/>
          </a:bodyPr>
          <a:lstStyle/>
          <a:p>
            <a:endParaRPr lang="en-US" sz="900" dirty="0" smtClean="0">
              <a:latin typeface="Comic Sans MS" panose="030F0702030302020204" pitchFamily="66" charset="0"/>
            </a:endParaRPr>
          </a:p>
          <a:p>
            <a:pPr algn="ctr"/>
            <a:r>
              <a:rPr lang="en-US" sz="2400" dirty="0" smtClean="0">
                <a:latin typeface="Comic Sans MS" panose="030F0702030302020204" pitchFamily="66" charset="0"/>
              </a:rPr>
              <a:t>“La </a:t>
            </a:r>
            <a:r>
              <a:rPr lang="en-US" sz="2400" dirty="0" err="1" smtClean="0">
                <a:latin typeface="Comic Sans MS" panose="030F0702030302020204" pitchFamily="66" charset="0"/>
              </a:rPr>
              <a:t>dependencia</a:t>
            </a:r>
            <a:r>
              <a:rPr lang="en-US" sz="2400" dirty="0" smtClean="0">
                <a:latin typeface="Comic Sans MS" panose="030F0702030302020204" pitchFamily="66" charset="0"/>
              </a:rPr>
              <a:t> de </a:t>
            </a:r>
            <a:r>
              <a:rPr lang="en-US" sz="2400" dirty="0">
                <a:latin typeface="Comic Sans MS" panose="030F0702030302020204" pitchFamily="66" charset="0"/>
              </a:rPr>
              <a:t>la comida </a:t>
            </a:r>
            <a:r>
              <a:rPr lang="en-US" sz="2400" dirty="0" err="1" smtClean="0">
                <a:latin typeface="Comic Sans MS" panose="030F0702030302020204" pitchFamily="66" charset="0"/>
              </a:rPr>
              <a:t>que</a:t>
            </a:r>
            <a:r>
              <a:rPr lang="en-US" sz="2400" dirty="0" smtClean="0">
                <a:latin typeface="Comic Sans MS" panose="030F0702030302020204" pitchFamily="66" charset="0"/>
              </a:rPr>
              <a:t> </a:t>
            </a:r>
            <a:r>
              <a:rPr lang="en-US" sz="2400" dirty="0" err="1" smtClean="0">
                <a:latin typeface="Comic Sans MS" panose="030F0702030302020204" pitchFamily="66" charset="0"/>
              </a:rPr>
              <a:t>tienen</a:t>
            </a:r>
            <a:r>
              <a:rPr lang="en-US" sz="2400" dirty="0" smtClean="0">
                <a:latin typeface="Comic Sans MS" panose="030F0702030302020204" pitchFamily="66" charset="0"/>
              </a:rPr>
              <a:t> los </a:t>
            </a:r>
            <a:r>
              <a:rPr lang="en-US" sz="2400" dirty="0" err="1" smtClean="0">
                <a:latin typeface="Comic Sans MS" panose="030F0702030302020204" pitchFamily="66" charset="0"/>
              </a:rPr>
              <a:t>microbios</a:t>
            </a:r>
            <a:r>
              <a:rPr lang="en-US" sz="2400" dirty="0" smtClean="0">
                <a:latin typeface="Comic Sans MS" panose="030F0702030302020204" pitchFamily="66" charset="0"/>
              </a:rPr>
              <a:t> </a:t>
            </a:r>
            <a:r>
              <a:rPr lang="en-US" sz="2400" dirty="0" err="1" smtClean="0">
                <a:latin typeface="Comic Sans MS" panose="030F0702030302020204" pitchFamily="66" charset="0"/>
              </a:rPr>
              <a:t>intestinales</a:t>
            </a:r>
            <a:r>
              <a:rPr lang="en-US" sz="2400" dirty="0" smtClean="0">
                <a:latin typeface="Comic Sans MS" panose="030F0702030302020204" pitchFamily="66" charset="0"/>
              </a:rPr>
              <a:t> </a:t>
            </a:r>
            <a:r>
              <a:rPr lang="en-US" sz="2400" dirty="0" err="1" smtClean="0">
                <a:latin typeface="Comic Sans MS" panose="030F0702030302020204" pitchFamily="66" charset="0"/>
              </a:rPr>
              <a:t>hace</a:t>
            </a:r>
            <a:r>
              <a:rPr lang="en-US" sz="2400" dirty="0" smtClean="0">
                <a:latin typeface="Comic Sans MS" panose="030F0702030302020204" pitchFamily="66" charset="0"/>
              </a:rPr>
              <a:t> </a:t>
            </a:r>
            <a:r>
              <a:rPr lang="en-US" sz="2400" dirty="0" err="1" smtClean="0">
                <a:latin typeface="Comic Sans MS" panose="030F0702030302020204" pitchFamily="66" charset="0"/>
              </a:rPr>
              <a:t>posible</a:t>
            </a:r>
            <a:r>
              <a:rPr lang="en-US" sz="2400" dirty="0" smtClean="0">
                <a:latin typeface="Comic Sans MS" panose="030F0702030302020204" pitchFamily="66" charset="0"/>
              </a:rPr>
              <a:t> </a:t>
            </a:r>
            <a:r>
              <a:rPr lang="en-US" sz="2400" dirty="0" err="1" smtClean="0">
                <a:latin typeface="Comic Sans MS" panose="030F0702030302020204" pitchFamily="66" charset="0"/>
              </a:rPr>
              <a:t>adoptar</a:t>
            </a:r>
            <a:r>
              <a:rPr lang="en-US" sz="2400" dirty="0" smtClean="0">
                <a:latin typeface="Comic Sans MS" panose="030F0702030302020204" pitchFamily="66" charset="0"/>
              </a:rPr>
              <a:t> </a:t>
            </a:r>
            <a:r>
              <a:rPr lang="en-US" sz="2400" dirty="0" err="1" smtClean="0">
                <a:latin typeface="Comic Sans MS" panose="030F0702030302020204" pitchFamily="66" charset="0"/>
              </a:rPr>
              <a:t>medidas</a:t>
            </a:r>
            <a:r>
              <a:rPr lang="en-US" sz="2400" dirty="0" smtClean="0">
                <a:latin typeface="Comic Sans MS" panose="030F0702030302020204" pitchFamily="66" charset="0"/>
              </a:rPr>
              <a:t> para </a:t>
            </a:r>
            <a:r>
              <a:rPr lang="en-US" sz="2400" dirty="0" err="1" smtClean="0">
                <a:latin typeface="Comic Sans MS" panose="030F0702030302020204" pitchFamily="66" charset="0"/>
              </a:rPr>
              <a:t>modificar</a:t>
            </a:r>
            <a:r>
              <a:rPr lang="en-US" sz="2400" dirty="0" smtClean="0">
                <a:latin typeface="Comic Sans MS" panose="030F0702030302020204" pitchFamily="66" charset="0"/>
              </a:rPr>
              <a:t> la flora en </a:t>
            </a:r>
            <a:r>
              <a:rPr lang="en-US" sz="2400" dirty="0" err="1" smtClean="0">
                <a:latin typeface="Comic Sans MS" panose="030F0702030302020204" pitchFamily="66" charset="0"/>
              </a:rPr>
              <a:t>nuestros</a:t>
            </a:r>
            <a:r>
              <a:rPr lang="en-US" sz="2400" dirty="0" smtClean="0">
                <a:latin typeface="Comic Sans MS" panose="030F0702030302020204" pitchFamily="66" charset="0"/>
              </a:rPr>
              <a:t> </a:t>
            </a:r>
            <a:r>
              <a:rPr lang="en-US" sz="2400" dirty="0" err="1" smtClean="0">
                <a:latin typeface="Comic Sans MS" panose="030F0702030302020204" pitchFamily="66" charset="0"/>
              </a:rPr>
              <a:t>cuerpos</a:t>
            </a:r>
            <a:r>
              <a:rPr lang="en-US" sz="2400" dirty="0" smtClean="0">
                <a:latin typeface="Comic Sans MS" panose="030F0702030302020204" pitchFamily="66" charset="0"/>
              </a:rPr>
              <a:t> y </a:t>
            </a:r>
            <a:r>
              <a:rPr lang="en-US" sz="2400" dirty="0" err="1" smtClean="0">
                <a:latin typeface="Comic Sans MS" panose="030F0702030302020204" pitchFamily="66" charset="0"/>
              </a:rPr>
              <a:t>reemplazar</a:t>
            </a:r>
            <a:r>
              <a:rPr lang="en-US" sz="2400" dirty="0" smtClean="0">
                <a:latin typeface="Comic Sans MS" panose="030F0702030302020204" pitchFamily="66" charset="0"/>
              </a:rPr>
              <a:t> los </a:t>
            </a:r>
            <a:r>
              <a:rPr lang="en-US" sz="2400" dirty="0" err="1" smtClean="0">
                <a:latin typeface="Comic Sans MS" panose="030F0702030302020204" pitchFamily="66" charset="0"/>
              </a:rPr>
              <a:t>microbios</a:t>
            </a:r>
            <a:r>
              <a:rPr lang="en-US" sz="2400" dirty="0" smtClean="0">
                <a:latin typeface="Comic Sans MS" panose="030F0702030302020204" pitchFamily="66" charset="0"/>
              </a:rPr>
              <a:t> </a:t>
            </a:r>
            <a:r>
              <a:rPr lang="en-US" sz="2400" dirty="0" err="1" smtClean="0">
                <a:latin typeface="Comic Sans MS" panose="030F0702030302020204" pitchFamily="66" charset="0"/>
              </a:rPr>
              <a:t>perjudiciales</a:t>
            </a:r>
            <a:r>
              <a:rPr lang="en-US" sz="2400" dirty="0" smtClean="0">
                <a:latin typeface="Comic Sans MS" panose="030F0702030302020204" pitchFamily="66" charset="0"/>
              </a:rPr>
              <a:t> </a:t>
            </a:r>
            <a:r>
              <a:rPr lang="en-US" sz="2400" dirty="0" err="1" smtClean="0">
                <a:latin typeface="Comic Sans MS" panose="030F0702030302020204" pitchFamily="66" charset="0"/>
              </a:rPr>
              <a:t>por</a:t>
            </a:r>
            <a:r>
              <a:rPr lang="en-US" sz="2400" dirty="0" smtClean="0">
                <a:latin typeface="Comic Sans MS" panose="030F0702030302020204" pitchFamily="66" charset="0"/>
              </a:rPr>
              <a:t> </a:t>
            </a:r>
            <a:r>
              <a:rPr lang="en-US" sz="2400" dirty="0" err="1" smtClean="0">
                <a:latin typeface="Comic Sans MS" panose="030F0702030302020204" pitchFamily="66" charset="0"/>
              </a:rPr>
              <a:t>microbios</a:t>
            </a:r>
            <a:r>
              <a:rPr lang="en-US" sz="2400" dirty="0" smtClean="0">
                <a:latin typeface="Comic Sans MS" panose="030F0702030302020204" pitchFamily="66" charset="0"/>
              </a:rPr>
              <a:t> </a:t>
            </a:r>
            <a:r>
              <a:rPr lang="en-US" sz="2400" dirty="0" err="1" smtClean="0">
                <a:latin typeface="Comic Sans MS" panose="030F0702030302020204" pitchFamily="66" charset="0"/>
              </a:rPr>
              <a:t>beneficiosos</a:t>
            </a:r>
            <a:r>
              <a:rPr lang="en-US" sz="2400" dirty="0" smtClean="0">
                <a:latin typeface="Comic Sans MS" panose="030F0702030302020204" pitchFamily="66" charset="0"/>
              </a:rPr>
              <a:t>”</a:t>
            </a:r>
          </a:p>
          <a:p>
            <a:pPr algn="ctr"/>
            <a:endParaRPr lang="es-VE" sz="800" dirty="0">
              <a:latin typeface="Comic Sans MS" panose="030F0702030302020204" pitchFamily="66" charset="0"/>
            </a:endParaRPr>
          </a:p>
        </p:txBody>
      </p:sp>
      <p:sp>
        <p:nvSpPr>
          <p:cNvPr id="5" name="Rectángulo 4"/>
          <p:cNvSpPr/>
          <p:nvPr/>
        </p:nvSpPr>
        <p:spPr>
          <a:xfrm>
            <a:off x="1825488" y="5749806"/>
            <a:ext cx="5904656" cy="415498"/>
          </a:xfrm>
          <a:prstGeom prst="rect">
            <a:avLst/>
          </a:prstGeom>
        </p:spPr>
        <p:txBody>
          <a:bodyPr wrap="square">
            <a:spAutoFit/>
          </a:bodyPr>
          <a:lstStyle/>
          <a:p>
            <a:pPr algn="r"/>
            <a:r>
              <a:rPr lang="en-US" sz="1050" dirty="0" err="1" smtClean="0">
                <a:solidFill>
                  <a:schemeClr val="bg1"/>
                </a:solidFill>
                <a:latin typeface="Times New Roman" panose="02020603050405020304" pitchFamily="18" charset="0"/>
                <a:cs typeface="Times New Roman" panose="02020603050405020304" pitchFamily="18" charset="0"/>
              </a:rPr>
              <a:t>Citado</a:t>
            </a:r>
            <a:r>
              <a:rPr lang="en-US" sz="1050" dirty="0" smtClean="0">
                <a:solidFill>
                  <a:schemeClr val="bg1"/>
                </a:solidFill>
                <a:latin typeface="Times New Roman" panose="02020603050405020304" pitchFamily="18" charset="0"/>
                <a:cs typeface="Times New Roman" panose="02020603050405020304" pitchFamily="18" charset="0"/>
              </a:rPr>
              <a:t> en: JA </a:t>
            </a:r>
            <a:r>
              <a:rPr lang="en-US" sz="1050" dirty="0" err="1" smtClean="0">
                <a:solidFill>
                  <a:schemeClr val="bg1"/>
                </a:solidFill>
                <a:latin typeface="Times New Roman" panose="02020603050405020304" pitchFamily="18" charset="0"/>
                <a:cs typeface="Times New Roman" panose="02020603050405020304" pitchFamily="18" charset="0"/>
              </a:rPr>
              <a:t>Krumbeck</a:t>
            </a:r>
            <a:r>
              <a:rPr lang="en-US" sz="1050" dirty="0">
                <a:solidFill>
                  <a:schemeClr val="bg1"/>
                </a:solidFill>
                <a:latin typeface="Times New Roman" panose="02020603050405020304" pitchFamily="18" charset="0"/>
                <a:cs typeface="Times New Roman" panose="02020603050405020304" pitchFamily="18" charset="0"/>
              </a:rPr>
              <a:t> </a:t>
            </a:r>
            <a:r>
              <a:rPr lang="en-US" sz="1050" dirty="0" smtClean="0">
                <a:solidFill>
                  <a:schemeClr val="bg1"/>
                </a:solidFill>
                <a:latin typeface="Times New Roman" panose="02020603050405020304" pitchFamily="18" charset="0"/>
                <a:cs typeface="Times New Roman" panose="02020603050405020304" pitchFamily="18" charset="0"/>
              </a:rPr>
              <a:t>et al. </a:t>
            </a:r>
            <a:r>
              <a:rPr lang="en-US" sz="1050" i="1" dirty="0" smtClean="0">
                <a:solidFill>
                  <a:schemeClr val="bg1"/>
                </a:solidFill>
                <a:latin typeface="Times New Roman" panose="02020603050405020304" pitchFamily="18" charset="0"/>
                <a:cs typeface="Times New Roman" panose="02020603050405020304" pitchFamily="18" charset="0"/>
              </a:rPr>
              <a:t>Prebiotics </a:t>
            </a:r>
            <a:r>
              <a:rPr lang="en-US" sz="1050" i="1" dirty="0">
                <a:solidFill>
                  <a:schemeClr val="bg1"/>
                </a:solidFill>
                <a:latin typeface="Times New Roman" panose="02020603050405020304" pitchFamily="18" charset="0"/>
                <a:cs typeface="Times New Roman" panose="02020603050405020304" pitchFamily="18" charset="0"/>
              </a:rPr>
              <a:t>and </a:t>
            </a:r>
            <a:r>
              <a:rPr lang="en-US" sz="1050" i="1" dirty="0" err="1">
                <a:solidFill>
                  <a:schemeClr val="bg1"/>
                </a:solidFill>
                <a:latin typeface="Times New Roman" panose="02020603050405020304" pitchFamily="18" charset="0"/>
                <a:cs typeface="Times New Roman" panose="02020603050405020304" pitchFamily="18" charset="0"/>
              </a:rPr>
              <a:t>Synbiotics</a:t>
            </a:r>
            <a:r>
              <a:rPr lang="en-US" sz="1050" i="1" dirty="0">
                <a:solidFill>
                  <a:schemeClr val="bg1"/>
                </a:solidFill>
                <a:latin typeface="Times New Roman" panose="02020603050405020304" pitchFamily="18" charset="0"/>
                <a:cs typeface="Times New Roman" panose="02020603050405020304" pitchFamily="18" charset="0"/>
              </a:rPr>
              <a:t>: Dietary Strategies for Improving Gut </a:t>
            </a:r>
            <a:r>
              <a:rPr lang="en-US" sz="1050" i="1" dirty="0" smtClean="0">
                <a:solidFill>
                  <a:schemeClr val="bg1"/>
                </a:solidFill>
                <a:latin typeface="Times New Roman" panose="02020603050405020304" pitchFamily="18" charset="0"/>
                <a:cs typeface="Times New Roman" panose="02020603050405020304" pitchFamily="18" charset="0"/>
              </a:rPr>
              <a:t>Health. </a:t>
            </a:r>
            <a:r>
              <a:rPr lang="en-US" sz="1050" b="1" dirty="0" smtClean="0">
                <a:solidFill>
                  <a:schemeClr val="bg1"/>
                </a:solidFill>
                <a:latin typeface="Times New Roman" panose="02020603050405020304" pitchFamily="18" charset="0"/>
                <a:cs typeface="Times New Roman" panose="02020603050405020304" pitchFamily="18" charset="0"/>
              </a:rPr>
              <a:t> </a:t>
            </a:r>
            <a:r>
              <a:rPr lang="en-US" sz="1050" dirty="0" err="1"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Curr</a:t>
            </a:r>
            <a:r>
              <a:rPr lang="en-US" sz="1050"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050"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Opin</a:t>
            </a:r>
            <a:r>
              <a:rPr lang="en-US" sz="105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050"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Gastroenterol</a:t>
            </a:r>
            <a:r>
              <a:rPr lang="en-US" sz="105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2016;32(2):110-119</a:t>
            </a:r>
            <a:endParaRPr lang="es-VE" sz="1050" dirty="0">
              <a:solidFill>
                <a:schemeClr val="bg1"/>
              </a:solidFill>
              <a:latin typeface="Times New Roman" panose="02020603050405020304" pitchFamily="18" charset="0"/>
              <a:cs typeface="Times New Roman" panose="02020603050405020304" pitchFamily="18" charset="0"/>
            </a:endParaRPr>
          </a:p>
        </p:txBody>
      </p:sp>
      <p:sp>
        <p:nvSpPr>
          <p:cNvPr id="6" name="Rectángulo 5"/>
          <p:cNvSpPr/>
          <p:nvPr/>
        </p:nvSpPr>
        <p:spPr>
          <a:xfrm>
            <a:off x="3147477" y="5459478"/>
            <a:ext cx="4582667" cy="415498"/>
          </a:xfrm>
          <a:prstGeom prst="rect">
            <a:avLst/>
          </a:prstGeom>
        </p:spPr>
        <p:txBody>
          <a:bodyPr wrap="square">
            <a:spAutoFit/>
          </a:bodyPr>
          <a:lstStyle/>
          <a:p>
            <a:pPr algn="r"/>
            <a:r>
              <a:rPr lang="en-US" sz="1050" dirty="0" smtClean="0">
                <a:solidFill>
                  <a:schemeClr val="bg1"/>
                </a:solidFill>
                <a:latin typeface="Times New Roman" panose="02020603050405020304" pitchFamily="18" charset="0"/>
                <a:ea typeface="Times New Roman" panose="02020603050405020304" pitchFamily="18" charset="0"/>
              </a:rPr>
              <a:t>E. Metchnikoff. </a:t>
            </a:r>
            <a:r>
              <a:rPr lang="en-US" sz="1050" i="1" dirty="0" smtClean="0">
                <a:solidFill>
                  <a:schemeClr val="bg1"/>
                </a:solidFill>
                <a:latin typeface="Times New Roman" panose="02020603050405020304" pitchFamily="18" charset="0"/>
                <a:ea typeface="Times New Roman" panose="02020603050405020304" pitchFamily="18" charset="0"/>
              </a:rPr>
              <a:t>The </a:t>
            </a:r>
            <a:r>
              <a:rPr lang="en-US" sz="1050" i="1" dirty="0">
                <a:solidFill>
                  <a:schemeClr val="bg1"/>
                </a:solidFill>
                <a:latin typeface="Times New Roman" panose="02020603050405020304" pitchFamily="18" charset="0"/>
                <a:ea typeface="Times New Roman" panose="02020603050405020304" pitchFamily="18" charset="0"/>
              </a:rPr>
              <a:t>prolongation of life: optimistic studies</a:t>
            </a:r>
            <a:r>
              <a:rPr lang="en-US" sz="1050" dirty="0">
                <a:solidFill>
                  <a:schemeClr val="bg1"/>
                </a:solidFill>
                <a:latin typeface="Times New Roman" panose="02020603050405020304" pitchFamily="18" charset="0"/>
                <a:ea typeface="Times New Roman" panose="02020603050405020304" pitchFamily="18" charset="0"/>
              </a:rPr>
              <a:t>. Chalmers Mitchell P, editor. New York and London: G. P. Putnam's Sons; 1908</a:t>
            </a:r>
            <a:endParaRPr lang="es-VE" sz="1050" dirty="0">
              <a:solidFill>
                <a:schemeClr val="bg1"/>
              </a:solidFill>
            </a:endParaRPr>
          </a:p>
        </p:txBody>
      </p:sp>
      <p:sp>
        <p:nvSpPr>
          <p:cNvPr id="7" name="Rectángulo 6"/>
          <p:cNvSpPr/>
          <p:nvPr/>
        </p:nvSpPr>
        <p:spPr>
          <a:xfrm>
            <a:off x="4183971" y="1047892"/>
            <a:ext cx="3523721" cy="1231106"/>
          </a:xfrm>
          <a:prstGeom prst="rect">
            <a:avLst/>
          </a:prstGeom>
          <a:solidFill>
            <a:schemeClr val="accent1"/>
          </a:solidFill>
          <a:ln>
            <a:solidFill>
              <a:srgbClr val="0047D6"/>
            </a:solidFill>
          </a:ln>
        </p:spPr>
        <p:txBody>
          <a:bodyPr wrap="none">
            <a:spAutoFit/>
          </a:bodyPr>
          <a:lstStyle/>
          <a:p>
            <a:pPr algn="ctr"/>
            <a:r>
              <a:rPr lang="en-US" sz="2000" dirty="0" err="1" smtClean="0">
                <a:solidFill>
                  <a:schemeClr val="bg1"/>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Ilya</a:t>
            </a:r>
            <a:r>
              <a:rPr lang="en-US" sz="20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a:t>
            </a:r>
            <a:r>
              <a:rPr lang="en-US" sz="2000" dirty="0" err="1" smtClean="0">
                <a:solidFill>
                  <a:schemeClr val="bg1"/>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Ilych</a:t>
            </a:r>
            <a:r>
              <a:rPr lang="en-US" sz="20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Metchnikoff</a:t>
            </a:r>
          </a:p>
          <a:p>
            <a:pPr algn="ctr"/>
            <a:r>
              <a:rPr lang="en-US" b="1" dirty="0" err="1" smtClean="0">
                <a:solidFill>
                  <a:schemeClr val="bg1"/>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Premio</a:t>
            </a:r>
            <a:r>
              <a:rPr lang="en-US" b="1" dirty="0" smtClean="0">
                <a:solidFill>
                  <a:schemeClr val="bg1"/>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Nobel 1908 </a:t>
            </a:r>
          </a:p>
          <a:p>
            <a:pPr algn="ctr"/>
            <a:r>
              <a:rPr lang="en-US" b="1" dirty="0" err="1" smtClean="0">
                <a:solidFill>
                  <a:schemeClr val="bg1"/>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Fisiología</a:t>
            </a:r>
            <a:r>
              <a:rPr lang="en-US" b="1" dirty="0" smtClean="0">
                <a:solidFill>
                  <a:schemeClr val="bg1"/>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a:t>
            </a:r>
            <a:r>
              <a:rPr lang="en-US" b="1" dirty="0">
                <a:solidFill>
                  <a:schemeClr val="bg1"/>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y </a:t>
            </a:r>
            <a:r>
              <a:rPr lang="en-US" b="1" dirty="0" err="1">
                <a:solidFill>
                  <a:schemeClr val="bg1"/>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Medicina</a:t>
            </a:r>
            <a:r>
              <a:rPr lang="en-US" b="1" dirty="0">
                <a:solidFill>
                  <a:schemeClr val="bg1"/>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a:t>
            </a:r>
            <a:r>
              <a:rPr lang="en-US" b="1" dirty="0" smtClean="0">
                <a:solidFill>
                  <a:schemeClr val="bg1"/>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a:t>
            </a:r>
          </a:p>
          <a:p>
            <a:pPr algn="ctr"/>
            <a:r>
              <a:rPr lang="en-US" dirty="0" err="1" smtClean="0">
                <a:solidFill>
                  <a:schemeClr val="bg1"/>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por</a:t>
            </a:r>
            <a:r>
              <a:rPr lang="en-US" dirty="0" smtClean="0">
                <a:solidFill>
                  <a:schemeClr val="bg1"/>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a:t>
            </a:r>
            <a:r>
              <a:rPr lang="en-US" dirty="0" err="1" smtClean="0">
                <a:solidFill>
                  <a:schemeClr val="bg1"/>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su</a:t>
            </a:r>
            <a:r>
              <a:rPr lang="en-US" dirty="0" smtClean="0">
                <a:solidFill>
                  <a:schemeClr val="bg1"/>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a:t>
            </a:r>
            <a:r>
              <a:rPr lang="en-US" dirty="0" err="1" smtClean="0">
                <a:solidFill>
                  <a:schemeClr val="bg1"/>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trabajo</a:t>
            </a:r>
            <a:r>
              <a:rPr lang="en-US" dirty="0" smtClean="0">
                <a:solidFill>
                  <a:schemeClr val="bg1"/>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a:t>
            </a:r>
            <a:r>
              <a:rPr lang="en-US" dirty="0" err="1" smtClean="0">
                <a:solidFill>
                  <a:schemeClr val="bg1"/>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sobre</a:t>
            </a:r>
            <a:r>
              <a:rPr lang="en-US" dirty="0" smtClean="0">
                <a:solidFill>
                  <a:schemeClr val="bg1"/>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a:t>
            </a:r>
            <a:r>
              <a:rPr lang="en-US" dirty="0" err="1" smtClean="0">
                <a:solidFill>
                  <a:schemeClr val="bg1"/>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inmunidad</a:t>
            </a:r>
            <a:endParaRPr lang="en-US" dirty="0" smtClean="0">
              <a:solidFill>
                <a:schemeClr val="bg1"/>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endParaRPr>
          </a:p>
        </p:txBody>
      </p:sp>
      <p:sp>
        <p:nvSpPr>
          <p:cNvPr id="8" name="4 CuadroTexto"/>
          <p:cNvSpPr txBox="1"/>
          <p:nvPr/>
        </p:nvSpPr>
        <p:spPr>
          <a:xfrm>
            <a:off x="6301121" y="6476629"/>
            <a:ext cx="2813142" cy="276999"/>
          </a:xfrm>
          <a:prstGeom prst="rect">
            <a:avLst/>
          </a:prstGeom>
          <a:noFill/>
        </p:spPr>
        <p:txBody>
          <a:bodyPr wrap="none" rtlCol="0">
            <a:spAutoFit/>
          </a:bodyPr>
          <a:lstStyle/>
          <a:p>
            <a:r>
              <a:rPr lang="es-VE" sz="1200" dirty="0" smtClean="0">
                <a:solidFill>
                  <a:prstClr val="white">
                    <a:lumMod val="85000"/>
                  </a:prstClr>
                </a:solidFill>
                <a:latin typeface="Arial" panose="020B0604020202020204" pitchFamily="34" charset="0"/>
                <a:cs typeface="Arial" panose="020B0604020202020204" pitchFamily="34" charset="0"/>
              </a:rPr>
              <a:t>X. Páez. Facultad Medicina. ULA 2019</a:t>
            </a:r>
            <a:endParaRPr lang="es-VE" sz="1200" dirty="0">
              <a:solidFill>
                <a:prstClr val="white">
                  <a:lumMod val="85000"/>
                </a:prstClr>
              </a:solidFill>
              <a:latin typeface="Arial" panose="020B0604020202020204" pitchFamily="34" charset="0"/>
              <a:cs typeface="Arial" panose="020B0604020202020204" pitchFamily="34" charset="0"/>
            </a:endParaRPr>
          </a:p>
        </p:txBody>
      </p:sp>
      <p:pic>
        <p:nvPicPr>
          <p:cNvPr id="9" name="Imagen 8" descr="Slid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68201" y="710452"/>
            <a:ext cx="2406716" cy="1905987"/>
          </a:xfrm>
          <a:prstGeom prst="rect">
            <a:avLst/>
          </a:prstGeom>
          <a:noFill/>
          <a:ln>
            <a:solidFill>
              <a:srgbClr val="0047D6"/>
            </a:solidFill>
          </a:ln>
          <a:effectLst>
            <a:glow rad="101600">
              <a:srgbClr val="0047D6">
                <a:alpha val="60000"/>
              </a:srgbClr>
            </a:glow>
            <a:outerShdw blurRad="50800" dist="38100" dir="2700000" algn="tl" rotWithShape="0">
              <a:prstClr val="black">
                <a:alpha val="40000"/>
              </a:prstClr>
            </a:outerShdw>
          </a:effectLst>
        </p:spPr>
      </p:pic>
      <p:sp>
        <p:nvSpPr>
          <p:cNvPr id="10" name="6 CuadroTexto"/>
          <p:cNvSpPr txBox="1"/>
          <p:nvPr/>
        </p:nvSpPr>
        <p:spPr>
          <a:xfrm>
            <a:off x="141892" y="213468"/>
            <a:ext cx="609462" cy="307777"/>
          </a:xfrm>
          <a:prstGeom prst="rect">
            <a:avLst/>
          </a:prstGeom>
          <a:solidFill>
            <a:srgbClr val="0047D6"/>
          </a:solidFill>
        </p:spPr>
        <p:txBody>
          <a:bodyPr wrap="none" rtlCol="0">
            <a:spAutoFit/>
          </a:bodyPr>
          <a:lstStyle/>
          <a:p>
            <a:r>
              <a:rPr lang="es-VE" sz="1400" dirty="0" smtClean="0">
                <a:solidFill>
                  <a:prstClr val="white"/>
                </a:solidFill>
                <a:latin typeface="Comic Sans MS" pitchFamily="66" charset="0"/>
              </a:rPr>
              <a:t>IIIA</a:t>
            </a:r>
            <a:endParaRPr lang="es-VE" sz="1400" dirty="0">
              <a:solidFill>
                <a:prstClr val="white"/>
              </a:solidFill>
              <a:latin typeface="Comic Sans MS" pitchFamily="66" charset="0"/>
            </a:endParaRPr>
          </a:p>
        </p:txBody>
      </p:sp>
      <p:sp>
        <p:nvSpPr>
          <p:cNvPr id="11" name="CuadroTexto 10"/>
          <p:cNvSpPr txBox="1"/>
          <p:nvPr/>
        </p:nvSpPr>
        <p:spPr>
          <a:xfrm>
            <a:off x="143494" y="553543"/>
            <a:ext cx="824265" cy="523220"/>
          </a:xfrm>
          <a:prstGeom prst="rect">
            <a:avLst/>
          </a:prstGeom>
          <a:solidFill>
            <a:schemeClr val="accent6">
              <a:lumMod val="40000"/>
              <a:lumOff val="60000"/>
            </a:schemeClr>
          </a:solidFill>
          <a:ln w="28575">
            <a:solidFill>
              <a:srgbClr val="0047D6"/>
            </a:solidFill>
          </a:ln>
        </p:spPr>
        <p:txBody>
          <a:bodyPr wrap="none" rtlCol="0">
            <a:spAutoFit/>
          </a:bodyPr>
          <a:lstStyle/>
          <a:p>
            <a:r>
              <a:rPr lang="es-VE" sz="1400" dirty="0" smtClean="0">
                <a:latin typeface="Comic Sans MS" panose="030F0702030302020204" pitchFamily="66" charset="0"/>
              </a:rPr>
              <a:t>Terapia</a:t>
            </a:r>
          </a:p>
          <a:p>
            <a:r>
              <a:rPr lang="es-VE" sz="1400" dirty="0" smtClean="0">
                <a:latin typeface="Comic Sans MS" panose="030F0702030302020204" pitchFamily="66" charset="0"/>
              </a:rPr>
              <a:t>General</a:t>
            </a:r>
            <a:endParaRPr lang="es-VE" sz="1400" dirty="0">
              <a:latin typeface="Comic Sans MS" panose="030F0702030302020204" pitchFamily="66" charset="0"/>
            </a:endParaRPr>
          </a:p>
        </p:txBody>
      </p:sp>
    </p:spTree>
    <p:extLst>
      <p:ext uri="{BB962C8B-B14F-4D97-AF65-F5344CB8AC3E}">
        <p14:creationId xmlns:p14="http://schemas.microsoft.com/office/powerpoint/2010/main" val="394912440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ext Box 4"/>
          <p:cNvSpPr txBox="1">
            <a:spLocks noChangeArrowheads="1"/>
          </p:cNvSpPr>
          <p:nvPr/>
        </p:nvSpPr>
        <p:spPr bwMode="auto">
          <a:xfrm>
            <a:off x="4233863" y="2393950"/>
            <a:ext cx="4118435" cy="1015663"/>
          </a:xfrm>
          <a:prstGeom prst="rect">
            <a:avLst/>
          </a:prstGeom>
          <a:noFill/>
          <a:ln w="2857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a:effectLst>
                  <a:outerShdw blurRad="38100" dist="38100" dir="2700000" algn="tl">
                    <a:srgbClr val="000000">
                      <a:alpha val="43137"/>
                    </a:srgbClr>
                  </a:outerShdw>
                </a:effectLst>
              </a:rPr>
              <a:t>Relación MUTUAL entre </a:t>
            </a:r>
          </a:p>
          <a:p>
            <a:pPr eaLnBrk="1" hangingPunct="1"/>
            <a:r>
              <a:rPr lang="es-ES">
                <a:effectLst>
                  <a:outerShdw blurRad="38100" dist="38100" dir="2700000" algn="tl">
                    <a:srgbClr val="000000">
                      <a:alpha val="43137"/>
                    </a:srgbClr>
                  </a:outerShdw>
                </a:effectLst>
              </a:rPr>
              <a:t>el hombre y los microorganismos </a:t>
            </a:r>
          </a:p>
          <a:p>
            <a:pPr eaLnBrk="1" hangingPunct="1"/>
            <a:r>
              <a:rPr lang="es-ES">
                <a:effectLst>
                  <a:outerShdw blurRad="38100" dist="38100" dir="2700000" algn="tl">
                    <a:srgbClr val="000000">
                      <a:alpha val="43137"/>
                    </a:srgbClr>
                  </a:outerShdw>
                </a:effectLst>
              </a:rPr>
              <a:t>que viven en el colon</a:t>
            </a:r>
          </a:p>
        </p:txBody>
      </p:sp>
      <p:sp>
        <p:nvSpPr>
          <p:cNvPr id="151557" name="Text Box 5"/>
          <p:cNvSpPr txBox="1">
            <a:spLocks noChangeArrowheads="1"/>
          </p:cNvSpPr>
          <p:nvPr/>
        </p:nvSpPr>
        <p:spPr bwMode="auto">
          <a:xfrm>
            <a:off x="4232048" y="3668713"/>
            <a:ext cx="3809056" cy="523220"/>
          </a:xfrm>
          <a:prstGeom prst="rect">
            <a:avLst/>
          </a:prstGeom>
          <a:solidFill>
            <a:srgbClr val="7FDF7F"/>
          </a:solidFill>
          <a:ln w="2857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defRPr/>
            </a:pPr>
            <a:r>
              <a:rPr lang="es-ES" sz="2800" b="1">
                <a:latin typeface="Comic Sans MS" panose="030F0702030302020204" pitchFamily="66" charset="0"/>
              </a:rPr>
              <a:t>MUTUO BENEFICIO</a:t>
            </a:r>
          </a:p>
        </p:txBody>
      </p:sp>
      <p:sp>
        <p:nvSpPr>
          <p:cNvPr id="151564" name="AutoShape 12"/>
          <p:cNvSpPr>
            <a:spLocks noChangeArrowheads="1"/>
          </p:cNvSpPr>
          <p:nvPr/>
        </p:nvSpPr>
        <p:spPr bwMode="auto">
          <a:xfrm>
            <a:off x="6659563" y="5300663"/>
            <a:ext cx="1944687" cy="433387"/>
          </a:xfrm>
          <a:prstGeom prst="rightArrow">
            <a:avLst>
              <a:gd name="adj1" fmla="val 50000"/>
              <a:gd name="adj2" fmla="val 112180"/>
            </a:avLst>
          </a:prstGeom>
          <a:solidFill>
            <a:srgbClr val="996633"/>
          </a:solidFill>
          <a:ln w="9525">
            <a:solidFill>
              <a:schemeClr val="tx1"/>
            </a:solidFill>
            <a:miter lim="800000"/>
            <a:headEnd/>
            <a:tailEnd/>
          </a:ln>
          <a:effectLst>
            <a:outerShdw dist="35921" dir="2700000" algn="ctr" rotWithShape="0">
              <a:schemeClr val="bg2"/>
            </a:outerShdw>
          </a:effectLst>
        </p:spPr>
        <p:txBody>
          <a:bodyPr wrap="none" anchor="ctr"/>
          <a:lstStyle/>
          <a:p>
            <a:endParaRPr lang="es-VE"/>
          </a:p>
        </p:txBody>
      </p:sp>
      <p:pic>
        <p:nvPicPr>
          <p:cNvPr id="86022" name="Picture 13" descr="Microbes_with_silhouet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484784"/>
            <a:ext cx="3505200"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6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0" name="6 CuadroTexto"/>
          <p:cNvSpPr txBox="1"/>
          <p:nvPr/>
        </p:nvSpPr>
        <p:spPr>
          <a:xfrm>
            <a:off x="179512" y="332656"/>
            <a:ext cx="671979"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a:t>
            </a:r>
            <a:endParaRPr lang="es-VE" sz="1600" dirty="0">
              <a:solidFill>
                <a:prstClr val="white"/>
              </a:solidFill>
              <a:latin typeface="Comic Sans MS" pitchFamily="66" charset="0"/>
            </a:endParaRPr>
          </a:p>
        </p:txBody>
      </p:sp>
      <p:sp>
        <p:nvSpPr>
          <p:cNvPr id="11" name="CuadroTexto 10"/>
          <p:cNvSpPr txBox="1"/>
          <p:nvPr/>
        </p:nvSpPr>
        <p:spPr>
          <a:xfrm>
            <a:off x="179512" y="705493"/>
            <a:ext cx="931665" cy="584775"/>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b="1" dirty="0" smtClean="0">
                <a:latin typeface="Comic Sans MS" panose="030F0702030302020204" pitchFamily="66" charset="0"/>
              </a:rPr>
              <a:t>General</a:t>
            </a:r>
            <a:endParaRPr lang="es-VE" sz="1600" b="1" dirty="0">
              <a:latin typeface="Comic Sans MS" panose="030F0702030302020204" pitchFamily="66" charset="0"/>
            </a:endParaRPr>
          </a:p>
        </p:txBody>
      </p:sp>
    </p:spTree>
    <p:extLst>
      <p:ext uri="{BB962C8B-B14F-4D97-AF65-F5344CB8AC3E}">
        <p14:creationId xmlns:p14="http://schemas.microsoft.com/office/powerpoint/2010/main" val="3870888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15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6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BEBA8EAE-BF5A-486C-A8C5-ECC9F3942E4B}">
                <a14:imgProps xmlns:a14="http://schemas.microsoft.com/office/drawing/2010/main">
                  <a14:imgLayer r:embed="rId3">
                    <a14:imgEffect>
                      <a14:sharpenSoften amount="22000"/>
                    </a14:imgEffect>
                  </a14:imgLayer>
                </a14:imgProps>
              </a:ext>
              <a:ext uri="{28A0092B-C50C-407E-A947-70E740481C1C}">
                <a14:useLocalDpi xmlns:a14="http://schemas.microsoft.com/office/drawing/2010/main" val="0"/>
              </a:ext>
            </a:extLst>
          </a:blip>
          <a:srcRect l="9830" t="5088" b="7942"/>
          <a:stretch/>
        </p:blipFill>
        <p:spPr>
          <a:xfrm>
            <a:off x="2380097" y="620688"/>
            <a:ext cx="5944921" cy="5400600"/>
          </a:xfrm>
          <a:prstGeom prst="rect">
            <a:avLst/>
          </a:prstGeom>
        </p:spPr>
      </p:pic>
      <p:sp>
        <p:nvSpPr>
          <p:cNvPr id="2" name="Rectángulo 1"/>
          <p:cNvSpPr/>
          <p:nvPr/>
        </p:nvSpPr>
        <p:spPr>
          <a:xfrm>
            <a:off x="2862152" y="6128055"/>
            <a:ext cx="4572000" cy="430887"/>
          </a:xfrm>
          <a:prstGeom prst="rect">
            <a:avLst/>
          </a:prstGeom>
        </p:spPr>
        <p:txBody>
          <a:bodyPr>
            <a:spAutoFit/>
          </a:bodyPr>
          <a:lstStyle/>
          <a:p>
            <a:pPr algn="ctr"/>
            <a:r>
              <a:rPr lang="en-US" sz="1100" dirty="0">
                <a:latin typeface="Times New Roman" panose="02020603050405020304" pitchFamily="18" charset="0"/>
                <a:cs typeface="Times New Roman" panose="02020603050405020304" pitchFamily="18" charset="0"/>
              </a:rPr>
              <a:t>S </a:t>
            </a:r>
            <a:r>
              <a:rPr lang="en-US" sz="1100" dirty="0" err="1">
                <a:latin typeface="Times New Roman" panose="02020603050405020304" pitchFamily="18" charset="0"/>
                <a:cs typeface="Times New Roman" panose="02020603050405020304" pitchFamily="18" charset="0"/>
              </a:rPr>
              <a:t>Tamburini</a:t>
            </a:r>
            <a:r>
              <a:rPr lang="en-US" sz="1100" dirty="0">
                <a:latin typeface="Times New Roman" panose="02020603050405020304" pitchFamily="18" charset="0"/>
                <a:cs typeface="Times New Roman" panose="02020603050405020304" pitchFamily="18" charset="0"/>
              </a:rPr>
              <a:t> et </a:t>
            </a:r>
            <a:r>
              <a:rPr lang="en-US" sz="1100" dirty="0" smtClean="0">
                <a:latin typeface="Times New Roman" panose="02020603050405020304" pitchFamily="18" charset="0"/>
                <a:cs typeface="Times New Roman" panose="02020603050405020304" pitchFamily="18" charset="0"/>
              </a:rPr>
              <a:t>al. </a:t>
            </a:r>
            <a:r>
              <a:rPr lang="en-US" sz="1100" i="1" dirty="0" smtClean="0">
                <a:latin typeface="Times New Roman" panose="02020603050405020304" pitchFamily="18" charset="0"/>
                <a:cs typeface="Times New Roman" panose="02020603050405020304" pitchFamily="18" charset="0"/>
              </a:rPr>
              <a:t>The </a:t>
            </a:r>
            <a:r>
              <a:rPr lang="en-US" sz="1100" i="1" dirty="0" err="1">
                <a:latin typeface="Times New Roman" panose="02020603050405020304" pitchFamily="18" charset="0"/>
                <a:cs typeface="Times New Roman" panose="02020603050405020304" pitchFamily="18" charset="0"/>
              </a:rPr>
              <a:t>microbiome</a:t>
            </a:r>
            <a:r>
              <a:rPr lang="en-US" sz="1100" i="1" dirty="0">
                <a:latin typeface="Times New Roman" panose="02020603050405020304" pitchFamily="18" charset="0"/>
                <a:cs typeface="Times New Roman" panose="02020603050405020304" pitchFamily="18" charset="0"/>
              </a:rPr>
              <a:t> in early life: implications for health </a:t>
            </a:r>
            <a:r>
              <a:rPr lang="en-US" sz="1100" i="1" dirty="0" smtClean="0">
                <a:latin typeface="Times New Roman" panose="02020603050405020304" pitchFamily="18" charset="0"/>
                <a:cs typeface="Times New Roman" panose="02020603050405020304" pitchFamily="18" charset="0"/>
              </a:rPr>
              <a:t>outcomes. </a:t>
            </a:r>
            <a:r>
              <a:rPr lang="en-US" sz="1100" dirty="0" smtClean="0">
                <a:solidFill>
                  <a:prstClr val="black"/>
                </a:solidFill>
                <a:latin typeface="Times New Roman" panose="02020603050405020304" pitchFamily="18" charset="0"/>
                <a:cs typeface="Times New Roman" panose="02020603050405020304" pitchFamily="18" charset="0"/>
              </a:rPr>
              <a:t>Nature Med </a:t>
            </a:r>
            <a:r>
              <a:rPr lang="en-US" sz="1100" b="1" dirty="0" smtClean="0">
                <a:solidFill>
                  <a:prstClr val="black"/>
                </a:solidFill>
                <a:latin typeface="Times New Roman" panose="02020603050405020304" pitchFamily="18" charset="0"/>
                <a:cs typeface="Times New Roman" panose="02020603050405020304" pitchFamily="18" charset="0"/>
              </a:rPr>
              <a:t>2016</a:t>
            </a:r>
            <a:r>
              <a:rPr lang="en-US" sz="1100" dirty="0">
                <a:solidFill>
                  <a:prstClr val="black"/>
                </a:solidFill>
                <a:latin typeface="Times New Roman" panose="02020603050405020304" pitchFamily="18" charset="0"/>
                <a:cs typeface="Times New Roman" panose="02020603050405020304" pitchFamily="18" charset="0"/>
              </a:rPr>
              <a:t>; 7</a:t>
            </a:r>
            <a:r>
              <a:rPr lang="en-US" sz="1100" dirty="0" smtClean="0">
                <a:solidFill>
                  <a:prstClr val="black"/>
                </a:solidFill>
                <a:latin typeface="Times New Roman" panose="02020603050405020304" pitchFamily="18" charset="0"/>
                <a:cs typeface="Times New Roman" panose="02020603050405020304" pitchFamily="18" charset="0"/>
              </a:rPr>
              <a:t>: 713-22</a:t>
            </a:r>
            <a:endParaRPr lang="es-VE" sz="1100" dirty="0">
              <a:solidFill>
                <a:prstClr val="black"/>
              </a:solidFill>
              <a:latin typeface="Times New Roman" panose="02020603050405020304" pitchFamily="18" charset="0"/>
              <a:cs typeface="Times New Roman" panose="02020603050405020304" pitchFamily="18" charset="0"/>
            </a:endParaRPr>
          </a:p>
        </p:txBody>
      </p:sp>
      <p:sp>
        <p:nvSpPr>
          <p:cNvPr id="3" name="CuadroTexto 2"/>
          <p:cNvSpPr txBox="1"/>
          <p:nvPr/>
        </p:nvSpPr>
        <p:spPr>
          <a:xfrm>
            <a:off x="923889" y="2073237"/>
            <a:ext cx="1504903" cy="1477328"/>
          </a:xfrm>
          <a:prstGeom prst="rect">
            <a:avLst/>
          </a:prstGeom>
          <a:solidFill>
            <a:schemeClr val="accent6">
              <a:lumMod val="40000"/>
              <a:lumOff val="6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pPr algn="ctr"/>
            <a:r>
              <a:rPr lang="es-VE" b="1" dirty="0" smtClean="0">
                <a:latin typeface="Comic Sans MS" panose="030F0702030302020204" pitchFamily="66" charset="0"/>
              </a:rPr>
              <a:t>Terapia microbiana </a:t>
            </a:r>
          </a:p>
          <a:p>
            <a:pPr algn="ctr"/>
            <a:r>
              <a:rPr lang="es-VE" b="1" dirty="0">
                <a:latin typeface="Comic Sans MS" panose="030F0702030302020204" pitchFamily="66" charset="0"/>
              </a:rPr>
              <a:t>e</a:t>
            </a:r>
            <a:r>
              <a:rPr lang="es-VE" b="1" dirty="0" smtClean="0">
                <a:latin typeface="Comic Sans MS" panose="030F0702030302020204" pitchFamily="66" charset="0"/>
              </a:rPr>
              <a:t>n el curso </a:t>
            </a:r>
          </a:p>
          <a:p>
            <a:pPr algn="ctr"/>
            <a:r>
              <a:rPr lang="es-VE" b="1" dirty="0" smtClean="0">
                <a:latin typeface="Comic Sans MS" panose="030F0702030302020204" pitchFamily="66" charset="0"/>
              </a:rPr>
              <a:t>de la Enfermedad</a:t>
            </a:r>
            <a:endParaRPr lang="es-VE" b="1" dirty="0">
              <a:latin typeface="Comic Sans MS" panose="030F0702030302020204" pitchFamily="66" charset="0"/>
            </a:endParaRPr>
          </a:p>
        </p:txBody>
      </p:sp>
      <p:sp>
        <p:nvSpPr>
          <p:cNvPr id="7" name="7 CuadroTexto"/>
          <p:cNvSpPr txBox="1"/>
          <p:nvPr/>
        </p:nvSpPr>
        <p:spPr>
          <a:xfrm>
            <a:off x="89951" y="6604084"/>
            <a:ext cx="2501006" cy="253916"/>
          </a:xfrm>
          <a:prstGeom prst="rect">
            <a:avLst/>
          </a:prstGeom>
          <a:noFill/>
        </p:spPr>
        <p:txBody>
          <a:bodyPr wrap="none" rtlCol="0">
            <a:spAutoFit/>
          </a:bodyPr>
          <a:lstStyle/>
          <a:p>
            <a:r>
              <a:rPr lang="es-VE" sz="1050" dirty="0" smtClean="0">
                <a:solidFill>
                  <a:prstClr val="white">
                    <a:lumMod val="65000"/>
                  </a:prstClr>
                </a:solidFill>
                <a:latin typeface="Arial" panose="020B0604020202020204" pitchFamily="34" charset="0"/>
                <a:cs typeface="Arial" panose="020B0604020202020204" pitchFamily="34" charset="0"/>
              </a:rPr>
              <a:t>X. Páez. Facultad Medicina. ULA 2019</a:t>
            </a:r>
            <a:endParaRPr lang="es-VE" sz="1050" dirty="0">
              <a:solidFill>
                <a:prstClr val="white">
                  <a:lumMod val="65000"/>
                </a:prstClr>
              </a:solidFill>
              <a:latin typeface="Arial" panose="020B0604020202020204" pitchFamily="34" charset="0"/>
              <a:cs typeface="Arial" panose="020B0604020202020204" pitchFamily="34" charset="0"/>
            </a:endParaRPr>
          </a:p>
        </p:txBody>
      </p:sp>
      <p:sp>
        <p:nvSpPr>
          <p:cNvPr id="12" name="Rectángulo 11"/>
          <p:cNvSpPr/>
          <p:nvPr/>
        </p:nvSpPr>
        <p:spPr>
          <a:xfrm>
            <a:off x="2524113" y="941807"/>
            <a:ext cx="4752528" cy="606031"/>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CuadroTexto 7"/>
          <p:cNvSpPr txBox="1"/>
          <p:nvPr/>
        </p:nvSpPr>
        <p:spPr>
          <a:xfrm>
            <a:off x="3497738" y="215801"/>
            <a:ext cx="3464410" cy="400110"/>
          </a:xfrm>
          <a:prstGeom prst="rect">
            <a:avLst/>
          </a:prstGeom>
          <a:solidFill>
            <a:schemeClr val="accent6">
              <a:lumMod val="40000"/>
              <a:lumOff val="60000"/>
            </a:schemeClr>
          </a:solidFill>
        </p:spPr>
        <p:txBody>
          <a:bodyPr wrap="none" rtlCol="0">
            <a:spAutoFit/>
          </a:bodyPr>
          <a:lstStyle/>
          <a:p>
            <a:r>
              <a:rPr lang="es-VE" sz="2000" dirty="0" smtClean="0">
                <a:effectLst>
                  <a:outerShdw blurRad="38100" dist="38100" dir="2700000" algn="tl">
                    <a:srgbClr val="000000">
                      <a:alpha val="43137"/>
                    </a:srgbClr>
                  </a:outerShdw>
                </a:effectLst>
                <a:latin typeface="Comic Sans MS" panose="030F0702030302020204" pitchFamily="66" charset="0"/>
              </a:rPr>
              <a:t>Curso Enfermedad (tiempo)</a:t>
            </a:r>
            <a:endParaRPr lang="es-VE" sz="2000" dirty="0">
              <a:effectLst>
                <a:outerShdw blurRad="38100" dist="38100" dir="2700000" algn="tl">
                  <a:srgbClr val="000000">
                    <a:alpha val="43137"/>
                  </a:srgbClr>
                </a:outerShdw>
              </a:effectLst>
              <a:latin typeface="Comic Sans MS" panose="030F0702030302020204" pitchFamily="66" charset="0"/>
            </a:endParaRPr>
          </a:p>
        </p:txBody>
      </p:sp>
      <p:sp>
        <p:nvSpPr>
          <p:cNvPr id="9" name="CuadroTexto 8"/>
          <p:cNvSpPr txBox="1"/>
          <p:nvPr/>
        </p:nvSpPr>
        <p:spPr>
          <a:xfrm>
            <a:off x="2524113" y="1016548"/>
            <a:ext cx="1212191" cy="369332"/>
          </a:xfrm>
          <a:prstGeom prst="rect">
            <a:avLst/>
          </a:prstGeom>
          <a:solidFill>
            <a:schemeClr val="accent6">
              <a:lumMod val="20000"/>
              <a:lumOff val="80000"/>
            </a:schemeClr>
          </a:solidFill>
        </p:spPr>
        <p:txBody>
          <a:bodyPr wrap="none" rtlCol="0">
            <a:spAutoFit/>
          </a:bodyPr>
          <a:lstStyle/>
          <a:p>
            <a:r>
              <a:rPr lang="es-VE" b="1" dirty="0" smtClean="0">
                <a:latin typeface="Comic Sans MS" panose="030F0702030302020204" pitchFamily="66" charset="0"/>
              </a:rPr>
              <a:t>Preclínico</a:t>
            </a:r>
            <a:endParaRPr lang="es-VE" b="1" dirty="0">
              <a:latin typeface="Comic Sans MS" panose="030F0702030302020204" pitchFamily="66" charset="0"/>
            </a:endParaRPr>
          </a:p>
        </p:txBody>
      </p:sp>
      <p:sp>
        <p:nvSpPr>
          <p:cNvPr id="10" name="CuadroTexto 9"/>
          <p:cNvSpPr txBox="1"/>
          <p:nvPr/>
        </p:nvSpPr>
        <p:spPr>
          <a:xfrm>
            <a:off x="4167042" y="996502"/>
            <a:ext cx="1258678" cy="369332"/>
          </a:xfrm>
          <a:prstGeom prst="rect">
            <a:avLst/>
          </a:prstGeom>
          <a:solidFill>
            <a:schemeClr val="accent6">
              <a:lumMod val="20000"/>
              <a:lumOff val="80000"/>
            </a:schemeClr>
          </a:solidFill>
        </p:spPr>
        <p:txBody>
          <a:bodyPr wrap="none" rtlCol="0">
            <a:spAutoFit/>
          </a:bodyPr>
          <a:lstStyle/>
          <a:p>
            <a:r>
              <a:rPr lang="es-VE" b="1" dirty="0" smtClean="0">
                <a:latin typeface="Comic Sans MS" panose="030F0702030302020204" pitchFamily="66" charset="0"/>
              </a:rPr>
              <a:t>Temprano</a:t>
            </a:r>
            <a:endParaRPr lang="es-VE" b="1" dirty="0">
              <a:latin typeface="Comic Sans MS" panose="030F0702030302020204" pitchFamily="66" charset="0"/>
            </a:endParaRPr>
          </a:p>
        </p:txBody>
      </p:sp>
      <p:sp>
        <p:nvSpPr>
          <p:cNvPr id="11" name="CuadroTexto 10"/>
          <p:cNvSpPr txBox="1"/>
          <p:nvPr/>
        </p:nvSpPr>
        <p:spPr>
          <a:xfrm>
            <a:off x="6187655" y="1010345"/>
            <a:ext cx="906017" cy="369332"/>
          </a:xfrm>
          <a:prstGeom prst="rect">
            <a:avLst/>
          </a:prstGeom>
          <a:solidFill>
            <a:schemeClr val="accent6">
              <a:lumMod val="20000"/>
              <a:lumOff val="80000"/>
            </a:schemeClr>
          </a:solidFill>
        </p:spPr>
        <p:txBody>
          <a:bodyPr wrap="none" rtlCol="0">
            <a:spAutoFit/>
          </a:bodyPr>
          <a:lstStyle/>
          <a:p>
            <a:r>
              <a:rPr lang="es-VE" b="1" dirty="0" smtClean="0">
                <a:latin typeface="Comic Sans MS" panose="030F0702030302020204" pitchFamily="66" charset="0"/>
              </a:rPr>
              <a:t>Tardío</a:t>
            </a:r>
            <a:endParaRPr lang="es-VE" b="1" dirty="0">
              <a:latin typeface="Comic Sans MS" panose="030F0702030302020204" pitchFamily="66" charset="0"/>
            </a:endParaRPr>
          </a:p>
        </p:txBody>
      </p:sp>
      <p:sp>
        <p:nvSpPr>
          <p:cNvPr id="13" name="CuadroTexto 12"/>
          <p:cNvSpPr txBox="1"/>
          <p:nvPr/>
        </p:nvSpPr>
        <p:spPr>
          <a:xfrm>
            <a:off x="1720674" y="4995640"/>
            <a:ext cx="750526" cy="369332"/>
          </a:xfrm>
          <a:prstGeom prst="rect">
            <a:avLst/>
          </a:prstGeom>
          <a:noFill/>
        </p:spPr>
        <p:txBody>
          <a:bodyPr wrap="none" rtlCol="0">
            <a:spAutoFit/>
          </a:bodyPr>
          <a:lstStyle/>
          <a:p>
            <a:r>
              <a:rPr lang="es-VE" dirty="0" smtClean="0">
                <a:latin typeface="Comic Sans MS" panose="030F0702030302020204" pitchFamily="66" charset="0"/>
              </a:rPr>
              <a:t>Moco</a:t>
            </a:r>
            <a:endParaRPr lang="es-VE" dirty="0">
              <a:latin typeface="Comic Sans MS" panose="030F0702030302020204" pitchFamily="66" charset="0"/>
            </a:endParaRPr>
          </a:p>
        </p:txBody>
      </p:sp>
      <p:sp>
        <p:nvSpPr>
          <p:cNvPr id="14" name="CuadroTexto 13"/>
          <p:cNvSpPr txBox="1"/>
          <p:nvPr/>
        </p:nvSpPr>
        <p:spPr>
          <a:xfrm>
            <a:off x="1595639" y="5456757"/>
            <a:ext cx="1000595" cy="369332"/>
          </a:xfrm>
          <a:prstGeom prst="rect">
            <a:avLst/>
          </a:prstGeom>
          <a:noFill/>
        </p:spPr>
        <p:txBody>
          <a:bodyPr wrap="none" rtlCol="0">
            <a:spAutoFit/>
          </a:bodyPr>
          <a:lstStyle/>
          <a:p>
            <a:r>
              <a:rPr lang="es-VE" dirty="0" smtClean="0">
                <a:latin typeface="Comic Sans MS" panose="030F0702030302020204" pitchFamily="66" charset="0"/>
              </a:rPr>
              <a:t>Epitelio</a:t>
            </a:r>
            <a:endParaRPr lang="es-VE" dirty="0">
              <a:latin typeface="Comic Sans MS" panose="030F0702030302020204" pitchFamily="66" charset="0"/>
            </a:endParaRPr>
          </a:p>
        </p:txBody>
      </p:sp>
      <p:sp>
        <p:nvSpPr>
          <p:cNvPr id="15" name="CuadroTexto 14"/>
          <p:cNvSpPr txBox="1"/>
          <p:nvPr/>
        </p:nvSpPr>
        <p:spPr>
          <a:xfrm>
            <a:off x="2590957" y="1590685"/>
            <a:ext cx="1516762" cy="276999"/>
          </a:xfrm>
          <a:prstGeom prst="rect">
            <a:avLst/>
          </a:prstGeom>
          <a:solidFill>
            <a:schemeClr val="tx2">
              <a:lumMod val="20000"/>
              <a:lumOff val="80000"/>
            </a:schemeClr>
          </a:solidFill>
        </p:spPr>
        <p:txBody>
          <a:bodyPr wrap="none" rtlCol="0">
            <a:spAutoFit/>
          </a:bodyPr>
          <a:lstStyle/>
          <a:p>
            <a:pPr algn="ctr"/>
            <a:r>
              <a:rPr lang="es-VE" sz="1200" dirty="0" smtClean="0">
                <a:latin typeface="Comic Sans MS" panose="030F0702030302020204" pitchFamily="66" charset="0"/>
              </a:rPr>
              <a:t>Inóculo bacteriano</a:t>
            </a:r>
            <a:endParaRPr lang="es-VE" sz="1200" dirty="0">
              <a:latin typeface="Comic Sans MS" panose="030F0702030302020204" pitchFamily="66" charset="0"/>
            </a:endParaRPr>
          </a:p>
        </p:txBody>
      </p:sp>
      <p:sp>
        <p:nvSpPr>
          <p:cNvPr id="16" name="CuadroTexto 15"/>
          <p:cNvSpPr txBox="1"/>
          <p:nvPr/>
        </p:nvSpPr>
        <p:spPr>
          <a:xfrm>
            <a:off x="3597281" y="1825534"/>
            <a:ext cx="2064989" cy="307777"/>
          </a:xfrm>
          <a:prstGeom prst="rect">
            <a:avLst/>
          </a:prstGeom>
          <a:solidFill>
            <a:schemeClr val="tx2">
              <a:lumMod val="20000"/>
              <a:lumOff val="80000"/>
            </a:schemeClr>
          </a:solidFill>
        </p:spPr>
        <p:txBody>
          <a:bodyPr wrap="none" rtlCol="0">
            <a:spAutoFit/>
          </a:bodyPr>
          <a:lstStyle/>
          <a:p>
            <a:pPr algn="ctr"/>
            <a:r>
              <a:rPr lang="es-VE" sz="1400" dirty="0" smtClean="0">
                <a:latin typeface="Comic Sans MS" panose="030F0702030302020204" pitchFamily="66" charset="0"/>
              </a:rPr>
              <a:t>Intervención dietética</a:t>
            </a:r>
            <a:endParaRPr lang="es-VE" sz="1400" dirty="0">
              <a:latin typeface="Comic Sans MS" panose="030F0702030302020204" pitchFamily="66" charset="0"/>
            </a:endParaRPr>
          </a:p>
        </p:txBody>
      </p:sp>
      <p:sp>
        <p:nvSpPr>
          <p:cNvPr id="17" name="CuadroTexto 16"/>
          <p:cNvSpPr txBox="1"/>
          <p:nvPr/>
        </p:nvSpPr>
        <p:spPr>
          <a:xfrm>
            <a:off x="4723217" y="2125449"/>
            <a:ext cx="1258679" cy="307777"/>
          </a:xfrm>
          <a:prstGeom prst="rect">
            <a:avLst/>
          </a:prstGeom>
          <a:solidFill>
            <a:schemeClr val="tx2">
              <a:lumMod val="20000"/>
              <a:lumOff val="80000"/>
            </a:schemeClr>
          </a:solidFill>
        </p:spPr>
        <p:txBody>
          <a:bodyPr wrap="none" rtlCol="0">
            <a:spAutoFit/>
          </a:bodyPr>
          <a:lstStyle/>
          <a:p>
            <a:pPr algn="ctr"/>
            <a:r>
              <a:rPr lang="es-VE" sz="1400" dirty="0" smtClean="0">
                <a:latin typeface="Comic Sans MS" panose="030F0702030302020204" pitchFamily="66" charset="0"/>
              </a:rPr>
              <a:t>Antibióticos </a:t>
            </a:r>
          </a:p>
        </p:txBody>
      </p:sp>
      <p:sp>
        <p:nvSpPr>
          <p:cNvPr id="18" name="CuadroTexto 17"/>
          <p:cNvSpPr txBox="1"/>
          <p:nvPr/>
        </p:nvSpPr>
        <p:spPr>
          <a:xfrm>
            <a:off x="5421410" y="2397196"/>
            <a:ext cx="2124299" cy="307777"/>
          </a:xfrm>
          <a:prstGeom prst="rect">
            <a:avLst/>
          </a:prstGeom>
          <a:solidFill>
            <a:schemeClr val="tx2">
              <a:lumMod val="20000"/>
              <a:lumOff val="80000"/>
            </a:schemeClr>
          </a:solidFill>
        </p:spPr>
        <p:txBody>
          <a:bodyPr wrap="none" rtlCol="0">
            <a:spAutoFit/>
          </a:bodyPr>
          <a:lstStyle/>
          <a:p>
            <a:pPr algn="ctr"/>
            <a:r>
              <a:rPr lang="es-VE" sz="1400" dirty="0" smtClean="0">
                <a:latin typeface="Comic Sans MS" panose="030F0702030302020204" pitchFamily="66" charset="0"/>
              </a:rPr>
              <a:t>Transplante microbiota</a:t>
            </a:r>
            <a:endParaRPr lang="es-VE" sz="1400" dirty="0">
              <a:latin typeface="Comic Sans MS" panose="030F0702030302020204" pitchFamily="66" charset="0"/>
            </a:endParaRPr>
          </a:p>
        </p:txBody>
      </p:sp>
      <p:sp>
        <p:nvSpPr>
          <p:cNvPr id="19" name="CuadroTexto 18"/>
          <p:cNvSpPr txBox="1"/>
          <p:nvPr/>
        </p:nvSpPr>
        <p:spPr>
          <a:xfrm>
            <a:off x="3135214" y="4597678"/>
            <a:ext cx="758541" cy="600164"/>
          </a:xfrm>
          <a:prstGeom prst="rect">
            <a:avLst/>
          </a:prstGeom>
          <a:solidFill>
            <a:srgbClr val="F0D5D4"/>
          </a:solidFill>
        </p:spPr>
        <p:txBody>
          <a:bodyPr wrap="none" rtlCol="0">
            <a:spAutoFit/>
          </a:bodyPr>
          <a:lstStyle/>
          <a:p>
            <a:pPr algn="ctr"/>
            <a:r>
              <a:rPr lang="es-VE" sz="1100" dirty="0" err="1" smtClean="0">
                <a:effectLst>
                  <a:outerShdw blurRad="38100" dist="38100" dir="2700000" algn="tl">
                    <a:srgbClr val="000000">
                      <a:alpha val="43137"/>
                    </a:srgbClr>
                  </a:outerShdw>
                </a:effectLst>
                <a:latin typeface="Comic Sans MS" panose="030F0702030302020204" pitchFamily="66" charset="0"/>
              </a:rPr>
              <a:t>Metabol</a:t>
            </a:r>
            <a:r>
              <a:rPr lang="es-VE" sz="1100" dirty="0" smtClean="0">
                <a:effectLst>
                  <a:outerShdw blurRad="38100" dist="38100" dir="2700000" algn="tl">
                    <a:srgbClr val="000000">
                      <a:alpha val="43137"/>
                    </a:srgbClr>
                  </a:outerShdw>
                </a:effectLst>
                <a:latin typeface="Comic Sans MS" panose="030F0702030302020204" pitchFamily="66" charset="0"/>
              </a:rPr>
              <a:t>.</a:t>
            </a:r>
          </a:p>
          <a:p>
            <a:pPr algn="ctr"/>
            <a:r>
              <a:rPr lang="es-VE" sz="1100" dirty="0" err="1" smtClean="0">
                <a:effectLst>
                  <a:outerShdw blurRad="38100" dist="38100" dir="2700000" algn="tl">
                    <a:srgbClr val="000000">
                      <a:alpha val="43137"/>
                    </a:srgbClr>
                  </a:outerShdw>
                </a:effectLst>
                <a:latin typeface="Comic Sans MS" panose="030F0702030302020204" pitchFamily="66" charset="0"/>
              </a:rPr>
              <a:t>bact</a:t>
            </a:r>
            <a:r>
              <a:rPr lang="es-VE" sz="1100" dirty="0" smtClean="0">
                <a:effectLst>
                  <a:outerShdw blurRad="38100" dist="38100" dir="2700000" algn="tl">
                    <a:srgbClr val="000000">
                      <a:alpha val="43137"/>
                    </a:srgbClr>
                  </a:outerShdw>
                </a:effectLst>
                <a:latin typeface="Comic Sans MS" panose="030F0702030302020204" pitchFamily="66" charset="0"/>
              </a:rPr>
              <a:t>.</a:t>
            </a:r>
          </a:p>
          <a:p>
            <a:pPr algn="ctr"/>
            <a:r>
              <a:rPr lang="es-VE" sz="1100" dirty="0" err="1" smtClean="0">
                <a:effectLst>
                  <a:outerShdw blurRad="38100" dist="38100" dir="2700000" algn="tl">
                    <a:srgbClr val="000000">
                      <a:alpha val="43137"/>
                    </a:srgbClr>
                  </a:outerShdw>
                </a:effectLst>
                <a:latin typeface="Comic Sans MS" panose="030F0702030302020204" pitchFamily="66" charset="0"/>
              </a:rPr>
              <a:t>Antinfl</a:t>
            </a:r>
            <a:r>
              <a:rPr lang="es-VE" sz="1100" dirty="0" smtClean="0">
                <a:effectLst>
                  <a:outerShdw blurRad="38100" dist="38100" dir="2700000" algn="tl">
                    <a:srgbClr val="000000">
                      <a:alpha val="43137"/>
                    </a:srgbClr>
                  </a:outerShdw>
                </a:effectLst>
                <a:latin typeface="Comic Sans MS" panose="030F0702030302020204" pitchFamily="66" charset="0"/>
              </a:rPr>
              <a:t>.</a:t>
            </a:r>
            <a:endParaRPr lang="es-VE" sz="1100" dirty="0">
              <a:effectLst>
                <a:outerShdw blurRad="38100" dist="38100" dir="2700000" algn="tl">
                  <a:srgbClr val="000000">
                    <a:alpha val="43137"/>
                  </a:srgbClr>
                </a:outerShdw>
              </a:effectLst>
              <a:latin typeface="Comic Sans MS" panose="030F0702030302020204" pitchFamily="66" charset="0"/>
            </a:endParaRPr>
          </a:p>
        </p:txBody>
      </p:sp>
      <p:sp>
        <p:nvSpPr>
          <p:cNvPr id="20" name="CuadroTexto 19"/>
          <p:cNvSpPr txBox="1"/>
          <p:nvPr/>
        </p:nvSpPr>
        <p:spPr>
          <a:xfrm>
            <a:off x="5553959" y="4713094"/>
            <a:ext cx="755335" cy="600164"/>
          </a:xfrm>
          <a:prstGeom prst="rect">
            <a:avLst/>
          </a:prstGeom>
          <a:solidFill>
            <a:srgbClr val="F0D5D4"/>
          </a:solidFill>
        </p:spPr>
        <p:txBody>
          <a:bodyPr wrap="none" rtlCol="0">
            <a:spAutoFit/>
          </a:bodyPr>
          <a:lstStyle/>
          <a:p>
            <a:pPr algn="ctr"/>
            <a:r>
              <a:rPr lang="es-VE" sz="1100" dirty="0" err="1" smtClean="0">
                <a:effectLst>
                  <a:outerShdw blurRad="38100" dist="38100" dir="2700000" algn="tl">
                    <a:srgbClr val="000000">
                      <a:alpha val="43137"/>
                    </a:srgbClr>
                  </a:outerShdw>
                </a:effectLst>
                <a:latin typeface="Comic Sans MS" panose="030F0702030302020204" pitchFamily="66" charset="0"/>
              </a:rPr>
              <a:t>Metabol</a:t>
            </a:r>
            <a:r>
              <a:rPr lang="es-VE" sz="1100" dirty="0" smtClean="0">
                <a:effectLst>
                  <a:outerShdw blurRad="38100" dist="38100" dir="2700000" algn="tl">
                    <a:srgbClr val="000000">
                      <a:alpha val="43137"/>
                    </a:srgbClr>
                  </a:outerShdw>
                </a:effectLst>
                <a:latin typeface="Comic Sans MS" panose="030F0702030302020204" pitchFamily="66" charset="0"/>
              </a:rPr>
              <a:t>.</a:t>
            </a:r>
          </a:p>
          <a:p>
            <a:pPr algn="ctr"/>
            <a:r>
              <a:rPr lang="es-VE" sz="1100" dirty="0" err="1" smtClean="0">
                <a:effectLst>
                  <a:outerShdw blurRad="38100" dist="38100" dir="2700000" algn="tl">
                    <a:srgbClr val="000000">
                      <a:alpha val="43137"/>
                    </a:srgbClr>
                  </a:outerShdw>
                </a:effectLst>
                <a:latin typeface="Comic Sans MS" panose="030F0702030302020204" pitchFamily="66" charset="0"/>
              </a:rPr>
              <a:t>bact</a:t>
            </a:r>
            <a:r>
              <a:rPr lang="es-VE" sz="1100" dirty="0" smtClean="0">
                <a:effectLst>
                  <a:outerShdw blurRad="38100" dist="38100" dir="2700000" algn="tl">
                    <a:srgbClr val="000000">
                      <a:alpha val="43137"/>
                    </a:srgbClr>
                  </a:outerShdw>
                </a:effectLst>
                <a:latin typeface="Comic Sans MS" panose="030F0702030302020204" pitchFamily="66" charset="0"/>
              </a:rPr>
              <a:t>.</a:t>
            </a:r>
          </a:p>
          <a:p>
            <a:pPr algn="ctr"/>
            <a:r>
              <a:rPr lang="es-VE" sz="1100" dirty="0" err="1" smtClean="0">
                <a:effectLst>
                  <a:outerShdw blurRad="38100" dist="38100" dir="2700000" algn="tl">
                    <a:srgbClr val="000000">
                      <a:alpha val="43137"/>
                    </a:srgbClr>
                  </a:outerShdw>
                </a:effectLst>
                <a:latin typeface="Comic Sans MS" panose="030F0702030302020204" pitchFamily="66" charset="0"/>
              </a:rPr>
              <a:t>Proinfl</a:t>
            </a:r>
            <a:r>
              <a:rPr lang="es-VE" sz="1100" dirty="0" smtClean="0">
                <a:effectLst>
                  <a:outerShdw blurRad="38100" dist="38100" dir="2700000" algn="tl">
                    <a:srgbClr val="000000">
                      <a:alpha val="43137"/>
                    </a:srgbClr>
                  </a:outerShdw>
                </a:effectLst>
                <a:latin typeface="Comic Sans MS" panose="030F0702030302020204" pitchFamily="66" charset="0"/>
              </a:rPr>
              <a:t>.</a:t>
            </a:r>
            <a:endParaRPr lang="es-VE" sz="1100" dirty="0">
              <a:effectLst>
                <a:outerShdw blurRad="38100" dist="38100" dir="2700000" algn="tl">
                  <a:srgbClr val="000000">
                    <a:alpha val="43137"/>
                  </a:srgbClr>
                </a:outerShdw>
              </a:effectLst>
              <a:latin typeface="Comic Sans MS" panose="030F0702030302020204" pitchFamily="66" charset="0"/>
            </a:endParaRPr>
          </a:p>
        </p:txBody>
      </p:sp>
      <p:sp>
        <p:nvSpPr>
          <p:cNvPr id="21" name="CuadroTexto 20"/>
          <p:cNvSpPr txBox="1"/>
          <p:nvPr/>
        </p:nvSpPr>
        <p:spPr>
          <a:xfrm>
            <a:off x="7396099" y="4582289"/>
            <a:ext cx="679994" cy="261610"/>
          </a:xfrm>
          <a:prstGeom prst="rect">
            <a:avLst/>
          </a:prstGeom>
          <a:solidFill>
            <a:srgbClr val="F0D5D4"/>
          </a:solidFill>
        </p:spPr>
        <p:txBody>
          <a:bodyPr wrap="none" rtlCol="0">
            <a:spAutoFit/>
          </a:bodyPr>
          <a:lstStyle/>
          <a:p>
            <a:pPr algn="ctr"/>
            <a:r>
              <a:rPr lang="es-VE" sz="1100" dirty="0" err="1" smtClean="0">
                <a:latin typeface="Comic Sans MS" panose="030F0702030302020204" pitchFamily="66" charset="0"/>
              </a:rPr>
              <a:t>MAMPs</a:t>
            </a:r>
            <a:endParaRPr lang="es-VE" sz="1100" dirty="0">
              <a:latin typeface="Comic Sans MS" panose="030F0702030302020204" pitchFamily="66" charset="0"/>
            </a:endParaRPr>
          </a:p>
        </p:txBody>
      </p:sp>
      <p:sp>
        <p:nvSpPr>
          <p:cNvPr id="22" name="CuadroTexto 21"/>
          <p:cNvSpPr txBox="1"/>
          <p:nvPr/>
        </p:nvSpPr>
        <p:spPr>
          <a:xfrm>
            <a:off x="1272967" y="3897150"/>
            <a:ext cx="1317990" cy="769441"/>
          </a:xfrm>
          <a:prstGeom prst="rect">
            <a:avLst/>
          </a:prstGeom>
          <a:noFill/>
        </p:spPr>
        <p:txBody>
          <a:bodyPr wrap="none" rtlCol="0">
            <a:spAutoFit/>
          </a:bodyPr>
          <a:lstStyle/>
          <a:p>
            <a:r>
              <a:rPr lang="es-VE" sz="1100" dirty="0" err="1" smtClean="0">
                <a:effectLst>
                  <a:outerShdw blurRad="38100" dist="38100" dir="2700000" algn="tl">
                    <a:srgbClr val="000000">
                      <a:alpha val="43137"/>
                    </a:srgbClr>
                  </a:outerShdw>
                </a:effectLst>
                <a:latin typeface="Comic Sans MS" panose="030F0702030302020204" pitchFamily="66" charset="0"/>
              </a:rPr>
              <a:t>MAMPs</a:t>
            </a:r>
            <a:r>
              <a:rPr lang="es-VE" sz="1100" dirty="0" smtClean="0">
                <a:effectLst>
                  <a:outerShdw blurRad="38100" dist="38100" dir="2700000" algn="tl">
                    <a:srgbClr val="000000">
                      <a:alpha val="43137"/>
                    </a:srgbClr>
                  </a:outerShdw>
                </a:effectLst>
                <a:latin typeface="Comic Sans MS" panose="030F0702030302020204" pitchFamily="66" charset="0"/>
              </a:rPr>
              <a:t>:</a:t>
            </a:r>
          </a:p>
          <a:p>
            <a:r>
              <a:rPr lang="es-VE" sz="1100" dirty="0" smtClean="0">
                <a:latin typeface="Comic Sans MS" panose="030F0702030302020204" pitchFamily="66" charset="0"/>
              </a:rPr>
              <a:t>patrón molecular </a:t>
            </a:r>
          </a:p>
          <a:p>
            <a:r>
              <a:rPr lang="es-VE" sz="1100" dirty="0" smtClean="0">
                <a:latin typeface="Comic Sans MS" panose="030F0702030302020204" pitchFamily="66" charset="0"/>
              </a:rPr>
              <a:t>asociado a </a:t>
            </a:r>
          </a:p>
          <a:p>
            <a:r>
              <a:rPr lang="es-VE" sz="1100" dirty="0" smtClean="0">
                <a:latin typeface="Comic Sans MS" panose="030F0702030302020204" pitchFamily="66" charset="0"/>
              </a:rPr>
              <a:t>microorganismo</a:t>
            </a:r>
            <a:endParaRPr lang="es-VE" sz="1100" dirty="0">
              <a:latin typeface="Comic Sans MS" panose="030F0702030302020204" pitchFamily="66" charset="0"/>
            </a:endParaRPr>
          </a:p>
        </p:txBody>
      </p:sp>
      <p:sp>
        <p:nvSpPr>
          <p:cNvPr id="25" name="6 CuadroTexto"/>
          <p:cNvSpPr txBox="1"/>
          <p:nvPr/>
        </p:nvSpPr>
        <p:spPr>
          <a:xfrm>
            <a:off x="198753" y="372873"/>
            <a:ext cx="671979"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a:t>
            </a:r>
            <a:endParaRPr lang="es-VE" sz="1600" dirty="0">
              <a:solidFill>
                <a:prstClr val="white"/>
              </a:solidFill>
              <a:latin typeface="Comic Sans MS" pitchFamily="66" charset="0"/>
            </a:endParaRPr>
          </a:p>
        </p:txBody>
      </p:sp>
      <p:sp>
        <p:nvSpPr>
          <p:cNvPr id="26" name="CuadroTexto 25"/>
          <p:cNvSpPr txBox="1"/>
          <p:nvPr/>
        </p:nvSpPr>
        <p:spPr>
          <a:xfrm>
            <a:off x="198753" y="768591"/>
            <a:ext cx="819455" cy="523220"/>
          </a:xfrm>
          <a:prstGeom prst="rect">
            <a:avLst/>
          </a:prstGeom>
          <a:solidFill>
            <a:schemeClr val="accent6">
              <a:lumMod val="40000"/>
              <a:lumOff val="60000"/>
            </a:schemeClr>
          </a:solidFill>
          <a:ln w="28575">
            <a:solidFill>
              <a:srgbClr val="0047D6"/>
            </a:solidFill>
          </a:ln>
        </p:spPr>
        <p:txBody>
          <a:bodyPr wrap="none" rtlCol="0">
            <a:spAutoFit/>
          </a:bodyPr>
          <a:lstStyle/>
          <a:p>
            <a:r>
              <a:rPr lang="es-VE" sz="1400" dirty="0" smtClean="0">
                <a:latin typeface="Comic Sans MS" panose="030F0702030302020204" pitchFamily="66" charset="0"/>
              </a:rPr>
              <a:t>Terapia</a:t>
            </a:r>
          </a:p>
          <a:p>
            <a:r>
              <a:rPr lang="es-VE" sz="1400" dirty="0" smtClean="0">
                <a:latin typeface="Comic Sans MS" panose="030F0702030302020204" pitchFamily="66" charset="0"/>
              </a:rPr>
              <a:t>General</a:t>
            </a:r>
            <a:endParaRPr lang="es-VE" sz="1400" dirty="0">
              <a:latin typeface="Comic Sans MS" panose="030F0702030302020204" pitchFamily="66" charset="0"/>
            </a:endParaRPr>
          </a:p>
        </p:txBody>
      </p:sp>
      <p:sp>
        <p:nvSpPr>
          <p:cNvPr id="23" name="CuadroTexto 22"/>
          <p:cNvSpPr txBox="1"/>
          <p:nvPr/>
        </p:nvSpPr>
        <p:spPr>
          <a:xfrm>
            <a:off x="7699374" y="4010514"/>
            <a:ext cx="1164101" cy="307777"/>
          </a:xfrm>
          <a:prstGeom prst="rect">
            <a:avLst/>
          </a:prstGeom>
          <a:noFill/>
        </p:spPr>
        <p:txBody>
          <a:bodyPr wrap="none" rtlCol="0">
            <a:spAutoFit/>
          </a:bodyPr>
          <a:lstStyle/>
          <a:p>
            <a:r>
              <a:rPr lang="es-VE" sz="1400" dirty="0" err="1" smtClean="0">
                <a:effectLst>
                  <a:outerShdw blurRad="38100" dist="38100" dir="2700000" algn="tl">
                    <a:srgbClr val="000000">
                      <a:alpha val="43137"/>
                    </a:srgbClr>
                  </a:outerShdw>
                </a:effectLst>
                <a:latin typeface="Comic Sans MS" panose="030F0702030302020204" pitchFamily="66" charset="0"/>
              </a:rPr>
              <a:t>Patobiontes</a:t>
            </a:r>
            <a:endParaRPr lang="es-VE" sz="1400" dirty="0">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25548587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4 CuadroTexto"/>
          <p:cNvSpPr txBox="1"/>
          <p:nvPr/>
        </p:nvSpPr>
        <p:spPr>
          <a:xfrm>
            <a:off x="6301121" y="6476629"/>
            <a:ext cx="2813142" cy="276999"/>
          </a:xfrm>
          <a:prstGeom prst="rect">
            <a:avLst/>
          </a:prstGeom>
          <a:noFill/>
        </p:spPr>
        <p:txBody>
          <a:bodyPr wrap="none" rtlCol="0">
            <a:spAutoFit/>
          </a:bodyPr>
          <a:lstStyle/>
          <a:p>
            <a:r>
              <a:rPr lang="es-VE" sz="1200" dirty="0" smtClean="0">
                <a:solidFill>
                  <a:prstClr val="white">
                    <a:lumMod val="85000"/>
                  </a:prstClr>
                </a:solidFill>
                <a:latin typeface="Arial" panose="020B0604020202020204" pitchFamily="34" charset="0"/>
                <a:cs typeface="Arial" panose="020B0604020202020204" pitchFamily="34" charset="0"/>
              </a:rPr>
              <a:t>X. Páez. Facultad Medicina. ULA 2019</a:t>
            </a:r>
            <a:endParaRPr lang="es-VE" sz="1200" dirty="0">
              <a:solidFill>
                <a:prstClr val="white">
                  <a:lumMod val="85000"/>
                </a:prstClr>
              </a:solidFill>
              <a:latin typeface="Arial" panose="020B0604020202020204" pitchFamily="34" charset="0"/>
              <a:cs typeface="Arial" panose="020B0604020202020204" pitchFamily="34" charset="0"/>
            </a:endParaRPr>
          </a:p>
        </p:txBody>
      </p:sp>
      <p:sp>
        <p:nvSpPr>
          <p:cNvPr id="6" name="5 CuadroTexto"/>
          <p:cNvSpPr txBox="1"/>
          <p:nvPr/>
        </p:nvSpPr>
        <p:spPr>
          <a:xfrm>
            <a:off x="1364605" y="1184260"/>
            <a:ext cx="7064489" cy="4493538"/>
          </a:xfrm>
          <a:prstGeom prst="rect">
            <a:avLst/>
          </a:prstGeom>
          <a:solidFill>
            <a:schemeClr val="tx1"/>
          </a:solidFill>
        </p:spPr>
        <p:txBody>
          <a:bodyPr wrap="square" rtlCol="0">
            <a:spAutoFit/>
          </a:bodyPr>
          <a:lstStyle/>
          <a:p>
            <a:pPr marL="171450" indent="-171450">
              <a:buClr>
                <a:srgbClr val="F79646">
                  <a:lumMod val="75000"/>
                </a:srgbClr>
              </a:buClr>
              <a:buSzPct val="130000"/>
              <a:buFont typeface="Arial" pitchFamily="34" charset="0"/>
              <a:buChar char="•"/>
              <a:tabLst>
                <a:tab pos="531813" algn="l"/>
              </a:tabLst>
            </a:pPr>
            <a:endParaRPr lang="es-VE" sz="800" b="1" dirty="0" smtClean="0">
              <a:solidFill>
                <a:srgbClr val="EF5739"/>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400" dirty="0" smtClean="0">
                <a:solidFill>
                  <a:prstClr val="white"/>
                </a:solidFill>
                <a:latin typeface="Comic Sans MS" pitchFamily="66" charset="0"/>
              </a:rPr>
              <a:t>Introducción</a:t>
            </a:r>
          </a:p>
          <a:p>
            <a:pPr marL="342900" indent="-342900">
              <a:buClr>
                <a:srgbClr val="3399FF"/>
              </a:buClr>
              <a:buSzPct val="130000"/>
              <a:buFont typeface="Arial" panose="020B0604020202020204" pitchFamily="34" charset="0"/>
              <a:buChar char="•"/>
            </a:pPr>
            <a:r>
              <a:rPr lang="es-VE" sz="2000" dirty="0" smtClean="0">
                <a:solidFill>
                  <a:prstClr val="white"/>
                </a:solidFill>
                <a:latin typeface="Comic Sans MS" pitchFamily="66" charset="0"/>
              </a:rPr>
              <a:t>A. </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Definiciones, proyectos y características microbiota</a:t>
            </a:r>
          </a:p>
          <a:p>
            <a:pPr marL="342900" indent="-342900">
              <a:buClr>
                <a:srgbClr val="3399FF"/>
              </a:buClr>
              <a:buSzPct val="130000"/>
              <a:buFont typeface="Arial" panose="020B0604020202020204" pitchFamily="34" charset="0"/>
              <a:buChar char="•"/>
            </a:pPr>
            <a:r>
              <a:rPr lang="es-VE" sz="2000" dirty="0" smtClean="0">
                <a:solidFill>
                  <a:prstClr val="white"/>
                </a:solidFill>
                <a:latin typeface="Comic Sans MS" pitchFamily="66" charset="0"/>
              </a:rPr>
              <a:t>B. </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Microbioma Intestina</a:t>
            </a:r>
            <a:r>
              <a:rPr lang="es-VE" sz="2000" b="1"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l</a:t>
            </a:r>
          </a:p>
          <a:p>
            <a:pPr>
              <a:buClr>
                <a:srgbClr val="3399FF"/>
              </a:buClr>
              <a:buSzPct val="130000"/>
            </a:pPr>
            <a:endParaRPr lang="es-VE" sz="2400" b="1" dirty="0">
              <a:solidFill>
                <a:srgbClr val="F57E1B"/>
              </a:solidFill>
              <a:effectLst>
                <a:outerShdw blurRad="38100" dist="38100" dir="2700000" algn="tl">
                  <a:srgbClr val="000000">
                    <a:alpha val="43137"/>
                  </a:srgbClr>
                </a:outerShdw>
              </a:effectLst>
              <a:latin typeface="Comic Sans MS" pitchFamily="66" charset="0"/>
            </a:endParaRPr>
          </a:p>
          <a:p>
            <a:pPr>
              <a:buClr>
                <a:srgbClr val="3399FF"/>
              </a:buClr>
              <a:buSzPct val="130000"/>
              <a:tabLst>
                <a:tab pos="273050" algn="l"/>
                <a:tab pos="531813" algn="l"/>
              </a:tabLst>
            </a:pPr>
            <a:r>
              <a:rPr lang="es-VE" sz="2400" dirty="0" smtClean="0">
                <a:solidFill>
                  <a:prstClr val="white"/>
                </a:solidFill>
                <a:latin typeface="Comic Sans MS" pitchFamily="66" charset="0"/>
              </a:rPr>
              <a:t>Microbiota Intestinal y Salud/Enfermedad</a:t>
            </a:r>
          </a:p>
          <a:p>
            <a:pPr marL="342900" indent="-342900">
              <a:buClr>
                <a:srgbClr val="3399FF"/>
              </a:buClr>
              <a:buSzPct val="130000"/>
              <a:buFont typeface="Arial" panose="020B0604020202020204" pitchFamily="34" charset="0"/>
              <a:buChar char="•"/>
              <a:tabLst>
                <a:tab pos="273050" algn="l"/>
                <a:tab pos="531813" algn="l"/>
              </a:tabLst>
            </a:pPr>
            <a:r>
              <a:rPr lang="es-VE" sz="2000" dirty="0" smtClean="0">
                <a:solidFill>
                  <a:prstClr val="white"/>
                </a:solidFill>
                <a:effectLst>
                  <a:outerShdw blurRad="38100" dist="38100" dir="2700000" algn="tl">
                    <a:srgbClr val="000000">
                      <a:alpha val="43137"/>
                    </a:srgbClr>
                  </a:outerShdw>
                </a:effectLst>
                <a:latin typeface="Comic Sans MS" pitchFamily="66" charset="0"/>
              </a:rPr>
              <a:t>A.</a:t>
            </a:r>
            <a:r>
              <a:rPr lang="es-VE" sz="2000" b="1" dirty="0" smtClean="0">
                <a:solidFill>
                  <a:prstClr val="white"/>
                </a:solidFill>
                <a:effectLst>
                  <a:outerShdw blurRad="38100" dist="38100" dir="2700000" algn="tl">
                    <a:srgbClr val="000000">
                      <a:alpha val="43137"/>
                    </a:srgbClr>
                  </a:outerShdw>
                </a:effectLst>
                <a:latin typeface="Comic Sans MS" pitchFamily="66" charset="0"/>
              </a:rPr>
              <a:t> </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Mecanismos en Salud y Enfermedad</a:t>
            </a:r>
          </a:p>
          <a:p>
            <a:pPr marL="342900" indent="-342900">
              <a:buClr>
                <a:srgbClr val="3399FF"/>
              </a:buClr>
              <a:buSzPct val="130000"/>
              <a:buFont typeface="Arial" pitchFamily="34" charset="0"/>
              <a:buChar char="•"/>
            </a:pPr>
            <a:r>
              <a:rPr lang="es-VE" sz="2000" dirty="0" smtClean="0">
                <a:solidFill>
                  <a:prstClr val="white"/>
                </a:solidFill>
                <a:effectLst>
                  <a:outerShdw blurRad="38100" dist="38100" dir="2700000" algn="tl">
                    <a:srgbClr val="000000">
                      <a:alpha val="43137"/>
                    </a:srgbClr>
                  </a:outerShdw>
                </a:effectLst>
                <a:latin typeface="Comic Sans MS" pitchFamily="66" charset="0"/>
              </a:rPr>
              <a:t>B.</a:t>
            </a:r>
            <a:r>
              <a:rPr lang="es-VE" sz="2000" b="1" dirty="0" smtClean="0">
                <a:solidFill>
                  <a:prstClr val="white"/>
                </a:solidFill>
                <a:effectLst>
                  <a:outerShdw blurRad="38100" dist="38100" dir="2700000" algn="tl">
                    <a:srgbClr val="000000">
                      <a:alpha val="43137"/>
                    </a:srgbClr>
                  </a:outerShdw>
                </a:effectLst>
                <a:latin typeface="Comic Sans MS" pitchFamily="66" charset="0"/>
              </a:rPr>
              <a:t> </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Microbioma </a:t>
            </a:r>
            <a:r>
              <a:rPr lang="es-VE" sz="2000" dirty="0" err="1"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Intest</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 y </a:t>
            </a:r>
            <a:r>
              <a:rPr lang="es-VE" sz="2000" dirty="0" err="1"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Enf</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 asociadas</a:t>
            </a:r>
          </a:p>
          <a:p>
            <a:pPr marL="342900" indent="-342900">
              <a:buClr>
                <a:srgbClr val="3399FF"/>
              </a:buClr>
              <a:buSzPct val="130000"/>
              <a:buFont typeface="Arial" pitchFamily="34" charset="0"/>
              <a:buChar char="•"/>
            </a:pPr>
            <a:endParaRPr lang="es-VE" sz="2400" dirty="0">
              <a:solidFill>
                <a:srgbClr val="F57E1B"/>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400" dirty="0">
                <a:solidFill>
                  <a:prstClr val="white"/>
                </a:solidFill>
                <a:latin typeface="Comic Sans MS" pitchFamily="66" charset="0"/>
              </a:rPr>
              <a:t>Prevención y Terapéutica</a:t>
            </a:r>
          </a:p>
          <a:p>
            <a:pPr marL="342900" indent="-342900">
              <a:buClr>
                <a:srgbClr val="3399FF"/>
              </a:buClr>
              <a:buSzPct val="130000"/>
              <a:buFont typeface="Arial" pitchFamily="34" charset="0"/>
              <a:buChar char="•"/>
            </a:pPr>
            <a:r>
              <a:rPr lang="es-VE" sz="2000" dirty="0">
                <a:solidFill>
                  <a:prstClr val="white"/>
                </a:solidFill>
                <a:latin typeface="Comic Sans MS" pitchFamily="66" charset="0"/>
              </a:rPr>
              <a:t>A. </a:t>
            </a:r>
            <a:r>
              <a:rPr lang="es-VE" sz="2000" dirty="0">
                <a:solidFill>
                  <a:srgbClr val="F79646">
                    <a:lumMod val="60000"/>
                    <a:lumOff val="40000"/>
                  </a:srgbClr>
                </a:solidFill>
                <a:effectLst>
                  <a:outerShdw blurRad="38100" dist="38100" dir="2700000" algn="tl">
                    <a:srgbClr val="000000">
                      <a:alpha val="43137"/>
                    </a:srgbClr>
                  </a:outerShdw>
                </a:effectLst>
                <a:latin typeface="Comic Sans MS" pitchFamily="66" charset="0"/>
              </a:rPr>
              <a:t>General</a:t>
            </a:r>
          </a:p>
          <a:p>
            <a:pPr marL="342900" indent="-342900">
              <a:buClr>
                <a:srgbClr val="3399FF"/>
              </a:buClr>
              <a:buSzPct val="130000"/>
              <a:buFont typeface="Arial" pitchFamily="34" charset="0"/>
              <a:buChar char="•"/>
            </a:pPr>
            <a:r>
              <a:rPr lang="es-VE" sz="2000" dirty="0">
                <a:solidFill>
                  <a:prstClr val="white"/>
                </a:solidFill>
                <a:latin typeface="Comic Sans MS" pitchFamily="66" charset="0"/>
              </a:rPr>
              <a:t>B. </a:t>
            </a:r>
            <a:r>
              <a:rPr lang="es-VE" sz="2000" dirty="0">
                <a:solidFill>
                  <a:srgbClr val="F79646">
                    <a:lumMod val="60000"/>
                    <a:lumOff val="40000"/>
                  </a:srgbClr>
                </a:solidFill>
                <a:effectLst>
                  <a:outerShdw blurRad="38100" dist="38100" dir="2700000" algn="tl">
                    <a:srgbClr val="000000">
                      <a:alpha val="43137"/>
                    </a:srgbClr>
                  </a:outerShdw>
                </a:effectLst>
                <a:latin typeface="Comic Sans MS" pitchFamily="66" charset="0"/>
              </a:rPr>
              <a:t>Por Enfermedad</a:t>
            </a:r>
          </a:p>
          <a:p>
            <a:pPr>
              <a:buClr>
                <a:srgbClr val="3399FF"/>
              </a:buClr>
              <a:buSzPct val="130000"/>
            </a:pPr>
            <a:endParaRPr lang="es-VE" sz="1400" b="1" dirty="0">
              <a:solidFill>
                <a:srgbClr val="F57E1B"/>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400" dirty="0" smtClean="0">
                <a:solidFill>
                  <a:prstClr val="white"/>
                </a:solidFill>
                <a:latin typeface="Comic Sans MS" pitchFamily="66" charset="0"/>
              </a:rPr>
              <a:t>Conclusiones</a:t>
            </a:r>
            <a:endParaRPr lang="es-VE" sz="2400" dirty="0">
              <a:solidFill>
                <a:prstClr val="white"/>
              </a:solidFill>
              <a:latin typeface="Comic Sans MS" pitchFamily="66" charset="0"/>
            </a:endParaRPr>
          </a:p>
        </p:txBody>
      </p:sp>
      <p:sp>
        <p:nvSpPr>
          <p:cNvPr id="2" name="1 CuadroTexto"/>
          <p:cNvSpPr txBox="1"/>
          <p:nvPr/>
        </p:nvSpPr>
        <p:spPr>
          <a:xfrm>
            <a:off x="720199" y="1357341"/>
            <a:ext cx="352982"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a:t>
            </a:r>
            <a:endParaRPr lang="es-VE" sz="2400" dirty="0">
              <a:solidFill>
                <a:prstClr val="white"/>
              </a:solidFill>
              <a:latin typeface="Comic Sans MS" pitchFamily="66" charset="0"/>
            </a:endParaRPr>
          </a:p>
        </p:txBody>
      </p:sp>
      <p:sp>
        <p:nvSpPr>
          <p:cNvPr id="7" name="6 CuadroTexto"/>
          <p:cNvSpPr txBox="1"/>
          <p:nvPr/>
        </p:nvSpPr>
        <p:spPr>
          <a:xfrm>
            <a:off x="549315" y="2715769"/>
            <a:ext cx="521297"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a:t>
            </a:r>
            <a:endParaRPr lang="es-VE" sz="2400" dirty="0">
              <a:solidFill>
                <a:prstClr val="white"/>
              </a:solidFill>
              <a:latin typeface="Comic Sans MS" pitchFamily="66" charset="0"/>
            </a:endParaRPr>
          </a:p>
        </p:txBody>
      </p:sp>
      <p:sp>
        <p:nvSpPr>
          <p:cNvPr id="10" name="1 CuadroTexto"/>
          <p:cNvSpPr txBox="1"/>
          <p:nvPr/>
        </p:nvSpPr>
        <p:spPr>
          <a:xfrm>
            <a:off x="381000" y="4063773"/>
            <a:ext cx="689612"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III</a:t>
            </a:r>
            <a:endParaRPr lang="es-VE" sz="2400" dirty="0">
              <a:solidFill>
                <a:prstClr val="white"/>
              </a:solidFill>
              <a:latin typeface="Comic Sans MS" pitchFamily="66" charset="0"/>
            </a:endParaRPr>
          </a:p>
        </p:txBody>
      </p:sp>
      <p:sp>
        <p:nvSpPr>
          <p:cNvPr id="11" name="6 CuadroTexto"/>
          <p:cNvSpPr txBox="1"/>
          <p:nvPr/>
        </p:nvSpPr>
        <p:spPr>
          <a:xfrm>
            <a:off x="517255" y="5222227"/>
            <a:ext cx="553357"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IV</a:t>
            </a:r>
            <a:endParaRPr lang="es-VE" sz="2400" dirty="0">
              <a:solidFill>
                <a:prstClr val="white"/>
              </a:solidFill>
              <a:latin typeface="Comic Sans MS" pitchFamily="66" charset="0"/>
            </a:endParaRPr>
          </a:p>
        </p:txBody>
      </p:sp>
    </p:spTree>
    <p:extLst>
      <p:ext uri="{BB962C8B-B14F-4D97-AF65-F5344CB8AC3E}">
        <p14:creationId xmlns:p14="http://schemas.microsoft.com/office/powerpoint/2010/main" val="926702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9" end="9"/>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
                                            <p:txEl>
                                              <p:pRg st="10" end="1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10" grpId="0" animBg="1"/>
      <p:bldP spid="1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305598" y="6368323"/>
            <a:ext cx="6532803" cy="261610"/>
          </a:xfrm>
          <a:prstGeom prst="rect">
            <a:avLst/>
          </a:prstGeom>
        </p:spPr>
        <p:txBody>
          <a:bodyPr wrap="square">
            <a:spAutoFit/>
          </a:bodyPr>
          <a:lstStyle/>
          <a:p>
            <a:pPr algn="ctr"/>
            <a:r>
              <a:rPr lang="en-US" sz="1100" dirty="0">
                <a:latin typeface="Times New Roman" panose="02020603050405020304" pitchFamily="18" charset="0"/>
                <a:cs typeface="Times New Roman" panose="02020603050405020304" pitchFamily="18" charset="0"/>
              </a:rPr>
              <a:t>S </a:t>
            </a:r>
            <a:r>
              <a:rPr lang="en-US" sz="1100" dirty="0" err="1">
                <a:latin typeface="Times New Roman" panose="02020603050405020304" pitchFamily="18" charset="0"/>
                <a:cs typeface="Times New Roman" panose="02020603050405020304" pitchFamily="18" charset="0"/>
              </a:rPr>
              <a:t>Tamburini</a:t>
            </a:r>
            <a:r>
              <a:rPr lang="en-US" sz="1100" dirty="0">
                <a:latin typeface="Times New Roman" panose="02020603050405020304" pitchFamily="18" charset="0"/>
                <a:cs typeface="Times New Roman" panose="02020603050405020304" pitchFamily="18" charset="0"/>
              </a:rPr>
              <a:t> et </a:t>
            </a:r>
            <a:r>
              <a:rPr lang="en-US" sz="1100" dirty="0" smtClean="0">
                <a:latin typeface="Times New Roman" panose="02020603050405020304" pitchFamily="18" charset="0"/>
                <a:cs typeface="Times New Roman" panose="02020603050405020304" pitchFamily="18" charset="0"/>
              </a:rPr>
              <a:t>al. </a:t>
            </a:r>
            <a:r>
              <a:rPr lang="en-US" sz="1100" i="1" dirty="0" smtClean="0">
                <a:latin typeface="Times New Roman" panose="02020603050405020304" pitchFamily="18" charset="0"/>
                <a:cs typeface="Times New Roman" panose="02020603050405020304" pitchFamily="18" charset="0"/>
              </a:rPr>
              <a:t>The </a:t>
            </a:r>
            <a:r>
              <a:rPr lang="en-US" sz="1100" i="1" dirty="0" err="1">
                <a:latin typeface="Times New Roman" panose="02020603050405020304" pitchFamily="18" charset="0"/>
                <a:cs typeface="Times New Roman" panose="02020603050405020304" pitchFamily="18" charset="0"/>
              </a:rPr>
              <a:t>microbiome</a:t>
            </a:r>
            <a:r>
              <a:rPr lang="en-US" sz="1100" i="1" dirty="0">
                <a:latin typeface="Times New Roman" panose="02020603050405020304" pitchFamily="18" charset="0"/>
                <a:cs typeface="Times New Roman" panose="02020603050405020304" pitchFamily="18" charset="0"/>
              </a:rPr>
              <a:t> in early life: implications for health </a:t>
            </a:r>
            <a:r>
              <a:rPr lang="en-US" sz="1100" i="1" dirty="0" smtClean="0">
                <a:latin typeface="Times New Roman" panose="02020603050405020304" pitchFamily="18" charset="0"/>
                <a:cs typeface="Times New Roman" panose="02020603050405020304" pitchFamily="18" charset="0"/>
              </a:rPr>
              <a:t>outcomes. </a:t>
            </a:r>
            <a:r>
              <a:rPr lang="en-US" sz="1100" dirty="0" smtClean="0">
                <a:solidFill>
                  <a:prstClr val="black"/>
                </a:solidFill>
                <a:latin typeface="Times New Roman" panose="02020603050405020304" pitchFamily="18" charset="0"/>
                <a:cs typeface="Times New Roman" panose="02020603050405020304" pitchFamily="18" charset="0"/>
              </a:rPr>
              <a:t>Nature Med 2016</a:t>
            </a:r>
            <a:r>
              <a:rPr lang="en-US" sz="1100" dirty="0">
                <a:solidFill>
                  <a:prstClr val="black"/>
                </a:solidFill>
                <a:latin typeface="Times New Roman" panose="02020603050405020304" pitchFamily="18" charset="0"/>
                <a:cs typeface="Times New Roman" panose="02020603050405020304" pitchFamily="18" charset="0"/>
              </a:rPr>
              <a:t>; 7</a:t>
            </a:r>
            <a:r>
              <a:rPr lang="en-US" sz="1100" dirty="0" smtClean="0">
                <a:solidFill>
                  <a:prstClr val="black"/>
                </a:solidFill>
                <a:latin typeface="Times New Roman" panose="02020603050405020304" pitchFamily="18" charset="0"/>
                <a:cs typeface="Times New Roman" panose="02020603050405020304" pitchFamily="18" charset="0"/>
              </a:rPr>
              <a:t>: 713-22</a:t>
            </a:r>
            <a:endParaRPr lang="es-VE" sz="1100" dirty="0">
              <a:solidFill>
                <a:prstClr val="black"/>
              </a:solidFill>
              <a:latin typeface="Times New Roman" panose="02020603050405020304" pitchFamily="18" charset="0"/>
              <a:cs typeface="Times New Roman" panose="02020603050405020304" pitchFamily="18" charset="0"/>
            </a:endParaRPr>
          </a:p>
        </p:txBody>
      </p:sp>
      <p:sp>
        <p:nvSpPr>
          <p:cNvPr id="5" name="7 CuadroTexto"/>
          <p:cNvSpPr txBox="1"/>
          <p:nvPr/>
        </p:nvSpPr>
        <p:spPr>
          <a:xfrm>
            <a:off x="6821466" y="6584126"/>
            <a:ext cx="2372765" cy="246221"/>
          </a:xfrm>
          <a:prstGeom prst="rect">
            <a:avLst/>
          </a:prstGeom>
          <a:noFill/>
        </p:spPr>
        <p:txBody>
          <a:bodyPr wrap="none" rtlCol="0">
            <a:spAutoFit/>
          </a:bodyPr>
          <a:lstStyle/>
          <a:p>
            <a:r>
              <a:rPr lang="es-VE" sz="1000" dirty="0" smtClean="0">
                <a:solidFill>
                  <a:prstClr val="white">
                    <a:lumMod val="65000"/>
                  </a:prstClr>
                </a:solidFill>
                <a:latin typeface="Arial" panose="020B0604020202020204" pitchFamily="34" charset="0"/>
                <a:cs typeface="Arial" panose="020B0604020202020204" pitchFamily="34" charset="0"/>
              </a:rPr>
              <a:t>X. Páez. Facultad Medicina. </a:t>
            </a:r>
            <a:r>
              <a:rPr lang="es-VE" sz="1000" smtClean="0">
                <a:solidFill>
                  <a:prstClr val="white">
                    <a:lumMod val="65000"/>
                  </a:prstClr>
                </a:solidFill>
                <a:latin typeface="Arial" panose="020B0604020202020204" pitchFamily="34" charset="0"/>
                <a:cs typeface="Arial" panose="020B0604020202020204" pitchFamily="34" charset="0"/>
              </a:rPr>
              <a:t>ULA 2019</a:t>
            </a:r>
            <a:endParaRPr lang="es-VE" sz="1000" dirty="0">
              <a:solidFill>
                <a:prstClr val="white">
                  <a:lumMod val="65000"/>
                </a:prstClr>
              </a:solidFill>
              <a:latin typeface="Arial" panose="020B0604020202020204" pitchFamily="34" charset="0"/>
              <a:cs typeface="Arial" panose="020B0604020202020204" pitchFamily="34" charset="0"/>
            </a:endParaRPr>
          </a:p>
        </p:txBody>
      </p:sp>
      <p:sp>
        <p:nvSpPr>
          <p:cNvPr id="7" name="Rectángulo 6"/>
          <p:cNvSpPr/>
          <p:nvPr/>
        </p:nvSpPr>
        <p:spPr>
          <a:xfrm>
            <a:off x="1149848" y="862726"/>
            <a:ext cx="6858000" cy="5447645"/>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square">
            <a:spAutoFit/>
          </a:bodyPr>
          <a:lstStyle/>
          <a:p>
            <a:pPr marL="285750" indent="-285750">
              <a:buFont typeface="Arial" panose="020B0604020202020204" pitchFamily="34" charset="0"/>
              <a:buChar char="•"/>
            </a:pPr>
            <a:r>
              <a:rPr lang="en-US" dirty="0" err="1">
                <a:effectLst>
                  <a:outerShdw blurRad="38100" dist="38100" dir="2700000" algn="tl">
                    <a:srgbClr val="000000">
                      <a:alpha val="43137"/>
                    </a:srgbClr>
                  </a:outerShdw>
                </a:effectLst>
                <a:latin typeface="Comic Sans MS" panose="030F0702030302020204" pitchFamily="66" charset="0"/>
              </a:rPr>
              <a:t>F</a:t>
            </a:r>
            <a:r>
              <a:rPr lang="en-US" dirty="0" err="1" smtClean="0">
                <a:effectLst>
                  <a:outerShdw blurRad="38100" dist="38100" dir="2700000" algn="tl">
                    <a:srgbClr val="000000">
                      <a:alpha val="43137"/>
                    </a:srgbClr>
                  </a:outerShdw>
                </a:effectLst>
                <a:latin typeface="Comic Sans MS" panose="030F0702030302020204" pitchFamily="66" charset="0"/>
              </a:rPr>
              <a:t>ase</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preclínica</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smtClean="0">
                <a:latin typeface="Comic Sans MS" panose="030F0702030302020204" pitchFamily="66" charset="0"/>
              </a:rPr>
              <a:t>la </a:t>
            </a:r>
            <a:r>
              <a:rPr lang="en-US" dirty="0" err="1" smtClean="0">
                <a:latin typeface="Comic Sans MS" panose="030F0702030302020204" pitchFamily="66" charset="0"/>
              </a:rPr>
              <a:t>enfermedad</a:t>
            </a:r>
            <a:r>
              <a:rPr lang="en-US" dirty="0" smtClean="0">
                <a:latin typeface="Comic Sans MS" panose="030F0702030302020204" pitchFamily="66" charset="0"/>
              </a:rPr>
              <a:t> no se ha </a:t>
            </a:r>
            <a:r>
              <a:rPr lang="en-US" dirty="0" err="1" smtClean="0">
                <a:latin typeface="Comic Sans MS" panose="030F0702030302020204" pitchFamily="66" charset="0"/>
              </a:rPr>
              <a:t>manifestado</a:t>
            </a:r>
            <a:r>
              <a:rPr lang="en-US" dirty="0" smtClean="0">
                <a:latin typeface="Comic Sans MS" panose="030F0702030302020204" pitchFamily="66" charset="0"/>
              </a:rPr>
              <a:t> </a:t>
            </a:r>
            <a:r>
              <a:rPr lang="en-US" dirty="0" err="1" smtClean="0">
                <a:latin typeface="Comic Sans MS" panose="030F0702030302020204" pitchFamily="66" charset="0"/>
              </a:rPr>
              <a:t>todavía</a:t>
            </a:r>
            <a:r>
              <a:rPr lang="en-US" dirty="0" smtClean="0">
                <a:latin typeface="Comic Sans MS" panose="030F0702030302020204" pitchFamily="66" charset="0"/>
              </a:rPr>
              <a:t>, y los </a:t>
            </a:r>
            <a:r>
              <a:rPr lang="en-US" dirty="0" err="1" smtClean="0">
                <a:latin typeface="Comic Sans MS" panose="030F0702030302020204" pitchFamily="66" charset="0"/>
              </a:rPr>
              <a:t>síntomas</a:t>
            </a:r>
            <a:r>
              <a:rPr lang="en-US" dirty="0" smtClean="0">
                <a:latin typeface="Comic Sans MS" panose="030F0702030302020204" pitchFamily="66" charset="0"/>
              </a:rPr>
              <a:t> no son </a:t>
            </a:r>
            <a:r>
              <a:rPr lang="en-US" dirty="0" err="1" smtClean="0">
                <a:latin typeface="Comic Sans MS" panose="030F0702030302020204" pitchFamily="66" charset="0"/>
              </a:rPr>
              <a:t>aparentes</a:t>
            </a:r>
            <a:r>
              <a:rPr lang="en-US" dirty="0" smtClean="0">
                <a:latin typeface="Comic Sans MS" panose="030F0702030302020204" pitchFamily="66" charset="0"/>
              </a:rPr>
              <a:t>, </a:t>
            </a:r>
            <a:r>
              <a:rPr lang="en-US" dirty="0" err="1" smtClean="0">
                <a:latin typeface="Comic Sans MS" panose="030F0702030302020204" pitchFamily="66" charset="0"/>
              </a:rPr>
              <a:t>aunque</a:t>
            </a:r>
            <a:r>
              <a:rPr lang="en-US" dirty="0">
                <a:latin typeface="Comic Sans MS" panose="030F0702030302020204" pitchFamily="66" charset="0"/>
              </a:rPr>
              <a:t> </a:t>
            </a:r>
            <a:r>
              <a:rPr lang="en-US" dirty="0" err="1">
                <a:latin typeface="Comic Sans MS" panose="030F0702030302020204" pitchFamily="66" charset="0"/>
              </a:rPr>
              <a:t>pueden</a:t>
            </a:r>
            <a:r>
              <a:rPr lang="en-US" dirty="0">
                <a:latin typeface="Comic Sans MS" panose="030F0702030302020204" pitchFamily="66" charset="0"/>
              </a:rPr>
              <a:t> </a:t>
            </a:r>
            <a:r>
              <a:rPr lang="en-US" dirty="0" err="1" smtClean="0">
                <a:latin typeface="Comic Sans MS" panose="030F0702030302020204" pitchFamily="66" charset="0"/>
              </a:rPr>
              <a:t>ocurrir</a:t>
            </a:r>
            <a:r>
              <a:rPr lang="en-US" dirty="0" smtClean="0">
                <a:latin typeface="Comic Sans MS" panose="030F0702030302020204" pitchFamily="66" charset="0"/>
              </a:rPr>
              <a:t> </a:t>
            </a:r>
            <a:r>
              <a:rPr lang="en-US" dirty="0" err="1" smtClean="0">
                <a:latin typeface="Comic Sans MS" panose="030F0702030302020204" pitchFamily="66" charset="0"/>
              </a:rPr>
              <a:t>cambios</a:t>
            </a:r>
            <a:r>
              <a:rPr lang="en-US" dirty="0" smtClean="0">
                <a:latin typeface="Comic Sans MS" panose="030F0702030302020204" pitchFamily="66" charset="0"/>
              </a:rPr>
              <a:t> </a:t>
            </a:r>
            <a:r>
              <a:rPr lang="en-US" dirty="0" err="1" smtClean="0">
                <a:latin typeface="Comic Sans MS" panose="030F0702030302020204" pitchFamily="66" charset="0"/>
              </a:rPr>
              <a:t>biológicos</a:t>
            </a:r>
            <a:r>
              <a:rPr lang="en-US" dirty="0" smtClean="0">
                <a:latin typeface="Comic Sans MS" panose="030F0702030302020204" pitchFamily="66" charset="0"/>
              </a:rPr>
              <a:t> </a:t>
            </a:r>
            <a:r>
              <a:rPr lang="en-US" dirty="0" err="1" smtClean="0">
                <a:latin typeface="Comic Sans MS" panose="030F0702030302020204" pitchFamily="66" charset="0"/>
              </a:rPr>
              <a:t>sutiles</a:t>
            </a:r>
            <a:r>
              <a:rPr lang="en-US" dirty="0" smtClean="0">
                <a:latin typeface="Comic Sans MS" panose="030F0702030302020204" pitchFamily="66" charset="0"/>
              </a:rPr>
              <a:t>. </a:t>
            </a:r>
            <a:endParaRPr lang="en-US" dirty="0" smtClean="0">
              <a:effectLst>
                <a:outerShdw blurRad="38100" dist="38100" dir="2700000" algn="tl">
                  <a:srgbClr val="000000">
                    <a:alpha val="43137"/>
                  </a:srgbClr>
                </a:outerShdw>
              </a:effectLst>
              <a:latin typeface="Comic Sans MS" panose="030F0702030302020204" pitchFamily="66" charset="0"/>
            </a:endParaRPr>
          </a:p>
          <a:p>
            <a:pPr marL="273050"/>
            <a:endParaRPr lang="en-US" sz="800" dirty="0" smtClean="0">
              <a:effectLst>
                <a:outerShdw blurRad="38100" dist="38100" dir="2700000" algn="tl">
                  <a:srgbClr val="000000">
                    <a:alpha val="43137"/>
                  </a:srgbClr>
                </a:outerShdw>
              </a:effectLst>
              <a:latin typeface="Comic Sans MS" panose="030F0702030302020204" pitchFamily="66" charset="0"/>
            </a:endParaRPr>
          </a:p>
          <a:p>
            <a:pPr marL="273050"/>
            <a:r>
              <a:rPr lang="en-US" dirty="0" smtClean="0">
                <a:solidFill>
                  <a:srgbClr val="0000FF"/>
                </a:solidFill>
                <a:effectLst>
                  <a:outerShdw blurRad="38100" dist="38100" dir="2700000" algn="tl">
                    <a:srgbClr val="000000">
                      <a:alpha val="43137"/>
                    </a:srgbClr>
                  </a:outerShdw>
                </a:effectLst>
                <a:latin typeface="Comic Sans MS" panose="030F0702030302020204" pitchFamily="66" charset="0"/>
              </a:rPr>
              <a:t>*</a:t>
            </a:r>
            <a:r>
              <a:rPr lang="en-US" dirty="0" err="1" smtClean="0">
                <a:effectLst>
                  <a:outerShdw blurRad="38100" dist="38100" dir="2700000" algn="tl">
                    <a:srgbClr val="000000">
                      <a:alpha val="43137"/>
                    </a:srgbClr>
                  </a:outerShdw>
                </a:effectLst>
                <a:latin typeface="Comic Sans MS" panose="030F0702030302020204" pitchFamily="66" charset="0"/>
              </a:rPr>
              <a:t>Inóculo</a:t>
            </a:r>
            <a:r>
              <a:rPr lang="en-US" dirty="0" smtClean="0">
                <a:effectLst>
                  <a:outerShdw blurRad="38100" dist="38100" dir="2700000" algn="tl">
                    <a:srgbClr val="000000">
                      <a:alpha val="43137"/>
                    </a:srgbClr>
                  </a:outerShdw>
                </a:effectLst>
                <a:latin typeface="Comic Sans MS" panose="030F0702030302020204" pitchFamily="66" charset="0"/>
              </a:rPr>
              <a:t> de </a:t>
            </a:r>
            <a:r>
              <a:rPr lang="en-US" dirty="0" err="1" smtClean="0">
                <a:effectLst>
                  <a:outerShdw blurRad="38100" dist="38100" dir="2700000" algn="tl">
                    <a:srgbClr val="000000">
                      <a:alpha val="43137"/>
                    </a:srgbClr>
                  </a:outerShdw>
                </a:effectLst>
                <a:latin typeface="Comic Sans MS" panose="030F0702030302020204" pitchFamily="66" charset="0"/>
              </a:rPr>
              <a:t>comunidades</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bacterianas</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err="1" smtClean="0">
                <a:latin typeface="Comic Sans MS" panose="030F0702030302020204" pitchFamily="66" charset="0"/>
              </a:rPr>
              <a:t>definidas</a:t>
            </a:r>
            <a:r>
              <a:rPr lang="en-US" dirty="0" smtClean="0">
                <a:latin typeface="Comic Sans MS" panose="030F0702030302020204" pitchFamily="66" charset="0"/>
              </a:rPr>
              <a:t> para </a:t>
            </a:r>
            <a:r>
              <a:rPr lang="en-US" dirty="0" err="1" smtClean="0">
                <a:latin typeface="Comic Sans MS" panose="030F0702030302020204" pitchFamily="66" charset="0"/>
              </a:rPr>
              <a:t>prevenir</a:t>
            </a:r>
            <a:r>
              <a:rPr lang="en-US" dirty="0" smtClean="0">
                <a:latin typeface="Comic Sans MS" panose="030F0702030302020204" pitchFamily="66" charset="0"/>
              </a:rPr>
              <a:t> el </a:t>
            </a:r>
            <a:r>
              <a:rPr lang="en-US" dirty="0" err="1" smtClean="0">
                <a:latin typeface="Comic Sans MS" panose="030F0702030302020204" pitchFamily="66" charset="0"/>
              </a:rPr>
              <a:t>desarrollo</a:t>
            </a:r>
            <a:r>
              <a:rPr lang="en-US" dirty="0" smtClean="0">
                <a:latin typeface="Comic Sans MS" panose="030F0702030302020204" pitchFamily="66" charset="0"/>
              </a:rPr>
              <a:t> de </a:t>
            </a:r>
            <a:r>
              <a:rPr lang="en-US" dirty="0" err="1" smtClean="0">
                <a:latin typeface="Comic Sans MS" panose="030F0702030302020204" pitchFamily="66" charset="0"/>
              </a:rPr>
              <a:t>enfermedad</a:t>
            </a:r>
            <a:r>
              <a:rPr lang="en-US" dirty="0" smtClean="0">
                <a:latin typeface="Comic Sans MS" panose="030F0702030302020204" pitchFamily="66" charset="0"/>
              </a:rPr>
              <a:t> </a:t>
            </a:r>
            <a:r>
              <a:rPr lang="en-US" dirty="0" err="1" smtClean="0">
                <a:latin typeface="Comic Sans MS" panose="030F0702030302020204" pitchFamily="66" charset="0"/>
              </a:rPr>
              <a:t>resultante</a:t>
            </a:r>
            <a:r>
              <a:rPr lang="en-US" dirty="0" smtClean="0">
                <a:latin typeface="Comic Sans MS" panose="030F0702030302020204" pitchFamily="66" charset="0"/>
              </a:rPr>
              <a:t> de disbiosis </a:t>
            </a:r>
            <a:r>
              <a:rPr lang="en-US" dirty="0" err="1" smtClean="0">
                <a:latin typeface="Comic Sans MS" panose="030F0702030302020204" pitchFamily="66" charset="0"/>
              </a:rPr>
              <a:t>temprana</a:t>
            </a:r>
            <a:r>
              <a:rPr lang="en-US" dirty="0" smtClean="0">
                <a:latin typeface="Comic Sans MS" panose="030F0702030302020204" pitchFamily="66" charset="0"/>
              </a:rPr>
              <a:t>.</a:t>
            </a:r>
          </a:p>
          <a:p>
            <a:r>
              <a:rPr lang="en-US" sz="900" dirty="0" smtClean="0">
                <a:latin typeface="Comic Sans MS" panose="030F0702030302020204" pitchFamily="66" charset="0"/>
              </a:rPr>
              <a:t> </a:t>
            </a:r>
          </a:p>
          <a:p>
            <a:pPr marL="285750" indent="-285750">
              <a:buFont typeface="Arial" panose="020B0604020202020204" pitchFamily="34" charset="0"/>
              <a:buChar char="•"/>
            </a:pPr>
            <a:r>
              <a:rPr lang="en-US" dirty="0" err="1" smtClean="0">
                <a:effectLst>
                  <a:outerShdw blurRad="38100" dist="38100" dir="2700000" algn="tl">
                    <a:srgbClr val="000000">
                      <a:alpha val="43137"/>
                    </a:srgbClr>
                  </a:outerShdw>
                </a:effectLst>
                <a:latin typeface="Comic Sans MS" panose="030F0702030302020204" pitchFamily="66" charset="0"/>
              </a:rPr>
              <a:t>Avance</a:t>
            </a:r>
            <a:r>
              <a:rPr lang="en-US" dirty="0" smtClean="0">
                <a:effectLst>
                  <a:outerShdw blurRad="38100" dist="38100" dir="2700000" algn="tl">
                    <a:srgbClr val="000000">
                      <a:alpha val="43137"/>
                    </a:srgbClr>
                  </a:outerShdw>
                </a:effectLst>
                <a:latin typeface="Comic Sans MS" panose="030F0702030302020204" pitchFamily="66" charset="0"/>
              </a:rPr>
              <a:t> de </a:t>
            </a:r>
            <a:r>
              <a:rPr lang="en-US" dirty="0" err="1" smtClean="0">
                <a:effectLst>
                  <a:outerShdw blurRad="38100" dist="38100" dir="2700000" algn="tl">
                    <a:srgbClr val="000000">
                      <a:alpha val="43137"/>
                    </a:srgbClr>
                  </a:outerShdw>
                </a:effectLst>
                <a:latin typeface="Comic Sans MS" panose="030F0702030302020204" pitchFamily="66" charset="0"/>
              </a:rPr>
              <a:t>enfermedad</a:t>
            </a:r>
            <a:r>
              <a:rPr lang="en-US" dirty="0">
                <a:effectLst>
                  <a:outerShdw blurRad="38100" dist="38100" dir="2700000" algn="tl">
                    <a:srgbClr val="000000">
                      <a:alpha val="43137"/>
                    </a:srgbClr>
                  </a:outerShdw>
                </a:effectLst>
                <a:latin typeface="Comic Sans MS" panose="030F0702030302020204" pitchFamily="66" charset="0"/>
              </a:rPr>
              <a:t>:</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smtClean="0">
                <a:latin typeface="Comic Sans MS" panose="030F0702030302020204" pitchFamily="66" charset="0"/>
              </a:rPr>
              <a:t>la </a:t>
            </a:r>
            <a:r>
              <a:rPr lang="en-US" dirty="0" err="1" smtClean="0">
                <a:latin typeface="Comic Sans MS" panose="030F0702030302020204" pitchFamily="66" charset="0"/>
              </a:rPr>
              <a:t>disrupción</a:t>
            </a:r>
            <a:r>
              <a:rPr lang="en-US" dirty="0" smtClean="0">
                <a:latin typeface="Comic Sans MS" panose="030F0702030302020204" pitchFamily="66" charset="0"/>
              </a:rPr>
              <a:t> de un microbiota </a:t>
            </a:r>
            <a:r>
              <a:rPr lang="en-US" dirty="0" err="1" smtClean="0">
                <a:latin typeface="Comic Sans MS" panose="030F0702030302020204" pitchFamily="66" charset="0"/>
              </a:rPr>
              <a:t>homeostático</a:t>
            </a:r>
            <a:r>
              <a:rPr lang="en-US" dirty="0" smtClean="0">
                <a:latin typeface="Comic Sans MS" panose="030F0702030302020204" pitchFamily="66" charset="0"/>
              </a:rPr>
              <a:t> </a:t>
            </a:r>
            <a:r>
              <a:rPr lang="en-US" dirty="0" err="1" smtClean="0">
                <a:latin typeface="Comic Sans MS" panose="030F0702030302020204" pitchFamily="66" charset="0"/>
              </a:rPr>
              <a:t>resulta</a:t>
            </a:r>
            <a:r>
              <a:rPr lang="en-US" dirty="0" smtClean="0">
                <a:latin typeface="Comic Sans MS" panose="030F0702030302020204" pitchFamily="66" charset="0"/>
              </a:rPr>
              <a:t> en </a:t>
            </a:r>
            <a:r>
              <a:rPr lang="en-US" b="1" dirty="0" err="1" smtClean="0">
                <a:latin typeface="Comic Sans MS" panose="030F0702030302020204" pitchFamily="66" charset="0"/>
              </a:rPr>
              <a:t>enriquecimiento</a:t>
            </a:r>
            <a:r>
              <a:rPr lang="en-US" b="1" dirty="0" smtClean="0">
                <a:latin typeface="Comic Sans MS" panose="030F0702030302020204" pitchFamily="66" charset="0"/>
              </a:rPr>
              <a:t> de </a:t>
            </a:r>
            <a:r>
              <a:rPr lang="en-US" b="1" dirty="0" err="1" smtClean="0">
                <a:latin typeface="Comic Sans MS" panose="030F0702030302020204" pitchFamily="66" charset="0"/>
              </a:rPr>
              <a:t>patobiontes</a:t>
            </a:r>
            <a:r>
              <a:rPr lang="en-US" b="1" dirty="0" smtClean="0">
                <a:latin typeface="Comic Sans MS" panose="030F0702030302020204" pitchFamily="66" charset="0"/>
              </a:rPr>
              <a:t>, </a:t>
            </a:r>
            <a:r>
              <a:rPr lang="en-US" dirty="0" err="1" smtClean="0">
                <a:latin typeface="Comic Sans MS" panose="030F0702030302020204" pitchFamily="66" charset="0"/>
              </a:rPr>
              <a:t>producción</a:t>
            </a:r>
            <a:r>
              <a:rPr lang="en-US" dirty="0" smtClean="0">
                <a:latin typeface="Comic Sans MS" panose="030F0702030302020204" pitchFamily="66" charset="0"/>
              </a:rPr>
              <a:t> de </a:t>
            </a:r>
            <a:r>
              <a:rPr lang="en-US" dirty="0" err="1" smtClean="0">
                <a:effectLst>
                  <a:outerShdw blurRad="38100" dist="38100" dir="2700000" algn="tl">
                    <a:srgbClr val="000000">
                      <a:alpha val="43137"/>
                    </a:srgbClr>
                  </a:outerShdw>
                </a:effectLst>
                <a:latin typeface="Comic Sans MS" panose="030F0702030302020204" pitchFamily="66" charset="0"/>
              </a:rPr>
              <a:t>metabolitos</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proinflamatorios</a:t>
            </a:r>
            <a:r>
              <a:rPr lang="en-US" dirty="0" smtClean="0">
                <a:effectLst>
                  <a:outerShdw blurRad="38100" dist="38100" dir="2700000" algn="tl">
                    <a:srgbClr val="000000">
                      <a:alpha val="43137"/>
                    </a:srgbClr>
                  </a:outerShdw>
                </a:effectLst>
                <a:latin typeface="Comic Sans MS" panose="030F0702030302020204" pitchFamily="66" charset="0"/>
              </a:rPr>
              <a:t>  y </a:t>
            </a:r>
            <a:r>
              <a:rPr lang="en-US" dirty="0" err="1" smtClean="0">
                <a:effectLst>
                  <a:outerShdw blurRad="38100" dist="38100" dir="2700000" algn="tl">
                    <a:srgbClr val="000000">
                      <a:alpha val="43137"/>
                    </a:srgbClr>
                  </a:outerShdw>
                </a:effectLst>
                <a:latin typeface="Comic Sans MS" panose="030F0702030302020204" pitchFamily="66" charset="0"/>
              </a:rPr>
              <a:t>activación</a:t>
            </a:r>
            <a:r>
              <a:rPr lang="en-US" dirty="0" smtClean="0">
                <a:effectLst>
                  <a:outerShdw blurRad="38100" dist="38100" dir="2700000" algn="tl">
                    <a:srgbClr val="000000">
                      <a:alpha val="43137"/>
                    </a:srgbClr>
                  </a:outerShdw>
                </a:effectLst>
                <a:latin typeface="Comic Sans MS" panose="030F0702030302020204" pitchFamily="66" charset="0"/>
              </a:rPr>
              <a:t> de </a:t>
            </a:r>
            <a:r>
              <a:rPr lang="en-US" dirty="0" err="1" smtClean="0">
                <a:effectLst>
                  <a:outerShdw blurRad="38100" dist="38100" dir="2700000" algn="tl">
                    <a:srgbClr val="000000">
                      <a:alpha val="43137"/>
                    </a:srgbClr>
                  </a:outerShdw>
                </a:effectLst>
                <a:latin typeface="Comic Sans MS" panose="030F0702030302020204" pitchFamily="66" charset="0"/>
              </a:rPr>
              <a:t>vías</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inflamatorias</a:t>
            </a:r>
            <a:r>
              <a:rPr lang="en-US" dirty="0" smtClean="0">
                <a:latin typeface="Comic Sans MS" panose="030F0702030302020204" pitchFamily="66" charset="0"/>
              </a:rPr>
              <a:t>. </a:t>
            </a:r>
            <a:r>
              <a:rPr lang="en-US" dirty="0">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Capa</a:t>
            </a:r>
            <a:r>
              <a:rPr lang="en-US" dirty="0" smtClean="0">
                <a:effectLst>
                  <a:outerShdw blurRad="38100" dist="38100" dir="2700000" algn="tl">
                    <a:srgbClr val="000000">
                      <a:alpha val="43137"/>
                    </a:srgbClr>
                  </a:outerShdw>
                </a:effectLst>
                <a:latin typeface="Comic Sans MS" panose="030F0702030302020204" pitchFamily="66" charset="0"/>
              </a:rPr>
              <a:t> de moco </a:t>
            </a:r>
            <a:r>
              <a:rPr lang="en-US" dirty="0" err="1" smtClean="0">
                <a:latin typeface="Comic Sans MS" panose="030F0702030302020204" pitchFamily="66" charset="0"/>
              </a:rPr>
              <a:t>protectora</a:t>
            </a:r>
            <a:r>
              <a:rPr lang="en-US" dirty="0" smtClean="0">
                <a:latin typeface="Comic Sans MS" panose="030F0702030302020204" pitchFamily="66" charset="0"/>
              </a:rPr>
              <a:t> del </a:t>
            </a:r>
            <a:r>
              <a:rPr lang="en-US" dirty="0" err="1" smtClean="0">
                <a:latin typeface="Comic Sans MS" panose="030F0702030302020204" pitchFamily="66" charset="0"/>
              </a:rPr>
              <a:t>epitelio</a:t>
            </a:r>
            <a:r>
              <a:rPr lang="en-US" dirty="0" smtClean="0">
                <a:latin typeface="Comic Sans MS" panose="030F0702030302020204" pitchFamily="66" charset="0"/>
              </a:rPr>
              <a:t>, se </a:t>
            </a:r>
            <a:r>
              <a:rPr lang="en-US" dirty="0" err="1" smtClean="0">
                <a:latin typeface="Comic Sans MS" panose="030F0702030302020204" pitchFamily="66" charset="0"/>
              </a:rPr>
              <a:t>vuelve</a:t>
            </a:r>
            <a:r>
              <a:rPr lang="en-US" dirty="0" smtClean="0">
                <a:latin typeface="Comic Sans MS" panose="030F0702030302020204" pitchFamily="66" charset="0"/>
              </a:rPr>
              <a:t> </a:t>
            </a:r>
            <a:r>
              <a:rPr lang="en-US" dirty="0" smtClean="0">
                <a:effectLst>
                  <a:outerShdw blurRad="38100" dist="38100" dir="2700000" algn="tl">
                    <a:srgbClr val="000000">
                      <a:alpha val="43137"/>
                    </a:srgbClr>
                  </a:outerShdw>
                </a:effectLst>
                <a:latin typeface="Comic Sans MS" panose="030F0702030302020204" pitchFamily="66" charset="0"/>
              </a:rPr>
              <a:t>mas </a:t>
            </a:r>
            <a:r>
              <a:rPr lang="en-US" dirty="0" err="1" smtClean="0">
                <a:effectLst>
                  <a:outerShdw blurRad="38100" dist="38100" dir="2700000" algn="tl">
                    <a:srgbClr val="000000">
                      <a:alpha val="43137"/>
                    </a:srgbClr>
                  </a:outerShdw>
                </a:effectLst>
                <a:latin typeface="Comic Sans MS" panose="030F0702030302020204" pitchFamily="66" charset="0"/>
              </a:rPr>
              <a:t>fina</a:t>
            </a:r>
            <a:r>
              <a:rPr lang="en-US" dirty="0" smtClean="0">
                <a:effectLst>
                  <a:outerShdw blurRad="38100" dist="38100" dir="2700000" algn="tl">
                    <a:srgbClr val="000000">
                      <a:alpha val="43137"/>
                    </a:srgbClr>
                  </a:outerShdw>
                </a:effectLst>
                <a:latin typeface="Comic Sans MS" panose="030F0702030302020204" pitchFamily="66" charset="0"/>
              </a:rPr>
              <a:t> y </a:t>
            </a:r>
            <a:r>
              <a:rPr lang="en-US" dirty="0" err="1" smtClean="0">
                <a:effectLst>
                  <a:outerShdw blurRad="38100" dist="38100" dir="2700000" algn="tl">
                    <a:srgbClr val="000000">
                      <a:alpha val="43137"/>
                    </a:srgbClr>
                  </a:outerShdw>
                </a:effectLst>
                <a:latin typeface="Comic Sans MS" panose="030F0702030302020204" pitchFamily="66" charset="0"/>
              </a:rPr>
              <a:t>aumenta</a:t>
            </a:r>
            <a:r>
              <a:rPr lang="en-US" dirty="0" smtClean="0">
                <a:effectLst>
                  <a:outerShdw blurRad="38100" dist="38100" dir="2700000" algn="tl">
                    <a:srgbClr val="000000">
                      <a:alpha val="43137"/>
                    </a:srgbClr>
                  </a:outerShdw>
                </a:effectLst>
                <a:latin typeface="Comic Sans MS" panose="030F0702030302020204" pitchFamily="66" charset="0"/>
              </a:rPr>
              <a:t> la </a:t>
            </a:r>
            <a:r>
              <a:rPr lang="en-US" dirty="0" err="1" smtClean="0">
                <a:effectLst>
                  <a:outerShdw blurRad="38100" dist="38100" dir="2700000" algn="tl">
                    <a:srgbClr val="000000">
                      <a:alpha val="43137"/>
                    </a:srgbClr>
                  </a:outerShdw>
                </a:effectLst>
                <a:latin typeface="Comic Sans MS" panose="030F0702030302020204" pitchFamily="66" charset="0"/>
              </a:rPr>
              <a:t>severidad</a:t>
            </a:r>
            <a:r>
              <a:rPr lang="en-US" dirty="0" smtClean="0">
                <a:effectLst>
                  <a:outerShdw blurRad="38100" dist="38100" dir="2700000" algn="tl">
                    <a:srgbClr val="000000">
                      <a:alpha val="43137"/>
                    </a:srgbClr>
                  </a:outerShdw>
                </a:effectLst>
                <a:latin typeface="Comic Sans MS" panose="030F0702030302020204" pitchFamily="66" charset="0"/>
              </a:rPr>
              <a:t> de la </a:t>
            </a:r>
            <a:r>
              <a:rPr lang="en-US" dirty="0" err="1" smtClean="0">
                <a:effectLst>
                  <a:outerShdw blurRad="38100" dist="38100" dir="2700000" algn="tl">
                    <a:srgbClr val="000000">
                      <a:alpha val="43137"/>
                    </a:srgbClr>
                  </a:outerShdw>
                </a:effectLst>
                <a:latin typeface="Comic Sans MS" panose="030F0702030302020204" pitchFamily="66" charset="0"/>
              </a:rPr>
              <a:t>enfermedad</a:t>
            </a:r>
            <a:r>
              <a:rPr lang="en-US" dirty="0" smtClean="0">
                <a:latin typeface="Comic Sans MS" panose="030F0702030302020204" pitchFamily="66" charset="0"/>
              </a:rPr>
              <a:t>. </a:t>
            </a:r>
            <a:endParaRPr lang="en-US" dirty="0">
              <a:effectLst>
                <a:outerShdw blurRad="38100" dist="38100" dir="2700000" algn="tl">
                  <a:srgbClr val="000000">
                    <a:alpha val="43137"/>
                  </a:srgbClr>
                </a:outerShdw>
              </a:effectLst>
              <a:latin typeface="Comic Sans MS" panose="030F0702030302020204" pitchFamily="66" charset="0"/>
            </a:endParaRPr>
          </a:p>
          <a:p>
            <a:pPr marL="273050"/>
            <a:endParaRPr lang="en-US" sz="800" dirty="0" smtClean="0">
              <a:effectLst>
                <a:outerShdw blurRad="38100" dist="38100" dir="2700000" algn="tl">
                  <a:srgbClr val="000000">
                    <a:alpha val="43137"/>
                  </a:srgbClr>
                </a:outerShdw>
              </a:effectLst>
              <a:latin typeface="Comic Sans MS" panose="030F0702030302020204" pitchFamily="66" charset="0"/>
            </a:endParaRPr>
          </a:p>
          <a:p>
            <a:pPr marL="273050"/>
            <a:r>
              <a:rPr lang="en-US" dirty="0" smtClean="0">
                <a:solidFill>
                  <a:srgbClr val="0000FF"/>
                </a:solidFill>
                <a:effectLst>
                  <a:outerShdw blurRad="38100" dist="38100" dir="2700000" algn="tl">
                    <a:srgbClr val="000000">
                      <a:alpha val="43137"/>
                    </a:srgbClr>
                  </a:outerShdw>
                </a:effectLst>
                <a:latin typeface="Comic Sans MS" panose="030F0702030302020204" pitchFamily="66" charset="0"/>
              </a:rPr>
              <a:t>*</a:t>
            </a:r>
            <a:r>
              <a:rPr lang="en-US" dirty="0" err="1" smtClean="0">
                <a:effectLst>
                  <a:outerShdw blurRad="38100" dist="38100" dir="2700000" algn="tl">
                    <a:srgbClr val="000000">
                      <a:alpha val="43137"/>
                    </a:srgbClr>
                  </a:outerShdw>
                </a:effectLst>
                <a:latin typeface="Comic Sans MS" panose="030F0702030302020204" pitchFamily="66" charset="0"/>
              </a:rPr>
              <a:t>Intervenciones</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dietéticas</a:t>
            </a:r>
            <a:r>
              <a:rPr lang="en-US" dirty="0" smtClean="0">
                <a:effectLst>
                  <a:outerShdw blurRad="38100" dist="38100" dir="2700000" algn="tl">
                    <a:srgbClr val="000000">
                      <a:alpha val="43137"/>
                    </a:srgbClr>
                  </a:outerShdw>
                </a:effectLst>
                <a:latin typeface="Comic Sans MS" panose="030F0702030302020204" pitchFamily="66" charset="0"/>
              </a:rPr>
              <a:t> y </a:t>
            </a:r>
            <a:r>
              <a:rPr lang="en-US" dirty="0" err="1" smtClean="0">
                <a:effectLst>
                  <a:outerShdw blurRad="38100" dist="38100" dir="2700000" algn="tl">
                    <a:srgbClr val="000000">
                      <a:alpha val="43137"/>
                    </a:srgbClr>
                  </a:outerShdw>
                </a:effectLst>
                <a:latin typeface="Comic Sans MS" panose="030F0702030302020204" pitchFamily="66" charset="0"/>
              </a:rPr>
              <a:t>antibióticos</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smtClean="0">
                <a:latin typeface="Comic Sans MS" panose="030F0702030302020204" pitchFamily="66" charset="0"/>
              </a:rPr>
              <a:t>para </a:t>
            </a:r>
            <a:r>
              <a:rPr lang="en-US" dirty="0" err="1" smtClean="0">
                <a:latin typeface="Comic Sans MS" panose="030F0702030302020204" pitchFamily="66" charset="0"/>
              </a:rPr>
              <a:t>manipular</a:t>
            </a:r>
            <a:r>
              <a:rPr lang="en-US" dirty="0" smtClean="0">
                <a:latin typeface="Comic Sans MS" panose="030F0702030302020204" pitchFamily="66" charset="0"/>
              </a:rPr>
              <a:t> </a:t>
            </a:r>
            <a:r>
              <a:rPr lang="en-US" dirty="0" err="1" smtClean="0">
                <a:latin typeface="Comic Sans MS" panose="030F0702030302020204" pitchFamily="66" charset="0"/>
              </a:rPr>
              <a:t>más</a:t>
            </a:r>
            <a:r>
              <a:rPr lang="en-US" dirty="0" smtClean="0">
                <a:latin typeface="Comic Sans MS" panose="030F0702030302020204" pitchFamily="66" charset="0"/>
              </a:rPr>
              <a:t> </a:t>
            </a:r>
            <a:r>
              <a:rPr lang="en-US" dirty="0" err="1" smtClean="0">
                <a:latin typeface="Comic Sans MS" panose="030F0702030302020204" pitchFamily="66" charset="0"/>
              </a:rPr>
              <a:t>drásticamente</a:t>
            </a:r>
            <a:r>
              <a:rPr lang="en-US" dirty="0" smtClean="0">
                <a:latin typeface="Comic Sans MS" panose="030F0702030302020204" pitchFamily="66" charset="0"/>
              </a:rPr>
              <a:t> el </a:t>
            </a:r>
            <a:r>
              <a:rPr lang="en-US" dirty="0" err="1" smtClean="0">
                <a:latin typeface="Comic Sans MS" panose="030F0702030302020204" pitchFamily="66" charset="0"/>
              </a:rPr>
              <a:t>contenido</a:t>
            </a:r>
            <a:r>
              <a:rPr lang="en-US" dirty="0" smtClean="0">
                <a:latin typeface="Comic Sans MS" panose="030F0702030302020204" pitchFamily="66" charset="0"/>
              </a:rPr>
              <a:t> </a:t>
            </a:r>
            <a:r>
              <a:rPr lang="en-US" dirty="0" err="1" smtClean="0">
                <a:latin typeface="Comic Sans MS" panose="030F0702030302020204" pitchFamily="66" charset="0"/>
              </a:rPr>
              <a:t>bacteriano</a:t>
            </a:r>
            <a:r>
              <a:rPr lang="en-US" dirty="0" smtClean="0">
                <a:latin typeface="Comic Sans MS" panose="030F0702030302020204" pitchFamily="66" charset="0"/>
              </a:rPr>
              <a:t>. </a:t>
            </a:r>
          </a:p>
          <a:p>
            <a:pPr marL="171450" indent="-171450">
              <a:buFont typeface="Arial" panose="020B0604020202020204" pitchFamily="34" charset="0"/>
              <a:buChar char="•"/>
            </a:pPr>
            <a:endParaRPr lang="en-US" sz="900" dirty="0" smtClean="0">
              <a:latin typeface="Comic Sans MS" panose="030F0702030302020204" pitchFamily="66" charset="0"/>
            </a:endParaRPr>
          </a:p>
          <a:p>
            <a:pPr marL="285750" indent="-285750">
              <a:buFont typeface="Arial" panose="020B0604020202020204" pitchFamily="34" charset="0"/>
              <a:buChar char="•"/>
            </a:pPr>
            <a:r>
              <a:rPr lang="en-US" dirty="0" err="1" smtClean="0">
                <a:effectLst>
                  <a:outerShdw blurRad="38100" dist="38100" dir="2700000" algn="tl">
                    <a:srgbClr val="000000">
                      <a:alpha val="43137"/>
                    </a:srgbClr>
                  </a:outerShdw>
                </a:effectLst>
                <a:latin typeface="Comic Sans MS" panose="030F0702030302020204" pitchFamily="66" charset="0"/>
              </a:rPr>
              <a:t>Tardío</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smtClean="0">
                <a:latin typeface="Comic Sans MS" panose="030F0702030302020204" pitchFamily="66" charset="0"/>
              </a:rPr>
              <a:t>el </a:t>
            </a:r>
            <a:r>
              <a:rPr lang="en-US" dirty="0" err="1" smtClean="0">
                <a:latin typeface="Comic Sans MS" panose="030F0702030302020204" pitchFamily="66" charset="0"/>
              </a:rPr>
              <a:t>daño</a:t>
            </a:r>
            <a:r>
              <a:rPr lang="en-US" dirty="0" smtClean="0">
                <a:latin typeface="Comic Sans MS" panose="030F0702030302020204" pitchFamily="66" charset="0"/>
              </a:rPr>
              <a:t> continuo </a:t>
            </a:r>
            <a:r>
              <a:rPr lang="en-US" dirty="0" err="1" smtClean="0">
                <a:latin typeface="Comic Sans MS" panose="030F0702030302020204" pitchFamily="66" charset="0"/>
              </a:rPr>
              <a:t>lleva</a:t>
            </a:r>
            <a:r>
              <a:rPr lang="en-US" dirty="0" smtClean="0">
                <a:latin typeface="Comic Sans MS" panose="030F0702030302020204" pitchFamily="66" charset="0"/>
              </a:rPr>
              <a:t> a </a:t>
            </a:r>
            <a:r>
              <a:rPr lang="en-US" dirty="0" err="1" smtClean="0">
                <a:effectLst>
                  <a:outerShdw blurRad="38100" dist="38100" dir="2700000" algn="tl">
                    <a:srgbClr val="000000">
                      <a:alpha val="43137"/>
                    </a:srgbClr>
                  </a:outerShdw>
                </a:effectLst>
                <a:latin typeface="Comic Sans MS" panose="030F0702030302020204" pitchFamily="66" charset="0"/>
              </a:rPr>
              <a:t>adelgazamiento</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adicional</a:t>
            </a:r>
            <a:r>
              <a:rPr lang="en-US" dirty="0" smtClean="0">
                <a:effectLst>
                  <a:outerShdw blurRad="38100" dist="38100" dir="2700000" algn="tl">
                    <a:srgbClr val="000000">
                      <a:alpha val="43137"/>
                    </a:srgbClr>
                  </a:outerShdw>
                </a:effectLst>
                <a:latin typeface="Comic Sans MS" panose="030F0702030302020204" pitchFamily="66" charset="0"/>
              </a:rPr>
              <a:t> de la </a:t>
            </a:r>
            <a:r>
              <a:rPr lang="en-US" dirty="0" err="1" smtClean="0">
                <a:effectLst>
                  <a:outerShdw blurRad="38100" dist="38100" dir="2700000" algn="tl">
                    <a:srgbClr val="000000">
                      <a:alpha val="43137"/>
                    </a:srgbClr>
                  </a:outerShdw>
                </a:effectLst>
                <a:latin typeface="Comic Sans MS" panose="030F0702030302020204" pitchFamily="66" charset="0"/>
              </a:rPr>
              <a:t>capa</a:t>
            </a:r>
            <a:r>
              <a:rPr lang="en-US" dirty="0" smtClean="0">
                <a:effectLst>
                  <a:outerShdw blurRad="38100" dist="38100" dir="2700000" algn="tl">
                    <a:srgbClr val="000000">
                      <a:alpha val="43137"/>
                    </a:srgbClr>
                  </a:outerShdw>
                </a:effectLst>
                <a:latin typeface="Comic Sans MS" panose="030F0702030302020204" pitchFamily="66" charset="0"/>
              </a:rPr>
              <a:t> de moco</a:t>
            </a:r>
            <a:r>
              <a:rPr lang="en-US" dirty="0" smtClean="0">
                <a:latin typeface="Comic Sans MS" panose="030F0702030302020204" pitchFamily="66" charset="0"/>
              </a:rPr>
              <a:t>, y la </a:t>
            </a:r>
            <a:r>
              <a:rPr lang="en-US" dirty="0" smtClean="0">
                <a:effectLst>
                  <a:outerShdw blurRad="38100" dist="38100" dir="2700000" algn="tl">
                    <a:srgbClr val="000000">
                      <a:alpha val="43137"/>
                    </a:srgbClr>
                  </a:outerShdw>
                </a:effectLst>
                <a:latin typeface="Comic Sans MS" panose="030F0702030302020204" pitchFamily="66" charset="0"/>
              </a:rPr>
              <a:t>bacteria </a:t>
            </a:r>
            <a:r>
              <a:rPr lang="en-US" dirty="0" err="1" smtClean="0">
                <a:effectLst>
                  <a:outerShdw blurRad="38100" dist="38100" dir="2700000" algn="tl">
                    <a:srgbClr val="000000">
                      <a:alpha val="43137"/>
                    </a:srgbClr>
                  </a:outerShdw>
                </a:effectLst>
                <a:latin typeface="Comic Sans MS" panose="030F0702030302020204" pitchFamily="66" charset="0"/>
              </a:rPr>
              <a:t>traspasa</a:t>
            </a:r>
            <a:r>
              <a:rPr lang="en-US" dirty="0" smtClean="0">
                <a:effectLst>
                  <a:outerShdw blurRad="38100" dist="38100" dir="2700000" algn="tl">
                    <a:srgbClr val="000000">
                      <a:alpha val="43137"/>
                    </a:srgbClr>
                  </a:outerShdw>
                </a:effectLst>
                <a:latin typeface="Comic Sans MS" panose="030F0702030302020204" pitchFamily="66" charset="0"/>
              </a:rPr>
              <a:t> la </a:t>
            </a:r>
            <a:r>
              <a:rPr lang="en-US" dirty="0" err="1" smtClean="0">
                <a:effectLst>
                  <a:outerShdw blurRad="38100" dist="38100" dir="2700000" algn="tl">
                    <a:srgbClr val="000000">
                      <a:alpha val="43137"/>
                    </a:srgbClr>
                  </a:outerShdw>
                </a:effectLst>
                <a:latin typeface="Comic Sans MS" panose="030F0702030302020204" pitchFamily="66" charset="0"/>
              </a:rPr>
              <a:t>barrera</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epitelial</a:t>
            </a:r>
            <a:r>
              <a:rPr lang="en-US" dirty="0" smtClean="0">
                <a:latin typeface="Comic Sans MS" panose="030F0702030302020204" pitchFamily="66" charset="0"/>
              </a:rPr>
              <a:t>. </a:t>
            </a:r>
          </a:p>
          <a:p>
            <a:pPr marL="273050"/>
            <a:endParaRPr lang="en-US" sz="800" b="1" dirty="0" smtClean="0">
              <a:latin typeface="Comic Sans MS" panose="030F0702030302020204" pitchFamily="66" charset="0"/>
            </a:endParaRPr>
          </a:p>
          <a:p>
            <a:pPr marL="273050"/>
            <a:r>
              <a:rPr lang="en-US" b="1" dirty="0" smtClean="0">
                <a:solidFill>
                  <a:srgbClr val="0000FF"/>
                </a:solidFill>
                <a:latin typeface="Comic Sans MS" panose="030F0702030302020204" pitchFamily="66" charset="0"/>
              </a:rPr>
              <a:t>*</a:t>
            </a:r>
            <a:r>
              <a:rPr lang="en-US" b="1" dirty="0" err="1" smtClean="0">
                <a:latin typeface="Comic Sans MS" panose="030F0702030302020204" pitchFamily="66" charset="0"/>
              </a:rPr>
              <a:t>Terapia</a:t>
            </a:r>
            <a:r>
              <a:rPr lang="en-US" b="1" dirty="0" smtClean="0">
                <a:latin typeface="Comic Sans MS" panose="030F0702030302020204" pitchFamily="66" charset="0"/>
              </a:rPr>
              <a:t> </a:t>
            </a:r>
            <a:r>
              <a:rPr lang="en-US" b="1" dirty="0" err="1" smtClean="0">
                <a:latin typeface="Comic Sans MS" panose="030F0702030302020204" pitchFamily="66" charset="0"/>
              </a:rPr>
              <a:t>antibiótica</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err="1" smtClean="0">
                <a:latin typeface="Comic Sans MS" panose="030F0702030302020204" pitchFamily="66" charset="0"/>
              </a:rPr>
              <a:t>agresiva</a:t>
            </a:r>
            <a:r>
              <a:rPr lang="en-US" dirty="0" smtClean="0">
                <a:latin typeface="Comic Sans MS" panose="030F0702030302020204" pitchFamily="66" charset="0"/>
              </a:rPr>
              <a:t> con </a:t>
            </a:r>
            <a:r>
              <a:rPr lang="en-US" dirty="0" smtClean="0">
                <a:effectLst>
                  <a:outerShdw blurRad="38100" dist="38100" dir="2700000" algn="tl">
                    <a:srgbClr val="000000">
                      <a:alpha val="43137"/>
                    </a:srgbClr>
                  </a:outerShdw>
                </a:effectLst>
                <a:latin typeface="Comic Sans MS" panose="030F0702030302020204" pitchFamily="66" charset="0"/>
              </a:rPr>
              <a:t>transplante fecal </a:t>
            </a:r>
            <a:r>
              <a:rPr lang="en-US" dirty="0" smtClean="0">
                <a:latin typeface="Comic Sans MS" panose="030F0702030302020204" pitchFamily="66" charset="0"/>
              </a:rPr>
              <a:t>del microbiota </a:t>
            </a:r>
            <a:r>
              <a:rPr lang="en-US" dirty="0" err="1" smtClean="0">
                <a:latin typeface="Comic Sans MS" panose="030F0702030302020204" pitchFamily="66" charset="0"/>
              </a:rPr>
              <a:t>podría</a:t>
            </a:r>
            <a:r>
              <a:rPr lang="en-US" dirty="0" smtClean="0">
                <a:latin typeface="Comic Sans MS" panose="030F0702030302020204" pitchFamily="66" charset="0"/>
              </a:rPr>
              <a:t> </a:t>
            </a:r>
            <a:r>
              <a:rPr lang="en-US" dirty="0" err="1" smtClean="0">
                <a:latin typeface="Comic Sans MS" panose="030F0702030302020204" pitchFamily="66" charset="0"/>
              </a:rPr>
              <a:t>restaurar</a:t>
            </a:r>
            <a:r>
              <a:rPr lang="en-US" dirty="0" smtClean="0">
                <a:latin typeface="Comic Sans MS" panose="030F0702030302020204" pitchFamily="66" charset="0"/>
              </a:rPr>
              <a:t> el balance </a:t>
            </a:r>
            <a:r>
              <a:rPr lang="en-US" dirty="0" err="1" smtClean="0">
                <a:latin typeface="Comic Sans MS" panose="030F0702030302020204" pitchFamily="66" charset="0"/>
              </a:rPr>
              <a:t>microbiano</a:t>
            </a:r>
            <a:r>
              <a:rPr lang="en-US" dirty="0" smtClean="0">
                <a:latin typeface="Comic Sans MS" panose="030F0702030302020204" pitchFamily="66" charset="0"/>
              </a:rPr>
              <a:t>. </a:t>
            </a:r>
            <a:endParaRPr lang="es-VE" dirty="0">
              <a:latin typeface="Comic Sans MS" panose="030F0702030302020204" pitchFamily="66" charset="0"/>
            </a:endParaRPr>
          </a:p>
        </p:txBody>
      </p:sp>
      <p:sp>
        <p:nvSpPr>
          <p:cNvPr id="2" name="Rectángulo 1"/>
          <p:cNvSpPr/>
          <p:nvPr/>
        </p:nvSpPr>
        <p:spPr>
          <a:xfrm>
            <a:off x="1539075" y="404664"/>
            <a:ext cx="6065850" cy="400110"/>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square">
            <a:spAutoFit/>
          </a:bodyPr>
          <a:lstStyle/>
          <a:p>
            <a:pPr algn="ctr"/>
            <a:r>
              <a:rPr lang="en-US" sz="2000" dirty="0" err="1" smtClean="0">
                <a:effectLst>
                  <a:outerShdw blurRad="38100" dist="38100" dir="2700000" algn="tl">
                    <a:srgbClr val="000000">
                      <a:alpha val="43137"/>
                    </a:srgbClr>
                  </a:outerShdw>
                </a:effectLst>
                <a:latin typeface="Comic Sans MS" panose="030F0702030302020204" pitchFamily="66" charset="0"/>
              </a:rPr>
              <a:t>Terapia</a:t>
            </a:r>
            <a:r>
              <a:rPr lang="en-US" sz="2000" dirty="0" smtClean="0">
                <a:effectLst>
                  <a:outerShdw blurRad="38100" dist="38100" dir="2700000" algn="tl">
                    <a:srgbClr val="000000">
                      <a:alpha val="43137"/>
                    </a:srgbClr>
                  </a:outerShdw>
                </a:effectLst>
                <a:latin typeface="Comic Sans MS" panose="030F0702030302020204" pitchFamily="66" charset="0"/>
              </a:rPr>
              <a:t> </a:t>
            </a:r>
            <a:r>
              <a:rPr lang="en-US" sz="2000" dirty="0" err="1" smtClean="0">
                <a:effectLst>
                  <a:outerShdw blurRad="38100" dist="38100" dir="2700000" algn="tl">
                    <a:srgbClr val="000000">
                      <a:alpha val="43137"/>
                    </a:srgbClr>
                  </a:outerShdw>
                </a:effectLst>
                <a:latin typeface="Comic Sans MS" panose="030F0702030302020204" pitchFamily="66" charset="0"/>
              </a:rPr>
              <a:t>microbiana</a:t>
            </a:r>
            <a:r>
              <a:rPr lang="en-US" sz="2000" dirty="0" smtClean="0">
                <a:effectLst>
                  <a:outerShdw blurRad="38100" dist="38100" dir="2700000" algn="tl">
                    <a:srgbClr val="000000">
                      <a:alpha val="43137"/>
                    </a:srgbClr>
                  </a:outerShdw>
                </a:effectLst>
                <a:latin typeface="Comic Sans MS" panose="030F0702030302020204" pitchFamily="66" charset="0"/>
              </a:rPr>
              <a:t> en el </a:t>
            </a:r>
            <a:r>
              <a:rPr lang="en-US" sz="2000" dirty="0" err="1" smtClean="0">
                <a:effectLst>
                  <a:outerShdw blurRad="38100" dist="38100" dir="2700000" algn="tl">
                    <a:srgbClr val="000000">
                      <a:alpha val="43137"/>
                    </a:srgbClr>
                  </a:outerShdw>
                </a:effectLst>
                <a:latin typeface="Comic Sans MS" panose="030F0702030302020204" pitchFamily="66" charset="0"/>
              </a:rPr>
              <a:t>curso</a:t>
            </a:r>
            <a:r>
              <a:rPr lang="en-US" sz="2000" dirty="0" smtClean="0">
                <a:effectLst>
                  <a:outerShdw blurRad="38100" dist="38100" dir="2700000" algn="tl">
                    <a:srgbClr val="000000">
                      <a:alpha val="43137"/>
                    </a:srgbClr>
                  </a:outerShdw>
                </a:effectLst>
                <a:latin typeface="Comic Sans MS" panose="030F0702030302020204" pitchFamily="66" charset="0"/>
              </a:rPr>
              <a:t> de la </a:t>
            </a:r>
            <a:r>
              <a:rPr lang="en-US" sz="2000" dirty="0" err="1" smtClean="0">
                <a:effectLst>
                  <a:outerShdw blurRad="38100" dist="38100" dir="2700000" algn="tl">
                    <a:srgbClr val="000000">
                      <a:alpha val="43137"/>
                    </a:srgbClr>
                  </a:outerShdw>
                </a:effectLst>
                <a:latin typeface="Comic Sans MS" panose="030F0702030302020204" pitchFamily="66" charset="0"/>
              </a:rPr>
              <a:t>enfermedad</a:t>
            </a:r>
            <a:endParaRPr lang="en-US" sz="2000" dirty="0">
              <a:effectLst>
                <a:outerShdw blurRad="38100" dist="38100" dir="2700000" algn="tl">
                  <a:srgbClr val="000000">
                    <a:alpha val="43137"/>
                  </a:srgbClr>
                </a:outerShdw>
              </a:effectLst>
              <a:latin typeface="Comic Sans MS" panose="030F0702030302020204" pitchFamily="66" charset="0"/>
            </a:endParaRPr>
          </a:p>
        </p:txBody>
      </p:sp>
      <p:sp>
        <p:nvSpPr>
          <p:cNvPr id="9" name="6 CuadroTexto"/>
          <p:cNvSpPr txBox="1"/>
          <p:nvPr/>
        </p:nvSpPr>
        <p:spPr>
          <a:xfrm>
            <a:off x="224153" y="188640"/>
            <a:ext cx="546945" cy="276999"/>
          </a:xfrm>
          <a:prstGeom prst="rect">
            <a:avLst/>
          </a:prstGeom>
          <a:solidFill>
            <a:srgbClr val="0047D6"/>
          </a:solidFill>
        </p:spPr>
        <p:txBody>
          <a:bodyPr wrap="none" rtlCol="0">
            <a:spAutoFit/>
          </a:bodyPr>
          <a:lstStyle/>
          <a:p>
            <a:r>
              <a:rPr lang="es-VE" sz="1200" dirty="0" smtClean="0">
                <a:solidFill>
                  <a:prstClr val="white"/>
                </a:solidFill>
                <a:latin typeface="Comic Sans MS" pitchFamily="66" charset="0"/>
              </a:rPr>
              <a:t>IIIA</a:t>
            </a:r>
            <a:endParaRPr lang="es-VE" sz="1200" dirty="0">
              <a:solidFill>
                <a:prstClr val="white"/>
              </a:solidFill>
              <a:latin typeface="Comic Sans MS" pitchFamily="66" charset="0"/>
            </a:endParaRPr>
          </a:p>
        </p:txBody>
      </p:sp>
      <p:sp>
        <p:nvSpPr>
          <p:cNvPr id="10" name="CuadroTexto 9"/>
          <p:cNvSpPr txBox="1"/>
          <p:nvPr/>
        </p:nvSpPr>
        <p:spPr>
          <a:xfrm>
            <a:off x="224153" y="517051"/>
            <a:ext cx="732893" cy="461665"/>
          </a:xfrm>
          <a:prstGeom prst="rect">
            <a:avLst/>
          </a:prstGeom>
          <a:solidFill>
            <a:schemeClr val="accent6">
              <a:lumMod val="40000"/>
              <a:lumOff val="60000"/>
            </a:schemeClr>
          </a:solidFill>
          <a:ln w="28575">
            <a:solidFill>
              <a:srgbClr val="0047D6"/>
            </a:solidFill>
          </a:ln>
        </p:spPr>
        <p:txBody>
          <a:bodyPr wrap="none" rtlCol="0">
            <a:spAutoFit/>
          </a:bodyPr>
          <a:lstStyle/>
          <a:p>
            <a:r>
              <a:rPr lang="es-VE" sz="1200" dirty="0" smtClean="0">
                <a:latin typeface="Comic Sans MS" panose="030F0702030302020204" pitchFamily="66" charset="0"/>
              </a:rPr>
              <a:t>Terapia</a:t>
            </a:r>
          </a:p>
          <a:p>
            <a:r>
              <a:rPr lang="es-VE" sz="1200" dirty="0" smtClean="0">
                <a:latin typeface="Comic Sans MS" panose="030F0702030302020204" pitchFamily="66" charset="0"/>
              </a:rPr>
              <a:t>General</a:t>
            </a:r>
            <a:endParaRPr lang="es-VE" sz="1200" dirty="0">
              <a:latin typeface="Comic Sans MS" panose="030F0702030302020204" pitchFamily="66" charset="0"/>
            </a:endParaRPr>
          </a:p>
        </p:txBody>
      </p:sp>
    </p:spTree>
    <p:extLst>
      <p:ext uri="{BB962C8B-B14F-4D97-AF65-F5344CB8AC3E}">
        <p14:creationId xmlns:p14="http://schemas.microsoft.com/office/powerpoint/2010/main" val="4031204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CuadroTexto 6"/>
          <p:cNvSpPr txBox="1"/>
          <p:nvPr/>
        </p:nvSpPr>
        <p:spPr>
          <a:xfrm>
            <a:off x="1908406" y="1725130"/>
            <a:ext cx="5327187" cy="3046988"/>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square" rtlCol="0">
            <a:spAutoFit/>
          </a:bodyPr>
          <a:lstStyle/>
          <a:p>
            <a:r>
              <a:rPr lang="es-VE" sz="2800" dirty="0" err="1" smtClean="0">
                <a:effectLst>
                  <a:outerShdw blurRad="38100" dist="38100" dir="2700000" algn="tl">
                    <a:srgbClr val="000000">
                      <a:alpha val="43137"/>
                    </a:srgbClr>
                  </a:outerShdw>
                </a:effectLst>
                <a:latin typeface="Comic Sans MS" panose="030F0702030302020204" pitchFamily="66" charset="0"/>
              </a:rPr>
              <a:t>Nutricéuticos</a:t>
            </a:r>
            <a:endParaRPr lang="es-VE" sz="2800" dirty="0">
              <a:effectLst>
                <a:outerShdw blurRad="38100" dist="38100" dir="2700000" algn="tl">
                  <a:srgbClr val="000000">
                    <a:alpha val="43137"/>
                  </a:srgbClr>
                </a:outerShdw>
              </a:effectLst>
              <a:latin typeface="Comic Sans MS" panose="030F0702030302020204" pitchFamily="66" charset="0"/>
            </a:endParaRPr>
          </a:p>
          <a:p>
            <a:endParaRPr lang="es-VE" sz="2000" dirty="0">
              <a:latin typeface="Comic Sans MS" panose="030F0702030302020204" pitchFamily="66" charset="0"/>
            </a:endParaRPr>
          </a:p>
          <a:p>
            <a:r>
              <a:rPr lang="es-VE" sz="2400" b="1" dirty="0" smtClean="0">
                <a:latin typeface="Comic Sans MS" panose="030F0702030302020204" pitchFamily="66" charset="0"/>
                <a:cs typeface="Arabic Typesetting" panose="03020402040406030203" pitchFamily="66" charset="-78"/>
              </a:rPr>
              <a:t>Comidas funcionales </a:t>
            </a:r>
            <a:r>
              <a:rPr lang="es-VE" sz="2400" dirty="0" smtClean="0">
                <a:latin typeface="Comic Sans MS" panose="030F0702030302020204" pitchFamily="66" charset="0"/>
                <a:cs typeface="Arabic Typesetting" panose="03020402040406030203" pitchFamily="66" charset="-78"/>
              </a:rPr>
              <a:t>para la </a:t>
            </a:r>
            <a:r>
              <a:rPr lang="es-VE" sz="2400" dirty="0">
                <a:latin typeface="Comic Sans MS" panose="030F0702030302020204" pitchFamily="66" charset="0"/>
                <a:cs typeface="Arabic Typesetting" panose="03020402040406030203" pitchFamily="66" charset="-78"/>
              </a:rPr>
              <a:t>modulación de microbiota intestinal </a:t>
            </a:r>
            <a:r>
              <a:rPr lang="es-VE" sz="2400" dirty="0" smtClean="0">
                <a:latin typeface="Comic Sans MS" panose="030F0702030302020204" pitchFamily="66" charset="0"/>
                <a:cs typeface="Arabic Typesetting" panose="03020402040406030203" pitchFamily="66" charset="-78"/>
              </a:rPr>
              <a:t>son:</a:t>
            </a:r>
          </a:p>
          <a:p>
            <a:r>
              <a:rPr lang="es-VE" sz="2400" dirty="0" smtClean="0">
                <a:effectLst>
                  <a:outerShdw blurRad="38100" dist="38100" dir="2700000" algn="tl">
                    <a:srgbClr val="000000">
                      <a:alpha val="43137"/>
                    </a:srgbClr>
                  </a:outerShdw>
                </a:effectLst>
                <a:latin typeface="Comic Sans MS" panose="030F0702030302020204" pitchFamily="66" charset="0"/>
                <a:cs typeface="Arabic Typesetting" panose="03020402040406030203" pitchFamily="66" charset="-78"/>
              </a:rPr>
              <a:t>prebióticos</a:t>
            </a:r>
            <a:r>
              <a:rPr lang="es-VE" sz="2400" dirty="0">
                <a:effectLst>
                  <a:outerShdw blurRad="38100" dist="38100" dir="2700000" algn="tl">
                    <a:srgbClr val="000000">
                      <a:alpha val="43137"/>
                    </a:srgbClr>
                  </a:outerShdw>
                </a:effectLst>
                <a:latin typeface="Comic Sans MS" panose="030F0702030302020204" pitchFamily="66" charset="0"/>
                <a:cs typeface="Arabic Typesetting" panose="03020402040406030203" pitchFamily="66" charset="-78"/>
              </a:rPr>
              <a:t>, probióticos, ácidos grasos poliinsaturados, aminoácidos y polifenoles</a:t>
            </a:r>
            <a:endParaRPr lang="es-VE" sz="2400" dirty="0">
              <a:effectLst>
                <a:outerShdw blurRad="38100" dist="38100" dir="2700000" algn="tl">
                  <a:srgbClr val="000000">
                    <a:alpha val="43137"/>
                  </a:srgbClr>
                </a:outerShdw>
              </a:effectLst>
              <a:latin typeface="Comic Sans MS" panose="030F0702030302020204" pitchFamily="66" charset="0"/>
            </a:endParaRPr>
          </a:p>
        </p:txBody>
      </p:sp>
      <p:sp>
        <p:nvSpPr>
          <p:cNvPr id="3" name="Rectángulo 2"/>
          <p:cNvSpPr/>
          <p:nvPr/>
        </p:nvSpPr>
        <p:spPr>
          <a:xfrm>
            <a:off x="1505795" y="4978042"/>
            <a:ext cx="6132408" cy="646331"/>
          </a:xfrm>
          <a:prstGeom prst="rect">
            <a:avLst/>
          </a:prstGeom>
        </p:spPr>
        <p:txBody>
          <a:bodyPr wrap="square">
            <a:spAutoFit/>
          </a:bodyPr>
          <a:lstStyle/>
          <a:p>
            <a:pPr algn="ctr"/>
            <a:r>
              <a:rPr lang="es-VE" sz="1200" dirty="0" smtClean="0">
                <a:latin typeface="Times New Roman" panose="02020603050405020304" pitchFamily="18" charset="0"/>
                <a:cs typeface="Times New Roman" panose="02020603050405020304" pitchFamily="18" charset="0"/>
              </a:rPr>
              <a:t>T</a:t>
            </a:r>
            <a:r>
              <a:rPr lang="es-VE" sz="1200" dirty="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Magrone</a:t>
            </a:r>
            <a:r>
              <a:rPr lang="es-VE" sz="1200" dirty="0">
                <a:latin typeface="Times New Roman" panose="02020603050405020304" pitchFamily="18" charset="0"/>
                <a:cs typeface="Times New Roman" panose="02020603050405020304" pitchFamily="18" charset="0"/>
              </a:rPr>
              <a:t>, E. </a:t>
            </a:r>
            <a:r>
              <a:rPr lang="es-VE" sz="1200" dirty="0" err="1">
                <a:latin typeface="Times New Roman" panose="02020603050405020304" pitchFamily="18" charset="0"/>
                <a:cs typeface="Times New Roman" panose="02020603050405020304" pitchFamily="18" charset="0"/>
              </a:rPr>
              <a:t>Jirillo</a:t>
            </a:r>
            <a:r>
              <a:rPr lang="es-VE" sz="1200"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The</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Interplay</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between</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the</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Gut</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Immune</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System</a:t>
            </a:r>
            <a:r>
              <a:rPr lang="es-VE" sz="1200" i="1" dirty="0">
                <a:latin typeface="Times New Roman" panose="02020603050405020304" pitchFamily="18" charset="0"/>
                <a:cs typeface="Times New Roman" panose="02020603050405020304" pitchFamily="18" charset="0"/>
              </a:rPr>
              <a:t> and Microbiota in </a:t>
            </a:r>
            <a:r>
              <a:rPr lang="es-VE" sz="1200" i="1" dirty="0" err="1">
                <a:latin typeface="Times New Roman" panose="02020603050405020304" pitchFamily="18" charset="0"/>
                <a:cs typeface="Times New Roman" panose="02020603050405020304" pitchFamily="18" charset="0"/>
              </a:rPr>
              <a:t>Health</a:t>
            </a:r>
            <a:r>
              <a:rPr lang="es-VE" sz="1200" i="1" dirty="0">
                <a:latin typeface="Times New Roman" panose="02020603050405020304" pitchFamily="18" charset="0"/>
                <a:cs typeface="Times New Roman" panose="02020603050405020304" pitchFamily="18" charset="0"/>
              </a:rPr>
              <a:t> and </a:t>
            </a:r>
            <a:r>
              <a:rPr lang="es-VE" sz="1200" i="1" dirty="0" err="1">
                <a:latin typeface="Times New Roman" panose="02020603050405020304" pitchFamily="18" charset="0"/>
                <a:cs typeface="Times New Roman" panose="02020603050405020304" pitchFamily="18" charset="0"/>
              </a:rPr>
              <a:t>Disease</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Nutraceutical</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Intervention</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for</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Restoring</a:t>
            </a:r>
            <a:r>
              <a:rPr lang="es-VE" sz="1200" i="1" dirty="0">
                <a:latin typeface="Times New Roman" panose="02020603050405020304" pitchFamily="18" charset="0"/>
                <a:cs typeface="Times New Roman" panose="02020603050405020304" pitchFamily="18" charset="0"/>
              </a:rPr>
              <a:t> Intestinal Homeostasis </a:t>
            </a:r>
            <a:r>
              <a:rPr lang="es-VE" sz="1200" i="1" dirty="0" smtClean="0">
                <a:latin typeface="Times New Roman" panose="02020603050405020304" pitchFamily="18" charset="0"/>
                <a:cs typeface="Times New Roman" panose="02020603050405020304" pitchFamily="18" charset="0"/>
              </a:rPr>
              <a:t>. </a:t>
            </a:r>
            <a:r>
              <a:rPr lang="es-VE" sz="1200" dirty="0" err="1" smtClean="0">
                <a:latin typeface="Times New Roman" panose="02020603050405020304" pitchFamily="18" charset="0"/>
                <a:cs typeface="Times New Roman" panose="02020603050405020304" pitchFamily="18" charset="0"/>
              </a:rPr>
              <a:t>Current</a:t>
            </a:r>
            <a:r>
              <a:rPr lang="es-VE" sz="1200" dirty="0" smtClean="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Pharmaceutical</a:t>
            </a:r>
            <a:r>
              <a:rPr lang="es-VE" sz="1200" dirty="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Design</a:t>
            </a:r>
            <a:r>
              <a:rPr lang="es-VE" sz="1200" dirty="0">
                <a:latin typeface="Times New Roman" panose="02020603050405020304" pitchFamily="18" charset="0"/>
                <a:cs typeface="Times New Roman" panose="02020603050405020304" pitchFamily="18" charset="0"/>
              </a:rPr>
              <a:t> </a:t>
            </a:r>
            <a:r>
              <a:rPr lang="es-VE" sz="1200" b="1" dirty="0">
                <a:latin typeface="Times New Roman" panose="02020603050405020304" pitchFamily="18" charset="0"/>
                <a:cs typeface="Times New Roman" panose="02020603050405020304" pitchFamily="18" charset="0"/>
              </a:rPr>
              <a:t>2013</a:t>
            </a:r>
            <a:r>
              <a:rPr lang="es-VE" sz="1200" dirty="0">
                <a:latin typeface="Times New Roman" panose="02020603050405020304" pitchFamily="18" charset="0"/>
                <a:cs typeface="Times New Roman" panose="02020603050405020304" pitchFamily="18" charset="0"/>
              </a:rPr>
              <a:t>; 19: 1329-42.</a:t>
            </a:r>
          </a:p>
        </p:txBody>
      </p:sp>
      <p:sp>
        <p:nvSpPr>
          <p:cNvPr id="9" name="6 CuadroTexto"/>
          <p:cNvSpPr txBox="1"/>
          <p:nvPr/>
        </p:nvSpPr>
        <p:spPr>
          <a:xfrm>
            <a:off x="224153" y="188640"/>
            <a:ext cx="671979"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a:t>
            </a:r>
            <a:endParaRPr lang="es-VE" sz="1600" dirty="0">
              <a:solidFill>
                <a:prstClr val="white"/>
              </a:solidFill>
              <a:latin typeface="Comic Sans MS" pitchFamily="66" charset="0"/>
            </a:endParaRPr>
          </a:p>
        </p:txBody>
      </p:sp>
      <p:sp>
        <p:nvSpPr>
          <p:cNvPr id="10" name="CuadroTexto 9"/>
          <p:cNvSpPr txBox="1"/>
          <p:nvPr/>
        </p:nvSpPr>
        <p:spPr>
          <a:xfrm>
            <a:off x="224153" y="584358"/>
            <a:ext cx="819455" cy="523220"/>
          </a:xfrm>
          <a:prstGeom prst="rect">
            <a:avLst/>
          </a:prstGeom>
          <a:solidFill>
            <a:schemeClr val="accent6">
              <a:lumMod val="40000"/>
              <a:lumOff val="60000"/>
            </a:schemeClr>
          </a:solidFill>
          <a:ln w="28575">
            <a:solidFill>
              <a:srgbClr val="0047D6"/>
            </a:solidFill>
          </a:ln>
        </p:spPr>
        <p:txBody>
          <a:bodyPr wrap="none" rtlCol="0">
            <a:spAutoFit/>
          </a:bodyPr>
          <a:lstStyle/>
          <a:p>
            <a:r>
              <a:rPr lang="es-VE" sz="1400" dirty="0" smtClean="0">
                <a:latin typeface="Comic Sans MS" panose="030F0702030302020204" pitchFamily="66" charset="0"/>
              </a:rPr>
              <a:t>Terapia</a:t>
            </a:r>
          </a:p>
          <a:p>
            <a:r>
              <a:rPr lang="es-VE" sz="1400" dirty="0" smtClean="0">
                <a:latin typeface="Comic Sans MS" panose="030F0702030302020204" pitchFamily="66" charset="0"/>
              </a:rPr>
              <a:t>General</a:t>
            </a:r>
            <a:endParaRPr lang="es-VE" sz="1400" dirty="0">
              <a:latin typeface="Comic Sans MS" panose="030F0702030302020204" pitchFamily="66" charset="0"/>
            </a:endParaRPr>
          </a:p>
        </p:txBody>
      </p:sp>
    </p:spTree>
    <p:extLst>
      <p:ext uri="{BB962C8B-B14F-4D97-AF65-F5344CB8AC3E}">
        <p14:creationId xmlns:p14="http://schemas.microsoft.com/office/powerpoint/2010/main" val="763284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CuadroTexto"/>
          <p:cNvSpPr txBox="1"/>
          <p:nvPr/>
        </p:nvSpPr>
        <p:spPr>
          <a:xfrm>
            <a:off x="6796221" y="6631446"/>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5" name="CuadroTexto 4"/>
          <p:cNvSpPr txBox="1"/>
          <p:nvPr/>
        </p:nvSpPr>
        <p:spPr>
          <a:xfrm>
            <a:off x="1410559" y="387623"/>
            <a:ext cx="6409126" cy="400110"/>
          </a:xfrm>
          <a:prstGeom prst="rect">
            <a:avLst/>
          </a:prstGeom>
          <a:solidFill>
            <a:schemeClr val="accent6">
              <a:lumMod val="40000"/>
              <a:lumOff val="6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sz="2000" dirty="0" smtClean="0">
                <a:latin typeface="Comic Sans MS" panose="030F0702030302020204" pitchFamily="66" charset="0"/>
              </a:rPr>
              <a:t>Funciones comunes de diversos Productos </a:t>
            </a:r>
            <a:r>
              <a:rPr lang="es-VE" sz="2000" dirty="0" err="1">
                <a:latin typeface="Comic Sans MS" panose="030F0702030302020204" pitchFamily="66" charset="0"/>
              </a:rPr>
              <a:t>B</a:t>
            </a:r>
            <a:r>
              <a:rPr lang="es-VE" sz="2000" dirty="0" err="1" smtClean="0">
                <a:latin typeface="Comic Sans MS" panose="030F0702030302020204" pitchFamily="66" charset="0"/>
              </a:rPr>
              <a:t>ioactivos</a:t>
            </a:r>
            <a:endParaRPr lang="es-VE" sz="2000" dirty="0">
              <a:latin typeface="Comic Sans MS" panose="030F0702030302020204" pitchFamily="66" charset="0"/>
            </a:endParaRPr>
          </a:p>
        </p:txBody>
      </p:sp>
      <p:sp>
        <p:nvSpPr>
          <p:cNvPr id="7" name="CuadroTexto 6"/>
          <p:cNvSpPr txBox="1"/>
          <p:nvPr/>
        </p:nvSpPr>
        <p:spPr>
          <a:xfrm>
            <a:off x="3025847" y="1062992"/>
            <a:ext cx="3235181" cy="646331"/>
          </a:xfrm>
          <a:prstGeom prst="rect">
            <a:avLst/>
          </a:prstGeom>
          <a:solidFill>
            <a:schemeClr val="accent4">
              <a:lumMod val="40000"/>
              <a:lumOff val="60000"/>
            </a:schemeClr>
          </a:solidFill>
          <a:ln w="38100">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dirty="0" smtClean="0">
                <a:latin typeface="Comic Sans MS" panose="030F0702030302020204" pitchFamily="66" charset="0"/>
              </a:rPr>
              <a:t> </a:t>
            </a:r>
            <a:r>
              <a:rPr lang="es-VE" b="1" dirty="0" smtClean="0">
                <a:latin typeface="Comic Sans MS" panose="030F0702030302020204" pitchFamily="66" charset="0"/>
              </a:rPr>
              <a:t>Organismos vivos</a:t>
            </a:r>
          </a:p>
          <a:p>
            <a:pPr algn="ctr"/>
            <a:r>
              <a:rPr lang="es-VE" dirty="0" smtClean="0">
                <a:latin typeface="Comic Sans MS" panose="030F0702030302020204" pitchFamily="66" charset="0"/>
              </a:rPr>
              <a:t>Bacterias, hongos, helmintos</a:t>
            </a:r>
            <a:endParaRPr lang="es-VE" dirty="0">
              <a:latin typeface="Comic Sans MS" panose="030F0702030302020204" pitchFamily="66" charset="0"/>
            </a:endParaRPr>
          </a:p>
        </p:txBody>
      </p:sp>
      <p:sp>
        <p:nvSpPr>
          <p:cNvPr id="8" name="CuadroTexto 7"/>
          <p:cNvSpPr txBox="1"/>
          <p:nvPr/>
        </p:nvSpPr>
        <p:spPr>
          <a:xfrm>
            <a:off x="1115616" y="2161519"/>
            <a:ext cx="2823210" cy="646331"/>
          </a:xfrm>
          <a:prstGeom prst="rect">
            <a:avLst/>
          </a:prstGeom>
          <a:solidFill>
            <a:schemeClr val="accent3">
              <a:lumMod val="40000"/>
              <a:lumOff val="60000"/>
            </a:schemeClr>
          </a:solidFill>
          <a:ln w="38100">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b="1" dirty="0" smtClean="0">
                <a:latin typeface="Comic Sans MS" panose="030F0702030302020204" pitchFamily="66" charset="0"/>
              </a:rPr>
              <a:t> Prebióticos</a:t>
            </a:r>
          </a:p>
          <a:p>
            <a:pPr algn="ctr"/>
            <a:r>
              <a:rPr lang="es-VE" dirty="0" smtClean="0">
                <a:latin typeface="Comic Sans MS" panose="030F0702030302020204" pitchFamily="66" charset="0"/>
              </a:rPr>
              <a:t>Frutas vegetales  granos</a:t>
            </a:r>
            <a:endParaRPr lang="es-VE" dirty="0">
              <a:latin typeface="Comic Sans MS" panose="030F0702030302020204" pitchFamily="66" charset="0"/>
            </a:endParaRPr>
          </a:p>
        </p:txBody>
      </p:sp>
      <p:sp>
        <p:nvSpPr>
          <p:cNvPr id="9" name="CuadroTexto 8"/>
          <p:cNvSpPr txBox="1"/>
          <p:nvPr/>
        </p:nvSpPr>
        <p:spPr>
          <a:xfrm>
            <a:off x="5148815" y="2161518"/>
            <a:ext cx="3289683" cy="646331"/>
          </a:xfrm>
          <a:prstGeom prst="rect">
            <a:avLst/>
          </a:prstGeom>
          <a:solidFill>
            <a:schemeClr val="accent2">
              <a:lumMod val="60000"/>
              <a:lumOff val="40000"/>
            </a:schemeClr>
          </a:solidFill>
          <a:ln w="38100">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dirty="0" smtClean="0">
                <a:latin typeface="Comic Sans MS" panose="030F0702030302020204" pitchFamily="66" charset="0"/>
              </a:rPr>
              <a:t> </a:t>
            </a:r>
            <a:r>
              <a:rPr lang="es-VE" b="1" dirty="0" smtClean="0">
                <a:latin typeface="Comic Sans MS" panose="030F0702030302020204" pitchFamily="66" charset="0"/>
              </a:rPr>
              <a:t>Aminoácidos</a:t>
            </a:r>
          </a:p>
          <a:p>
            <a:pPr algn="ctr"/>
            <a:r>
              <a:rPr lang="es-VE" dirty="0" smtClean="0">
                <a:latin typeface="Comic Sans MS" panose="030F0702030302020204" pitchFamily="66" charset="0"/>
              </a:rPr>
              <a:t>Glutamina, </a:t>
            </a:r>
            <a:r>
              <a:rPr lang="es-VE" dirty="0" err="1" smtClean="0">
                <a:latin typeface="Comic Sans MS" panose="030F0702030302020204" pitchFamily="66" charset="0"/>
              </a:rPr>
              <a:t>LTrp</a:t>
            </a:r>
            <a:r>
              <a:rPr lang="es-VE" dirty="0" smtClean="0">
                <a:latin typeface="Comic Sans MS" panose="030F0702030302020204" pitchFamily="66" charset="0"/>
              </a:rPr>
              <a:t>, L </a:t>
            </a:r>
            <a:r>
              <a:rPr lang="es-VE" dirty="0" err="1" smtClean="0">
                <a:latin typeface="Comic Sans MS" panose="030F0702030302020204" pitchFamily="66" charset="0"/>
              </a:rPr>
              <a:t>Tre</a:t>
            </a:r>
            <a:r>
              <a:rPr lang="es-VE" dirty="0" smtClean="0">
                <a:latin typeface="Comic Sans MS" panose="030F0702030302020204" pitchFamily="66" charset="0"/>
              </a:rPr>
              <a:t>, L Pro</a:t>
            </a:r>
            <a:endParaRPr lang="es-VE" dirty="0">
              <a:latin typeface="Comic Sans MS" panose="030F0702030302020204" pitchFamily="66" charset="0"/>
            </a:endParaRPr>
          </a:p>
        </p:txBody>
      </p:sp>
      <p:sp>
        <p:nvSpPr>
          <p:cNvPr id="10" name="CuadroTexto 9"/>
          <p:cNvSpPr txBox="1"/>
          <p:nvPr/>
        </p:nvSpPr>
        <p:spPr>
          <a:xfrm>
            <a:off x="1264696" y="3424026"/>
            <a:ext cx="2674130" cy="646331"/>
          </a:xfrm>
          <a:prstGeom prst="rect">
            <a:avLst/>
          </a:prstGeom>
          <a:solidFill>
            <a:schemeClr val="tx2">
              <a:lumMod val="40000"/>
              <a:lumOff val="60000"/>
            </a:schemeClr>
          </a:solidFill>
          <a:ln w="38100">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dirty="0" smtClean="0">
                <a:latin typeface="Comic Sans MS" panose="030F0702030302020204" pitchFamily="66" charset="0"/>
              </a:rPr>
              <a:t> </a:t>
            </a:r>
            <a:r>
              <a:rPr lang="es-VE" b="1" dirty="0" smtClean="0">
                <a:latin typeface="Comic Sans MS" panose="030F0702030302020204" pitchFamily="66" charset="0"/>
              </a:rPr>
              <a:t>Polifenoles</a:t>
            </a:r>
          </a:p>
          <a:p>
            <a:pPr algn="ctr"/>
            <a:r>
              <a:rPr lang="es-VE" dirty="0" smtClean="0">
                <a:latin typeface="Comic Sans MS" panose="030F0702030302020204" pitchFamily="66" charset="0"/>
              </a:rPr>
              <a:t>Frutos rojos, uvas, vino</a:t>
            </a:r>
            <a:endParaRPr lang="es-VE" dirty="0">
              <a:latin typeface="Comic Sans MS" panose="030F0702030302020204" pitchFamily="66" charset="0"/>
            </a:endParaRPr>
          </a:p>
        </p:txBody>
      </p:sp>
      <p:sp>
        <p:nvSpPr>
          <p:cNvPr id="11" name="CuadroTexto 10"/>
          <p:cNvSpPr txBox="1"/>
          <p:nvPr/>
        </p:nvSpPr>
        <p:spPr>
          <a:xfrm>
            <a:off x="5118727" y="3260044"/>
            <a:ext cx="3544560" cy="923330"/>
          </a:xfrm>
          <a:prstGeom prst="rect">
            <a:avLst/>
          </a:prstGeom>
          <a:solidFill>
            <a:schemeClr val="accent5">
              <a:lumMod val="60000"/>
              <a:lumOff val="40000"/>
            </a:schemeClr>
          </a:solidFill>
          <a:ln w="38100">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dirty="0" smtClean="0">
                <a:latin typeface="Comic Sans MS" panose="030F0702030302020204" pitchFamily="66" charset="0"/>
              </a:rPr>
              <a:t> </a:t>
            </a:r>
            <a:r>
              <a:rPr lang="es-VE" b="1" dirty="0" smtClean="0">
                <a:latin typeface="Comic Sans MS" panose="030F0702030302020204" pitchFamily="66" charset="0"/>
              </a:rPr>
              <a:t>Ácidos graso poli-insaturados</a:t>
            </a:r>
          </a:p>
          <a:p>
            <a:pPr algn="ctr"/>
            <a:r>
              <a:rPr lang="es-VE" dirty="0" smtClean="0">
                <a:latin typeface="Comic Sans MS" panose="030F0702030302020204" pitchFamily="66" charset="0"/>
              </a:rPr>
              <a:t>Aceite oliva </a:t>
            </a:r>
            <a:r>
              <a:rPr lang="es-VE" dirty="0" err="1" smtClean="0">
                <a:latin typeface="Comic Sans MS" panose="030F0702030302020204" pitchFamily="66" charset="0"/>
              </a:rPr>
              <a:t>extravirgen</a:t>
            </a:r>
            <a:r>
              <a:rPr lang="es-VE" dirty="0" smtClean="0">
                <a:latin typeface="Comic Sans MS" panose="030F0702030302020204" pitchFamily="66" charset="0"/>
              </a:rPr>
              <a:t>, </a:t>
            </a:r>
          </a:p>
          <a:p>
            <a:pPr algn="ctr"/>
            <a:r>
              <a:rPr lang="es-VE" dirty="0" smtClean="0">
                <a:latin typeface="Comic Sans MS" panose="030F0702030302020204" pitchFamily="66" charset="0"/>
              </a:rPr>
              <a:t>aceite pescado</a:t>
            </a:r>
          </a:p>
        </p:txBody>
      </p:sp>
      <p:sp>
        <p:nvSpPr>
          <p:cNvPr id="12" name="CuadroTexto 11"/>
          <p:cNvSpPr txBox="1"/>
          <p:nvPr/>
        </p:nvSpPr>
        <p:spPr>
          <a:xfrm>
            <a:off x="2061482" y="4603599"/>
            <a:ext cx="5250156" cy="1477328"/>
          </a:xfrm>
          <a:prstGeom prst="rect">
            <a:avLst/>
          </a:prstGeom>
          <a:solidFill>
            <a:schemeClr val="accent6">
              <a:lumMod val="40000"/>
              <a:lumOff val="60000"/>
            </a:schemeClr>
          </a:solidFill>
          <a:ln w="38100">
            <a:solidFill>
              <a:srgbClr val="0047D6"/>
            </a:solidFill>
          </a:ln>
          <a:effectLst>
            <a:glow rad="228600">
              <a:schemeClr val="accent1">
                <a:satMod val="175000"/>
                <a:alpha val="40000"/>
              </a:schemeClr>
            </a:glow>
            <a:outerShdw blurRad="50800" dist="38100" dir="2700000" algn="tl" rotWithShape="0">
              <a:prstClr val="black">
                <a:alpha val="40000"/>
              </a:prstClr>
            </a:outerShdw>
          </a:effectLst>
        </p:spPr>
        <p:txBody>
          <a:bodyPr wrap="none" rtlCol="0">
            <a:spAutoFit/>
          </a:bodyPr>
          <a:lstStyle/>
          <a:p>
            <a:pPr marL="285750" indent="-285750" algn="ctr">
              <a:buFont typeface="Arial" panose="020B0604020202020204" pitchFamily="34" charset="0"/>
              <a:buChar char="•"/>
            </a:pPr>
            <a:r>
              <a:rPr lang="es-VE" dirty="0" smtClean="0">
                <a:latin typeface="Comic Sans MS" panose="030F0702030302020204" pitchFamily="66" charset="0"/>
              </a:rPr>
              <a:t> </a:t>
            </a:r>
            <a:r>
              <a:rPr lang="es-VE" b="1" dirty="0" smtClean="0">
                <a:latin typeface="Comic Sans MS" panose="030F0702030302020204" pitchFamily="66" charset="0"/>
              </a:rPr>
              <a:t>Acciones Antioxidantes, antiinflamatorias</a:t>
            </a:r>
            <a:r>
              <a:rPr lang="es-VE" dirty="0" smtClean="0">
                <a:latin typeface="Comic Sans MS" panose="030F0702030302020204" pitchFamily="66" charset="0"/>
              </a:rPr>
              <a:t>:</a:t>
            </a:r>
          </a:p>
          <a:p>
            <a:pPr algn="ctr"/>
            <a:r>
              <a:rPr lang="es-VE" dirty="0" smtClean="0">
                <a:latin typeface="Comic Sans MS" panose="030F0702030302020204" pitchFamily="66" charset="0"/>
              </a:rPr>
              <a:t>Reducción radicales libres</a:t>
            </a:r>
          </a:p>
          <a:p>
            <a:pPr algn="ctr"/>
            <a:r>
              <a:rPr lang="es-VE" dirty="0" smtClean="0">
                <a:latin typeface="Comic Sans MS" panose="030F0702030302020204" pitchFamily="66" charset="0"/>
              </a:rPr>
              <a:t>Reducción </a:t>
            </a:r>
            <a:r>
              <a:rPr lang="es-VE" dirty="0" err="1" smtClean="0">
                <a:latin typeface="Comic Sans MS" panose="030F0702030302020204" pitchFamily="66" charset="0"/>
              </a:rPr>
              <a:t>célulasTh</a:t>
            </a:r>
            <a:r>
              <a:rPr lang="es-VE" dirty="0" smtClean="0">
                <a:latin typeface="Comic Sans MS" panose="030F0702030302020204" pitchFamily="66" charset="0"/>
              </a:rPr>
              <a:t> 17</a:t>
            </a:r>
          </a:p>
          <a:p>
            <a:pPr algn="ctr"/>
            <a:r>
              <a:rPr lang="es-VE" dirty="0" smtClean="0">
                <a:latin typeface="Comic Sans MS" panose="030F0702030302020204" pitchFamily="66" charset="0"/>
              </a:rPr>
              <a:t>Aumento células </a:t>
            </a:r>
            <a:r>
              <a:rPr lang="es-VE" dirty="0" err="1" smtClean="0">
                <a:latin typeface="Comic Sans MS" panose="030F0702030302020204" pitchFamily="66" charset="0"/>
              </a:rPr>
              <a:t>Treg</a:t>
            </a:r>
            <a:endParaRPr lang="es-VE" b="1" dirty="0" smtClean="0">
              <a:latin typeface="Comic Sans MS" panose="030F0702030302020204" pitchFamily="66" charset="0"/>
            </a:endParaRPr>
          </a:p>
          <a:p>
            <a:pPr marL="285750" indent="-285750" algn="ctr">
              <a:buFont typeface="Arial" panose="020B0604020202020204" pitchFamily="34" charset="0"/>
              <a:buChar char="•"/>
            </a:pPr>
            <a:r>
              <a:rPr lang="es-VE" b="1" dirty="0" smtClean="0">
                <a:latin typeface="Comic Sans MS" panose="030F0702030302020204" pitchFamily="66" charset="0"/>
              </a:rPr>
              <a:t>Reequilibrio microbiota intestinal</a:t>
            </a:r>
            <a:endParaRPr lang="es-VE" b="1" dirty="0">
              <a:latin typeface="Comic Sans MS" panose="030F0702030302020204" pitchFamily="66" charset="0"/>
            </a:endParaRPr>
          </a:p>
        </p:txBody>
      </p:sp>
      <p:cxnSp>
        <p:nvCxnSpPr>
          <p:cNvPr id="16" name="Conector recto de flecha 15"/>
          <p:cNvCxnSpPr>
            <a:stCxn id="7" idx="2"/>
          </p:cNvCxnSpPr>
          <p:nvPr/>
        </p:nvCxnSpPr>
        <p:spPr>
          <a:xfrm flipH="1">
            <a:off x="4615122" y="1709323"/>
            <a:ext cx="28316" cy="289427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19"/>
          <p:cNvCxnSpPr/>
          <p:nvPr/>
        </p:nvCxnSpPr>
        <p:spPr>
          <a:xfrm>
            <a:off x="3938826" y="2807849"/>
            <a:ext cx="590836" cy="179575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Conector recto 21"/>
          <p:cNvCxnSpPr>
            <a:endCxn id="12" idx="0"/>
          </p:cNvCxnSpPr>
          <p:nvPr/>
        </p:nvCxnSpPr>
        <p:spPr>
          <a:xfrm flipH="1">
            <a:off x="4686560" y="2807849"/>
            <a:ext cx="432167" cy="179575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ector recto 23"/>
          <p:cNvCxnSpPr/>
          <p:nvPr/>
        </p:nvCxnSpPr>
        <p:spPr>
          <a:xfrm>
            <a:off x="3938826" y="4070357"/>
            <a:ext cx="627441" cy="533242"/>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ector recto 25"/>
          <p:cNvCxnSpPr>
            <a:endCxn id="12" idx="0"/>
          </p:cNvCxnSpPr>
          <p:nvPr/>
        </p:nvCxnSpPr>
        <p:spPr>
          <a:xfrm flipH="1">
            <a:off x="4686560" y="4231191"/>
            <a:ext cx="432167" cy="372408"/>
          </a:xfrm>
          <a:prstGeom prst="line">
            <a:avLst/>
          </a:prstGeom>
        </p:spPr>
        <p:style>
          <a:lnRef idx="1">
            <a:schemeClr val="accent1"/>
          </a:lnRef>
          <a:fillRef idx="0">
            <a:schemeClr val="accent1"/>
          </a:fillRef>
          <a:effectRef idx="0">
            <a:schemeClr val="accent1"/>
          </a:effectRef>
          <a:fontRef idx="minor">
            <a:schemeClr val="tx1"/>
          </a:fontRef>
        </p:style>
      </p:cxnSp>
      <p:sp>
        <p:nvSpPr>
          <p:cNvPr id="27" name="Rectángulo 26"/>
          <p:cNvSpPr/>
          <p:nvPr/>
        </p:nvSpPr>
        <p:spPr>
          <a:xfrm>
            <a:off x="40145" y="6231336"/>
            <a:ext cx="6257581" cy="400110"/>
          </a:xfrm>
          <a:prstGeom prst="rect">
            <a:avLst/>
          </a:prstGeom>
        </p:spPr>
        <p:txBody>
          <a:bodyPr wrap="square">
            <a:spAutoFit/>
          </a:bodyPr>
          <a:lstStyle/>
          <a:p>
            <a:pPr>
              <a:spcAft>
                <a:spcPts val="0"/>
              </a:spcAft>
            </a:pPr>
            <a:r>
              <a:rPr lang="en-US" sz="1000" dirty="0">
                <a:latin typeface="Times New Roman" panose="02020603050405020304" pitchFamily="18" charset="0"/>
                <a:ea typeface="Times New Roman" panose="02020603050405020304" pitchFamily="18" charset="0"/>
              </a:rPr>
              <a:t>T. </a:t>
            </a:r>
            <a:r>
              <a:rPr lang="en-US" sz="1000" dirty="0" err="1">
                <a:latin typeface="Times New Roman" panose="02020603050405020304" pitchFamily="18" charset="0"/>
                <a:ea typeface="Times New Roman" panose="02020603050405020304" pitchFamily="18" charset="0"/>
              </a:rPr>
              <a:t>Magrone</a:t>
            </a:r>
            <a:r>
              <a:rPr lang="en-US" sz="1000" dirty="0">
                <a:latin typeface="Times New Roman" panose="02020603050405020304" pitchFamily="18" charset="0"/>
                <a:ea typeface="Times New Roman" panose="02020603050405020304" pitchFamily="18" charset="0"/>
              </a:rPr>
              <a:t>, E. </a:t>
            </a:r>
            <a:r>
              <a:rPr lang="en-US" sz="1000" dirty="0" err="1">
                <a:latin typeface="Times New Roman" panose="02020603050405020304" pitchFamily="18" charset="0"/>
                <a:ea typeface="Times New Roman" panose="02020603050405020304" pitchFamily="18" charset="0"/>
              </a:rPr>
              <a:t>Jirillo</a:t>
            </a:r>
            <a:r>
              <a:rPr lang="en-US" sz="1000" i="1" dirty="0">
                <a:latin typeface="Times New Roman" panose="02020603050405020304" pitchFamily="18" charset="0"/>
                <a:ea typeface="Times New Roman" panose="02020603050405020304" pitchFamily="18" charset="0"/>
              </a:rPr>
              <a:t>. The Interplay between the Gut Immune System and Microbiota in Health and Disease: </a:t>
            </a:r>
            <a:r>
              <a:rPr lang="en-US" sz="1000" i="1" dirty="0" err="1">
                <a:latin typeface="Times New Roman" panose="02020603050405020304" pitchFamily="18" charset="0"/>
                <a:ea typeface="Times New Roman" panose="02020603050405020304" pitchFamily="18" charset="0"/>
              </a:rPr>
              <a:t>Nutraceutical</a:t>
            </a:r>
            <a:r>
              <a:rPr lang="en-US" sz="1000" i="1" dirty="0">
                <a:latin typeface="Times New Roman" panose="02020603050405020304" pitchFamily="18" charset="0"/>
                <a:ea typeface="Times New Roman" panose="02020603050405020304" pitchFamily="18" charset="0"/>
              </a:rPr>
              <a:t> Intervention for Restoring Intestinal Homeostasis</a:t>
            </a:r>
            <a:r>
              <a:rPr lang="en-US" sz="1000" dirty="0">
                <a:latin typeface="Times New Roman" panose="02020603050405020304" pitchFamily="18" charset="0"/>
                <a:ea typeface="Times New Roman" panose="02020603050405020304" pitchFamily="18" charset="0"/>
              </a:rPr>
              <a:t> Current Pharmaceutical Design 2013; 19: 1329-42.</a:t>
            </a:r>
            <a:endParaRPr lang="es-VE" sz="1000" dirty="0">
              <a:effectLst/>
              <a:latin typeface="Times New Roman" panose="02020603050405020304" pitchFamily="18" charset="0"/>
              <a:ea typeface="Times New Roman" panose="02020603050405020304" pitchFamily="18" charset="0"/>
            </a:endParaRPr>
          </a:p>
        </p:txBody>
      </p:sp>
      <p:sp>
        <p:nvSpPr>
          <p:cNvPr id="17" name="6 CuadroTexto"/>
          <p:cNvSpPr txBox="1"/>
          <p:nvPr/>
        </p:nvSpPr>
        <p:spPr>
          <a:xfrm>
            <a:off x="224153" y="188640"/>
            <a:ext cx="671979"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a:t>
            </a:r>
            <a:endParaRPr lang="es-VE" sz="1600" dirty="0">
              <a:solidFill>
                <a:prstClr val="white"/>
              </a:solidFill>
              <a:latin typeface="Comic Sans MS" pitchFamily="66" charset="0"/>
            </a:endParaRPr>
          </a:p>
        </p:txBody>
      </p:sp>
      <p:sp>
        <p:nvSpPr>
          <p:cNvPr id="18" name="CuadroTexto 17"/>
          <p:cNvSpPr txBox="1"/>
          <p:nvPr/>
        </p:nvSpPr>
        <p:spPr>
          <a:xfrm>
            <a:off x="224153" y="584358"/>
            <a:ext cx="819455" cy="523220"/>
          </a:xfrm>
          <a:prstGeom prst="rect">
            <a:avLst/>
          </a:prstGeom>
          <a:solidFill>
            <a:schemeClr val="accent6">
              <a:lumMod val="40000"/>
              <a:lumOff val="60000"/>
            </a:schemeClr>
          </a:solidFill>
          <a:ln w="28575">
            <a:solidFill>
              <a:srgbClr val="0047D6"/>
            </a:solidFill>
          </a:ln>
        </p:spPr>
        <p:txBody>
          <a:bodyPr wrap="none" rtlCol="0">
            <a:spAutoFit/>
          </a:bodyPr>
          <a:lstStyle/>
          <a:p>
            <a:r>
              <a:rPr lang="es-VE" sz="1400" dirty="0" smtClean="0">
                <a:latin typeface="Comic Sans MS" panose="030F0702030302020204" pitchFamily="66" charset="0"/>
              </a:rPr>
              <a:t>Terapia</a:t>
            </a:r>
          </a:p>
          <a:p>
            <a:r>
              <a:rPr lang="es-VE" sz="1400" dirty="0" smtClean="0">
                <a:latin typeface="Comic Sans MS" panose="030F0702030302020204" pitchFamily="66" charset="0"/>
              </a:rPr>
              <a:t>General</a:t>
            </a:r>
            <a:endParaRPr lang="es-VE" sz="1400" dirty="0">
              <a:latin typeface="Comic Sans MS" panose="030F0702030302020204" pitchFamily="66" charset="0"/>
            </a:endParaRPr>
          </a:p>
        </p:txBody>
      </p:sp>
    </p:spTree>
    <p:extLst>
      <p:ext uri="{BB962C8B-B14F-4D97-AF65-F5344CB8AC3E}">
        <p14:creationId xmlns:p14="http://schemas.microsoft.com/office/powerpoint/2010/main" val="2651454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0961" y="6581001"/>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5" name="4 CuadroTexto"/>
          <p:cNvSpPr txBox="1"/>
          <p:nvPr/>
        </p:nvSpPr>
        <p:spPr>
          <a:xfrm>
            <a:off x="1676146" y="1415751"/>
            <a:ext cx="2438488" cy="523220"/>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r>
              <a:rPr lang="es-VE" sz="2800" dirty="0" smtClean="0">
                <a:latin typeface="Comic Sans MS" panose="030F0702030302020204" pitchFamily="66" charset="0"/>
              </a:rPr>
              <a:t>Tratamientos</a:t>
            </a:r>
            <a:endParaRPr lang="es-VE" sz="2800" dirty="0">
              <a:latin typeface="Comic Sans MS" panose="030F0702030302020204" pitchFamily="66" charset="0"/>
            </a:endParaRPr>
          </a:p>
        </p:txBody>
      </p:sp>
      <p:sp>
        <p:nvSpPr>
          <p:cNvPr id="6" name="5 CuadroTexto"/>
          <p:cNvSpPr txBox="1"/>
          <p:nvPr/>
        </p:nvSpPr>
        <p:spPr>
          <a:xfrm>
            <a:off x="1655676" y="2179270"/>
            <a:ext cx="5652628" cy="3416320"/>
          </a:xfrm>
          <a:prstGeom prst="rect">
            <a:avLst/>
          </a:prstGeom>
          <a:solidFill>
            <a:srgbClr val="FEF2E8"/>
          </a:solidFill>
          <a:effectLst>
            <a:outerShdw blurRad="50800" dist="38100" dir="2700000" algn="tl" rotWithShape="0">
              <a:prstClr val="black">
                <a:alpha val="40000"/>
              </a:prstClr>
            </a:outerShdw>
          </a:effectLst>
        </p:spPr>
        <p:txBody>
          <a:bodyPr wrap="square" rtlCol="0">
            <a:spAutoFit/>
          </a:bodyPr>
          <a:lstStyle/>
          <a:p>
            <a:r>
              <a:rPr lang="es-VE" sz="2400" dirty="0">
                <a:effectLst>
                  <a:outerShdw blurRad="38100" dist="38100" dir="2700000" algn="tl">
                    <a:srgbClr val="000000">
                      <a:alpha val="43137"/>
                    </a:srgbClr>
                  </a:outerShdw>
                </a:effectLst>
                <a:latin typeface="Comic Sans MS" panose="030F0702030302020204" pitchFamily="66" charset="0"/>
              </a:rPr>
              <a:t>Prebióticos:</a:t>
            </a:r>
          </a:p>
          <a:p>
            <a:r>
              <a:rPr lang="es-VE" sz="2000" dirty="0">
                <a:latin typeface="Comic Sans MS" panose="030F0702030302020204" pitchFamily="66" charset="0"/>
              </a:rPr>
              <a:t>Alimentos no digeribles que estimulan crecimiento o actividad de bacterias intestinales beneficiosas</a:t>
            </a:r>
          </a:p>
          <a:p>
            <a:endParaRPr lang="es-VE" sz="1200" dirty="0" smtClean="0">
              <a:effectLst>
                <a:outerShdw blurRad="38100" dist="38100" dir="2700000" algn="tl">
                  <a:srgbClr val="000000">
                    <a:alpha val="43137"/>
                  </a:srgbClr>
                </a:outerShdw>
              </a:effectLst>
              <a:latin typeface="Comic Sans MS" panose="030F0702030302020204" pitchFamily="66" charset="0"/>
            </a:endParaRPr>
          </a:p>
          <a:p>
            <a:r>
              <a:rPr lang="es-VE" sz="2400" dirty="0" smtClean="0">
                <a:effectLst>
                  <a:outerShdw blurRad="38100" dist="38100" dir="2700000" algn="tl">
                    <a:srgbClr val="000000">
                      <a:alpha val="43137"/>
                    </a:srgbClr>
                  </a:outerShdw>
                </a:effectLst>
                <a:latin typeface="Comic Sans MS" panose="030F0702030302020204" pitchFamily="66" charset="0"/>
              </a:rPr>
              <a:t>Probióticos: </a:t>
            </a:r>
            <a:endParaRPr lang="es-VE" sz="2400" dirty="0">
              <a:effectLst>
                <a:outerShdw blurRad="38100" dist="38100" dir="2700000" algn="tl">
                  <a:srgbClr val="000000">
                    <a:alpha val="43137"/>
                  </a:srgbClr>
                </a:outerShdw>
              </a:effectLst>
              <a:latin typeface="Comic Sans MS" panose="030F0702030302020204" pitchFamily="66" charset="0"/>
            </a:endParaRPr>
          </a:p>
          <a:p>
            <a:r>
              <a:rPr lang="es-VE" sz="2000" dirty="0">
                <a:latin typeface="Comic Sans MS" panose="030F0702030302020204" pitchFamily="66" charset="0"/>
              </a:rPr>
              <a:t>M</a:t>
            </a:r>
            <a:r>
              <a:rPr lang="es-VE" sz="2000" dirty="0" smtClean="0">
                <a:latin typeface="Comic Sans MS" panose="030F0702030302020204" pitchFamily="66" charset="0"/>
              </a:rPr>
              <a:t>icroorganismos vivos o atenuados ingeridos </a:t>
            </a:r>
          </a:p>
          <a:p>
            <a:r>
              <a:rPr lang="es-VE" sz="2000" dirty="0" smtClean="0">
                <a:latin typeface="Comic Sans MS" panose="030F0702030302020204" pitchFamily="66" charset="0"/>
              </a:rPr>
              <a:t>que son beneficiosos al hospedero</a:t>
            </a:r>
          </a:p>
          <a:p>
            <a:endParaRPr lang="es-VE" sz="1200" dirty="0" smtClean="0">
              <a:latin typeface="Comic Sans MS" panose="030F0702030302020204" pitchFamily="66" charset="0"/>
            </a:endParaRPr>
          </a:p>
          <a:p>
            <a:r>
              <a:rPr lang="es-VE" sz="2400" dirty="0" smtClean="0">
                <a:effectLst>
                  <a:outerShdw blurRad="38100" dist="38100" dir="2700000" algn="tl">
                    <a:srgbClr val="000000">
                      <a:alpha val="43137"/>
                    </a:srgbClr>
                  </a:outerShdw>
                </a:effectLst>
                <a:latin typeface="Comic Sans MS" panose="030F0702030302020204" pitchFamily="66" charset="0"/>
              </a:rPr>
              <a:t>Simbióticos:</a:t>
            </a:r>
          </a:p>
          <a:p>
            <a:r>
              <a:rPr lang="es-VE" sz="2000" dirty="0" smtClean="0">
                <a:latin typeface="Comic Sans MS" panose="030F0702030302020204" pitchFamily="66" charset="0"/>
              </a:rPr>
              <a:t>Combinaciones de prebióticos y probióticos</a:t>
            </a:r>
            <a:endParaRPr lang="es-VE" sz="2000" dirty="0">
              <a:latin typeface="Comic Sans MS" panose="030F0702030302020204" pitchFamily="66" charset="0"/>
            </a:endParaRPr>
          </a:p>
        </p:txBody>
      </p:sp>
      <p:sp>
        <p:nvSpPr>
          <p:cNvPr id="2" name="1 CuadroTexto"/>
          <p:cNvSpPr txBox="1"/>
          <p:nvPr/>
        </p:nvSpPr>
        <p:spPr>
          <a:xfrm>
            <a:off x="1345381" y="5808577"/>
            <a:ext cx="6273218" cy="430887"/>
          </a:xfrm>
          <a:prstGeom prst="rect">
            <a:avLst/>
          </a:prstGeom>
          <a:noFill/>
        </p:spPr>
        <p:txBody>
          <a:bodyPr wrap="square" rtlCol="0">
            <a:spAutoFit/>
          </a:bodyPr>
          <a:lstStyle/>
          <a:p>
            <a:pPr algn="ctr"/>
            <a:r>
              <a:rPr lang="es-VE" sz="1100" i="1" dirty="0" err="1" smtClean="0">
                <a:latin typeface="Times New Roman" panose="02020603050405020304" pitchFamily="18" charset="0"/>
                <a:cs typeface="Times New Roman" panose="02020603050405020304" pitchFamily="18" charset="0"/>
              </a:rPr>
              <a:t>Prpbiotics</a:t>
            </a:r>
            <a:r>
              <a:rPr lang="es-VE" sz="1100" i="1" dirty="0" smtClean="0">
                <a:latin typeface="Times New Roman" panose="02020603050405020304" pitchFamily="18" charset="0"/>
                <a:cs typeface="Times New Roman" panose="02020603050405020304" pitchFamily="18" charset="0"/>
              </a:rPr>
              <a:t>, </a:t>
            </a:r>
            <a:r>
              <a:rPr lang="es-VE" sz="1100" i="1" dirty="0" err="1" smtClean="0">
                <a:latin typeface="Times New Roman" panose="02020603050405020304" pitchFamily="18" charset="0"/>
                <a:cs typeface="Times New Roman" panose="02020603050405020304" pitchFamily="18" charset="0"/>
              </a:rPr>
              <a:t>prebiotics</a:t>
            </a:r>
            <a:r>
              <a:rPr lang="es-VE" sz="1100" i="1" dirty="0" smtClean="0">
                <a:latin typeface="Times New Roman" panose="02020603050405020304" pitchFamily="18" charset="0"/>
                <a:cs typeface="Times New Roman" panose="02020603050405020304" pitchFamily="18" charset="0"/>
              </a:rPr>
              <a:t> and </a:t>
            </a:r>
            <a:r>
              <a:rPr lang="es-VE" sz="1100" i="1" dirty="0" err="1" smtClean="0">
                <a:latin typeface="Times New Roman" panose="02020603050405020304" pitchFamily="18" charset="0"/>
                <a:cs typeface="Times New Roman" panose="02020603050405020304" pitchFamily="18" charset="0"/>
              </a:rPr>
              <a:t>symbiotics</a:t>
            </a:r>
            <a:r>
              <a:rPr lang="es-VE" sz="1100" i="1" dirty="0" smtClean="0">
                <a:latin typeface="Times New Roman" panose="02020603050405020304" pitchFamily="18" charset="0"/>
                <a:cs typeface="Times New Roman" panose="02020603050405020304" pitchFamily="18" charset="0"/>
              </a:rPr>
              <a:t> </a:t>
            </a:r>
            <a:r>
              <a:rPr lang="es-VE" sz="1100" i="1" dirty="0" err="1" smtClean="0">
                <a:latin typeface="Times New Roman" panose="02020603050405020304" pitchFamily="18" charset="0"/>
                <a:cs typeface="Times New Roman" panose="02020603050405020304" pitchFamily="18" charset="0"/>
              </a:rPr>
              <a:t>for</a:t>
            </a:r>
            <a:r>
              <a:rPr lang="es-VE" sz="1100" i="1" dirty="0" smtClean="0">
                <a:latin typeface="Times New Roman" panose="02020603050405020304" pitchFamily="18" charset="0"/>
                <a:cs typeface="Times New Roman" panose="02020603050405020304" pitchFamily="18" charset="0"/>
              </a:rPr>
              <a:t> irritable </a:t>
            </a:r>
            <a:r>
              <a:rPr lang="es-VE" sz="1100" i="1" dirty="0" err="1" smtClean="0">
                <a:latin typeface="Times New Roman" panose="02020603050405020304" pitchFamily="18" charset="0"/>
                <a:cs typeface="Times New Roman" panose="02020603050405020304" pitchFamily="18" charset="0"/>
              </a:rPr>
              <a:t>bowel</a:t>
            </a:r>
            <a:r>
              <a:rPr lang="es-VE" sz="1100" i="1" dirty="0" smtClean="0">
                <a:latin typeface="Times New Roman" panose="02020603050405020304" pitchFamily="18" charset="0"/>
                <a:cs typeface="Times New Roman" panose="02020603050405020304" pitchFamily="18" charset="0"/>
              </a:rPr>
              <a:t> </a:t>
            </a:r>
            <a:r>
              <a:rPr lang="es-VE" sz="1100" i="1" dirty="0" err="1" smtClean="0">
                <a:latin typeface="Times New Roman" panose="02020603050405020304" pitchFamily="18" charset="0"/>
                <a:cs typeface="Times New Roman" panose="02020603050405020304" pitchFamily="18" charset="0"/>
              </a:rPr>
              <a:t>syndrome</a:t>
            </a:r>
            <a:r>
              <a:rPr lang="es-VE" sz="1100" dirty="0" smtClean="0">
                <a:latin typeface="Times New Roman" panose="02020603050405020304" pitchFamily="18" charset="0"/>
                <a:cs typeface="Times New Roman" panose="02020603050405020304" pitchFamily="18" charset="0"/>
              </a:rPr>
              <a:t>.</a:t>
            </a:r>
          </a:p>
          <a:p>
            <a:pPr algn="ctr"/>
            <a:r>
              <a:rPr lang="es-VE" sz="1100" dirty="0" smtClean="0">
                <a:latin typeface="Times New Roman" panose="02020603050405020304" pitchFamily="18" charset="0"/>
                <a:cs typeface="Times New Roman" panose="02020603050405020304" pitchFamily="18" charset="0"/>
              </a:rPr>
              <a:t>NEJM </a:t>
            </a:r>
            <a:r>
              <a:rPr lang="es-VE" sz="1100" dirty="0" err="1" smtClean="0">
                <a:latin typeface="Times New Roman" panose="02020603050405020304" pitchFamily="18" charset="0"/>
                <a:cs typeface="Times New Roman" panose="02020603050405020304" pitchFamily="18" charset="0"/>
              </a:rPr>
              <a:t>Journal</a:t>
            </a:r>
            <a:r>
              <a:rPr lang="es-VE" sz="1100" dirty="0" smtClean="0">
                <a:latin typeface="Times New Roman" panose="02020603050405020304" pitchFamily="18" charset="0"/>
                <a:cs typeface="Times New Roman" panose="02020603050405020304" pitchFamily="18" charset="0"/>
              </a:rPr>
              <a:t> </a:t>
            </a:r>
            <a:r>
              <a:rPr lang="es-VE" sz="1100" dirty="0" err="1" smtClean="0">
                <a:latin typeface="Times New Roman" panose="02020603050405020304" pitchFamily="18" charset="0"/>
                <a:cs typeface="Times New Roman" panose="02020603050405020304" pitchFamily="18" charset="0"/>
              </a:rPr>
              <a:t>Watch</a:t>
            </a:r>
            <a:r>
              <a:rPr lang="es-VE" sz="1100" dirty="0" smtClean="0">
                <a:latin typeface="Times New Roman" panose="02020603050405020304" pitchFamily="18" charset="0"/>
                <a:cs typeface="Times New Roman" panose="02020603050405020304" pitchFamily="18" charset="0"/>
              </a:rPr>
              <a:t> Nov 25, 2014. AC .Ford et al. Am J </a:t>
            </a:r>
            <a:r>
              <a:rPr lang="es-VE" sz="1100" dirty="0" err="1" smtClean="0">
                <a:latin typeface="Times New Roman" panose="02020603050405020304" pitchFamily="18" charset="0"/>
                <a:cs typeface="Times New Roman" panose="02020603050405020304" pitchFamily="18" charset="0"/>
              </a:rPr>
              <a:t>Gastroenterology</a:t>
            </a:r>
            <a:r>
              <a:rPr lang="es-VE" sz="1100" dirty="0" smtClean="0">
                <a:latin typeface="Times New Roman" panose="02020603050405020304" pitchFamily="18" charset="0"/>
                <a:cs typeface="Times New Roman" panose="02020603050405020304" pitchFamily="18" charset="0"/>
              </a:rPr>
              <a:t> 2014 ; 109: 1545-1561</a:t>
            </a:r>
            <a:endParaRPr lang="es-VE" sz="1100" dirty="0">
              <a:latin typeface="Times New Roman" panose="02020603050405020304" pitchFamily="18" charset="0"/>
              <a:cs typeface="Times New Roman" panose="02020603050405020304" pitchFamily="18" charset="0"/>
            </a:endParaRPr>
          </a:p>
        </p:txBody>
      </p:sp>
      <p:pic>
        <p:nvPicPr>
          <p:cNvPr id="26626" name="Picture 2" descr="C:\Users\ximena\Desktop\imagenes microb\Imagen80.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4000"/>
                    </a14:imgEffect>
                    <a14:imgEffect>
                      <a14:brightnessContrast bright="-16000" contrast="54000"/>
                    </a14:imgEffect>
                  </a14:imgLayer>
                </a14:imgProps>
              </a:ext>
              <a:ext uri="{28A0092B-C50C-407E-A947-70E740481C1C}">
                <a14:useLocalDpi xmlns:a14="http://schemas.microsoft.com/office/drawing/2010/main" val="0"/>
              </a:ext>
            </a:extLst>
          </a:blip>
          <a:srcRect/>
          <a:stretch>
            <a:fillRect/>
          </a:stretch>
        </p:blipFill>
        <p:spPr bwMode="auto">
          <a:xfrm>
            <a:off x="4572000" y="352127"/>
            <a:ext cx="3461285" cy="212724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9" name="6 CuadroTexto"/>
          <p:cNvSpPr txBox="1"/>
          <p:nvPr/>
        </p:nvSpPr>
        <p:spPr>
          <a:xfrm>
            <a:off x="224153" y="188640"/>
            <a:ext cx="671979"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a:t>
            </a:r>
            <a:endParaRPr lang="es-VE" sz="1600" dirty="0">
              <a:solidFill>
                <a:prstClr val="white"/>
              </a:solidFill>
              <a:latin typeface="Comic Sans MS" pitchFamily="66" charset="0"/>
            </a:endParaRPr>
          </a:p>
        </p:txBody>
      </p:sp>
      <p:sp>
        <p:nvSpPr>
          <p:cNvPr id="10" name="CuadroTexto 9"/>
          <p:cNvSpPr txBox="1"/>
          <p:nvPr/>
        </p:nvSpPr>
        <p:spPr>
          <a:xfrm>
            <a:off x="224153" y="584358"/>
            <a:ext cx="819455" cy="523220"/>
          </a:xfrm>
          <a:prstGeom prst="rect">
            <a:avLst/>
          </a:prstGeom>
          <a:solidFill>
            <a:schemeClr val="accent6">
              <a:lumMod val="40000"/>
              <a:lumOff val="60000"/>
            </a:schemeClr>
          </a:solidFill>
          <a:ln w="28575">
            <a:solidFill>
              <a:srgbClr val="0047D6"/>
            </a:solidFill>
          </a:ln>
        </p:spPr>
        <p:txBody>
          <a:bodyPr wrap="none" rtlCol="0">
            <a:spAutoFit/>
          </a:bodyPr>
          <a:lstStyle/>
          <a:p>
            <a:r>
              <a:rPr lang="es-VE" sz="1400" dirty="0" smtClean="0">
                <a:latin typeface="Comic Sans MS" panose="030F0702030302020204" pitchFamily="66" charset="0"/>
              </a:rPr>
              <a:t>Terapia</a:t>
            </a:r>
          </a:p>
          <a:p>
            <a:r>
              <a:rPr lang="es-VE" sz="1400" dirty="0" smtClean="0">
                <a:latin typeface="Comic Sans MS" panose="030F0702030302020204" pitchFamily="66" charset="0"/>
              </a:rPr>
              <a:t>General</a:t>
            </a:r>
            <a:endParaRPr lang="es-VE" sz="1400" dirty="0">
              <a:latin typeface="Comic Sans MS" panose="030F0702030302020204" pitchFamily="66" charset="0"/>
            </a:endParaRPr>
          </a:p>
        </p:txBody>
      </p:sp>
    </p:spTree>
    <p:extLst>
      <p:ext uri="{BB962C8B-B14F-4D97-AF65-F5344CB8AC3E}">
        <p14:creationId xmlns:p14="http://schemas.microsoft.com/office/powerpoint/2010/main" val="2891788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ximena\Desktop\MN-Fig-3-1024x686.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46000"/>
                    </a14:imgEffect>
                  </a14:imgLayer>
                </a14:imgProps>
              </a:ext>
              <a:ext uri="{28A0092B-C50C-407E-A947-70E740481C1C}">
                <a14:useLocalDpi xmlns:a14="http://schemas.microsoft.com/office/drawing/2010/main" val="0"/>
              </a:ext>
            </a:extLst>
          </a:blip>
          <a:srcRect/>
          <a:stretch>
            <a:fillRect/>
          </a:stretch>
        </p:blipFill>
        <p:spPr bwMode="auto">
          <a:xfrm>
            <a:off x="971600" y="836712"/>
            <a:ext cx="7404249" cy="4960268"/>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1745686" y="5878570"/>
            <a:ext cx="5652628" cy="461665"/>
          </a:xfrm>
          <a:prstGeom prst="rect">
            <a:avLst/>
          </a:prstGeom>
        </p:spPr>
        <p:txBody>
          <a:bodyPr wrap="square">
            <a:spAutoFit/>
          </a:bodyPr>
          <a:lstStyle/>
          <a:p>
            <a:pPr algn="ctr"/>
            <a:r>
              <a:rPr lang="es-VE" sz="1200" i="1" dirty="0" err="1" smtClean="0">
                <a:latin typeface="Times New Roman" panose="02020603050405020304" pitchFamily="18" charset="0"/>
                <a:cs typeface="Times New Roman" panose="02020603050405020304" pitchFamily="18" charset="0"/>
              </a:rPr>
              <a:t>The</a:t>
            </a:r>
            <a:r>
              <a:rPr lang="es-VE" sz="1200" i="1" dirty="0" smtClean="0">
                <a:latin typeface="Times New Roman" panose="02020603050405020304" pitchFamily="18" charset="0"/>
                <a:cs typeface="Times New Roman" panose="02020603050405020304" pitchFamily="18" charset="0"/>
              </a:rPr>
              <a:t> human </a:t>
            </a:r>
            <a:r>
              <a:rPr lang="es-VE" sz="1200" i="1" dirty="0" err="1" smtClean="0">
                <a:latin typeface="Times New Roman" panose="02020603050405020304" pitchFamily="18" charset="0"/>
                <a:cs typeface="Times New Roman" panose="02020603050405020304" pitchFamily="18" charset="0"/>
              </a:rPr>
              <a:t>microbiome</a:t>
            </a:r>
            <a:r>
              <a:rPr lang="es-VE" sz="1200" i="1" dirty="0" smtClean="0">
                <a:latin typeface="Times New Roman" panose="02020603050405020304" pitchFamily="18" charset="0"/>
                <a:cs typeface="Times New Roman" panose="02020603050405020304" pitchFamily="18" charset="0"/>
              </a:rPr>
              <a:t> and </a:t>
            </a:r>
            <a:r>
              <a:rPr lang="es-VE" sz="1200" i="1" dirty="0" err="1" smtClean="0">
                <a:latin typeface="Times New Roman" panose="02020603050405020304" pitchFamily="18" charset="0"/>
                <a:cs typeface="Times New Roman" panose="02020603050405020304" pitchFamily="18" charset="0"/>
              </a:rPr>
              <a:t>the</a:t>
            </a:r>
            <a:r>
              <a:rPr lang="es-VE" sz="1200" i="1" dirty="0" smtClean="0">
                <a:latin typeface="Times New Roman" panose="02020603050405020304" pitchFamily="18" charset="0"/>
                <a:cs typeface="Times New Roman" panose="02020603050405020304" pitchFamily="18" charset="0"/>
              </a:rPr>
              <a:t> media </a:t>
            </a:r>
            <a:r>
              <a:rPr lang="es-VE" sz="1200" i="1" dirty="0" err="1" smtClean="0">
                <a:latin typeface="Times New Roman" panose="02020603050405020304" pitchFamily="18" charset="0"/>
                <a:cs typeface="Times New Roman" panose="02020603050405020304" pitchFamily="18" charset="0"/>
              </a:rPr>
              <a:t>confusion</a:t>
            </a:r>
            <a:r>
              <a:rPr lang="es-VE" sz="1200" i="1" dirty="0" smtClean="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SITN Feb 2, 2015. http</a:t>
            </a:r>
            <a:r>
              <a:rPr lang="es-VE" sz="1200" dirty="0">
                <a:latin typeface="Times New Roman" panose="02020603050405020304" pitchFamily="18" charset="0"/>
                <a:cs typeface="Times New Roman" panose="02020603050405020304" pitchFamily="18" charset="0"/>
              </a:rPr>
              <a:t>://sitn.hms.harvard.edu/flash/2015/the-human-microbiome-and-media-confusion/</a:t>
            </a:r>
          </a:p>
        </p:txBody>
      </p:sp>
      <p:sp>
        <p:nvSpPr>
          <p:cNvPr id="9" name="8 Rectángulo"/>
          <p:cNvSpPr/>
          <p:nvPr/>
        </p:nvSpPr>
        <p:spPr bwMode="auto">
          <a:xfrm>
            <a:off x="1331640" y="2280408"/>
            <a:ext cx="2088232" cy="1687201"/>
          </a:xfrm>
          <a:prstGeom prst="rect">
            <a:avLst/>
          </a:prstGeom>
          <a:solidFill>
            <a:srgbClr val="FFFF99"/>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VE" sz="2000" b="0" i="0" u="none" strike="noStrike" cap="none" normalizeH="0" baseline="0" smtClean="0">
              <a:ln>
                <a:noFill/>
              </a:ln>
              <a:solidFill>
                <a:schemeClr val="tx1"/>
              </a:solidFill>
              <a:effectLst/>
              <a:latin typeface="Comic Sans MS" pitchFamily="66" charset="0"/>
            </a:endParaRPr>
          </a:p>
        </p:txBody>
      </p:sp>
      <p:sp>
        <p:nvSpPr>
          <p:cNvPr id="12" name="11 Rectángulo"/>
          <p:cNvSpPr/>
          <p:nvPr/>
        </p:nvSpPr>
        <p:spPr bwMode="auto">
          <a:xfrm>
            <a:off x="1109839" y="2924944"/>
            <a:ext cx="293809" cy="648072"/>
          </a:xfrm>
          <a:prstGeom prst="rect">
            <a:avLst/>
          </a:prstGeom>
          <a:solidFill>
            <a:srgbClr val="FFFF99"/>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VE" sz="2000" b="0" i="0" u="none" strike="noStrike" cap="none" normalizeH="0" baseline="0" smtClean="0">
              <a:ln>
                <a:noFill/>
              </a:ln>
              <a:solidFill>
                <a:schemeClr val="tx1"/>
              </a:solidFill>
              <a:effectLst/>
              <a:latin typeface="Comic Sans MS" pitchFamily="66" charset="0"/>
            </a:endParaRPr>
          </a:p>
        </p:txBody>
      </p:sp>
      <p:sp>
        <p:nvSpPr>
          <p:cNvPr id="6" name="5 CuadroTexto"/>
          <p:cNvSpPr txBox="1"/>
          <p:nvPr/>
        </p:nvSpPr>
        <p:spPr>
          <a:xfrm>
            <a:off x="1553474" y="2049058"/>
            <a:ext cx="2048959" cy="2862322"/>
          </a:xfrm>
          <a:prstGeom prst="rect">
            <a:avLst/>
          </a:prstGeom>
          <a:noFill/>
        </p:spPr>
        <p:txBody>
          <a:bodyPr wrap="none" rtlCol="0">
            <a:spAutoFit/>
          </a:bodyPr>
          <a:lstStyle/>
          <a:p>
            <a:r>
              <a:rPr lang="es-VE" dirty="0" smtClean="0">
                <a:latin typeface="Comic Sans MS" panose="030F0702030302020204" pitchFamily="66" charset="0"/>
              </a:rPr>
              <a:t>¡Son comida </a:t>
            </a:r>
          </a:p>
          <a:p>
            <a:r>
              <a:rPr lang="es-VE" dirty="0" smtClean="0">
                <a:latin typeface="Comic Sans MS" panose="030F0702030302020204" pitchFamily="66" charset="0"/>
              </a:rPr>
              <a:t>para </a:t>
            </a:r>
          </a:p>
          <a:p>
            <a:r>
              <a:rPr lang="es-VE" dirty="0" smtClean="0">
                <a:latin typeface="Comic Sans MS" panose="030F0702030302020204" pitchFamily="66" charset="0"/>
              </a:rPr>
              <a:t>bacterias!</a:t>
            </a:r>
          </a:p>
          <a:p>
            <a:endParaRPr lang="es-VE" dirty="0" smtClean="0">
              <a:latin typeface="Comic Sans MS" panose="030F0702030302020204" pitchFamily="66" charset="0"/>
            </a:endParaRPr>
          </a:p>
          <a:p>
            <a:r>
              <a:rPr lang="es-VE" dirty="0" smtClean="0">
                <a:latin typeface="Comic Sans MS" panose="030F0702030302020204" pitchFamily="66" charset="0"/>
              </a:rPr>
              <a:t>Solo son </a:t>
            </a:r>
          </a:p>
          <a:p>
            <a:r>
              <a:rPr lang="es-VE" dirty="0" smtClean="0">
                <a:latin typeface="Comic Sans MS" panose="030F0702030302020204" pitchFamily="66" charset="0"/>
              </a:rPr>
              <a:t>metabolizadas </a:t>
            </a:r>
          </a:p>
          <a:p>
            <a:r>
              <a:rPr lang="es-VE" dirty="0" smtClean="0">
                <a:latin typeface="Comic Sans MS" panose="030F0702030302020204" pitchFamily="66" charset="0"/>
              </a:rPr>
              <a:t>por bacterias </a:t>
            </a:r>
          </a:p>
          <a:p>
            <a:r>
              <a:rPr lang="es-VE" dirty="0" smtClean="0">
                <a:latin typeface="Comic Sans MS" panose="030F0702030302020204" pitchFamily="66" charset="0"/>
              </a:rPr>
              <a:t>intestinales y no </a:t>
            </a:r>
          </a:p>
          <a:p>
            <a:r>
              <a:rPr lang="es-VE" dirty="0" smtClean="0">
                <a:latin typeface="Comic Sans MS" panose="030F0702030302020204" pitchFamily="66" charset="0"/>
              </a:rPr>
              <a:t>por el hospedero </a:t>
            </a:r>
          </a:p>
          <a:p>
            <a:r>
              <a:rPr lang="es-VE" dirty="0" smtClean="0">
                <a:latin typeface="Comic Sans MS" panose="030F0702030302020204" pitchFamily="66" charset="0"/>
              </a:rPr>
              <a:t>humano</a:t>
            </a:r>
            <a:endParaRPr lang="es-VE" dirty="0">
              <a:latin typeface="Comic Sans MS" panose="030F0702030302020204" pitchFamily="66" charset="0"/>
            </a:endParaRPr>
          </a:p>
        </p:txBody>
      </p:sp>
      <p:sp>
        <p:nvSpPr>
          <p:cNvPr id="13" name="12 Rectángulo"/>
          <p:cNvSpPr/>
          <p:nvPr/>
        </p:nvSpPr>
        <p:spPr bwMode="auto">
          <a:xfrm>
            <a:off x="3728297" y="2852936"/>
            <a:ext cx="2067839" cy="720080"/>
          </a:xfrm>
          <a:prstGeom prst="rect">
            <a:avLst/>
          </a:prstGeom>
          <a:solidFill>
            <a:schemeClr val="accent3">
              <a:lumMod val="40000"/>
              <a:lumOff val="6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VE" sz="2000" b="0" i="0" u="none" strike="noStrike" cap="none" normalizeH="0" baseline="0" smtClean="0">
              <a:ln>
                <a:noFill/>
              </a:ln>
              <a:solidFill>
                <a:schemeClr val="tx1"/>
              </a:solidFill>
              <a:effectLst/>
              <a:latin typeface="Comic Sans MS" pitchFamily="66" charset="0"/>
            </a:endParaRPr>
          </a:p>
        </p:txBody>
      </p:sp>
      <p:sp>
        <p:nvSpPr>
          <p:cNvPr id="14" name="13 Rectángulo"/>
          <p:cNvSpPr/>
          <p:nvPr/>
        </p:nvSpPr>
        <p:spPr bwMode="auto">
          <a:xfrm>
            <a:off x="1763688" y="1674386"/>
            <a:ext cx="1838525" cy="375189"/>
          </a:xfrm>
          <a:prstGeom prst="rect">
            <a:avLst/>
          </a:prstGeom>
          <a:solidFill>
            <a:srgbClr val="FFFF99"/>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VE" sz="2000" b="0" i="0" u="none" strike="noStrike" cap="none" normalizeH="0" baseline="0" smtClean="0">
              <a:ln>
                <a:noFill/>
              </a:ln>
              <a:solidFill>
                <a:schemeClr val="tx1"/>
              </a:solidFill>
              <a:effectLst/>
              <a:latin typeface="Comic Sans MS" pitchFamily="66" charset="0"/>
            </a:endParaRPr>
          </a:p>
        </p:txBody>
      </p:sp>
      <p:sp>
        <p:nvSpPr>
          <p:cNvPr id="2" name="1 CuadroTexto"/>
          <p:cNvSpPr txBox="1"/>
          <p:nvPr/>
        </p:nvSpPr>
        <p:spPr>
          <a:xfrm>
            <a:off x="1770909" y="1422632"/>
            <a:ext cx="2064989" cy="523220"/>
          </a:xfrm>
          <a:prstGeom prst="rect">
            <a:avLst/>
          </a:prstGeom>
          <a:solidFill>
            <a:srgbClr val="FFFF00"/>
          </a:solidFill>
          <a:ln w="28575">
            <a:solidFill>
              <a:srgbClr val="FFAF79"/>
            </a:solidFill>
          </a:ln>
          <a:effectLst>
            <a:outerShdw blurRad="50800" dist="38100" dir="2700000" algn="tl" rotWithShape="0">
              <a:prstClr val="black">
                <a:alpha val="40000"/>
              </a:prstClr>
            </a:outerShdw>
          </a:effectLst>
        </p:spPr>
        <p:txBody>
          <a:bodyPr wrap="none" rtlCol="0">
            <a:spAutoFit/>
          </a:bodyPr>
          <a:lstStyle/>
          <a:p>
            <a:r>
              <a:rPr lang="es-VE" sz="2800" dirty="0" smtClean="0">
                <a:effectLst>
                  <a:outerShdw blurRad="38100" dist="38100" dir="2700000" algn="tl">
                    <a:srgbClr val="000000">
                      <a:alpha val="43137"/>
                    </a:srgbClr>
                  </a:outerShdw>
                </a:effectLst>
                <a:latin typeface="Comic Sans MS" panose="030F0702030302020204" pitchFamily="66" charset="0"/>
              </a:rPr>
              <a:t>Prebióticos</a:t>
            </a:r>
            <a:endParaRPr lang="es-VE" sz="2800" dirty="0">
              <a:effectLst>
                <a:outerShdw blurRad="38100" dist="38100" dir="2700000" algn="tl">
                  <a:srgbClr val="000000">
                    <a:alpha val="43137"/>
                  </a:srgbClr>
                </a:outerShdw>
              </a:effectLst>
              <a:latin typeface="Comic Sans MS" panose="030F0702030302020204" pitchFamily="66" charset="0"/>
            </a:endParaRPr>
          </a:p>
        </p:txBody>
      </p:sp>
      <p:sp>
        <p:nvSpPr>
          <p:cNvPr id="15" name="14 Rectángulo"/>
          <p:cNvSpPr/>
          <p:nvPr/>
        </p:nvSpPr>
        <p:spPr bwMode="auto">
          <a:xfrm>
            <a:off x="3752965" y="2341962"/>
            <a:ext cx="1769366" cy="366958"/>
          </a:xfrm>
          <a:prstGeom prst="rect">
            <a:avLst/>
          </a:prstGeom>
          <a:solidFill>
            <a:schemeClr val="accent3">
              <a:lumMod val="40000"/>
              <a:lumOff val="6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VE" sz="2000" b="0" i="0" u="none" strike="noStrike" cap="none" normalizeH="0" baseline="0" smtClean="0">
              <a:ln>
                <a:noFill/>
              </a:ln>
              <a:solidFill>
                <a:schemeClr val="tx1"/>
              </a:solidFill>
              <a:effectLst/>
              <a:latin typeface="Comic Sans MS" pitchFamily="66" charset="0"/>
            </a:endParaRPr>
          </a:p>
        </p:txBody>
      </p:sp>
      <p:sp>
        <p:nvSpPr>
          <p:cNvPr id="7" name="6 CuadroTexto"/>
          <p:cNvSpPr txBox="1"/>
          <p:nvPr/>
        </p:nvSpPr>
        <p:spPr>
          <a:xfrm>
            <a:off x="3534860" y="2273347"/>
            <a:ext cx="2135521" cy="523220"/>
          </a:xfrm>
          <a:prstGeom prst="rect">
            <a:avLst/>
          </a:prstGeom>
          <a:solidFill>
            <a:srgbClr val="66FF99"/>
          </a:solidFill>
          <a:ln w="28575">
            <a:solidFill>
              <a:srgbClr val="00B050"/>
            </a:solidFill>
          </a:ln>
          <a:effectLst>
            <a:outerShdw blurRad="50800" dist="38100" dir="2700000" algn="tl" rotWithShape="0">
              <a:prstClr val="black">
                <a:alpha val="40000"/>
              </a:prstClr>
            </a:outerShdw>
          </a:effectLst>
        </p:spPr>
        <p:txBody>
          <a:bodyPr wrap="none" rtlCol="0">
            <a:spAutoFit/>
          </a:bodyPr>
          <a:lstStyle/>
          <a:p>
            <a:r>
              <a:rPr lang="es-VE" sz="2800" dirty="0" smtClean="0">
                <a:effectLst>
                  <a:outerShdw blurRad="38100" dist="38100" dir="2700000" algn="tl">
                    <a:srgbClr val="000000">
                      <a:alpha val="43137"/>
                    </a:srgbClr>
                  </a:outerShdw>
                </a:effectLst>
                <a:latin typeface="Comic Sans MS" panose="030F0702030302020204" pitchFamily="66" charset="0"/>
              </a:rPr>
              <a:t>Simbióticos</a:t>
            </a:r>
            <a:endParaRPr lang="es-VE" sz="2800" dirty="0">
              <a:effectLst>
                <a:outerShdw blurRad="38100" dist="38100" dir="2700000" algn="tl">
                  <a:srgbClr val="000000">
                    <a:alpha val="43137"/>
                  </a:srgbClr>
                </a:outerShdw>
              </a:effectLst>
              <a:latin typeface="Comic Sans MS" panose="030F0702030302020204" pitchFamily="66" charset="0"/>
            </a:endParaRPr>
          </a:p>
        </p:txBody>
      </p:sp>
      <p:sp>
        <p:nvSpPr>
          <p:cNvPr id="16" name="15 Rectángulo"/>
          <p:cNvSpPr/>
          <p:nvPr/>
        </p:nvSpPr>
        <p:spPr bwMode="auto">
          <a:xfrm>
            <a:off x="5796136" y="1674386"/>
            <a:ext cx="1728192" cy="851055"/>
          </a:xfrm>
          <a:prstGeom prst="rect">
            <a:avLst/>
          </a:prstGeom>
          <a:solidFill>
            <a:srgbClr val="CCE8EA"/>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VE" sz="2000" b="0" i="0" u="none" strike="noStrike" cap="none" normalizeH="0" baseline="0" smtClean="0">
              <a:ln>
                <a:noFill/>
              </a:ln>
              <a:solidFill>
                <a:schemeClr val="tx1"/>
              </a:solidFill>
              <a:effectLst/>
              <a:latin typeface="Comic Sans MS" pitchFamily="66" charset="0"/>
            </a:endParaRPr>
          </a:p>
        </p:txBody>
      </p:sp>
      <p:sp>
        <p:nvSpPr>
          <p:cNvPr id="17" name="16 Rectángulo"/>
          <p:cNvSpPr/>
          <p:nvPr/>
        </p:nvSpPr>
        <p:spPr bwMode="auto">
          <a:xfrm>
            <a:off x="5950504" y="2620619"/>
            <a:ext cx="2186817" cy="561456"/>
          </a:xfrm>
          <a:prstGeom prst="rect">
            <a:avLst/>
          </a:prstGeom>
          <a:solidFill>
            <a:srgbClr val="CCE8EA"/>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VE" sz="2000" b="0" i="0" u="none" strike="noStrike" cap="none" normalizeH="0" baseline="0" smtClean="0">
              <a:ln>
                <a:noFill/>
              </a:ln>
              <a:solidFill>
                <a:schemeClr val="tx1"/>
              </a:solidFill>
              <a:effectLst/>
              <a:latin typeface="Comic Sans MS" pitchFamily="66" charset="0"/>
            </a:endParaRPr>
          </a:p>
        </p:txBody>
      </p:sp>
      <p:sp>
        <p:nvSpPr>
          <p:cNvPr id="11" name="10 CuadroTexto"/>
          <p:cNvSpPr txBox="1"/>
          <p:nvPr/>
        </p:nvSpPr>
        <p:spPr>
          <a:xfrm>
            <a:off x="5983368" y="2462288"/>
            <a:ext cx="1794081" cy="1754326"/>
          </a:xfrm>
          <a:prstGeom prst="rect">
            <a:avLst/>
          </a:prstGeom>
          <a:noFill/>
        </p:spPr>
        <p:txBody>
          <a:bodyPr wrap="none" rtlCol="0">
            <a:spAutoFit/>
          </a:bodyPr>
          <a:lstStyle/>
          <a:p>
            <a:r>
              <a:rPr lang="es-VE" dirty="0" smtClean="0">
                <a:latin typeface="Comic Sans MS" panose="030F0702030302020204" pitchFamily="66" charset="0"/>
              </a:rPr>
              <a:t>¡Son bacterias </a:t>
            </a:r>
          </a:p>
          <a:p>
            <a:r>
              <a:rPr lang="es-VE" dirty="0" smtClean="0">
                <a:latin typeface="Comic Sans MS" panose="030F0702030302020204" pitchFamily="66" charset="0"/>
              </a:rPr>
              <a:t>vivas! </a:t>
            </a:r>
          </a:p>
          <a:p>
            <a:endParaRPr lang="es-VE" dirty="0" smtClean="0">
              <a:latin typeface="Comic Sans MS" panose="030F0702030302020204" pitchFamily="66" charset="0"/>
            </a:endParaRPr>
          </a:p>
          <a:p>
            <a:r>
              <a:rPr lang="es-VE" dirty="0" smtClean="0">
                <a:latin typeface="Comic Sans MS" panose="030F0702030302020204" pitchFamily="66" charset="0"/>
              </a:rPr>
              <a:t>Son </a:t>
            </a:r>
            <a:r>
              <a:rPr lang="es-VE" dirty="0">
                <a:latin typeface="Comic Sans MS" panose="030F0702030302020204" pitchFamily="66" charset="0"/>
              </a:rPr>
              <a:t>c</a:t>
            </a:r>
            <a:r>
              <a:rPr lang="es-VE" dirty="0" smtClean="0">
                <a:latin typeface="Comic Sans MS" panose="030F0702030302020204" pitchFamily="66" charset="0"/>
              </a:rPr>
              <a:t>ultivos </a:t>
            </a:r>
          </a:p>
          <a:p>
            <a:r>
              <a:rPr lang="es-VE" dirty="0" smtClean="0">
                <a:latin typeface="Comic Sans MS" panose="030F0702030302020204" pitchFamily="66" charset="0"/>
              </a:rPr>
              <a:t>bacterianos </a:t>
            </a:r>
          </a:p>
          <a:p>
            <a:r>
              <a:rPr lang="es-VE" dirty="0" smtClean="0">
                <a:latin typeface="Comic Sans MS" panose="030F0702030302020204" pitchFamily="66" charset="0"/>
              </a:rPr>
              <a:t>activos</a:t>
            </a:r>
          </a:p>
        </p:txBody>
      </p:sp>
      <p:sp>
        <p:nvSpPr>
          <p:cNvPr id="8" name="7 CuadroTexto"/>
          <p:cNvSpPr txBox="1"/>
          <p:nvPr/>
        </p:nvSpPr>
        <p:spPr>
          <a:xfrm>
            <a:off x="5602808" y="1674386"/>
            <a:ext cx="2056973" cy="523220"/>
          </a:xfrm>
          <a:prstGeom prst="rect">
            <a:avLst/>
          </a:prstGeom>
          <a:solidFill>
            <a:srgbClr val="99CCFF"/>
          </a:solidFill>
          <a:ln w="28575">
            <a:solidFill>
              <a:srgbClr val="0033CC"/>
            </a:solidFill>
          </a:ln>
          <a:effectLst>
            <a:outerShdw blurRad="50800" dist="38100" dir="2700000" algn="tl" rotWithShape="0">
              <a:prstClr val="black">
                <a:alpha val="40000"/>
              </a:prstClr>
            </a:outerShdw>
          </a:effectLst>
        </p:spPr>
        <p:txBody>
          <a:bodyPr wrap="none" rtlCol="0">
            <a:spAutoFit/>
          </a:bodyPr>
          <a:lstStyle/>
          <a:p>
            <a:r>
              <a:rPr lang="es-VE" sz="2800" dirty="0" err="1" smtClean="0">
                <a:effectLst>
                  <a:outerShdw blurRad="38100" dist="38100" dir="2700000" algn="tl">
                    <a:srgbClr val="000000">
                      <a:alpha val="43137"/>
                    </a:srgbClr>
                  </a:outerShdw>
                </a:effectLst>
                <a:latin typeface="Comic Sans MS" panose="030F0702030302020204" pitchFamily="66" charset="0"/>
              </a:rPr>
              <a:t>Probióticos</a:t>
            </a:r>
            <a:endParaRPr lang="es-VE" sz="2800" dirty="0">
              <a:effectLst>
                <a:outerShdw blurRad="38100" dist="38100" dir="2700000" algn="tl">
                  <a:srgbClr val="000000">
                    <a:alpha val="43137"/>
                  </a:srgbClr>
                </a:outerShdw>
              </a:effectLst>
              <a:latin typeface="Comic Sans MS" panose="030F0702030302020204" pitchFamily="66" charset="0"/>
            </a:endParaRPr>
          </a:p>
        </p:txBody>
      </p:sp>
      <p:sp>
        <p:nvSpPr>
          <p:cNvPr id="18" name="3 CuadroTexto"/>
          <p:cNvSpPr txBox="1"/>
          <p:nvPr/>
        </p:nvSpPr>
        <p:spPr>
          <a:xfrm>
            <a:off x="6330858" y="6581001"/>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9" name="6 CuadroTexto"/>
          <p:cNvSpPr txBox="1"/>
          <p:nvPr/>
        </p:nvSpPr>
        <p:spPr>
          <a:xfrm>
            <a:off x="412090" y="357124"/>
            <a:ext cx="877163"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III</a:t>
            </a:r>
            <a:r>
              <a:rPr lang="es-VE" sz="2000" dirty="0" smtClean="0">
                <a:solidFill>
                  <a:prstClr val="white"/>
                </a:solidFill>
                <a:latin typeface="Comic Sans MS" pitchFamily="66" charset="0"/>
              </a:rPr>
              <a:t>A</a:t>
            </a:r>
            <a:endParaRPr lang="es-VE" sz="2000" dirty="0">
              <a:solidFill>
                <a:prstClr val="white"/>
              </a:solidFill>
              <a:latin typeface="Comic Sans MS" pitchFamily="66" charset="0"/>
            </a:endParaRPr>
          </a:p>
        </p:txBody>
      </p:sp>
      <p:sp>
        <p:nvSpPr>
          <p:cNvPr id="20" name="CuadroTexto 19"/>
          <p:cNvSpPr txBox="1"/>
          <p:nvPr/>
        </p:nvSpPr>
        <p:spPr>
          <a:xfrm>
            <a:off x="412090" y="870466"/>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sp>
        <p:nvSpPr>
          <p:cNvPr id="10" name="9 CuadroTexto"/>
          <p:cNvSpPr txBox="1"/>
          <p:nvPr/>
        </p:nvSpPr>
        <p:spPr>
          <a:xfrm>
            <a:off x="3736403" y="2946195"/>
            <a:ext cx="1792580" cy="1200329"/>
          </a:xfrm>
          <a:prstGeom prst="rect">
            <a:avLst/>
          </a:prstGeom>
          <a:solidFill>
            <a:schemeClr val="accent3">
              <a:lumMod val="40000"/>
              <a:lumOff val="60000"/>
            </a:schemeClr>
          </a:solidFill>
        </p:spPr>
        <p:txBody>
          <a:bodyPr wrap="square" rtlCol="0">
            <a:spAutoFit/>
          </a:bodyPr>
          <a:lstStyle/>
          <a:p>
            <a:r>
              <a:rPr lang="es-VE" dirty="0" smtClean="0">
                <a:latin typeface="Comic Sans MS" panose="030F0702030302020204" pitchFamily="66" charset="0"/>
              </a:rPr>
              <a:t>Son </a:t>
            </a:r>
          </a:p>
          <a:p>
            <a:r>
              <a:rPr lang="es-VE" dirty="0" smtClean="0">
                <a:latin typeface="Comic Sans MS" panose="030F0702030302020204" pitchFamily="66" charset="0"/>
              </a:rPr>
              <a:t>combinaciones </a:t>
            </a:r>
          </a:p>
          <a:p>
            <a:r>
              <a:rPr lang="es-VE" dirty="0" smtClean="0">
                <a:latin typeface="Comic Sans MS" panose="030F0702030302020204" pitchFamily="66" charset="0"/>
              </a:rPr>
              <a:t>de prebióticos </a:t>
            </a:r>
          </a:p>
          <a:p>
            <a:r>
              <a:rPr lang="es-VE" dirty="0" smtClean="0">
                <a:latin typeface="Comic Sans MS" panose="030F0702030302020204" pitchFamily="66" charset="0"/>
              </a:rPr>
              <a:t>y </a:t>
            </a:r>
            <a:r>
              <a:rPr lang="es-VE" dirty="0" err="1" smtClean="0">
                <a:latin typeface="Comic Sans MS" panose="030F0702030302020204" pitchFamily="66" charset="0"/>
              </a:rPr>
              <a:t>probióticos</a:t>
            </a:r>
            <a:endParaRPr lang="es-VE" dirty="0">
              <a:latin typeface="Comic Sans MS" panose="030F0702030302020204" pitchFamily="66" charset="0"/>
            </a:endParaRPr>
          </a:p>
        </p:txBody>
      </p:sp>
    </p:spTree>
    <p:extLst>
      <p:ext uri="{BB962C8B-B14F-4D97-AF65-F5344CB8AC3E}">
        <p14:creationId xmlns:p14="http://schemas.microsoft.com/office/powerpoint/2010/main" val="1354592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animBg="1"/>
      <p:bldP spid="7" grpId="0" animBg="1"/>
      <p:bldP spid="11" grpId="0"/>
      <p:bldP spid="8" grpId="0" animBg="1"/>
      <p:bldP spid="1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0" y="6478937"/>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16386" name="Picture 2" descr="C:\Users\ximena\Desktop\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28958" y="1124744"/>
            <a:ext cx="5085144" cy="5085144"/>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2471208" y="394852"/>
            <a:ext cx="4344459" cy="523220"/>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r>
              <a:rPr lang="es-VE" sz="2800" dirty="0" smtClean="0">
                <a:effectLst>
                  <a:outerShdw blurRad="38100" dist="38100" dir="2700000" algn="tl">
                    <a:srgbClr val="000000">
                      <a:alpha val="43137"/>
                    </a:srgbClr>
                  </a:outerShdw>
                </a:effectLst>
                <a:latin typeface="Comic Sans MS" pitchFamily="66" charset="0"/>
              </a:rPr>
              <a:t>Prebióticos y </a:t>
            </a:r>
            <a:r>
              <a:rPr lang="es-VE" sz="2800" dirty="0" err="1" smtClean="0">
                <a:effectLst>
                  <a:outerShdw blurRad="38100" dist="38100" dir="2700000" algn="tl">
                    <a:srgbClr val="000000">
                      <a:alpha val="43137"/>
                    </a:srgbClr>
                  </a:outerShdw>
                </a:effectLst>
                <a:latin typeface="Comic Sans MS" pitchFamily="66" charset="0"/>
              </a:rPr>
              <a:t>probióticos</a:t>
            </a:r>
            <a:endParaRPr lang="es-VE" sz="2800" dirty="0">
              <a:effectLst>
                <a:outerShdw blurRad="38100" dist="38100" dir="2700000" algn="tl">
                  <a:srgbClr val="000000">
                    <a:alpha val="43137"/>
                  </a:srgbClr>
                </a:outerShdw>
              </a:effectLst>
              <a:latin typeface="Comic Sans MS" pitchFamily="66" charset="0"/>
            </a:endParaRPr>
          </a:p>
        </p:txBody>
      </p:sp>
      <p:sp>
        <p:nvSpPr>
          <p:cNvPr id="7" name="6 Rectángulo"/>
          <p:cNvSpPr/>
          <p:nvPr/>
        </p:nvSpPr>
        <p:spPr>
          <a:xfrm>
            <a:off x="3564009" y="6223291"/>
            <a:ext cx="5415042" cy="553998"/>
          </a:xfrm>
          <a:prstGeom prst="rect">
            <a:avLst/>
          </a:prstGeom>
        </p:spPr>
        <p:txBody>
          <a:bodyPr wrap="square">
            <a:spAutoFit/>
          </a:bodyPr>
          <a:lstStyle/>
          <a:p>
            <a:pPr algn="ctr"/>
            <a:r>
              <a:rPr lang="es-VE" sz="1000" dirty="0" smtClean="0">
                <a:latin typeface="Times New Roman" pitchFamily="18" charset="0"/>
                <a:cs typeface="Times New Roman" pitchFamily="18" charset="0"/>
              </a:rPr>
              <a:t>L.M. </a:t>
            </a:r>
            <a:r>
              <a:rPr lang="es-VE" sz="1000" dirty="0" err="1" smtClean="0">
                <a:latin typeface="Times New Roman" pitchFamily="18" charset="0"/>
                <a:cs typeface="Times New Roman" pitchFamily="18" charset="0"/>
              </a:rPr>
              <a:t>Proctor</a:t>
            </a:r>
            <a:r>
              <a:rPr lang="es-VE" sz="1000" dirty="0" smtClean="0">
                <a:latin typeface="Times New Roman" pitchFamily="18" charset="0"/>
                <a:cs typeface="Times New Roman" pitchFamily="18" charset="0"/>
              </a:rPr>
              <a:t>.  </a:t>
            </a:r>
            <a:r>
              <a:rPr lang="es-VE" sz="1000" i="1" dirty="0" err="1" smtClean="0">
                <a:latin typeface="Times New Roman" pitchFamily="18" charset="0"/>
                <a:cs typeface="Times New Roman" pitchFamily="18" charset="0"/>
              </a:rPr>
              <a:t>The</a:t>
            </a:r>
            <a:r>
              <a:rPr lang="es-VE" sz="1000" i="1" dirty="0" smtClean="0">
                <a:latin typeface="Times New Roman" pitchFamily="18" charset="0"/>
                <a:cs typeface="Times New Roman" pitchFamily="18" charset="0"/>
              </a:rPr>
              <a:t> </a:t>
            </a:r>
            <a:r>
              <a:rPr lang="es-VE" sz="1000" i="1" dirty="0">
                <a:latin typeface="Times New Roman" pitchFamily="18" charset="0"/>
                <a:cs typeface="Times New Roman" pitchFamily="18" charset="0"/>
              </a:rPr>
              <a:t>Human </a:t>
            </a:r>
            <a:r>
              <a:rPr lang="es-VE" sz="1000" i="1" dirty="0" err="1">
                <a:latin typeface="Times New Roman" pitchFamily="18" charset="0"/>
                <a:cs typeface="Times New Roman" pitchFamily="18" charset="0"/>
              </a:rPr>
              <a:t>Microbiome</a:t>
            </a:r>
            <a:r>
              <a:rPr lang="es-VE" sz="1000" i="1" dirty="0">
                <a:latin typeface="Times New Roman" pitchFamily="18" charset="0"/>
                <a:cs typeface="Times New Roman" pitchFamily="18" charset="0"/>
              </a:rPr>
              <a:t>: a true </a:t>
            </a:r>
            <a:r>
              <a:rPr lang="es-VE" sz="1000" i="1" dirty="0" err="1">
                <a:latin typeface="Times New Roman" pitchFamily="18" charset="0"/>
                <a:cs typeface="Times New Roman" pitchFamily="18" charset="0"/>
              </a:rPr>
              <a:t>story</a:t>
            </a:r>
            <a:r>
              <a:rPr lang="es-VE" sz="1000" i="1" dirty="0">
                <a:latin typeface="Times New Roman" pitchFamily="18" charset="0"/>
                <a:cs typeface="Times New Roman" pitchFamily="18" charset="0"/>
              </a:rPr>
              <a:t> </a:t>
            </a:r>
            <a:r>
              <a:rPr lang="es-VE" sz="1000" i="1" dirty="0" err="1">
                <a:latin typeface="Times New Roman" pitchFamily="18" charset="0"/>
                <a:cs typeface="Times New Roman" pitchFamily="18" charset="0"/>
              </a:rPr>
              <a:t>about</a:t>
            </a:r>
            <a:r>
              <a:rPr lang="es-VE" sz="1000" i="1" dirty="0">
                <a:latin typeface="Times New Roman" pitchFamily="18" charset="0"/>
                <a:cs typeface="Times New Roman" pitchFamily="18" charset="0"/>
              </a:rPr>
              <a:t> </a:t>
            </a:r>
            <a:r>
              <a:rPr lang="es-VE" sz="1000" i="1" dirty="0" err="1">
                <a:latin typeface="Times New Roman" pitchFamily="18" charset="0"/>
                <a:cs typeface="Times New Roman" pitchFamily="18" charset="0"/>
              </a:rPr>
              <a:t>you</a:t>
            </a:r>
            <a:r>
              <a:rPr lang="es-VE" sz="1000" i="1" dirty="0">
                <a:latin typeface="Times New Roman" pitchFamily="18" charset="0"/>
                <a:cs typeface="Times New Roman" pitchFamily="18" charset="0"/>
              </a:rPr>
              <a:t> and </a:t>
            </a:r>
            <a:r>
              <a:rPr lang="es-VE" sz="1000" i="1" dirty="0" err="1">
                <a:latin typeface="Times New Roman" pitchFamily="18" charset="0"/>
                <a:cs typeface="Times New Roman" pitchFamily="18" charset="0"/>
              </a:rPr>
              <a:t>trillons</a:t>
            </a:r>
            <a:r>
              <a:rPr lang="es-VE" sz="1000" i="1" dirty="0">
                <a:latin typeface="Times New Roman" pitchFamily="18" charset="0"/>
                <a:cs typeface="Times New Roman" pitchFamily="18" charset="0"/>
              </a:rPr>
              <a:t> of </a:t>
            </a:r>
            <a:r>
              <a:rPr lang="es-VE" sz="1000" i="1" dirty="0" err="1">
                <a:latin typeface="Times New Roman" pitchFamily="18" charset="0"/>
                <a:cs typeface="Times New Roman" pitchFamily="18" charset="0"/>
              </a:rPr>
              <a:t>your</a:t>
            </a:r>
            <a:r>
              <a:rPr lang="es-VE" sz="1000" i="1" dirty="0">
                <a:latin typeface="Times New Roman" pitchFamily="18" charset="0"/>
                <a:cs typeface="Times New Roman" pitchFamily="18" charset="0"/>
              </a:rPr>
              <a:t> </a:t>
            </a:r>
            <a:r>
              <a:rPr lang="es-VE" sz="1000" i="1" dirty="0" err="1">
                <a:latin typeface="Times New Roman" pitchFamily="18" charset="0"/>
                <a:cs typeface="Times New Roman" pitchFamily="18" charset="0"/>
              </a:rPr>
              <a:t>closest</a:t>
            </a:r>
            <a:r>
              <a:rPr lang="es-VE" sz="1000" i="1" dirty="0">
                <a:latin typeface="Times New Roman" pitchFamily="18" charset="0"/>
                <a:cs typeface="Times New Roman" pitchFamily="18" charset="0"/>
              </a:rPr>
              <a:t> (</a:t>
            </a:r>
            <a:r>
              <a:rPr lang="es-VE" sz="1000" i="1" dirty="0" err="1">
                <a:latin typeface="Times New Roman" pitchFamily="18" charset="0"/>
                <a:cs typeface="Times New Roman" pitchFamily="18" charset="0"/>
              </a:rPr>
              <a:t>microscopic</a:t>
            </a:r>
            <a:r>
              <a:rPr lang="es-VE" sz="1000" i="1" dirty="0">
                <a:latin typeface="Times New Roman" pitchFamily="18" charset="0"/>
                <a:cs typeface="Times New Roman" pitchFamily="18" charset="0"/>
              </a:rPr>
              <a:t> ) </a:t>
            </a:r>
            <a:r>
              <a:rPr lang="es-VE" sz="1000" i="1" dirty="0" err="1" smtClean="0">
                <a:latin typeface="Times New Roman" pitchFamily="18" charset="0"/>
                <a:cs typeface="Times New Roman" pitchFamily="18" charset="0"/>
              </a:rPr>
              <a:t>friends</a:t>
            </a:r>
            <a:r>
              <a:rPr lang="es-VE" sz="1000" i="1" dirty="0" smtClean="0">
                <a:latin typeface="Times New Roman" pitchFamily="18" charset="0"/>
                <a:cs typeface="Times New Roman" pitchFamily="18" charset="0"/>
              </a:rPr>
              <a:t>.</a:t>
            </a:r>
            <a:endParaRPr lang="es-VE" sz="1000" i="1" dirty="0">
              <a:latin typeface="Times New Roman" pitchFamily="18" charset="0"/>
              <a:cs typeface="Times New Roman" pitchFamily="18" charset="0"/>
            </a:endParaRPr>
          </a:p>
          <a:p>
            <a:pPr lvl="0" algn="ctr"/>
            <a:r>
              <a:rPr lang="en-US" sz="1000" u="sng" dirty="0" smtClean="0">
                <a:solidFill>
                  <a:prstClr val="black"/>
                </a:solidFill>
                <a:latin typeface="Times New Roman" pitchFamily="18" charset="0"/>
                <a:cs typeface="Times New Roman" pitchFamily="18" charset="0"/>
                <a:hlinkClick r:id="rId3"/>
              </a:rPr>
              <a:t>http</a:t>
            </a:r>
            <a:r>
              <a:rPr lang="en-US" sz="1000" u="sng" dirty="0">
                <a:solidFill>
                  <a:prstClr val="black"/>
                </a:solidFill>
                <a:latin typeface="Times New Roman" pitchFamily="18" charset="0"/>
                <a:cs typeface="Times New Roman" pitchFamily="18" charset="0"/>
                <a:hlinkClick r:id="rId3"/>
              </a:rPr>
              <a:t>://</a:t>
            </a:r>
            <a:r>
              <a:rPr lang="en-US" sz="1000" u="sng" dirty="0" smtClean="0">
                <a:solidFill>
                  <a:prstClr val="black"/>
                </a:solidFill>
                <a:latin typeface="Times New Roman" pitchFamily="18" charset="0"/>
                <a:cs typeface="Times New Roman" pitchFamily="18" charset="0"/>
                <a:hlinkClick r:id="rId3"/>
              </a:rPr>
              <a:t>www.actionbioscience.org/genomics/the_human_microbiome.html?print</a:t>
            </a:r>
            <a:endParaRPr lang="es-VE" sz="1000" dirty="0">
              <a:solidFill>
                <a:prstClr val="black"/>
              </a:solidFill>
              <a:latin typeface="Times New Roman" pitchFamily="18" charset="0"/>
              <a:cs typeface="Times New Roman" pitchFamily="18" charset="0"/>
            </a:endParaRPr>
          </a:p>
        </p:txBody>
      </p:sp>
      <p:pic>
        <p:nvPicPr>
          <p:cNvPr id="28674" name="Picture 2" descr="C:\Users\ximena\Desktop\imagenes microb\Imagen8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2348" y="1638499"/>
            <a:ext cx="3396610" cy="1968087"/>
          </a:xfrm>
          <a:prstGeom prst="rect">
            <a:avLst/>
          </a:prstGeom>
          <a:noFill/>
          <a:extLst>
            <a:ext uri="{909E8E84-426E-40DD-AFC4-6F175D3DCCD1}">
              <a14:hiddenFill xmlns:a14="http://schemas.microsoft.com/office/drawing/2010/main">
                <a:solidFill>
                  <a:srgbClr val="FFFFFF"/>
                </a:solidFill>
              </a14:hiddenFill>
            </a:ext>
          </a:extLst>
        </p:spPr>
      </p:pic>
      <p:pic>
        <p:nvPicPr>
          <p:cNvPr id="28675" name="Picture 3" descr="C:\Users\ximena\Desktop\imagenes microb\Imagen85.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2348" y="4149080"/>
            <a:ext cx="3643619" cy="1764878"/>
          </a:xfrm>
          <a:prstGeom prst="rect">
            <a:avLst/>
          </a:prstGeom>
          <a:noFill/>
          <a:extLst>
            <a:ext uri="{909E8E84-426E-40DD-AFC4-6F175D3DCCD1}">
              <a14:hiddenFill xmlns:a14="http://schemas.microsoft.com/office/drawing/2010/main">
                <a:solidFill>
                  <a:srgbClr val="FFFFFF"/>
                </a:solidFill>
              </a14:hiddenFill>
            </a:ext>
          </a:extLst>
        </p:spPr>
      </p:pic>
      <p:sp>
        <p:nvSpPr>
          <p:cNvPr id="8" name="6 CuadroTexto"/>
          <p:cNvSpPr txBox="1"/>
          <p:nvPr/>
        </p:nvSpPr>
        <p:spPr>
          <a:xfrm>
            <a:off x="273591" y="398414"/>
            <a:ext cx="877163"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III</a:t>
            </a:r>
            <a:r>
              <a:rPr lang="es-VE" sz="2000" dirty="0" smtClean="0">
                <a:solidFill>
                  <a:prstClr val="white"/>
                </a:solidFill>
                <a:latin typeface="Comic Sans MS" pitchFamily="66" charset="0"/>
              </a:rPr>
              <a:t>A</a:t>
            </a:r>
            <a:endParaRPr lang="es-VE" sz="2000" dirty="0">
              <a:solidFill>
                <a:prstClr val="white"/>
              </a:solidFill>
              <a:latin typeface="Comic Sans MS" pitchFamily="66" charset="0"/>
            </a:endParaRPr>
          </a:p>
        </p:txBody>
      </p:sp>
      <p:sp>
        <p:nvSpPr>
          <p:cNvPr id="9" name="CuadroTexto 8"/>
          <p:cNvSpPr txBox="1"/>
          <p:nvPr/>
        </p:nvSpPr>
        <p:spPr>
          <a:xfrm>
            <a:off x="273591" y="911756"/>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spTree>
    <p:extLst>
      <p:ext uri="{BB962C8B-B14F-4D97-AF65-F5344CB8AC3E}">
        <p14:creationId xmlns:p14="http://schemas.microsoft.com/office/powerpoint/2010/main" val="1335786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81376" y="1400599"/>
            <a:ext cx="7124229" cy="4401205"/>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endParaRPr lang="en-US" sz="800" dirty="0" smtClean="0">
              <a:latin typeface="Comic Sans MS" panose="030F0702030302020204" pitchFamily="66" charset="0"/>
            </a:endParaRPr>
          </a:p>
          <a:p>
            <a:r>
              <a:rPr lang="en-US" dirty="0" err="1" smtClean="0">
                <a:latin typeface="Comic Sans MS" panose="030F0702030302020204" pitchFamily="66" charset="0"/>
              </a:rPr>
              <a:t>Cantidad</a:t>
            </a:r>
            <a:r>
              <a:rPr lang="en-US" dirty="0" smtClean="0">
                <a:latin typeface="Comic Sans MS" panose="030F0702030302020204" pitchFamily="66" charset="0"/>
              </a:rPr>
              <a:t> de </a:t>
            </a:r>
            <a:r>
              <a:rPr lang="en-US" dirty="0" err="1" smtClean="0">
                <a:effectLst>
                  <a:outerShdw blurRad="38100" dist="38100" dir="2700000" algn="tl">
                    <a:srgbClr val="000000">
                      <a:alpha val="43137"/>
                    </a:srgbClr>
                  </a:outerShdw>
                </a:effectLst>
                <a:latin typeface="Comic Sans MS" panose="030F0702030302020204" pitchFamily="66" charset="0"/>
              </a:rPr>
              <a:t>proteína</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grasas</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saturadas</a:t>
            </a:r>
            <a:r>
              <a:rPr lang="en-US" dirty="0" smtClean="0">
                <a:effectLst>
                  <a:outerShdw blurRad="38100" dist="38100" dir="2700000" algn="tl">
                    <a:srgbClr val="000000">
                      <a:alpha val="43137"/>
                    </a:srgbClr>
                  </a:outerShdw>
                </a:effectLst>
                <a:latin typeface="Comic Sans MS" panose="030F0702030302020204" pitchFamily="66" charset="0"/>
              </a:rPr>
              <a:t> e </a:t>
            </a:r>
            <a:r>
              <a:rPr lang="en-US" dirty="0" err="1" smtClean="0">
                <a:effectLst>
                  <a:outerShdw blurRad="38100" dist="38100" dir="2700000" algn="tl">
                    <a:srgbClr val="000000">
                      <a:alpha val="43137"/>
                    </a:srgbClr>
                  </a:outerShdw>
                </a:effectLst>
                <a:latin typeface="Comic Sans MS" panose="030F0702030302020204" pitchFamily="66" charset="0"/>
              </a:rPr>
              <a:t>insaturadas</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carbohidratos</a:t>
            </a:r>
            <a:r>
              <a:rPr lang="en-US" dirty="0" smtClean="0">
                <a:effectLst>
                  <a:outerShdw blurRad="38100" dist="38100" dir="2700000" algn="tl">
                    <a:srgbClr val="000000">
                      <a:alpha val="43137"/>
                    </a:srgbClr>
                  </a:outerShdw>
                </a:effectLst>
                <a:latin typeface="Comic Sans MS" panose="030F0702030302020204" pitchFamily="66" charset="0"/>
              </a:rPr>
              <a:t> y </a:t>
            </a:r>
            <a:r>
              <a:rPr lang="en-US" dirty="0" err="1" smtClean="0">
                <a:effectLst>
                  <a:outerShdw blurRad="38100" dist="38100" dir="2700000" algn="tl">
                    <a:srgbClr val="000000">
                      <a:alpha val="43137"/>
                    </a:srgbClr>
                  </a:outerShdw>
                </a:effectLst>
                <a:latin typeface="Comic Sans MS" panose="030F0702030302020204" pitchFamily="66" charset="0"/>
              </a:rPr>
              <a:t>fibra</a:t>
            </a:r>
            <a:r>
              <a:rPr lang="en-US" dirty="0" smtClean="0">
                <a:latin typeface="Comic Sans MS" panose="030F0702030302020204" pitchFamily="66" charset="0"/>
              </a:rPr>
              <a:t> de la </a:t>
            </a:r>
            <a:r>
              <a:rPr lang="en-US" dirty="0" err="1" smtClean="0">
                <a:effectLst>
                  <a:outerShdw blurRad="38100" dist="38100" dir="2700000" algn="tl">
                    <a:srgbClr val="000000">
                      <a:alpha val="43137"/>
                    </a:srgbClr>
                  </a:outerShdw>
                </a:effectLst>
                <a:latin typeface="Comic Sans MS" panose="030F0702030302020204" pitchFamily="66" charset="0"/>
              </a:rPr>
              <a:t>dieta</a:t>
            </a:r>
            <a:r>
              <a:rPr lang="en-US" dirty="0" smtClean="0">
                <a:latin typeface="Comic Sans MS" panose="030F0702030302020204" pitchFamily="66" charset="0"/>
              </a:rPr>
              <a:t> </a:t>
            </a:r>
            <a:r>
              <a:rPr lang="en-US" dirty="0" err="1" smtClean="0">
                <a:latin typeface="Comic Sans MS" panose="030F0702030302020204" pitchFamily="66" charset="0"/>
              </a:rPr>
              <a:t>influyen</a:t>
            </a:r>
            <a:r>
              <a:rPr lang="en-US" dirty="0" smtClean="0">
                <a:latin typeface="Comic Sans MS" panose="030F0702030302020204" pitchFamily="66" charset="0"/>
              </a:rPr>
              <a:t> en la </a:t>
            </a:r>
            <a:r>
              <a:rPr lang="en-US" dirty="0" err="1" smtClean="0">
                <a:effectLst>
                  <a:outerShdw blurRad="38100" dist="38100" dir="2700000" algn="tl">
                    <a:srgbClr val="000000">
                      <a:alpha val="43137"/>
                    </a:srgbClr>
                  </a:outerShdw>
                </a:effectLst>
                <a:latin typeface="Comic Sans MS" panose="030F0702030302020204" pitchFamily="66" charset="0"/>
              </a:rPr>
              <a:t>abundancia</a:t>
            </a:r>
            <a:r>
              <a:rPr lang="en-US" dirty="0" smtClean="0">
                <a:effectLst>
                  <a:outerShdw blurRad="38100" dist="38100" dir="2700000" algn="tl">
                    <a:srgbClr val="000000">
                      <a:alpha val="43137"/>
                    </a:srgbClr>
                  </a:outerShdw>
                </a:effectLst>
                <a:latin typeface="Comic Sans MS" panose="030F0702030302020204" pitchFamily="66" charset="0"/>
              </a:rPr>
              <a:t> de </a:t>
            </a:r>
            <a:r>
              <a:rPr lang="en-US" dirty="0" err="1" smtClean="0">
                <a:effectLst>
                  <a:outerShdw blurRad="38100" dist="38100" dir="2700000" algn="tl">
                    <a:srgbClr val="000000">
                      <a:alpha val="43137"/>
                    </a:srgbClr>
                  </a:outerShdw>
                </a:effectLst>
                <a:latin typeface="Comic Sans MS" panose="030F0702030302020204" pitchFamily="66" charset="0"/>
              </a:rPr>
              <a:t>diferentes</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tipos</a:t>
            </a:r>
            <a:r>
              <a:rPr lang="en-US" dirty="0" smtClean="0">
                <a:effectLst>
                  <a:outerShdw blurRad="38100" dist="38100" dir="2700000" algn="tl">
                    <a:srgbClr val="000000">
                      <a:alpha val="43137"/>
                    </a:srgbClr>
                  </a:outerShdw>
                </a:effectLst>
                <a:latin typeface="Comic Sans MS" panose="030F0702030302020204" pitchFamily="66" charset="0"/>
              </a:rPr>
              <a:t> de </a:t>
            </a:r>
            <a:r>
              <a:rPr lang="en-US" dirty="0" err="1" smtClean="0">
                <a:effectLst>
                  <a:outerShdw blurRad="38100" dist="38100" dir="2700000" algn="tl">
                    <a:srgbClr val="000000">
                      <a:alpha val="43137"/>
                    </a:srgbClr>
                  </a:outerShdw>
                </a:effectLst>
                <a:latin typeface="Comic Sans MS" panose="030F0702030302020204" pitchFamily="66" charset="0"/>
              </a:rPr>
              <a:t>bacterias</a:t>
            </a:r>
            <a:r>
              <a:rPr lang="en-US" dirty="0" smtClean="0">
                <a:latin typeface="Comic Sans MS" panose="030F0702030302020204" pitchFamily="66" charset="0"/>
              </a:rPr>
              <a:t> en </a:t>
            </a:r>
            <a:r>
              <a:rPr lang="en-US" dirty="0" err="1" smtClean="0">
                <a:latin typeface="Comic Sans MS" panose="030F0702030302020204" pitchFamily="66" charset="0"/>
              </a:rPr>
              <a:t>intestino</a:t>
            </a:r>
            <a:r>
              <a:rPr lang="en-US" dirty="0" smtClean="0">
                <a:latin typeface="Comic Sans MS" panose="030F0702030302020204" pitchFamily="66" charset="0"/>
              </a:rPr>
              <a:t>. </a:t>
            </a:r>
            <a:r>
              <a:rPr lang="en-US" dirty="0" err="1" smtClean="0">
                <a:latin typeface="Comic Sans MS" panose="030F0702030302020204" pitchFamily="66" charset="0"/>
              </a:rPr>
              <a:t>Así</a:t>
            </a:r>
            <a:r>
              <a:rPr lang="en-US" dirty="0" smtClean="0">
                <a:latin typeface="Comic Sans MS" panose="030F0702030302020204" pitchFamily="66" charset="0"/>
              </a:rPr>
              <a:t> </a:t>
            </a:r>
            <a:r>
              <a:rPr lang="en-US" dirty="0" err="1" smtClean="0">
                <a:latin typeface="Comic Sans MS" panose="030F0702030302020204" pitchFamily="66" charset="0"/>
              </a:rPr>
              <a:t>como</a:t>
            </a:r>
            <a:r>
              <a:rPr lang="en-US" dirty="0" smtClean="0">
                <a:latin typeface="Comic Sans MS" panose="030F0702030302020204" pitchFamily="66" charset="0"/>
              </a:rPr>
              <a:t> </a:t>
            </a:r>
            <a:r>
              <a:rPr lang="en-US" dirty="0" err="1" smtClean="0">
                <a:latin typeface="Comic Sans MS" panose="030F0702030302020204" pitchFamily="66" charset="0"/>
              </a:rPr>
              <a:t>suplemento</a:t>
            </a:r>
            <a:r>
              <a:rPr lang="en-US" dirty="0" smtClean="0">
                <a:latin typeface="Comic Sans MS" panose="030F0702030302020204" pitchFamily="66" charset="0"/>
              </a:rPr>
              <a:t> de </a:t>
            </a:r>
            <a:r>
              <a:rPr lang="en-US" dirty="0" err="1" smtClean="0">
                <a:latin typeface="Comic Sans MS" panose="030F0702030302020204" pitchFamily="66" charset="0"/>
              </a:rPr>
              <a:t>microorganismos</a:t>
            </a:r>
            <a:r>
              <a:rPr lang="en-US" dirty="0" smtClean="0">
                <a:latin typeface="Comic Sans MS" panose="030F0702030302020204" pitchFamily="66" charset="0"/>
              </a:rPr>
              <a:t> </a:t>
            </a:r>
            <a:r>
              <a:rPr lang="en-US" dirty="0" err="1" smtClean="0">
                <a:latin typeface="Comic Sans MS" panose="030F0702030302020204" pitchFamily="66" charset="0"/>
              </a:rPr>
              <a:t>vivos</a:t>
            </a:r>
            <a:r>
              <a:rPr lang="en-US" dirty="0" smtClean="0">
                <a:latin typeface="Comic Sans MS" panose="030F0702030302020204" pitchFamily="66" charset="0"/>
              </a:rPr>
              <a:t> a la </a:t>
            </a:r>
            <a:r>
              <a:rPr lang="en-US" dirty="0" err="1" smtClean="0">
                <a:latin typeface="Comic Sans MS" panose="030F0702030302020204" pitchFamily="66" charset="0"/>
              </a:rPr>
              <a:t>dieta</a:t>
            </a:r>
            <a:r>
              <a:rPr lang="en-US" dirty="0" smtClean="0">
                <a:latin typeface="Comic Sans MS" panose="030F0702030302020204" pitchFamily="66" charset="0"/>
              </a:rPr>
              <a:t> o </a:t>
            </a:r>
            <a:r>
              <a:rPr lang="en-US" dirty="0" err="1" smtClean="0">
                <a:latin typeface="Comic Sans MS" panose="030F0702030302020204" pitchFamily="66" charset="0"/>
              </a:rPr>
              <a:t>períodos</a:t>
            </a:r>
            <a:r>
              <a:rPr lang="en-US" dirty="0" smtClean="0">
                <a:latin typeface="Comic Sans MS" panose="030F0702030302020204" pitchFamily="66" charset="0"/>
              </a:rPr>
              <a:t> de </a:t>
            </a:r>
            <a:r>
              <a:rPr lang="en-US" dirty="0" err="1" smtClean="0">
                <a:latin typeface="Comic Sans MS" panose="030F0702030302020204" pitchFamily="66" charset="0"/>
              </a:rPr>
              <a:t>ayuno</a:t>
            </a:r>
            <a:r>
              <a:rPr lang="en-US" dirty="0" smtClean="0">
                <a:latin typeface="Comic Sans MS" panose="030F0702030302020204" pitchFamily="66" charset="0"/>
              </a:rPr>
              <a:t>.</a:t>
            </a:r>
          </a:p>
          <a:p>
            <a:endParaRPr lang="en-US" sz="1000" dirty="0" smtClean="0">
              <a:latin typeface="Comic Sans MS" panose="030F0702030302020204" pitchFamily="66" charset="0"/>
            </a:endParaRPr>
          </a:p>
          <a:p>
            <a:r>
              <a:rPr lang="en-US" dirty="0" smtClean="0">
                <a:latin typeface="Comic Sans MS" panose="030F0702030302020204" pitchFamily="66" charset="0"/>
              </a:rPr>
              <a:t>• </a:t>
            </a:r>
            <a:r>
              <a:rPr lang="en-US" b="1" dirty="0">
                <a:latin typeface="Comic Sans MS" panose="030F0702030302020204" pitchFamily="66" charset="0"/>
              </a:rPr>
              <a:t>Prebióticos</a:t>
            </a:r>
            <a:r>
              <a:rPr lang="en-US" dirty="0">
                <a:latin typeface="Comic Sans MS" panose="030F0702030302020204" pitchFamily="66" charset="0"/>
              </a:rPr>
              <a:t> son </a:t>
            </a:r>
            <a:r>
              <a:rPr lang="en-US" dirty="0" err="1">
                <a:latin typeface="Comic Sans MS" panose="030F0702030302020204" pitchFamily="66" charset="0"/>
              </a:rPr>
              <a:t>definidos</a:t>
            </a:r>
            <a:r>
              <a:rPr lang="en-US" dirty="0">
                <a:latin typeface="Comic Sans MS" panose="030F0702030302020204" pitchFamily="66" charset="0"/>
              </a:rPr>
              <a:t> </a:t>
            </a:r>
            <a:r>
              <a:rPr lang="en-US" dirty="0" err="1">
                <a:latin typeface="Comic Sans MS" panose="030F0702030302020204" pitchFamily="66" charset="0"/>
              </a:rPr>
              <a:t>como</a:t>
            </a:r>
            <a:r>
              <a:rPr lang="en-US" dirty="0">
                <a:latin typeface="Comic Sans MS" panose="030F0702030302020204" pitchFamily="66" charset="0"/>
              </a:rPr>
              <a:t> un </a:t>
            </a:r>
            <a:r>
              <a:rPr lang="en-US" b="1" dirty="0" err="1">
                <a:latin typeface="Comic Sans MS" panose="030F0702030302020204" pitchFamily="66" charset="0"/>
              </a:rPr>
              <a:t>sustrato</a:t>
            </a:r>
            <a:r>
              <a:rPr lang="en-US" b="1" dirty="0">
                <a:latin typeface="Comic Sans MS" panose="030F0702030302020204" pitchFamily="66" charset="0"/>
              </a:rPr>
              <a:t> </a:t>
            </a:r>
            <a:r>
              <a:rPr lang="en-US" dirty="0" err="1">
                <a:latin typeface="Comic Sans MS" panose="030F0702030302020204" pitchFamily="66" charset="0"/>
              </a:rPr>
              <a:t>que</a:t>
            </a:r>
            <a:r>
              <a:rPr lang="en-US" dirty="0">
                <a:latin typeface="Comic Sans MS" panose="030F0702030302020204" pitchFamily="66" charset="0"/>
              </a:rPr>
              <a:t> </a:t>
            </a:r>
            <a:r>
              <a:rPr lang="en-US" dirty="0" err="1">
                <a:latin typeface="Comic Sans MS" panose="030F0702030302020204" pitchFamily="66" charset="0"/>
              </a:rPr>
              <a:t>es</a:t>
            </a:r>
            <a:r>
              <a:rPr lang="en-US" dirty="0">
                <a:latin typeface="Comic Sans MS" panose="030F0702030302020204" pitchFamily="66" charset="0"/>
              </a:rPr>
              <a:t> </a:t>
            </a:r>
            <a:r>
              <a:rPr lang="en-US" dirty="0" err="1">
                <a:latin typeface="Comic Sans MS" panose="030F0702030302020204" pitchFamily="66" charset="0"/>
              </a:rPr>
              <a:t>selectivamente</a:t>
            </a:r>
            <a:r>
              <a:rPr lang="en-US" dirty="0">
                <a:latin typeface="Comic Sans MS" panose="030F0702030302020204" pitchFamily="66" charset="0"/>
              </a:rPr>
              <a:t> </a:t>
            </a:r>
            <a:r>
              <a:rPr lang="en-US" dirty="0" err="1">
                <a:effectLst>
                  <a:outerShdw blurRad="38100" dist="38100" dir="2700000" algn="tl">
                    <a:srgbClr val="000000">
                      <a:alpha val="43137"/>
                    </a:srgbClr>
                  </a:outerShdw>
                </a:effectLst>
                <a:latin typeface="Comic Sans MS" panose="030F0702030302020204" pitchFamily="66" charset="0"/>
              </a:rPr>
              <a:t>usado</a:t>
            </a:r>
            <a:r>
              <a:rPr lang="en-US" dirty="0">
                <a:effectLst>
                  <a:outerShdw blurRad="38100" dist="38100" dir="2700000" algn="tl">
                    <a:srgbClr val="000000">
                      <a:alpha val="43137"/>
                    </a:srgbClr>
                  </a:outerShdw>
                </a:effectLst>
                <a:latin typeface="Comic Sans MS" panose="030F0702030302020204" pitchFamily="66" charset="0"/>
              </a:rPr>
              <a:t> </a:t>
            </a:r>
            <a:r>
              <a:rPr lang="en-US" dirty="0" err="1">
                <a:effectLst>
                  <a:outerShdw blurRad="38100" dist="38100" dir="2700000" algn="tl">
                    <a:srgbClr val="000000">
                      <a:alpha val="43137"/>
                    </a:srgbClr>
                  </a:outerShdw>
                </a:effectLst>
                <a:latin typeface="Comic Sans MS" panose="030F0702030302020204" pitchFamily="66" charset="0"/>
              </a:rPr>
              <a:t>por</a:t>
            </a:r>
            <a:r>
              <a:rPr lang="en-US" dirty="0">
                <a:effectLst>
                  <a:outerShdw blurRad="38100" dist="38100" dir="2700000" algn="tl">
                    <a:srgbClr val="000000">
                      <a:alpha val="43137"/>
                    </a:srgbClr>
                  </a:outerShdw>
                </a:effectLst>
                <a:latin typeface="Comic Sans MS" panose="030F0702030302020204" pitchFamily="66" charset="0"/>
              </a:rPr>
              <a:t> </a:t>
            </a:r>
            <a:r>
              <a:rPr lang="en-US" dirty="0" err="1">
                <a:effectLst>
                  <a:outerShdw blurRad="38100" dist="38100" dir="2700000" algn="tl">
                    <a:srgbClr val="000000">
                      <a:alpha val="43137"/>
                    </a:srgbClr>
                  </a:outerShdw>
                </a:effectLst>
                <a:latin typeface="Comic Sans MS" panose="030F0702030302020204" pitchFamily="66" charset="0"/>
              </a:rPr>
              <a:t>microorganismos</a:t>
            </a:r>
            <a:r>
              <a:rPr lang="en-US" dirty="0">
                <a:effectLst>
                  <a:outerShdw blurRad="38100" dist="38100" dir="2700000" algn="tl">
                    <a:srgbClr val="000000">
                      <a:alpha val="43137"/>
                    </a:srgbClr>
                  </a:outerShdw>
                </a:effectLst>
                <a:latin typeface="Comic Sans MS" panose="030F0702030302020204" pitchFamily="66" charset="0"/>
              </a:rPr>
              <a:t> </a:t>
            </a:r>
            <a:r>
              <a:rPr lang="en-US" dirty="0">
                <a:latin typeface="Comic Sans MS" panose="030F0702030302020204" pitchFamily="66" charset="0"/>
              </a:rPr>
              <a:t>del </a:t>
            </a:r>
            <a:r>
              <a:rPr lang="en-US" dirty="0" err="1">
                <a:latin typeface="Comic Sans MS" panose="030F0702030302020204" pitchFamily="66" charset="0"/>
              </a:rPr>
              <a:t>hospedero</a:t>
            </a:r>
            <a:r>
              <a:rPr lang="en-US" dirty="0">
                <a:latin typeface="Comic Sans MS" panose="030F0702030302020204" pitchFamily="66" charset="0"/>
              </a:rPr>
              <a:t> </a:t>
            </a:r>
            <a:r>
              <a:rPr lang="en-US" dirty="0" err="1" smtClean="0">
                <a:latin typeface="Comic Sans MS" panose="030F0702030302020204" pitchFamily="66" charset="0"/>
              </a:rPr>
              <a:t>que</a:t>
            </a:r>
            <a:r>
              <a:rPr lang="en-US" dirty="0" smtClean="0">
                <a:latin typeface="Comic Sans MS" panose="030F0702030302020204" pitchFamily="66" charset="0"/>
              </a:rPr>
              <a:t> son </a:t>
            </a:r>
            <a:r>
              <a:rPr lang="en-US" dirty="0" err="1" smtClean="0">
                <a:latin typeface="Comic Sans MS" panose="030F0702030302020204" pitchFamily="66" charset="0"/>
              </a:rPr>
              <a:t>beneficiosos</a:t>
            </a:r>
            <a:r>
              <a:rPr lang="en-US" dirty="0" smtClean="0">
                <a:latin typeface="Comic Sans MS" panose="030F0702030302020204" pitchFamily="66" charset="0"/>
              </a:rPr>
              <a:t>. </a:t>
            </a:r>
            <a:r>
              <a:rPr lang="en-US" dirty="0">
                <a:latin typeface="Comic Sans MS" panose="030F0702030302020204" pitchFamily="66" charset="0"/>
              </a:rPr>
              <a:t>S</a:t>
            </a:r>
            <a:r>
              <a:rPr lang="en-US" dirty="0" smtClean="0">
                <a:latin typeface="Comic Sans MS" panose="030F0702030302020204" pitchFamily="66" charset="0"/>
              </a:rPr>
              <a:t>on los </a:t>
            </a:r>
            <a:r>
              <a:rPr lang="en-US" b="1" dirty="0" err="1" smtClean="0">
                <a:latin typeface="Comic Sans MS" panose="030F0702030302020204" pitchFamily="66" charset="0"/>
              </a:rPr>
              <a:t>carbohidratos</a:t>
            </a:r>
            <a:r>
              <a:rPr lang="en-US" b="1" dirty="0" smtClean="0">
                <a:latin typeface="Comic Sans MS" panose="030F0702030302020204" pitchFamily="66" charset="0"/>
              </a:rPr>
              <a:t> </a:t>
            </a:r>
            <a:r>
              <a:rPr lang="en-US" b="1" dirty="0">
                <a:latin typeface="Comic Sans MS" panose="030F0702030302020204" pitchFamily="66" charset="0"/>
              </a:rPr>
              <a:t>o </a:t>
            </a:r>
            <a:r>
              <a:rPr lang="en-US" b="1" dirty="0" err="1">
                <a:latin typeface="Comic Sans MS" panose="030F0702030302020204" pitchFamily="66" charset="0"/>
              </a:rPr>
              <a:t>fibra</a:t>
            </a:r>
            <a:r>
              <a:rPr lang="en-US" b="1" dirty="0">
                <a:latin typeface="Comic Sans MS" panose="030F0702030302020204" pitchFamily="66" charset="0"/>
              </a:rPr>
              <a:t> fermentable </a:t>
            </a:r>
            <a:r>
              <a:rPr lang="en-US" dirty="0">
                <a:latin typeface="Comic Sans MS" panose="030F0702030302020204" pitchFamily="66" charset="0"/>
              </a:rPr>
              <a:t>de </a:t>
            </a:r>
            <a:r>
              <a:rPr lang="en-US" dirty="0" err="1">
                <a:latin typeface="Comic Sans MS" panose="030F0702030302020204" pitchFamily="66" charset="0"/>
              </a:rPr>
              <a:t>dieta</a:t>
            </a:r>
            <a:r>
              <a:rPr lang="en-US" dirty="0">
                <a:latin typeface="Comic Sans MS" panose="030F0702030302020204" pitchFamily="66" charset="0"/>
              </a:rPr>
              <a:t> </a:t>
            </a:r>
            <a:r>
              <a:rPr lang="en-US" dirty="0" err="1">
                <a:latin typeface="Comic Sans MS" panose="030F0702030302020204" pitchFamily="66" charset="0"/>
              </a:rPr>
              <a:t>accesibles</a:t>
            </a:r>
            <a:r>
              <a:rPr lang="en-US" dirty="0">
                <a:latin typeface="Comic Sans MS" panose="030F0702030302020204" pitchFamily="66" charset="0"/>
              </a:rPr>
              <a:t> al microbiota.</a:t>
            </a:r>
          </a:p>
          <a:p>
            <a:endParaRPr lang="en-US" sz="1000" dirty="0" smtClean="0">
              <a:latin typeface="Comic Sans MS" panose="030F0702030302020204" pitchFamily="66" charset="0"/>
            </a:endParaRPr>
          </a:p>
          <a:p>
            <a:pPr>
              <a:buFont typeface="Arial" panose="020B0604020202020204" pitchFamily="34" charset="0"/>
              <a:buChar char="•"/>
            </a:pPr>
            <a:r>
              <a:rPr lang="en-US" dirty="0" smtClean="0">
                <a:latin typeface="Comic Sans MS" panose="030F0702030302020204" pitchFamily="66" charset="0"/>
              </a:rPr>
              <a:t> </a:t>
            </a:r>
            <a:r>
              <a:rPr lang="en-US" b="1" dirty="0" smtClean="0">
                <a:latin typeface="Comic Sans MS" panose="030F0702030302020204" pitchFamily="66" charset="0"/>
              </a:rPr>
              <a:t>Probióticos</a:t>
            </a:r>
            <a:r>
              <a:rPr lang="en-US" dirty="0" smtClean="0">
                <a:latin typeface="Comic Sans MS" panose="030F0702030302020204" pitchFamily="66" charset="0"/>
              </a:rPr>
              <a:t> son </a:t>
            </a:r>
            <a:r>
              <a:rPr lang="en-US" b="1" dirty="0" err="1" smtClean="0">
                <a:latin typeface="Comic Sans MS" panose="030F0702030302020204" pitchFamily="66" charset="0"/>
              </a:rPr>
              <a:t>bacterias</a:t>
            </a:r>
            <a:r>
              <a:rPr lang="en-US" b="1" dirty="0" smtClean="0">
                <a:latin typeface="Comic Sans MS" panose="030F0702030302020204" pitchFamily="66" charset="0"/>
              </a:rPr>
              <a:t> y </a:t>
            </a:r>
            <a:r>
              <a:rPr lang="en-US" b="1" dirty="0" err="1" smtClean="0">
                <a:latin typeface="Comic Sans MS" panose="030F0702030302020204" pitchFamily="66" charset="0"/>
              </a:rPr>
              <a:t>hongos</a:t>
            </a:r>
            <a:r>
              <a:rPr lang="en-US" b="1" dirty="0" smtClean="0">
                <a:latin typeface="Comic Sans MS" panose="030F0702030302020204" pitchFamily="66" charset="0"/>
              </a:rPr>
              <a:t> </a:t>
            </a:r>
            <a:r>
              <a:rPr lang="en-US" b="1" dirty="0" err="1" smtClean="0">
                <a:latin typeface="Comic Sans MS" panose="030F0702030302020204" pitchFamily="66" charset="0"/>
              </a:rPr>
              <a:t>vivos</a:t>
            </a:r>
            <a:r>
              <a:rPr lang="en-US" b="1" dirty="0" smtClean="0">
                <a:latin typeface="Comic Sans MS" panose="030F0702030302020204" pitchFamily="66" charset="0"/>
              </a:rPr>
              <a:t> </a:t>
            </a:r>
            <a:r>
              <a:rPr lang="en-US" dirty="0" err="1" smtClean="0">
                <a:latin typeface="Comic Sans MS" panose="030F0702030302020204" pitchFamily="66" charset="0"/>
              </a:rPr>
              <a:t>que</a:t>
            </a:r>
            <a:r>
              <a:rPr lang="en-US" dirty="0" smtClean="0">
                <a:latin typeface="Comic Sans MS" panose="030F0702030302020204" pitchFamily="66" charset="0"/>
              </a:rPr>
              <a:t> </a:t>
            </a:r>
            <a:r>
              <a:rPr lang="en-US" dirty="0" err="1" smtClean="0">
                <a:latin typeface="Comic Sans MS" panose="030F0702030302020204" pitchFamily="66" charset="0"/>
              </a:rPr>
              <a:t>cuando</a:t>
            </a:r>
            <a:r>
              <a:rPr lang="en-US" dirty="0" smtClean="0">
                <a:latin typeface="Comic Sans MS" panose="030F0702030302020204" pitchFamily="66" charset="0"/>
              </a:rPr>
              <a:t> son </a:t>
            </a:r>
            <a:r>
              <a:rPr lang="en-US" dirty="0" err="1" smtClean="0">
                <a:latin typeface="Comic Sans MS" panose="030F0702030302020204" pitchFamily="66" charset="0"/>
              </a:rPr>
              <a:t>administrados</a:t>
            </a:r>
            <a:r>
              <a:rPr lang="en-US" dirty="0" smtClean="0">
                <a:latin typeface="Comic Sans MS" panose="030F0702030302020204" pitchFamily="66" charset="0"/>
              </a:rPr>
              <a:t> en </a:t>
            </a:r>
            <a:r>
              <a:rPr lang="en-US" dirty="0" err="1" smtClean="0">
                <a:latin typeface="Comic Sans MS" panose="030F0702030302020204" pitchFamily="66" charset="0"/>
              </a:rPr>
              <a:t>una</a:t>
            </a:r>
            <a:r>
              <a:rPr lang="en-US" dirty="0" smtClean="0">
                <a:latin typeface="Comic Sans MS" panose="030F0702030302020204" pitchFamily="66" charset="0"/>
              </a:rPr>
              <a:t> forma viable y en </a:t>
            </a:r>
            <a:r>
              <a:rPr lang="en-US" dirty="0" err="1" smtClean="0">
                <a:latin typeface="Comic Sans MS" panose="030F0702030302020204" pitchFamily="66" charset="0"/>
              </a:rPr>
              <a:t>cantidades</a:t>
            </a:r>
            <a:r>
              <a:rPr lang="en-US" dirty="0" smtClean="0">
                <a:latin typeface="Comic Sans MS" panose="030F0702030302020204" pitchFamily="66" charset="0"/>
              </a:rPr>
              <a:t> </a:t>
            </a:r>
            <a:r>
              <a:rPr lang="en-US" dirty="0" err="1" smtClean="0">
                <a:latin typeface="Comic Sans MS" panose="030F0702030302020204" pitchFamily="66" charset="0"/>
              </a:rPr>
              <a:t>adecuadas</a:t>
            </a:r>
            <a:r>
              <a:rPr lang="en-US" dirty="0" smtClean="0">
                <a:latin typeface="Comic Sans MS" panose="030F0702030302020204" pitchFamily="66" charset="0"/>
              </a:rPr>
              <a:t>, son </a:t>
            </a:r>
            <a:r>
              <a:rPr lang="en-US" dirty="0" err="1" smtClean="0">
                <a:latin typeface="Comic Sans MS" panose="030F0702030302020204" pitchFamily="66" charset="0"/>
              </a:rPr>
              <a:t>beneficiosas</a:t>
            </a:r>
            <a:r>
              <a:rPr lang="en-US" dirty="0" smtClean="0">
                <a:latin typeface="Comic Sans MS" panose="030F0702030302020204" pitchFamily="66" charset="0"/>
              </a:rPr>
              <a:t> a la </a:t>
            </a:r>
            <a:r>
              <a:rPr lang="en-US" dirty="0" err="1" smtClean="0">
                <a:latin typeface="Comic Sans MS" panose="030F0702030302020204" pitchFamily="66" charset="0"/>
              </a:rPr>
              <a:t>salud</a:t>
            </a:r>
            <a:r>
              <a:rPr lang="en-US" dirty="0" smtClean="0">
                <a:latin typeface="Comic Sans MS" panose="030F0702030302020204" pitchFamily="66" charset="0"/>
              </a:rPr>
              <a:t> </a:t>
            </a:r>
            <a:r>
              <a:rPr lang="en-US" dirty="0" err="1" smtClean="0">
                <a:latin typeface="Comic Sans MS" panose="030F0702030302020204" pitchFamily="66" charset="0"/>
              </a:rPr>
              <a:t>humana</a:t>
            </a:r>
            <a:r>
              <a:rPr lang="en-US" dirty="0" smtClean="0">
                <a:latin typeface="Comic Sans MS" panose="030F0702030302020204" pitchFamily="66" charset="0"/>
              </a:rPr>
              <a:t>. </a:t>
            </a:r>
            <a:r>
              <a:rPr lang="en-US" dirty="0" err="1" smtClean="0">
                <a:latin typeface="Comic Sans MS" panose="030F0702030302020204" pitchFamily="66" charset="0"/>
              </a:rPr>
              <a:t>Generalmente</a:t>
            </a:r>
            <a:r>
              <a:rPr lang="en-US" dirty="0" smtClean="0">
                <a:latin typeface="Comic Sans MS" panose="030F0702030302020204" pitchFamily="66" charset="0"/>
              </a:rPr>
              <a:t> son </a:t>
            </a:r>
            <a:r>
              <a:rPr lang="en-US" dirty="0" err="1" smtClean="0">
                <a:latin typeface="Comic Sans MS" panose="030F0702030302020204" pitchFamily="66" charset="0"/>
              </a:rPr>
              <a:t>añadidas</a:t>
            </a:r>
            <a:r>
              <a:rPr lang="en-US" dirty="0" smtClean="0">
                <a:latin typeface="Comic Sans MS" panose="030F0702030302020204" pitchFamily="66" charset="0"/>
              </a:rPr>
              <a:t> a </a:t>
            </a:r>
            <a:r>
              <a:rPr lang="en-US" dirty="0" err="1" smtClean="0">
                <a:latin typeface="Comic Sans MS" panose="030F0702030302020204" pitchFamily="66" charset="0"/>
              </a:rPr>
              <a:t>yogures</a:t>
            </a:r>
            <a:r>
              <a:rPr lang="en-US" dirty="0" smtClean="0">
                <a:latin typeface="Comic Sans MS" panose="030F0702030302020204" pitchFamily="66" charset="0"/>
              </a:rPr>
              <a:t> o </a:t>
            </a:r>
            <a:r>
              <a:rPr lang="en-US" dirty="0" err="1" smtClean="0">
                <a:latin typeface="Comic Sans MS" panose="030F0702030302020204" pitchFamily="66" charset="0"/>
              </a:rPr>
              <a:t>tomadas</a:t>
            </a:r>
            <a:r>
              <a:rPr lang="en-US" dirty="0" smtClean="0">
                <a:latin typeface="Comic Sans MS" panose="030F0702030302020204" pitchFamily="66" charset="0"/>
              </a:rPr>
              <a:t> </a:t>
            </a:r>
            <a:r>
              <a:rPr lang="en-US" dirty="0" err="1" smtClean="0">
                <a:latin typeface="Comic Sans MS" panose="030F0702030302020204" pitchFamily="66" charset="0"/>
              </a:rPr>
              <a:t>como</a:t>
            </a:r>
            <a:r>
              <a:rPr lang="en-US" dirty="0" smtClean="0">
                <a:latin typeface="Comic Sans MS" panose="030F0702030302020204" pitchFamily="66" charset="0"/>
              </a:rPr>
              <a:t> </a:t>
            </a:r>
            <a:r>
              <a:rPr lang="en-US" dirty="0" err="1" smtClean="0">
                <a:latin typeface="Comic Sans MS" panose="030F0702030302020204" pitchFamily="66" charset="0"/>
              </a:rPr>
              <a:t>suplemento</a:t>
            </a:r>
            <a:r>
              <a:rPr lang="en-US" dirty="0" smtClean="0">
                <a:latin typeface="Comic Sans MS" panose="030F0702030302020204" pitchFamily="66" charset="0"/>
              </a:rPr>
              <a:t> en </a:t>
            </a:r>
            <a:r>
              <a:rPr lang="en-US" dirty="0" err="1" smtClean="0">
                <a:latin typeface="Comic Sans MS" panose="030F0702030302020204" pitchFamily="66" charset="0"/>
              </a:rPr>
              <a:t>comidas</a:t>
            </a:r>
            <a:r>
              <a:rPr lang="en-US" dirty="0" smtClean="0">
                <a:latin typeface="Comic Sans MS" panose="030F0702030302020204" pitchFamily="66" charset="0"/>
              </a:rPr>
              <a:t>.</a:t>
            </a:r>
          </a:p>
          <a:p>
            <a:endParaRPr lang="en-US" sz="1000" dirty="0">
              <a:latin typeface="Comic Sans MS" panose="030F0702030302020204" pitchFamily="66" charset="0"/>
            </a:endParaRPr>
          </a:p>
          <a:p>
            <a:r>
              <a:rPr lang="en-US" dirty="0" smtClean="0">
                <a:latin typeface="Comic Sans MS" panose="030F0702030302020204" pitchFamily="66" charset="0"/>
              </a:rPr>
              <a:t>• </a:t>
            </a:r>
            <a:r>
              <a:rPr lang="en-US" b="1" dirty="0" err="1" smtClean="0">
                <a:latin typeface="Comic Sans MS" panose="030F0702030302020204" pitchFamily="66" charset="0"/>
              </a:rPr>
              <a:t>Simbióticos</a:t>
            </a:r>
            <a:r>
              <a:rPr lang="en-US" dirty="0" smtClean="0">
                <a:latin typeface="Comic Sans MS" panose="030F0702030302020204" pitchFamily="66" charset="0"/>
              </a:rPr>
              <a:t> </a:t>
            </a:r>
            <a:r>
              <a:rPr lang="en-US" dirty="0" err="1" smtClean="0">
                <a:latin typeface="Comic Sans MS" panose="030F0702030302020204" pitchFamily="66" charset="0"/>
              </a:rPr>
              <a:t>contiene</a:t>
            </a:r>
            <a:r>
              <a:rPr lang="en-US" dirty="0" smtClean="0">
                <a:latin typeface="Comic Sans MS" panose="030F0702030302020204" pitchFamily="66" charset="0"/>
              </a:rPr>
              <a:t> </a:t>
            </a:r>
            <a:r>
              <a:rPr lang="en-US" dirty="0" err="1" smtClean="0">
                <a:latin typeface="Comic Sans MS" panose="030F0702030302020204" pitchFamily="66" charset="0"/>
              </a:rPr>
              <a:t>mezcla</a:t>
            </a:r>
            <a:r>
              <a:rPr lang="en-US" dirty="0" smtClean="0">
                <a:latin typeface="Comic Sans MS" panose="030F0702030302020204" pitchFamily="66" charset="0"/>
              </a:rPr>
              <a:t> de pre y probióticos</a:t>
            </a:r>
          </a:p>
          <a:p>
            <a:endParaRPr lang="es-VE" sz="800" dirty="0">
              <a:latin typeface="Comic Sans MS" panose="030F0702030302020204" pitchFamily="66" charset="0"/>
            </a:endParaRPr>
          </a:p>
        </p:txBody>
      </p:sp>
      <p:sp>
        <p:nvSpPr>
          <p:cNvPr id="5" name="6 CuadroTexto"/>
          <p:cNvSpPr txBox="1"/>
          <p:nvPr/>
        </p:nvSpPr>
        <p:spPr>
          <a:xfrm>
            <a:off x="6771235" y="6611779"/>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6" name="Rectángulo 5"/>
          <p:cNvSpPr/>
          <p:nvPr/>
        </p:nvSpPr>
        <p:spPr>
          <a:xfrm>
            <a:off x="1203962" y="6082515"/>
            <a:ext cx="6679058" cy="261610"/>
          </a:xfrm>
          <a:prstGeom prst="rect">
            <a:avLst/>
          </a:prstGeom>
        </p:spPr>
        <p:txBody>
          <a:bodyPr wrap="square">
            <a:spAutoFit/>
          </a:bodyPr>
          <a:lstStyle/>
          <a:p>
            <a:r>
              <a:rPr lang="en-US" sz="1100" dirty="0" smtClean="0">
                <a:latin typeface="Times New Roman" panose="02020603050405020304" pitchFamily="18" charset="0"/>
                <a:cs typeface="Times New Roman" panose="02020603050405020304" pitchFamily="18" charset="0"/>
              </a:rPr>
              <a:t>AM Valdes. J Walter, E Segal, TD Spector. </a:t>
            </a:r>
            <a:r>
              <a:rPr lang="en-US" sz="1100" i="1" dirty="0" smtClean="0">
                <a:latin typeface="Times New Roman" panose="02020603050405020304" pitchFamily="18" charset="0"/>
                <a:cs typeface="Times New Roman" panose="02020603050405020304" pitchFamily="18" charset="0"/>
              </a:rPr>
              <a:t>Role </a:t>
            </a:r>
            <a:r>
              <a:rPr lang="en-US" sz="1100" i="1" dirty="0">
                <a:latin typeface="Times New Roman" panose="02020603050405020304" pitchFamily="18" charset="0"/>
                <a:cs typeface="Times New Roman" panose="02020603050405020304" pitchFamily="18" charset="0"/>
              </a:rPr>
              <a:t>of the gut microbiota in nutrition and </a:t>
            </a:r>
            <a:r>
              <a:rPr lang="en-US" sz="1100" i="1" dirty="0" err="1" smtClean="0">
                <a:latin typeface="Times New Roman" panose="02020603050405020304" pitchFamily="18" charset="0"/>
                <a:cs typeface="Times New Roman" panose="02020603050405020304" pitchFamily="18" charset="0"/>
              </a:rPr>
              <a:t>health.</a:t>
            </a:r>
            <a:r>
              <a:rPr lang="en-US" sz="1100" dirty="0" err="1" smtClean="0">
                <a:latin typeface="Times New Roman" panose="02020603050405020304" pitchFamily="18" charset="0"/>
                <a:cs typeface="Times New Roman" panose="02020603050405020304" pitchFamily="18" charset="0"/>
              </a:rPr>
              <a:t>BMJ</a:t>
            </a:r>
            <a:r>
              <a:rPr lang="en-US" sz="1100" dirty="0" smtClean="0">
                <a:latin typeface="Times New Roman" panose="02020603050405020304" pitchFamily="18" charset="0"/>
                <a:cs typeface="Times New Roman" panose="02020603050405020304" pitchFamily="18" charset="0"/>
              </a:rPr>
              <a:t> </a:t>
            </a:r>
            <a:r>
              <a:rPr lang="en-US" sz="1100" b="1" dirty="0">
                <a:latin typeface="Times New Roman" panose="02020603050405020304" pitchFamily="18" charset="0"/>
                <a:cs typeface="Times New Roman" panose="02020603050405020304" pitchFamily="18" charset="0"/>
              </a:rPr>
              <a:t>2018</a:t>
            </a:r>
            <a:r>
              <a:rPr lang="en-US" sz="1100" dirty="0">
                <a:latin typeface="Times New Roman" panose="02020603050405020304" pitchFamily="18" charset="0"/>
                <a:cs typeface="Times New Roman" panose="02020603050405020304" pitchFamily="18" charset="0"/>
              </a:rPr>
              <a:t>;361:k2179 </a:t>
            </a:r>
            <a:endParaRPr lang="es-VE" sz="1100" dirty="0">
              <a:latin typeface="Times New Roman" panose="02020603050405020304" pitchFamily="18" charset="0"/>
              <a:cs typeface="Times New Roman" panose="02020603050405020304" pitchFamily="18" charset="0"/>
            </a:endParaRPr>
          </a:p>
        </p:txBody>
      </p:sp>
      <p:sp>
        <p:nvSpPr>
          <p:cNvPr id="7" name="CuadroTexto 6"/>
          <p:cNvSpPr txBox="1"/>
          <p:nvPr/>
        </p:nvSpPr>
        <p:spPr>
          <a:xfrm>
            <a:off x="1809865" y="800378"/>
            <a:ext cx="5524269" cy="461665"/>
          </a:xfrm>
          <a:prstGeom prst="rect">
            <a:avLst/>
          </a:prstGeom>
          <a:solidFill>
            <a:schemeClr val="accent6">
              <a:lumMod val="40000"/>
              <a:lumOff val="6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r>
              <a:rPr lang="es-VE" sz="2400" dirty="0" smtClean="0">
                <a:latin typeface="Comic Sans MS" panose="030F0702030302020204" pitchFamily="66" charset="0"/>
              </a:rPr>
              <a:t>Prebióticos, probióticos y simbióticos</a:t>
            </a:r>
            <a:endParaRPr lang="es-VE" sz="2400" dirty="0">
              <a:latin typeface="Comic Sans MS" panose="030F0702030302020204" pitchFamily="66" charset="0"/>
            </a:endParaRPr>
          </a:p>
        </p:txBody>
      </p:sp>
      <p:sp>
        <p:nvSpPr>
          <p:cNvPr id="10" name="6 CuadroTexto"/>
          <p:cNvSpPr txBox="1"/>
          <p:nvPr/>
        </p:nvSpPr>
        <p:spPr>
          <a:xfrm>
            <a:off x="345599" y="398414"/>
            <a:ext cx="877163"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III</a:t>
            </a:r>
            <a:r>
              <a:rPr lang="es-VE" sz="2000" dirty="0" smtClean="0">
                <a:solidFill>
                  <a:prstClr val="white"/>
                </a:solidFill>
                <a:latin typeface="Comic Sans MS" pitchFamily="66" charset="0"/>
              </a:rPr>
              <a:t>A</a:t>
            </a:r>
            <a:endParaRPr lang="es-VE" sz="2000" dirty="0">
              <a:solidFill>
                <a:prstClr val="white"/>
              </a:solidFill>
              <a:latin typeface="Comic Sans MS" pitchFamily="66" charset="0"/>
            </a:endParaRPr>
          </a:p>
        </p:txBody>
      </p:sp>
      <p:sp>
        <p:nvSpPr>
          <p:cNvPr id="11" name="CuadroTexto 10"/>
          <p:cNvSpPr txBox="1"/>
          <p:nvPr/>
        </p:nvSpPr>
        <p:spPr>
          <a:xfrm>
            <a:off x="345599" y="911756"/>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spTree>
    <p:extLst>
      <p:ext uri="{BB962C8B-B14F-4D97-AF65-F5344CB8AC3E}">
        <p14:creationId xmlns:p14="http://schemas.microsoft.com/office/powerpoint/2010/main" val="2645147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70" name="Rectangle 14"/>
          <p:cNvSpPr>
            <a:spLocks noChangeArrowheads="1"/>
          </p:cNvSpPr>
          <p:nvPr/>
        </p:nvSpPr>
        <p:spPr bwMode="auto">
          <a:xfrm>
            <a:off x="5233785" y="1282422"/>
            <a:ext cx="2549096" cy="461665"/>
          </a:xfrm>
          <a:prstGeom prst="rect">
            <a:avLst/>
          </a:prstGeom>
          <a:solidFill>
            <a:schemeClr val="accent1">
              <a:lumMod val="40000"/>
              <a:lumOff val="60000"/>
            </a:schemeClr>
          </a:solidFill>
          <a:ln w="28575">
            <a:solidFill>
              <a:schemeClr val="hlink"/>
            </a:solidFill>
            <a:miter lim="800000"/>
            <a:headEnd/>
            <a:tailEnd/>
          </a:ln>
          <a:effectLst/>
          <a:extLst/>
        </p:spPr>
        <p:txBody>
          <a:bodyPr wrap="none">
            <a:spAutoFit/>
          </a:bodyPr>
          <a:lstStyle/>
          <a:p>
            <a:pPr>
              <a:defRPr/>
            </a:pPr>
            <a:r>
              <a:rPr lang="es-ES" sz="2400" dirty="0" smtClean="0">
                <a:effectLst>
                  <a:outerShdw blurRad="38100" dist="38100" dir="2700000" algn="tl">
                    <a:srgbClr val="000000">
                      <a:alpha val="43137"/>
                    </a:srgbClr>
                  </a:outerShdw>
                </a:effectLst>
                <a:latin typeface="Comic Sans MS" panose="030F0702030302020204" pitchFamily="66" charset="0"/>
              </a:rPr>
              <a:t>Fibra de la dieta</a:t>
            </a:r>
            <a:endParaRPr lang="es-ES" sz="2400" dirty="0">
              <a:effectLst>
                <a:outerShdw blurRad="38100" dist="38100" dir="2700000" algn="tl">
                  <a:srgbClr val="000000">
                    <a:alpha val="43137"/>
                  </a:srgbClr>
                </a:outerShdw>
              </a:effectLst>
              <a:latin typeface="Comic Sans MS" panose="030F0702030302020204" pitchFamily="66" charset="0"/>
            </a:endParaRPr>
          </a:p>
        </p:txBody>
      </p:sp>
      <p:sp>
        <p:nvSpPr>
          <p:cNvPr id="198671" name="Rectangle 15"/>
          <p:cNvSpPr>
            <a:spLocks noChangeArrowheads="1"/>
          </p:cNvSpPr>
          <p:nvPr/>
        </p:nvSpPr>
        <p:spPr bwMode="auto">
          <a:xfrm>
            <a:off x="580191" y="5654097"/>
            <a:ext cx="333937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t">
              <a:defRPr/>
            </a:pPr>
            <a:r>
              <a:rPr lang="es-ES_tradnl" dirty="0">
                <a:effectLst>
                  <a:outerShdw blurRad="38100" dist="38100" dir="2700000" algn="tl">
                    <a:srgbClr val="C0C0C0"/>
                  </a:outerShdw>
                </a:effectLst>
                <a:latin typeface="Comic Sans MS" panose="030F0702030302020204" pitchFamily="66" charset="0"/>
              </a:rPr>
              <a:t>Frijoles, cambures, papas, </a:t>
            </a:r>
          </a:p>
          <a:p>
            <a:pPr algn="ctr" fontAlgn="t">
              <a:defRPr/>
            </a:pPr>
            <a:r>
              <a:rPr lang="es-ES_tradnl" dirty="0">
                <a:effectLst>
                  <a:outerShdw blurRad="38100" dist="38100" dir="2700000" algn="tl">
                    <a:srgbClr val="C0C0C0"/>
                  </a:outerShdw>
                </a:effectLst>
                <a:latin typeface="Comic Sans MS" panose="030F0702030302020204" pitchFamily="66" charset="0"/>
              </a:rPr>
              <a:t>lentejas, cebada, pan integral</a:t>
            </a:r>
            <a:endParaRPr lang="es-ES" dirty="0">
              <a:effectLst>
                <a:outerShdw blurRad="38100" dist="38100" dir="2700000" algn="tl">
                  <a:srgbClr val="C0C0C0"/>
                </a:outerShdw>
              </a:effectLst>
              <a:latin typeface="Comic Sans MS" panose="030F0702030302020204" pitchFamily="66" charset="0"/>
            </a:endParaRPr>
          </a:p>
        </p:txBody>
      </p:sp>
      <p:sp>
        <p:nvSpPr>
          <p:cNvPr id="198672" name="Text Box 16"/>
          <p:cNvSpPr txBox="1">
            <a:spLocks noChangeArrowheads="1"/>
          </p:cNvSpPr>
          <p:nvPr/>
        </p:nvSpPr>
        <p:spPr bwMode="auto">
          <a:xfrm>
            <a:off x="5233785" y="2261614"/>
            <a:ext cx="2717411" cy="646331"/>
          </a:xfrm>
          <a:prstGeom prst="rect">
            <a:avLst/>
          </a:prstGeom>
          <a:solidFill>
            <a:schemeClr val="accent1">
              <a:lumMod val="40000"/>
              <a:lumOff val="60000"/>
            </a:schemeClr>
          </a:solidFill>
          <a:ln w="28575">
            <a:solidFill>
              <a:schemeClr val="hlink"/>
            </a:solidFill>
            <a:miter lim="800000"/>
            <a:headEnd/>
            <a:tailEnd/>
          </a:ln>
          <a:effectLst>
            <a:outerShdw blurRad="50800" dist="38100" dir="2700000" algn="tl" rotWithShape="0">
              <a:prstClr val="black">
                <a:alpha val="40000"/>
              </a:prstClr>
            </a:outerShdw>
          </a:effec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1800" b="1" dirty="0"/>
              <a:t>Almidones resistentes </a:t>
            </a:r>
          </a:p>
          <a:p>
            <a:pPr eaLnBrk="1" hangingPunct="1"/>
            <a:r>
              <a:rPr lang="es-ES_tradnl" sz="1800" b="1" dirty="0"/>
              <a:t>a amilasa</a:t>
            </a:r>
          </a:p>
        </p:txBody>
      </p:sp>
      <p:sp>
        <p:nvSpPr>
          <p:cNvPr id="198674" name="Rectangle 18"/>
          <p:cNvSpPr>
            <a:spLocks noChangeArrowheads="1"/>
          </p:cNvSpPr>
          <p:nvPr/>
        </p:nvSpPr>
        <p:spPr bwMode="auto">
          <a:xfrm>
            <a:off x="4545965" y="3081940"/>
            <a:ext cx="4143768" cy="2308324"/>
          </a:xfrm>
          <a:prstGeom prst="rect">
            <a:avLst/>
          </a:prstGeom>
          <a:noFill/>
          <a:ln w="2857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800" dirty="0">
                <a:latin typeface="Comic Sans MS" panose="030F0702030302020204" pitchFamily="66" charset="0"/>
              </a:rPr>
              <a:t>“Uno de los </a:t>
            </a:r>
            <a:r>
              <a:rPr lang="en-US" sz="1800" dirty="0" err="1">
                <a:latin typeface="Comic Sans MS" panose="030F0702030302020204" pitchFamily="66" charset="0"/>
              </a:rPr>
              <a:t>principales</a:t>
            </a:r>
            <a:r>
              <a:rPr lang="en-US" sz="1800" dirty="0">
                <a:latin typeface="Comic Sans MS" panose="030F0702030302020204" pitchFamily="66" charset="0"/>
              </a:rPr>
              <a:t> </a:t>
            </a:r>
            <a:r>
              <a:rPr lang="en-US" sz="1800" dirty="0" err="1">
                <a:latin typeface="Comic Sans MS" panose="030F0702030302020204" pitchFamily="66" charset="0"/>
              </a:rPr>
              <a:t>progresos</a:t>
            </a:r>
            <a:r>
              <a:rPr lang="en-US" sz="1800" dirty="0">
                <a:latin typeface="Comic Sans MS" panose="030F0702030302020204" pitchFamily="66" charset="0"/>
              </a:rPr>
              <a:t> </a:t>
            </a:r>
          </a:p>
          <a:p>
            <a:r>
              <a:rPr lang="en-US" sz="1800" dirty="0">
                <a:latin typeface="Comic Sans MS" panose="030F0702030302020204" pitchFamily="66" charset="0"/>
              </a:rPr>
              <a:t>en el </a:t>
            </a:r>
            <a:r>
              <a:rPr lang="en-US" sz="1800" dirty="0" err="1">
                <a:latin typeface="Comic Sans MS" panose="030F0702030302020204" pitchFamily="66" charset="0"/>
              </a:rPr>
              <a:t>conocimiento</a:t>
            </a:r>
            <a:r>
              <a:rPr lang="en-US" sz="1800" dirty="0">
                <a:latin typeface="Comic Sans MS" panose="030F0702030302020204" pitchFamily="66" charset="0"/>
              </a:rPr>
              <a:t> de la </a:t>
            </a:r>
            <a:r>
              <a:rPr lang="en-US" sz="1800" dirty="0" err="1">
                <a:latin typeface="Comic Sans MS" panose="030F0702030302020204" pitchFamily="66" charset="0"/>
              </a:rPr>
              <a:t>importancia</a:t>
            </a:r>
            <a:r>
              <a:rPr lang="en-US" sz="1800" dirty="0">
                <a:latin typeface="Comic Sans MS" panose="030F0702030302020204" pitchFamily="66" charset="0"/>
              </a:rPr>
              <a:t> </a:t>
            </a:r>
          </a:p>
          <a:p>
            <a:r>
              <a:rPr lang="en-US" sz="1800" dirty="0">
                <a:latin typeface="Comic Sans MS" panose="030F0702030302020204" pitchFamily="66" charset="0"/>
              </a:rPr>
              <a:t>de los </a:t>
            </a:r>
            <a:r>
              <a:rPr lang="en-US" sz="1800" dirty="0" err="1">
                <a:latin typeface="Comic Sans MS" panose="030F0702030302020204" pitchFamily="66" charset="0"/>
              </a:rPr>
              <a:t>carbohidratos</a:t>
            </a:r>
            <a:r>
              <a:rPr lang="en-US" sz="1800" dirty="0">
                <a:latin typeface="Comic Sans MS" panose="030F0702030302020204" pitchFamily="66" charset="0"/>
              </a:rPr>
              <a:t> en la </a:t>
            </a:r>
            <a:r>
              <a:rPr lang="en-US" sz="1800" dirty="0" err="1">
                <a:latin typeface="Comic Sans MS" panose="030F0702030302020204" pitchFamily="66" charset="0"/>
              </a:rPr>
              <a:t>salud</a:t>
            </a:r>
            <a:r>
              <a:rPr lang="en-US" sz="1800" dirty="0">
                <a:latin typeface="Comic Sans MS" panose="030F0702030302020204" pitchFamily="66" charset="0"/>
              </a:rPr>
              <a:t> en </a:t>
            </a:r>
          </a:p>
          <a:p>
            <a:r>
              <a:rPr lang="en-US" sz="1800" dirty="0">
                <a:latin typeface="Comic Sans MS" panose="030F0702030302020204" pitchFamily="66" charset="0"/>
              </a:rPr>
              <a:t>los </a:t>
            </a:r>
            <a:r>
              <a:rPr lang="en-US" sz="1800" dirty="0" err="1">
                <a:latin typeface="Comic Sans MS" panose="030F0702030302020204" pitchFamily="66" charset="0"/>
              </a:rPr>
              <a:t>últimos</a:t>
            </a:r>
            <a:r>
              <a:rPr lang="en-US" sz="1800" dirty="0">
                <a:latin typeface="Comic Sans MS" panose="030F0702030302020204" pitchFamily="66" charset="0"/>
              </a:rPr>
              <a:t> 30 </a:t>
            </a:r>
            <a:r>
              <a:rPr lang="en-US" sz="1800" dirty="0" err="1">
                <a:latin typeface="Comic Sans MS" panose="030F0702030302020204" pitchFamily="66" charset="0"/>
              </a:rPr>
              <a:t>años</a:t>
            </a:r>
            <a:r>
              <a:rPr lang="en-US" sz="1800" dirty="0">
                <a:latin typeface="Comic Sans MS" panose="030F0702030302020204" pitchFamily="66" charset="0"/>
              </a:rPr>
              <a:t> ha </a:t>
            </a:r>
            <a:r>
              <a:rPr lang="en-US" sz="1800" dirty="0" err="1">
                <a:latin typeface="Comic Sans MS" panose="030F0702030302020204" pitchFamily="66" charset="0"/>
              </a:rPr>
              <a:t>sido</a:t>
            </a:r>
            <a:r>
              <a:rPr lang="en-US" sz="1800" dirty="0">
                <a:latin typeface="Comic Sans MS" panose="030F0702030302020204" pitchFamily="66" charset="0"/>
              </a:rPr>
              <a:t> </a:t>
            </a:r>
          </a:p>
          <a:p>
            <a:r>
              <a:rPr lang="en-US" sz="1800" dirty="0">
                <a:latin typeface="Comic Sans MS" panose="030F0702030302020204" pitchFamily="66" charset="0"/>
              </a:rPr>
              <a:t>el </a:t>
            </a:r>
            <a:r>
              <a:rPr lang="en-US" sz="1800" dirty="0" err="1" smtClean="0">
                <a:latin typeface="Comic Sans MS" panose="030F0702030302020204" pitchFamily="66" charset="0"/>
              </a:rPr>
              <a:t>descubrimiento</a:t>
            </a:r>
            <a:r>
              <a:rPr lang="en-US" dirty="0">
                <a:latin typeface="Comic Sans MS" panose="030F0702030302020204" pitchFamily="66" charset="0"/>
              </a:rPr>
              <a:t> </a:t>
            </a:r>
            <a:r>
              <a:rPr lang="en-US" sz="1800" dirty="0" smtClean="0">
                <a:latin typeface="Comic Sans MS" panose="030F0702030302020204" pitchFamily="66" charset="0"/>
              </a:rPr>
              <a:t>de </a:t>
            </a:r>
            <a:r>
              <a:rPr lang="en-US" sz="1800" dirty="0">
                <a:latin typeface="Comic Sans MS" panose="030F0702030302020204" pitchFamily="66" charset="0"/>
              </a:rPr>
              <a:t>los </a:t>
            </a:r>
            <a:r>
              <a:rPr lang="en-US" sz="1800" dirty="0" err="1">
                <a:latin typeface="Comic Sans MS" panose="030F0702030302020204" pitchFamily="66" charset="0"/>
              </a:rPr>
              <a:t>almidones</a:t>
            </a:r>
            <a:r>
              <a:rPr lang="en-US" sz="1800" dirty="0">
                <a:latin typeface="Comic Sans MS" panose="030F0702030302020204" pitchFamily="66" charset="0"/>
              </a:rPr>
              <a:t> </a:t>
            </a:r>
            <a:r>
              <a:rPr lang="en-US" sz="1800" dirty="0" err="1">
                <a:latin typeface="Comic Sans MS" panose="030F0702030302020204" pitchFamily="66" charset="0"/>
              </a:rPr>
              <a:t>resistentes</a:t>
            </a:r>
            <a:r>
              <a:rPr lang="en-US" sz="1800" dirty="0" smtClean="0">
                <a:latin typeface="Comic Sans MS" panose="030F0702030302020204" pitchFamily="66" charset="0"/>
              </a:rPr>
              <a:t>”.</a:t>
            </a:r>
            <a:endParaRPr lang="en-US" sz="1800" dirty="0">
              <a:latin typeface="Comic Sans MS" panose="030F0702030302020204" pitchFamily="66" charset="0"/>
            </a:endParaRPr>
          </a:p>
          <a:p>
            <a:endParaRPr lang="en-US" sz="1800" dirty="0">
              <a:latin typeface="Comic Sans MS" panose="030F0702030302020204" pitchFamily="66" charset="0"/>
            </a:endParaRPr>
          </a:p>
          <a:p>
            <a:r>
              <a:rPr lang="en-US" sz="1800" dirty="0">
                <a:latin typeface="Comic Sans MS" panose="030F0702030302020204" pitchFamily="66" charset="0"/>
              </a:rPr>
              <a:t>UN -  OMS</a:t>
            </a:r>
          </a:p>
        </p:txBody>
      </p:sp>
      <p:pic>
        <p:nvPicPr>
          <p:cNvPr id="70664" name="Picture 20" descr="lentils_barley"/>
          <p:cNvPicPr>
            <a:picLocks noChangeAspect="1" noChangeArrowheads="1"/>
          </p:cNvPicPr>
          <p:nvPr/>
        </p:nvPicPr>
        <p:blipFill>
          <a:blip r:embed="rId2">
            <a:lum contrast="24000"/>
            <a:extLst>
              <a:ext uri="{28A0092B-C50C-407E-A947-70E740481C1C}">
                <a14:useLocalDpi xmlns:a14="http://schemas.microsoft.com/office/drawing/2010/main" val="0"/>
              </a:ext>
            </a:extLst>
          </a:blip>
          <a:srcRect l="25172" r="24919" b="22876"/>
          <a:stretch>
            <a:fillRect/>
          </a:stretch>
        </p:blipFill>
        <p:spPr bwMode="auto">
          <a:xfrm>
            <a:off x="359809" y="1277850"/>
            <a:ext cx="3780143" cy="437147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8"/>
          <p:cNvSpPr txBox="1">
            <a:spLocks noChangeArrowheads="1"/>
          </p:cNvSpPr>
          <p:nvPr/>
        </p:nvSpPr>
        <p:spPr bwMode="auto">
          <a:xfrm>
            <a:off x="6443663" y="6524625"/>
            <a:ext cx="26479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 sz="900" b="1" dirty="0">
                <a:solidFill>
                  <a:schemeClr val="bg2"/>
                </a:solidFill>
                <a:latin typeface="Arial" charset="0"/>
              </a:rPr>
              <a:t>X. PÁEZ   FISIOLOGÍA DIGESTIVA </a:t>
            </a:r>
            <a:r>
              <a:rPr lang="es-ES" sz="900" b="1" dirty="0" smtClean="0">
                <a:solidFill>
                  <a:schemeClr val="bg2"/>
                </a:solidFill>
                <a:latin typeface="Arial" charset="0"/>
              </a:rPr>
              <a:t>2015  ULA</a:t>
            </a:r>
            <a:endParaRPr lang="es-ES" sz="900" b="1" dirty="0">
              <a:solidFill>
                <a:schemeClr val="bg2"/>
              </a:solidFill>
              <a:latin typeface="Arial" charset="0"/>
            </a:endParaRPr>
          </a:p>
        </p:txBody>
      </p:sp>
      <p:sp>
        <p:nvSpPr>
          <p:cNvPr id="11" name="3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3" name="Text Box 14"/>
          <p:cNvSpPr txBox="1">
            <a:spLocks noChangeArrowheads="1"/>
          </p:cNvSpPr>
          <p:nvPr/>
        </p:nvSpPr>
        <p:spPr bwMode="auto">
          <a:xfrm>
            <a:off x="4578412" y="5538602"/>
            <a:ext cx="3813175" cy="641350"/>
          </a:xfrm>
          <a:prstGeom prst="rect">
            <a:avLst/>
          </a:prstGeom>
          <a:solidFill>
            <a:schemeClr val="accent6">
              <a:lumMod val="40000"/>
              <a:lumOff val="60000"/>
            </a:schemeClr>
          </a:solidFill>
          <a:ln>
            <a:noFill/>
          </a:ln>
          <a:effectLs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1800" dirty="0" err="1"/>
              <a:t>Fructo</a:t>
            </a:r>
            <a:r>
              <a:rPr lang="es-ES_tradnl" sz="1800" dirty="0"/>
              <a:t>-oligosacáridos </a:t>
            </a:r>
            <a:r>
              <a:rPr lang="es-ES_tradnl" sz="1800" dirty="0" smtClean="0"/>
              <a:t>(</a:t>
            </a:r>
            <a:r>
              <a:rPr lang="es-ES_tradnl" sz="1800" b="1" dirty="0" smtClean="0"/>
              <a:t>FOS)</a:t>
            </a:r>
            <a:r>
              <a:rPr lang="es-ES_tradnl" sz="1800" dirty="0" smtClean="0"/>
              <a:t>: </a:t>
            </a:r>
            <a:endParaRPr lang="es-ES_tradnl" sz="1800" dirty="0"/>
          </a:p>
          <a:p>
            <a:pPr eaLnBrk="1" hangingPunct="1"/>
            <a:r>
              <a:rPr lang="es-ES_tradnl" sz="1800" dirty="0"/>
              <a:t>comida para las bacterias amigas…</a:t>
            </a:r>
          </a:p>
        </p:txBody>
      </p:sp>
      <p:sp>
        <p:nvSpPr>
          <p:cNvPr id="16" name="6 CuadroTexto"/>
          <p:cNvSpPr txBox="1"/>
          <p:nvPr/>
        </p:nvSpPr>
        <p:spPr>
          <a:xfrm>
            <a:off x="323528" y="188640"/>
            <a:ext cx="671979"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a:t>
            </a:r>
            <a:endParaRPr lang="es-VE" sz="1600" dirty="0">
              <a:solidFill>
                <a:prstClr val="white"/>
              </a:solidFill>
              <a:latin typeface="Comic Sans MS" pitchFamily="66" charset="0"/>
            </a:endParaRPr>
          </a:p>
        </p:txBody>
      </p:sp>
      <p:sp>
        <p:nvSpPr>
          <p:cNvPr id="17" name="CuadroTexto 16"/>
          <p:cNvSpPr txBox="1"/>
          <p:nvPr/>
        </p:nvSpPr>
        <p:spPr>
          <a:xfrm>
            <a:off x="310161" y="582982"/>
            <a:ext cx="1257075" cy="584775"/>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 </a:t>
            </a:r>
          </a:p>
          <a:p>
            <a:r>
              <a:rPr lang="es-VE" sz="1600" b="1" dirty="0" smtClean="0">
                <a:latin typeface="Comic Sans MS" panose="030F0702030302020204" pitchFamily="66" charset="0"/>
              </a:rPr>
              <a:t>Prebióticos</a:t>
            </a:r>
            <a:endParaRPr lang="es-VE" sz="1600" b="1" dirty="0">
              <a:latin typeface="Comic Sans MS" panose="030F0702030302020204" pitchFamily="66" charset="0"/>
            </a:endParaRPr>
          </a:p>
        </p:txBody>
      </p:sp>
    </p:spTree>
    <p:extLst>
      <p:ext uri="{BB962C8B-B14F-4D97-AF65-F5344CB8AC3E}">
        <p14:creationId xmlns:p14="http://schemas.microsoft.com/office/powerpoint/2010/main" val="5643568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867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7" presetClass="entr" presetSubtype="0" fill="hold" grpId="0" nodeType="clickEffect">
                                  <p:stCondLst>
                                    <p:cond delay="0"/>
                                  </p:stCondLst>
                                  <p:iterate type="lt">
                                    <p:tmPct val="50000"/>
                                  </p:iterate>
                                  <p:childTnLst>
                                    <p:set>
                                      <p:cBhvr>
                                        <p:cTn id="10" dur="1" fill="hold">
                                          <p:stCondLst>
                                            <p:cond delay="0"/>
                                          </p:stCondLst>
                                        </p:cTn>
                                        <p:tgtEl>
                                          <p:spTgt spid="198674"/>
                                        </p:tgtEl>
                                        <p:attrNameLst>
                                          <p:attrName>style.visibility</p:attrName>
                                        </p:attrNameLst>
                                      </p:cBhvr>
                                      <p:to>
                                        <p:strVal val="visible"/>
                                      </p:to>
                                    </p:set>
                                    <p:anim calcmode="discrete" valueType="clr">
                                      <p:cBhvr override="childStyle">
                                        <p:cTn id="11" dur="80"/>
                                        <p:tgtEl>
                                          <p:spTgt spid="198674"/>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198674"/>
                                        </p:tgtEl>
                                        <p:attrNameLst>
                                          <p:attrName>fillcolor</p:attrName>
                                        </p:attrNameLst>
                                      </p:cBhvr>
                                      <p:tavLst>
                                        <p:tav tm="0">
                                          <p:val>
                                            <p:clrVal>
                                              <a:schemeClr val="accent2"/>
                                            </p:clrVal>
                                          </p:val>
                                        </p:tav>
                                        <p:tav tm="50000">
                                          <p:val>
                                            <p:clrVal>
                                              <a:schemeClr val="hlink"/>
                                            </p:clrVal>
                                          </p:val>
                                        </p:tav>
                                      </p:tavLst>
                                    </p:anim>
                                    <p:set>
                                      <p:cBhvr>
                                        <p:cTn id="13" dur="80"/>
                                        <p:tgtEl>
                                          <p:spTgt spid="198674"/>
                                        </p:tgtEl>
                                        <p:attrNameLst>
                                          <p:attrName>fill.type</p:attrName>
                                        </p:attrNameLst>
                                      </p:cBhvr>
                                      <p:to>
                                        <p:strVal val="solid"/>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672" grpId="0" animBg="1"/>
      <p:bldP spid="198674" grpId="0" animBg="1"/>
      <p:bldP spid="1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261285" y="1107927"/>
            <a:ext cx="4161016" cy="923330"/>
          </a:xfrm>
          <a:prstGeom prst="rect">
            <a:avLst/>
          </a:prstGeom>
          <a:solidFill>
            <a:srgbClr val="FEF2E8"/>
          </a:solidFill>
        </p:spPr>
        <p:txBody>
          <a:bodyPr wrap="square">
            <a:spAutoFit/>
          </a:bodyPr>
          <a:lstStyle/>
          <a:p>
            <a:pPr marL="176213" indent="-176213">
              <a:buFont typeface="Arial" panose="020B0604020202020204" pitchFamily="34" charset="0"/>
              <a:buChar char="•"/>
            </a:pPr>
            <a:r>
              <a:rPr lang="en-US" b="1" dirty="0" err="1">
                <a:latin typeface="Comic Sans MS" panose="030F0702030302020204" pitchFamily="66" charset="0"/>
                <a:ea typeface="Times New Roman" panose="02020603050405020304" pitchFamily="18" charset="0"/>
              </a:rPr>
              <a:t>A</a:t>
            </a:r>
            <a:r>
              <a:rPr lang="en-US" b="1" dirty="0" err="1" smtClean="0">
                <a:latin typeface="Comic Sans MS" panose="030F0702030302020204" pitchFamily="66" charset="0"/>
                <a:ea typeface="Times New Roman" panose="02020603050405020304" pitchFamily="18" charset="0"/>
              </a:rPr>
              <a:t>zúcares</a:t>
            </a:r>
            <a:r>
              <a:rPr lang="en-US" dirty="0" smtClean="0">
                <a:latin typeface="Comic Sans MS" panose="030F0702030302020204" pitchFamily="66" charset="0"/>
                <a:ea typeface="Times New Roman" panose="02020603050405020304" pitchFamily="18" charset="0"/>
              </a:rPr>
              <a:t> </a:t>
            </a:r>
            <a:r>
              <a:rPr lang="en-US" b="1" dirty="0" smtClean="0">
                <a:latin typeface="Comic Sans MS" panose="030F0702030302020204" pitchFamily="66" charset="0"/>
                <a:ea typeface="Times New Roman" panose="02020603050405020304" pitchFamily="18" charset="0"/>
              </a:rPr>
              <a:t>simples</a:t>
            </a:r>
            <a:r>
              <a:rPr lang="en-US" dirty="0" smtClean="0">
                <a:latin typeface="Comic Sans MS" panose="030F0702030302020204" pitchFamily="66" charset="0"/>
                <a:ea typeface="Times New Roman" panose="02020603050405020304" pitchFamily="18" charset="0"/>
              </a:rPr>
              <a:t> y </a:t>
            </a:r>
            <a:r>
              <a:rPr lang="en-US" dirty="0" err="1" smtClean="0">
                <a:latin typeface="Comic Sans MS" panose="030F0702030302020204" pitchFamily="66" charset="0"/>
                <a:ea typeface="Times New Roman" panose="02020603050405020304" pitchFamily="18" charset="0"/>
              </a:rPr>
              <a:t>comidas</a:t>
            </a:r>
            <a:r>
              <a:rPr lang="en-US"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ricas</a:t>
            </a:r>
            <a:r>
              <a:rPr lang="en-US" dirty="0" smtClean="0">
                <a:latin typeface="Comic Sans MS" panose="030F0702030302020204" pitchFamily="66" charset="0"/>
                <a:ea typeface="Times New Roman" panose="02020603050405020304" pitchFamily="18" charset="0"/>
              </a:rPr>
              <a:t> en </a:t>
            </a:r>
            <a:r>
              <a:rPr lang="en-US" b="1" dirty="0" err="1" smtClean="0">
                <a:latin typeface="Comic Sans MS" panose="030F0702030302020204" pitchFamily="66" charset="0"/>
                <a:ea typeface="Times New Roman" panose="02020603050405020304" pitchFamily="18" charset="0"/>
              </a:rPr>
              <a:t>fibra</a:t>
            </a:r>
            <a:r>
              <a:rPr lang="en-US"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que</a:t>
            </a:r>
            <a:r>
              <a:rPr lang="en-US"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contienen</a:t>
            </a:r>
            <a:r>
              <a:rPr lang="en-US" dirty="0">
                <a:latin typeface="Comic Sans MS" panose="030F0702030302020204" pitchFamily="66" charset="0"/>
                <a:ea typeface="Times New Roman" panose="02020603050405020304" pitchFamily="18" charset="0"/>
              </a:rPr>
              <a:t> </a:t>
            </a:r>
            <a:r>
              <a:rPr lang="en-US" b="1" dirty="0" err="1" smtClean="0">
                <a:latin typeface="Comic Sans MS" panose="030F0702030302020204" pitchFamily="66" charset="0"/>
                <a:ea typeface="Times New Roman" panose="02020603050405020304" pitchFamily="18" charset="0"/>
              </a:rPr>
              <a:t>carbohidratos</a:t>
            </a:r>
            <a:r>
              <a:rPr lang="en-US" b="1" dirty="0" smtClean="0">
                <a:latin typeface="Comic Sans MS" panose="030F0702030302020204" pitchFamily="66" charset="0"/>
                <a:ea typeface="Times New Roman" panose="02020603050405020304" pitchFamily="18" charset="0"/>
              </a:rPr>
              <a:t> </a:t>
            </a:r>
            <a:r>
              <a:rPr lang="en-US" b="1" dirty="0" err="1" smtClean="0">
                <a:latin typeface="Comic Sans MS" panose="030F0702030302020204" pitchFamily="66" charset="0"/>
                <a:ea typeface="Times New Roman" panose="02020603050405020304" pitchFamily="18" charset="0"/>
              </a:rPr>
              <a:t>complejos</a:t>
            </a:r>
            <a:endParaRPr lang="es-VE" b="1" dirty="0">
              <a:latin typeface="Comic Sans MS" panose="030F0702030302020204" pitchFamily="66" charset="0"/>
            </a:endParaRPr>
          </a:p>
        </p:txBody>
      </p:sp>
      <p:sp>
        <p:nvSpPr>
          <p:cNvPr id="6" name="Rectángulo 5"/>
          <p:cNvSpPr/>
          <p:nvPr/>
        </p:nvSpPr>
        <p:spPr>
          <a:xfrm>
            <a:off x="4589061" y="5850612"/>
            <a:ext cx="4431295" cy="461665"/>
          </a:xfrm>
          <a:prstGeom prst="rect">
            <a:avLst/>
          </a:prstGeom>
        </p:spPr>
        <p:txBody>
          <a:bodyPr wrap="square">
            <a:spAutoFit/>
          </a:bodyPr>
          <a:lstStyle/>
          <a:p>
            <a:pPr algn="r"/>
            <a:r>
              <a:rPr lang="en-US" sz="1200" dirty="0" smtClean="0">
                <a:latin typeface="Times New Roman" panose="02020603050405020304" pitchFamily="18" charset="0"/>
                <a:ea typeface="Times New Roman" panose="02020603050405020304" pitchFamily="18" charset="0"/>
                <a:cs typeface="Times New Roman" panose="02020603050405020304" pitchFamily="18" charset="0"/>
              </a:rPr>
              <a:t>JA </a:t>
            </a:r>
            <a:r>
              <a:rPr lang="en-US" sz="1200" dirty="0" err="1" smtClean="0">
                <a:latin typeface="Times New Roman" panose="02020603050405020304" pitchFamily="18" charset="0"/>
                <a:ea typeface="Times New Roman" panose="02020603050405020304" pitchFamily="18" charset="0"/>
                <a:cs typeface="Times New Roman" panose="02020603050405020304" pitchFamily="18" charset="0"/>
              </a:rPr>
              <a:t>Krunbeck</a:t>
            </a:r>
            <a:r>
              <a:rPr lang="en-US" sz="12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sz="1200" i="1" dirty="0" smtClean="0">
                <a:latin typeface="Times New Roman" panose="02020603050405020304" pitchFamily="18" charset="0"/>
                <a:cs typeface="Times New Roman" panose="02020603050405020304" pitchFamily="18" charset="0"/>
              </a:rPr>
              <a:t>Prebiotics </a:t>
            </a:r>
            <a:r>
              <a:rPr lang="en-US" sz="1200" i="1" dirty="0">
                <a:latin typeface="Times New Roman" panose="02020603050405020304" pitchFamily="18" charset="0"/>
                <a:cs typeface="Times New Roman" panose="02020603050405020304" pitchFamily="18" charset="0"/>
              </a:rPr>
              <a:t>and </a:t>
            </a:r>
            <a:r>
              <a:rPr lang="en-US" sz="1200" i="1" dirty="0" err="1">
                <a:latin typeface="Times New Roman" panose="02020603050405020304" pitchFamily="18" charset="0"/>
                <a:cs typeface="Times New Roman" panose="02020603050405020304" pitchFamily="18" charset="0"/>
              </a:rPr>
              <a:t>Synbiotics</a:t>
            </a:r>
            <a:r>
              <a:rPr lang="en-US" sz="1200" i="1" dirty="0">
                <a:latin typeface="Times New Roman" panose="02020603050405020304" pitchFamily="18" charset="0"/>
                <a:cs typeface="Times New Roman" panose="02020603050405020304" pitchFamily="18" charset="0"/>
              </a:rPr>
              <a:t>: Dietary Strategies for Improving Gut </a:t>
            </a:r>
            <a:r>
              <a:rPr lang="en-US" sz="1200" i="1" dirty="0" smtClean="0">
                <a:latin typeface="Times New Roman" panose="02020603050405020304" pitchFamily="18" charset="0"/>
                <a:cs typeface="Times New Roman" panose="02020603050405020304" pitchFamily="18" charset="0"/>
              </a:rPr>
              <a:t>Health</a:t>
            </a:r>
            <a:r>
              <a:rPr lang="en-US" sz="1200" b="1" dirty="0" smtClean="0">
                <a:latin typeface="Times New Roman" panose="02020603050405020304" pitchFamily="18" charset="0"/>
                <a:cs typeface="Times New Roman" panose="02020603050405020304" pitchFamily="18" charset="0"/>
              </a:rPr>
              <a:t>.</a:t>
            </a:r>
            <a:r>
              <a:rPr lang="es-VE" sz="1200" dirty="0">
                <a:latin typeface="Times New Roman" panose="02020603050405020304" pitchFamily="18" charset="0"/>
                <a:cs typeface="Times New Roman" panose="02020603050405020304" pitchFamily="18" charset="0"/>
              </a:rPr>
              <a:t> </a:t>
            </a:r>
            <a:r>
              <a:rPr lang="en-US" sz="1200" dirty="0" err="1" smtClean="0">
                <a:latin typeface="Times New Roman" panose="02020603050405020304" pitchFamily="18" charset="0"/>
                <a:ea typeface="Times New Roman" panose="02020603050405020304" pitchFamily="18" charset="0"/>
                <a:cs typeface="Times New Roman" panose="02020603050405020304" pitchFamily="18" charset="0"/>
              </a:rPr>
              <a:t>Curr</a:t>
            </a:r>
            <a:r>
              <a:rPr lang="en-US" sz="12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ea typeface="Times New Roman" panose="02020603050405020304" pitchFamily="18" charset="0"/>
                <a:cs typeface="Times New Roman" panose="02020603050405020304" pitchFamily="18" charset="0"/>
              </a:rPr>
              <a:t>Opin</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ea typeface="Times New Roman" panose="02020603050405020304" pitchFamily="18" charset="0"/>
                <a:cs typeface="Times New Roman" panose="02020603050405020304" pitchFamily="18" charset="0"/>
              </a:rPr>
              <a:t>Gastroenterol</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 2016;32(2):110-119</a:t>
            </a:r>
            <a:endParaRPr lang="es-VE" sz="1200" dirty="0">
              <a:latin typeface="Times New Roman" panose="02020603050405020304" pitchFamily="18" charset="0"/>
              <a:cs typeface="Times New Roman" panose="02020603050405020304" pitchFamily="18" charset="0"/>
            </a:endParaRPr>
          </a:p>
        </p:txBody>
      </p:sp>
      <p:sp>
        <p:nvSpPr>
          <p:cNvPr id="7" name="CuadroTexto 6"/>
          <p:cNvSpPr txBox="1"/>
          <p:nvPr/>
        </p:nvSpPr>
        <p:spPr>
          <a:xfrm>
            <a:off x="5074962" y="917153"/>
            <a:ext cx="2738250" cy="1477328"/>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none" rtlCol="0">
            <a:spAutoFit/>
          </a:bodyPr>
          <a:lstStyle/>
          <a:p>
            <a:r>
              <a:rPr lang="es-VE" b="1" dirty="0" smtClean="0">
                <a:latin typeface="Comic Sans MS" panose="030F0702030302020204" pitchFamily="66" charset="0"/>
              </a:rPr>
              <a:t>Simples</a:t>
            </a:r>
          </a:p>
          <a:p>
            <a:r>
              <a:rPr lang="es-VE" dirty="0" smtClean="0">
                <a:latin typeface="Comic Sans MS" panose="030F0702030302020204" pitchFamily="66" charset="0"/>
              </a:rPr>
              <a:t>Inulina</a:t>
            </a:r>
          </a:p>
          <a:p>
            <a:r>
              <a:rPr lang="es-VE" dirty="0" err="1" smtClean="0">
                <a:latin typeface="Comic Sans MS" panose="030F0702030302020204" pitchFamily="66" charset="0"/>
              </a:rPr>
              <a:t>Fructo</a:t>
            </a:r>
            <a:r>
              <a:rPr lang="es-VE" dirty="0" smtClean="0">
                <a:latin typeface="Comic Sans MS" panose="030F0702030302020204" pitchFamily="66" charset="0"/>
              </a:rPr>
              <a:t>-oligosacáridos</a:t>
            </a:r>
          </a:p>
          <a:p>
            <a:r>
              <a:rPr lang="es-VE" dirty="0" smtClean="0">
                <a:latin typeface="Comic Sans MS" panose="030F0702030302020204" pitchFamily="66" charset="0"/>
              </a:rPr>
              <a:t>Galacto-oligosacáridos</a:t>
            </a:r>
          </a:p>
          <a:p>
            <a:r>
              <a:rPr lang="es-VE" dirty="0" err="1" smtClean="0">
                <a:latin typeface="Comic Sans MS" panose="030F0702030302020204" pitchFamily="66" charset="0"/>
              </a:rPr>
              <a:t>Isomalto</a:t>
            </a:r>
            <a:r>
              <a:rPr lang="es-VE" dirty="0" smtClean="0">
                <a:latin typeface="Comic Sans MS" panose="030F0702030302020204" pitchFamily="66" charset="0"/>
              </a:rPr>
              <a:t>-oligosacáridos</a:t>
            </a:r>
          </a:p>
        </p:txBody>
      </p:sp>
      <p:sp>
        <p:nvSpPr>
          <p:cNvPr id="8" name="CuadroTexto 7"/>
          <p:cNvSpPr txBox="1"/>
          <p:nvPr/>
        </p:nvSpPr>
        <p:spPr>
          <a:xfrm>
            <a:off x="5074962" y="2505313"/>
            <a:ext cx="3305713" cy="1200329"/>
          </a:xfrm>
          <a:prstGeom prst="rect">
            <a:avLst/>
          </a:prstGeom>
          <a:solidFill>
            <a:schemeClr val="accent6">
              <a:lumMod val="60000"/>
              <a:lumOff val="40000"/>
            </a:schemeClr>
          </a:solidFill>
          <a:effectLst>
            <a:outerShdw blurRad="50800" dist="38100" dir="2700000" algn="tl" rotWithShape="0">
              <a:prstClr val="black">
                <a:alpha val="40000"/>
              </a:prstClr>
            </a:outerShdw>
          </a:effectLst>
        </p:spPr>
        <p:txBody>
          <a:bodyPr wrap="none" rtlCol="0">
            <a:spAutoFit/>
          </a:bodyPr>
          <a:lstStyle/>
          <a:p>
            <a:r>
              <a:rPr lang="es-VE" b="1" dirty="0" smtClean="0">
                <a:latin typeface="Comic Sans MS" panose="030F0702030302020204" pitchFamily="66" charset="0"/>
              </a:rPr>
              <a:t>Complejos</a:t>
            </a:r>
          </a:p>
          <a:p>
            <a:r>
              <a:rPr lang="es-VE" dirty="0" smtClean="0">
                <a:latin typeface="Comic Sans MS" panose="030F0702030302020204" pitchFamily="66" charset="0"/>
              </a:rPr>
              <a:t>Pectinas</a:t>
            </a:r>
          </a:p>
          <a:p>
            <a:r>
              <a:rPr lang="es-VE" dirty="0" smtClean="0">
                <a:latin typeface="Comic Sans MS" panose="030F0702030302020204" pitchFamily="66" charset="0"/>
              </a:rPr>
              <a:t>Oligosacáridos leche humana</a:t>
            </a:r>
          </a:p>
          <a:p>
            <a:r>
              <a:rPr lang="es-VE" dirty="0" smtClean="0">
                <a:latin typeface="Comic Sans MS" panose="030F0702030302020204" pitchFamily="66" charset="0"/>
              </a:rPr>
              <a:t>Almidones resistentes</a:t>
            </a:r>
          </a:p>
        </p:txBody>
      </p:sp>
      <p:sp>
        <p:nvSpPr>
          <p:cNvPr id="9" name="Rectángulo 8"/>
          <p:cNvSpPr/>
          <p:nvPr/>
        </p:nvSpPr>
        <p:spPr>
          <a:xfrm>
            <a:off x="235080" y="2153686"/>
            <a:ext cx="4284156" cy="1200329"/>
          </a:xfrm>
          <a:prstGeom prst="rect">
            <a:avLst/>
          </a:prstGeom>
          <a:solidFill>
            <a:srgbClr val="FEF2E8"/>
          </a:solidFill>
        </p:spPr>
        <p:txBody>
          <a:bodyPr wrap="square">
            <a:spAutoFit/>
          </a:bodyPr>
          <a:lstStyle/>
          <a:p>
            <a:pPr marL="176213" indent="-176213">
              <a:buFont typeface="Arial" panose="020B0604020202020204" pitchFamily="34" charset="0"/>
              <a:buChar char="•"/>
            </a:pPr>
            <a:r>
              <a:rPr lang="en-US" b="1" dirty="0" err="1">
                <a:latin typeface="Comic Sans MS" panose="030F0702030302020204" pitchFamily="66" charset="0"/>
                <a:ea typeface="Times New Roman" panose="02020603050405020304" pitchFamily="18" charset="0"/>
              </a:rPr>
              <a:t>F</a:t>
            </a:r>
            <a:r>
              <a:rPr lang="en-US" b="1" dirty="0" err="1" smtClean="0">
                <a:latin typeface="Comic Sans MS" panose="030F0702030302020204" pitchFamily="66" charset="0"/>
                <a:ea typeface="Times New Roman" panose="02020603050405020304" pitchFamily="18" charset="0"/>
              </a:rPr>
              <a:t>ibras</a:t>
            </a:r>
            <a:r>
              <a:rPr lang="en-US" dirty="0" smtClean="0">
                <a:latin typeface="Comic Sans MS" panose="030F0702030302020204" pitchFamily="66" charset="0"/>
                <a:ea typeface="Times New Roman" panose="02020603050405020304" pitchFamily="18" charset="0"/>
              </a:rPr>
              <a:t> son </a:t>
            </a:r>
            <a:r>
              <a:rPr lang="en-US" dirty="0" err="1" smtClean="0">
                <a:latin typeface="Comic Sans MS" panose="030F0702030302020204" pitchFamily="66" charset="0"/>
                <a:ea typeface="Times New Roman" panose="02020603050405020304" pitchFamily="18" charset="0"/>
              </a:rPr>
              <a:t>constituyentes</a:t>
            </a:r>
            <a:r>
              <a:rPr lang="en-US"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naturales</a:t>
            </a:r>
            <a:r>
              <a:rPr lang="en-US" dirty="0" smtClean="0">
                <a:latin typeface="Comic Sans MS" panose="030F0702030302020204" pitchFamily="66" charset="0"/>
                <a:ea typeface="Times New Roman" panose="02020603050405020304" pitchFamily="18" charset="0"/>
              </a:rPr>
              <a:t> de </a:t>
            </a:r>
            <a:r>
              <a:rPr lang="en-US" dirty="0" err="1" smtClean="0">
                <a:latin typeface="Comic Sans MS" panose="030F0702030302020204" pitchFamily="66" charset="0"/>
                <a:ea typeface="Times New Roman" panose="02020603050405020304" pitchFamily="18" charset="0"/>
              </a:rPr>
              <a:t>comidas</a:t>
            </a:r>
            <a:r>
              <a:rPr lang="en-US"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especialmente</a:t>
            </a:r>
            <a:r>
              <a:rPr lang="en-US"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granos</a:t>
            </a:r>
            <a:r>
              <a:rPr lang="en-US"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enteros</a:t>
            </a:r>
            <a:r>
              <a:rPr lang="en-US"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frutas</a:t>
            </a:r>
            <a:r>
              <a:rPr lang="en-US"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raices</a:t>
            </a:r>
            <a:r>
              <a:rPr lang="en-US" dirty="0" smtClean="0">
                <a:latin typeface="Comic Sans MS" panose="030F0702030302020204" pitchFamily="66" charset="0"/>
                <a:ea typeface="Times New Roman" panose="02020603050405020304" pitchFamily="18" charset="0"/>
              </a:rPr>
              <a:t> y </a:t>
            </a:r>
            <a:r>
              <a:rPr lang="en-US" dirty="0" err="1" smtClean="0">
                <a:latin typeface="Comic Sans MS" panose="030F0702030302020204" pitchFamily="66" charset="0"/>
                <a:ea typeface="Times New Roman" panose="02020603050405020304" pitchFamily="18" charset="0"/>
              </a:rPr>
              <a:t>otros</a:t>
            </a:r>
            <a:r>
              <a:rPr lang="en-US"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vegetales</a:t>
            </a:r>
            <a:r>
              <a:rPr lang="en-US" dirty="0" smtClean="0">
                <a:latin typeface="Comic Sans MS" panose="030F0702030302020204" pitchFamily="66" charset="0"/>
                <a:ea typeface="Times New Roman" panose="02020603050405020304" pitchFamily="18" charset="0"/>
              </a:rPr>
              <a:t> y </a:t>
            </a:r>
            <a:r>
              <a:rPr lang="en-US" dirty="0" err="1" smtClean="0">
                <a:latin typeface="Comic Sans MS" panose="030F0702030302020204" pitchFamily="66" charset="0"/>
                <a:ea typeface="Times New Roman" panose="02020603050405020304" pitchFamily="18" charset="0"/>
              </a:rPr>
              <a:t>legumbres</a:t>
            </a:r>
            <a:endParaRPr lang="es-VE" dirty="0">
              <a:latin typeface="Comic Sans MS" panose="030F0702030302020204" pitchFamily="66" charset="0"/>
            </a:endParaRPr>
          </a:p>
        </p:txBody>
      </p:sp>
      <p:sp>
        <p:nvSpPr>
          <p:cNvPr id="10" name="Rectángulo 9"/>
          <p:cNvSpPr/>
          <p:nvPr/>
        </p:nvSpPr>
        <p:spPr>
          <a:xfrm>
            <a:off x="235080" y="3476444"/>
            <a:ext cx="4305032" cy="1754326"/>
          </a:xfrm>
          <a:prstGeom prst="rect">
            <a:avLst/>
          </a:prstGeom>
          <a:solidFill>
            <a:srgbClr val="FEF2E8"/>
          </a:solidFill>
        </p:spPr>
        <p:txBody>
          <a:bodyPr wrap="square">
            <a:spAutoFit/>
          </a:bodyPr>
          <a:lstStyle/>
          <a:p>
            <a:pPr marL="176213" indent="-176213">
              <a:buFont typeface="Arial" panose="020B0604020202020204" pitchFamily="34" charset="0"/>
              <a:buChar char="•"/>
            </a:pPr>
            <a:r>
              <a:rPr lang="en-US" dirty="0" err="1">
                <a:latin typeface="Comic Sans MS" panose="030F0702030302020204" pitchFamily="66" charset="0"/>
                <a:ea typeface="Times New Roman" panose="02020603050405020304" pitchFamily="18" charset="0"/>
              </a:rPr>
              <a:t>D</a:t>
            </a:r>
            <a:r>
              <a:rPr lang="en-US" dirty="0" err="1" smtClean="0">
                <a:latin typeface="Comic Sans MS" panose="030F0702030302020204" pitchFamily="66" charset="0"/>
                <a:ea typeface="Times New Roman" panose="02020603050405020304" pitchFamily="18" charset="0"/>
              </a:rPr>
              <a:t>ietas</a:t>
            </a:r>
            <a:r>
              <a:rPr lang="en-US"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ricas</a:t>
            </a:r>
            <a:r>
              <a:rPr lang="en-US" dirty="0" smtClean="0">
                <a:latin typeface="Comic Sans MS" panose="030F0702030302020204" pitchFamily="66" charset="0"/>
                <a:ea typeface="Times New Roman" panose="02020603050405020304" pitchFamily="18" charset="0"/>
              </a:rPr>
              <a:t> en </a:t>
            </a:r>
            <a:r>
              <a:rPr lang="en-US" b="1" dirty="0" err="1" smtClean="0">
                <a:latin typeface="Comic Sans MS" panose="030F0702030302020204" pitchFamily="66" charset="0"/>
                <a:ea typeface="Times New Roman" panose="02020603050405020304" pitchFamily="18" charset="0"/>
              </a:rPr>
              <a:t>fibra</a:t>
            </a:r>
            <a:r>
              <a:rPr lang="en-US" b="1" dirty="0" smtClean="0">
                <a:latin typeface="Comic Sans MS" panose="030F0702030302020204" pitchFamily="66" charset="0"/>
                <a:ea typeface="Times New Roman" panose="02020603050405020304" pitchFamily="18" charset="0"/>
              </a:rPr>
              <a:t> y </a:t>
            </a:r>
            <a:r>
              <a:rPr lang="en-US" b="1" dirty="0" err="1" smtClean="0">
                <a:latin typeface="Comic Sans MS" panose="030F0702030302020204" pitchFamily="66" charset="0"/>
                <a:ea typeface="Times New Roman" panose="02020603050405020304" pitchFamily="18" charset="0"/>
              </a:rPr>
              <a:t>granos</a:t>
            </a:r>
            <a:r>
              <a:rPr lang="en-US" b="1" dirty="0" smtClean="0">
                <a:latin typeface="Comic Sans MS" panose="030F0702030302020204" pitchFamily="66" charset="0"/>
                <a:ea typeface="Times New Roman" panose="02020603050405020304" pitchFamily="18" charset="0"/>
              </a:rPr>
              <a:t> </a:t>
            </a:r>
            <a:r>
              <a:rPr lang="en-US" b="1" dirty="0" err="1" smtClean="0">
                <a:latin typeface="Comic Sans MS" panose="030F0702030302020204" pitchFamily="66" charset="0"/>
                <a:ea typeface="Times New Roman" panose="02020603050405020304" pitchFamily="18" charset="0"/>
              </a:rPr>
              <a:t>enteros</a:t>
            </a:r>
            <a:r>
              <a:rPr lang="en-US" b="1"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causan</a:t>
            </a:r>
            <a:r>
              <a:rPr lang="en-US"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efectos</a:t>
            </a:r>
            <a:r>
              <a:rPr lang="en-US"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importantes</a:t>
            </a:r>
            <a:r>
              <a:rPr lang="en-US"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sobre</a:t>
            </a:r>
            <a:r>
              <a:rPr lang="en-US" dirty="0" smtClean="0">
                <a:latin typeface="Comic Sans MS" panose="030F0702030302020204" pitchFamily="66" charset="0"/>
                <a:ea typeface="Times New Roman" panose="02020603050405020304" pitchFamily="18" charset="0"/>
              </a:rPr>
              <a:t> </a:t>
            </a:r>
            <a:r>
              <a:rPr lang="en-US" b="1" dirty="0" smtClean="0">
                <a:latin typeface="Comic Sans MS" panose="030F0702030302020204" pitchFamily="66" charset="0"/>
                <a:ea typeface="Times New Roman" panose="02020603050405020304" pitchFamily="18" charset="0"/>
              </a:rPr>
              <a:t>microbiota </a:t>
            </a:r>
            <a:r>
              <a:rPr lang="en-US" dirty="0" smtClean="0">
                <a:latin typeface="Comic Sans MS" panose="030F0702030302020204" pitchFamily="66" charset="0"/>
                <a:ea typeface="Times New Roman" panose="02020603050405020304" pitchFamily="18" charset="0"/>
              </a:rPr>
              <a:t>con </a:t>
            </a:r>
            <a:r>
              <a:rPr lang="en-US" b="1" dirty="0" err="1" smtClean="0">
                <a:latin typeface="Comic Sans MS" panose="030F0702030302020204" pitchFamily="66" charset="0"/>
                <a:ea typeface="Times New Roman" panose="02020603050405020304" pitchFamily="18" charset="0"/>
              </a:rPr>
              <a:t>cambios</a:t>
            </a:r>
            <a:r>
              <a:rPr lang="en-US" dirty="0" smtClean="0">
                <a:latin typeface="Comic Sans MS" panose="030F0702030302020204" pitchFamily="66" charset="0"/>
                <a:ea typeface="Times New Roman" panose="02020603050405020304" pitchFamily="18" charset="0"/>
              </a:rPr>
              <a:t> en la </a:t>
            </a:r>
            <a:r>
              <a:rPr lang="en-US" b="1" dirty="0" err="1" smtClean="0">
                <a:latin typeface="Comic Sans MS" panose="030F0702030302020204" pitchFamily="66" charset="0"/>
                <a:ea typeface="Times New Roman" panose="02020603050405020304" pitchFamily="18" charset="0"/>
              </a:rPr>
              <a:t>abundacia</a:t>
            </a:r>
            <a:r>
              <a:rPr lang="en-US" b="1" dirty="0" smtClean="0">
                <a:latin typeface="Comic Sans MS" panose="030F0702030302020204" pitchFamily="66" charset="0"/>
                <a:ea typeface="Times New Roman" panose="02020603050405020304" pitchFamily="18" charset="0"/>
              </a:rPr>
              <a:t> </a:t>
            </a:r>
            <a:r>
              <a:rPr lang="en-US" dirty="0" smtClean="0">
                <a:latin typeface="Comic Sans MS" panose="030F0702030302020204" pitchFamily="66" charset="0"/>
                <a:ea typeface="Times New Roman" panose="02020603050405020304" pitchFamily="18" charset="0"/>
              </a:rPr>
              <a:t>de </a:t>
            </a:r>
            <a:r>
              <a:rPr lang="en-US" dirty="0" err="1" smtClean="0">
                <a:latin typeface="Comic Sans MS" panose="030F0702030302020204" pitchFamily="66" charset="0"/>
                <a:ea typeface="Times New Roman" panose="02020603050405020304" pitchFamily="18" charset="0"/>
              </a:rPr>
              <a:t>una</a:t>
            </a:r>
            <a:r>
              <a:rPr lang="en-US" dirty="0" smtClean="0">
                <a:latin typeface="Comic Sans MS" panose="030F0702030302020204" pitchFamily="66" charset="0"/>
                <a:ea typeface="Times New Roman" panose="02020603050405020304" pitchFamily="18" charset="0"/>
              </a:rPr>
              <a:t> taxa </a:t>
            </a:r>
            <a:r>
              <a:rPr lang="en-US" dirty="0" err="1" smtClean="0">
                <a:latin typeface="Comic Sans MS" panose="030F0702030302020204" pitchFamily="66" charset="0"/>
                <a:ea typeface="Times New Roman" panose="02020603050405020304" pitchFamily="18" charset="0"/>
              </a:rPr>
              <a:t>específica</a:t>
            </a:r>
            <a:r>
              <a:rPr lang="en-US" dirty="0" smtClean="0">
                <a:latin typeface="Comic Sans MS" panose="030F0702030302020204" pitchFamily="66" charset="0"/>
                <a:ea typeface="Times New Roman" panose="02020603050405020304" pitchFamily="18" charset="0"/>
              </a:rPr>
              <a:t> y </a:t>
            </a:r>
            <a:r>
              <a:rPr lang="en-US" b="1" dirty="0" err="1" smtClean="0">
                <a:latin typeface="Comic Sans MS" panose="030F0702030302020204" pitchFamily="66" charset="0"/>
                <a:ea typeface="Times New Roman" panose="02020603050405020304" pitchFamily="18" charset="0"/>
              </a:rPr>
              <a:t>aumento</a:t>
            </a:r>
            <a:r>
              <a:rPr lang="en-US" b="1" dirty="0" smtClean="0">
                <a:latin typeface="Comic Sans MS" panose="030F0702030302020204" pitchFamily="66" charset="0"/>
                <a:ea typeface="Times New Roman" panose="02020603050405020304" pitchFamily="18" charset="0"/>
              </a:rPr>
              <a:t> de la </a:t>
            </a:r>
            <a:r>
              <a:rPr lang="en-US" b="1" dirty="0" err="1" smtClean="0">
                <a:latin typeface="Comic Sans MS" panose="030F0702030302020204" pitchFamily="66" charset="0"/>
                <a:ea typeface="Times New Roman" panose="02020603050405020304" pitchFamily="18" charset="0"/>
              </a:rPr>
              <a:t>diversidad</a:t>
            </a:r>
            <a:r>
              <a:rPr lang="en-US" b="1"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microbiana</a:t>
            </a:r>
            <a:endParaRPr lang="es-VE" dirty="0">
              <a:latin typeface="Comic Sans MS" panose="030F0702030302020204" pitchFamily="66" charset="0"/>
            </a:endParaRPr>
          </a:p>
        </p:txBody>
      </p:sp>
      <p:sp>
        <p:nvSpPr>
          <p:cNvPr id="11" name="Rectángulo 10"/>
          <p:cNvSpPr/>
          <p:nvPr/>
        </p:nvSpPr>
        <p:spPr>
          <a:xfrm>
            <a:off x="5074962" y="3816474"/>
            <a:ext cx="3725870" cy="1754326"/>
          </a:xfrm>
          <a:prstGeom prst="rect">
            <a:avLst/>
          </a:prstGeom>
          <a:solidFill>
            <a:srgbClr val="FEF2E8"/>
          </a:solidFill>
        </p:spPr>
        <p:txBody>
          <a:bodyPr wrap="square">
            <a:spAutoFit/>
          </a:bodyPr>
          <a:lstStyle/>
          <a:p>
            <a:r>
              <a:rPr lang="en-US" dirty="0" smtClean="0">
                <a:latin typeface="Comic Sans MS" panose="030F0702030302020204" pitchFamily="66" charset="0"/>
                <a:ea typeface="Times New Roman" panose="02020603050405020304" pitchFamily="18" charset="0"/>
              </a:rPr>
              <a:t>Los </a:t>
            </a:r>
            <a:r>
              <a:rPr lang="en-US" b="1" dirty="0" smtClean="0">
                <a:latin typeface="Comic Sans MS" panose="030F0702030302020204" pitchFamily="66" charset="0"/>
                <a:ea typeface="Times New Roman" panose="02020603050405020304" pitchFamily="18" charset="0"/>
              </a:rPr>
              <a:t>prebióticos</a:t>
            </a:r>
            <a:r>
              <a:rPr lang="en-US" dirty="0" smtClean="0">
                <a:latin typeface="Comic Sans MS" panose="030F0702030302020204" pitchFamily="66" charset="0"/>
                <a:ea typeface="Times New Roman" panose="02020603050405020304" pitchFamily="18" charset="0"/>
              </a:rPr>
              <a:t> son </a:t>
            </a:r>
            <a:r>
              <a:rPr lang="en-US" dirty="0" err="1" smtClean="0">
                <a:latin typeface="Comic Sans MS" panose="030F0702030302020204" pitchFamily="66" charset="0"/>
                <a:ea typeface="Times New Roman" panose="02020603050405020304" pitchFamily="18" charset="0"/>
              </a:rPr>
              <a:t>definidos</a:t>
            </a:r>
            <a:r>
              <a:rPr lang="en-US"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mejor</a:t>
            </a:r>
            <a:r>
              <a:rPr lang="en-US" dirty="0" smtClean="0">
                <a:latin typeface="Comic Sans MS" panose="030F0702030302020204" pitchFamily="66" charset="0"/>
                <a:ea typeface="Times New Roman" panose="02020603050405020304" pitchFamily="18" charset="0"/>
              </a:rPr>
              <a:t> en base a </a:t>
            </a:r>
            <a:r>
              <a:rPr lang="en-US" b="1" dirty="0" err="1" smtClean="0">
                <a:latin typeface="Comic Sans MS" panose="030F0702030302020204" pitchFamily="66" charset="0"/>
                <a:ea typeface="Times New Roman" panose="02020603050405020304" pitchFamily="18" charset="0"/>
              </a:rPr>
              <a:t>sus</a:t>
            </a:r>
            <a:r>
              <a:rPr lang="en-US" b="1" dirty="0" smtClean="0">
                <a:latin typeface="Comic Sans MS" panose="030F0702030302020204" pitchFamily="66" charset="0"/>
                <a:ea typeface="Times New Roman" panose="02020603050405020304" pitchFamily="18" charset="0"/>
              </a:rPr>
              <a:t> </a:t>
            </a:r>
            <a:r>
              <a:rPr lang="en-US" b="1" dirty="0" err="1" smtClean="0">
                <a:latin typeface="Comic Sans MS" panose="030F0702030302020204" pitchFamily="66" charset="0"/>
                <a:ea typeface="Times New Roman" panose="02020603050405020304" pitchFamily="18" charset="0"/>
              </a:rPr>
              <a:t>efectos</a:t>
            </a:r>
            <a:r>
              <a:rPr lang="en-US" b="1" dirty="0" smtClean="0">
                <a:latin typeface="Comic Sans MS" panose="030F0702030302020204" pitchFamily="66" charset="0"/>
                <a:ea typeface="Times New Roman" panose="02020603050405020304" pitchFamily="18" charset="0"/>
              </a:rPr>
              <a:t> </a:t>
            </a:r>
            <a:r>
              <a:rPr lang="en-US" b="1" dirty="0" err="1" smtClean="0">
                <a:latin typeface="Comic Sans MS" panose="030F0702030302020204" pitchFamily="66" charset="0"/>
                <a:ea typeface="Times New Roman" panose="02020603050405020304" pitchFamily="18" charset="0"/>
              </a:rPr>
              <a:t>fisiológicos</a:t>
            </a:r>
            <a:r>
              <a:rPr lang="en-US" b="1" dirty="0" smtClean="0">
                <a:latin typeface="Comic Sans MS" panose="030F0702030302020204" pitchFamily="66" charset="0"/>
                <a:ea typeface="Times New Roman" panose="02020603050405020304" pitchFamily="18" charset="0"/>
              </a:rPr>
              <a:t> o </a:t>
            </a:r>
            <a:r>
              <a:rPr lang="en-US" b="1" dirty="0" err="1" smtClean="0">
                <a:latin typeface="Comic Sans MS" panose="030F0702030302020204" pitchFamily="66" charset="0"/>
                <a:ea typeface="Times New Roman" panose="02020603050405020304" pitchFamily="18" charset="0"/>
              </a:rPr>
              <a:t>capacidades</a:t>
            </a:r>
            <a:r>
              <a:rPr lang="en-US" b="1" dirty="0" smtClean="0">
                <a:latin typeface="Comic Sans MS" panose="030F0702030302020204" pitchFamily="66" charset="0"/>
                <a:ea typeface="Times New Roman" panose="02020603050405020304" pitchFamily="18" charset="0"/>
              </a:rPr>
              <a:t> </a:t>
            </a:r>
            <a:r>
              <a:rPr lang="en-US" b="1" dirty="0" err="1" smtClean="0">
                <a:latin typeface="Comic Sans MS" panose="030F0702030302020204" pitchFamily="66" charset="0"/>
                <a:ea typeface="Times New Roman" panose="02020603050405020304" pitchFamily="18" charset="0"/>
              </a:rPr>
              <a:t>funcionales</a:t>
            </a:r>
            <a:r>
              <a:rPr lang="en-US"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más</a:t>
            </a:r>
            <a:r>
              <a:rPr lang="en-US"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que</a:t>
            </a:r>
            <a:r>
              <a:rPr lang="en-US" dirty="0" smtClean="0">
                <a:latin typeface="Comic Sans MS" panose="030F0702030302020204" pitchFamily="66" charset="0"/>
                <a:ea typeface="Times New Roman" panose="02020603050405020304" pitchFamily="18" charset="0"/>
              </a:rPr>
              <a:t> en los </a:t>
            </a:r>
            <a:r>
              <a:rPr lang="en-US" dirty="0" err="1" smtClean="0">
                <a:latin typeface="Comic Sans MS" panose="030F0702030302020204" pitchFamily="66" charset="0"/>
                <a:ea typeface="Times New Roman" panose="02020603050405020304" pitchFamily="18" charset="0"/>
              </a:rPr>
              <a:t>blancos</a:t>
            </a:r>
            <a:r>
              <a:rPr lang="en-US"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microbianos</a:t>
            </a:r>
            <a:r>
              <a:rPr lang="en-US"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específicos</a:t>
            </a:r>
            <a:r>
              <a:rPr lang="en-US" dirty="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que</a:t>
            </a:r>
            <a:r>
              <a:rPr lang="en-US"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afectan</a:t>
            </a:r>
            <a:r>
              <a:rPr lang="en-US" dirty="0" smtClean="0">
                <a:latin typeface="Comic Sans MS" panose="030F0702030302020204" pitchFamily="66" charset="0"/>
                <a:ea typeface="Times New Roman" panose="02020603050405020304" pitchFamily="18" charset="0"/>
              </a:rPr>
              <a:t>.</a:t>
            </a:r>
            <a:endParaRPr lang="es-VE" dirty="0">
              <a:latin typeface="Comic Sans MS" panose="030F0702030302020204" pitchFamily="66" charset="0"/>
            </a:endParaRPr>
          </a:p>
        </p:txBody>
      </p:sp>
      <p:sp>
        <p:nvSpPr>
          <p:cNvPr id="12" name="Rectángulo 11"/>
          <p:cNvSpPr/>
          <p:nvPr/>
        </p:nvSpPr>
        <p:spPr>
          <a:xfrm>
            <a:off x="251772" y="5325015"/>
            <a:ext cx="4306918" cy="1200329"/>
          </a:xfrm>
          <a:prstGeom prst="rect">
            <a:avLst/>
          </a:prstGeom>
          <a:solidFill>
            <a:srgbClr val="FEF2E8"/>
          </a:solidFill>
        </p:spPr>
        <p:txBody>
          <a:bodyPr wrap="square">
            <a:spAutoFit/>
          </a:bodyPr>
          <a:lstStyle/>
          <a:p>
            <a:pPr marL="176213" indent="-176213">
              <a:buFont typeface="Arial" panose="020B0604020202020204" pitchFamily="34" charset="0"/>
              <a:buChar char="•"/>
            </a:pPr>
            <a:r>
              <a:rPr lang="en-US" b="1" dirty="0" err="1">
                <a:latin typeface="Comic Sans MS" panose="030F0702030302020204" pitchFamily="66" charset="0"/>
                <a:ea typeface="Times New Roman" panose="02020603050405020304" pitchFamily="18" charset="0"/>
              </a:rPr>
              <a:t>É</a:t>
            </a:r>
            <a:r>
              <a:rPr lang="en-US" b="1" dirty="0" err="1" smtClean="0">
                <a:latin typeface="Comic Sans MS" panose="030F0702030302020204" pitchFamily="66" charset="0"/>
                <a:ea typeface="Times New Roman" panose="02020603050405020304" pitchFamily="18" charset="0"/>
              </a:rPr>
              <a:t>xito</a:t>
            </a:r>
            <a:r>
              <a:rPr lang="en-US" b="1" dirty="0" smtClean="0">
                <a:latin typeface="Comic Sans MS" panose="030F0702030302020204" pitchFamily="66" charset="0"/>
                <a:ea typeface="Times New Roman" panose="02020603050405020304" pitchFamily="18" charset="0"/>
              </a:rPr>
              <a:t> del </a:t>
            </a:r>
            <a:r>
              <a:rPr lang="en-US" b="1" dirty="0" err="1" smtClean="0">
                <a:latin typeface="Comic Sans MS" panose="030F0702030302020204" pitchFamily="66" charset="0"/>
                <a:ea typeface="Times New Roman" panose="02020603050405020304" pitchFamily="18" charset="0"/>
              </a:rPr>
              <a:t>tratamiento</a:t>
            </a:r>
            <a:r>
              <a:rPr lang="en-US" b="1" dirty="0" smtClean="0">
                <a:latin typeface="Comic Sans MS" panose="030F0702030302020204" pitchFamily="66" charset="0"/>
                <a:ea typeface="Times New Roman" panose="02020603050405020304" pitchFamily="18" charset="0"/>
              </a:rPr>
              <a:t> </a:t>
            </a:r>
            <a:r>
              <a:rPr lang="en-US" b="1" dirty="0" err="1" smtClean="0">
                <a:latin typeface="Comic Sans MS" panose="030F0702030302020204" pitchFamily="66" charset="0"/>
                <a:ea typeface="Times New Roman" panose="02020603050405020304" pitchFamily="18" charset="0"/>
              </a:rPr>
              <a:t>prebiótico</a:t>
            </a:r>
            <a:r>
              <a:rPr lang="en-US" b="1" dirty="0" smtClean="0">
                <a:latin typeface="Comic Sans MS" panose="030F0702030302020204" pitchFamily="66" charset="0"/>
                <a:ea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rPr>
              <a:t>depende</a:t>
            </a:r>
            <a:r>
              <a:rPr lang="en-US" dirty="0" smtClean="0">
                <a:latin typeface="Comic Sans MS" panose="030F0702030302020204" pitchFamily="66" charset="0"/>
                <a:ea typeface="Times New Roman" panose="02020603050405020304" pitchFamily="18" charset="0"/>
              </a:rPr>
              <a:t> de </a:t>
            </a:r>
            <a:r>
              <a:rPr lang="en-US" dirty="0" err="1" smtClean="0">
                <a:latin typeface="Comic Sans MS" panose="030F0702030302020204" pitchFamily="66" charset="0"/>
                <a:ea typeface="Times New Roman" panose="02020603050405020304" pitchFamily="18" charset="0"/>
              </a:rPr>
              <a:t>su</a:t>
            </a:r>
            <a:r>
              <a:rPr lang="en-US" dirty="0" smtClean="0">
                <a:latin typeface="Comic Sans MS" panose="030F0702030302020204" pitchFamily="66" charset="0"/>
                <a:ea typeface="Times New Roman" panose="02020603050405020304" pitchFamily="18" charset="0"/>
              </a:rPr>
              <a:t> </a:t>
            </a:r>
            <a:r>
              <a:rPr lang="en-US" b="1" dirty="0" err="1" smtClean="0">
                <a:latin typeface="Comic Sans MS" panose="030F0702030302020204" pitchFamily="66" charset="0"/>
                <a:ea typeface="Times New Roman" panose="02020603050405020304" pitchFamily="18" charset="0"/>
              </a:rPr>
              <a:t>habilidad</a:t>
            </a:r>
            <a:r>
              <a:rPr lang="en-US" b="1" dirty="0" smtClean="0">
                <a:latin typeface="Comic Sans MS" panose="030F0702030302020204" pitchFamily="66" charset="0"/>
                <a:ea typeface="Times New Roman" panose="02020603050405020304" pitchFamily="18" charset="0"/>
              </a:rPr>
              <a:t> para </a:t>
            </a:r>
            <a:r>
              <a:rPr lang="en-US" b="1" dirty="0" err="1" smtClean="0">
                <a:latin typeface="Comic Sans MS" panose="030F0702030302020204" pitchFamily="66" charset="0"/>
                <a:ea typeface="Times New Roman" panose="02020603050405020304" pitchFamily="18" charset="0"/>
              </a:rPr>
              <a:t>aumentar</a:t>
            </a:r>
            <a:r>
              <a:rPr lang="en-US" b="1" dirty="0" smtClean="0">
                <a:latin typeface="Comic Sans MS" panose="030F0702030302020204" pitchFamily="66" charset="0"/>
                <a:ea typeface="Times New Roman" panose="02020603050405020304" pitchFamily="18" charset="0"/>
              </a:rPr>
              <a:t> la </a:t>
            </a:r>
            <a:r>
              <a:rPr lang="en-US" b="1" dirty="0" err="1" smtClean="0">
                <a:latin typeface="Comic Sans MS" panose="030F0702030302020204" pitchFamily="66" charset="0"/>
                <a:ea typeface="Times New Roman" panose="02020603050405020304" pitchFamily="18" charset="0"/>
              </a:rPr>
              <a:t>salud</a:t>
            </a:r>
            <a:r>
              <a:rPr lang="en-US" b="1" dirty="0" smtClean="0">
                <a:latin typeface="Comic Sans MS" panose="030F0702030302020204" pitchFamily="66" charset="0"/>
                <a:ea typeface="Times New Roman" panose="02020603050405020304" pitchFamily="18" charset="0"/>
              </a:rPr>
              <a:t> </a:t>
            </a:r>
            <a:r>
              <a:rPr lang="en-US" dirty="0" smtClean="0">
                <a:latin typeface="Comic Sans MS" panose="030F0702030302020204" pitchFamily="66" charset="0"/>
                <a:ea typeface="Times New Roman" panose="02020603050405020304" pitchFamily="18" charset="0"/>
              </a:rPr>
              <a:t>o </a:t>
            </a:r>
            <a:r>
              <a:rPr lang="en-US" dirty="0" err="1" smtClean="0">
                <a:latin typeface="Comic Sans MS" panose="030F0702030302020204" pitchFamily="66" charset="0"/>
                <a:ea typeface="Times New Roman" panose="02020603050405020304" pitchFamily="18" charset="0"/>
              </a:rPr>
              <a:t>reducir</a:t>
            </a:r>
            <a:r>
              <a:rPr lang="en-US" dirty="0" smtClean="0">
                <a:latin typeface="Comic Sans MS" panose="030F0702030302020204" pitchFamily="66" charset="0"/>
                <a:ea typeface="Times New Roman" panose="02020603050405020304" pitchFamily="18" charset="0"/>
              </a:rPr>
              <a:t> un </a:t>
            </a:r>
            <a:r>
              <a:rPr lang="en-US" dirty="0" err="1" smtClean="0">
                <a:latin typeface="Comic Sans MS" panose="030F0702030302020204" pitchFamily="66" charset="0"/>
                <a:ea typeface="Times New Roman" panose="02020603050405020304" pitchFamily="18" charset="0"/>
              </a:rPr>
              <a:t>fenotipo</a:t>
            </a:r>
            <a:r>
              <a:rPr lang="en-US" dirty="0" smtClean="0">
                <a:latin typeface="Comic Sans MS" panose="030F0702030302020204" pitchFamily="66" charset="0"/>
                <a:ea typeface="Times New Roman" panose="02020603050405020304" pitchFamily="18" charset="0"/>
              </a:rPr>
              <a:t> de </a:t>
            </a:r>
            <a:r>
              <a:rPr lang="en-US" dirty="0" err="1" smtClean="0">
                <a:latin typeface="Comic Sans MS" panose="030F0702030302020204" pitchFamily="66" charset="0"/>
                <a:ea typeface="Times New Roman" panose="02020603050405020304" pitchFamily="18" charset="0"/>
              </a:rPr>
              <a:t>enfermedad</a:t>
            </a:r>
            <a:endParaRPr lang="es-VE" dirty="0">
              <a:latin typeface="Comic Sans MS" panose="030F0702030302020204" pitchFamily="66" charset="0"/>
            </a:endParaRPr>
          </a:p>
        </p:txBody>
      </p:sp>
      <p:sp>
        <p:nvSpPr>
          <p:cNvPr id="13" name="3 CuadroTexto"/>
          <p:cNvSpPr txBox="1"/>
          <p:nvPr/>
        </p:nvSpPr>
        <p:spPr>
          <a:xfrm>
            <a:off x="6644234" y="6592089"/>
            <a:ext cx="2501006" cy="253916"/>
          </a:xfrm>
          <a:prstGeom prst="rect">
            <a:avLst/>
          </a:prstGeom>
          <a:noFill/>
        </p:spPr>
        <p:txBody>
          <a:bodyPr wrap="none" rtlCol="0">
            <a:spAutoFit/>
          </a:bodyPr>
          <a:lstStyle/>
          <a:p>
            <a:r>
              <a:rPr lang="es-VE" sz="105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5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6" name="6 CuadroTexto"/>
          <p:cNvSpPr txBox="1"/>
          <p:nvPr/>
        </p:nvSpPr>
        <p:spPr>
          <a:xfrm>
            <a:off x="297023" y="175671"/>
            <a:ext cx="671979"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a:t>
            </a:r>
            <a:endParaRPr lang="es-VE" sz="1600" dirty="0">
              <a:solidFill>
                <a:prstClr val="white"/>
              </a:solidFill>
              <a:latin typeface="Comic Sans MS" pitchFamily="66" charset="0"/>
            </a:endParaRPr>
          </a:p>
        </p:txBody>
      </p:sp>
      <p:sp>
        <p:nvSpPr>
          <p:cNvPr id="17" name="CuadroTexto 16"/>
          <p:cNvSpPr txBox="1"/>
          <p:nvPr/>
        </p:nvSpPr>
        <p:spPr>
          <a:xfrm>
            <a:off x="1056540" y="173895"/>
            <a:ext cx="1261884" cy="584775"/>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 </a:t>
            </a:r>
          </a:p>
          <a:p>
            <a:r>
              <a:rPr lang="es-VE" sz="1600" b="1" dirty="0" smtClean="0">
                <a:latin typeface="Comic Sans MS" panose="030F0702030302020204" pitchFamily="66" charset="0"/>
              </a:rPr>
              <a:t>Prebióticos</a:t>
            </a:r>
            <a:endParaRPr lang="es-VE" sz="1600" b="1" dirty="0">
              <a:latin typeface="Comic Sans MS" panose="030F0702030302020204" pitchFamily="66" charset="0"/>
            </a:endParaRPr>
          </a:p>
        </p:txBody>
      </p:sp>
    </p:spTree>
    <p:extLst>
      <p:ext uri="{BB962C8B-B14F-4D97-AF65-F5344CB8AC3E}">
        <p14:creationId xmlns:p14="http://schemas.microsoft.com/office/powerpoint/2010/main" val="2707429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156176" y="6381328"/>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5" name="1 CuadroTexto"/>
          <p:cNvSpPr txBox="1"/>
          <p:nvPr/>
        </p:nvSpPr>
        <p:spPr>
          <a:xfrm>
            <a:off x="1309541" y="1455167"/>
            <a:ext cx="1462259" cy="461665"/>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sz="2400" dirty="0" smtClean="0">
                <a:effectLst>
                  <a:outerShdw blurRad="38100" dist="38100" dir="2700000" algn="tl">
                    <a:srgbClr val="000000">
                      <a:alpha val="43137"/>
                    </a:srgbClr>
                  </a:outerShdw>
                </a:effectLst>
                <a:latin typeface="Comic Sans MS" pitchFamily="66" charset="0"/>
              </a:rPr>
              <a:t>Criterios</a:t>
            </a:r>
            <a:endParaRPr lang="es-VE" sz="2400" dirty="0">
              <a:effectLst>
                <a:outerShdw blurRad="38100" dist="38100" dir="2700000" algn="tl">
                  <a:srgbClr val="000000">
                    <a:alpha val="43137"/>
                  </a:srgbClr>
                </a:outerShdw>
              </a:effectLst>
              <a:latin typeface="Comic Sans MS" pitchFamily="66" charset="0"/>
            </a:endParaRPr>
          </a:p>
        </p:txBody>
      </p:sp>
      <p:sp>
        <p:nvSpPr>
          <p:cNvPr id="6" name="CuadroTexto 5"/>
          <p:cNvSpPr txBox="1"/>
          <p:nvPr/>
        </p:nvSpPr>
        <p:spPr>
          <a:xfrm>
            <a:off x="220550" y="2014129"/>
            <a:ext cx="4351450" cy="4247317"/>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square" rtlCol="0">
            <a:spAutoFit/>
          </a:bodyPr>
          <a:lstStyle/>
          <a:p>
            <a:r>
              <a:rPr lang="es-VE" sz="2000" dirty="0" smtClean="0">
                <a:latin typeface="Comic Sans MS" panose="030F0702030302020204" pitchFamily="66" charset="0"/>
              </a:rPr>
              <a:t>La comida debe </a:t>
            </a:r>
            <a:r>
              <a:rPr lang="es-VE" sz="2000" b="1" dirty="0" smtClean="0">
                <a:latin typeface="Comic Sans MS" panose="030F0702030302020204" pitchFamily="66" charset="0"/>
              </a:rPr>
              <a:t>ser resistente </a:t>
            </a:r>
            <a:r>
              <a:rPr lang="es-VE" sz="2000" dirty="0" smtClean="0">
                <a:latin typeface="Comic Sans MS" panose="030F0702030302020204" pitchFamily="66" charset="0"/>
              </a:rPr>
              <a:t>a:</a:t>
            </a:r>
          </a:p>
          <a:p>
            <a:endParaRPr lang="es-VE" sz="1000" dirty="0" smtClean="0">
              <a:latin typeface="Comic Sans MS" panose="030F0702030302020204" pitchFamily="66" charset="0"/>
            </a:endParaRPr>
          </a:p>
          <a:p>
            <a:pPr marL="176213" indent="-176213">
              <a:buFont typeface="Arial" panose="020B0604020202020204" pitchFamily="34" charset="0"/>
              <a:buChar char="•"/>
            </a:pPr>
            <a:r>
              <a:rPr lang="es-VE" sz="2000" dirty="0" smtClean="0">
                <a:latin typeface="Comic Sans MS" panose="030F0702030302020204" pitchFamily="66" charset="0"/>
              </a:rPr>
              <a:t>Ácido gástrico</a:t>
            </a:r>
          </a:p>
          <a:p>
            <a:pPr marL="176213" indent="-176213">
              <a:buFont typeface="Arial" panose="020B0604020202020204" pitchFamily="34" charset="0"/>
              <a:buChar char="•"/>
            </a:pPr>
            <a:r>
              <a:rPr lang="es-VE" sz="2000" dirty="0" smtClean="0">
                <a:latin typeface="Comic Sans MS" panose="030F0702030302020204" pitchFamily="66" charset="0"/>
              </a:rPr>
              <a:t>Hidrólisis por enzimas mamíferos</a:t>
            </a:r>
          </a:p>
          <a:p>
            <a:pPr marL="176213" indent="-176213">
              <a:buFont typeface="Arial" panose="020B0604020202020204" pitchFamily="34" charset="0"/>
              <a:buChar char="•"/>
            </a:pPr>
            <a:r>
              <a:rPr lang="es-VE" sz="2000" dirty="0" smtClean="0">
                <a:latin typeface="Comic Sans MS" panose="030F0702030302020204" pitchFamily="66" charset="0"/>
              </a:rPr>
              <a:t>Absorción en TGI superior de forma de ser </a:t>
            </a:r>
            <a:r>
              <a:rPr lang="es-VE" sz="2000" b="1" dirty="0" smtClean="0">
                <a:latin typeface="Comic Sans MS" panose="030F0702030302020204" pitchFamily="66" charset="0"/>
              </a:rPr>
              <a:t>fermentada</a:t>
            </a:r>
            <a:r>
              <a:rPr lang="es-VE" sz="2000" dirty="0" smtClean="0">
                <a:latin typeface="Comic Sans MS" panose="030F0702030302020204" pitchFamily="66" charset="0"/>
              </a:rPr>
              <a:t> por microbios intestinales a </a:t>
            </a:r>
            <a:r>
              <a:rPr lang="es-VE" sz="2000" dirty="0" err="1" smtClean="0">
                <a:latin typeface="Comic Sans MS" panose="030F0702030302020204" pitchFamily="66" charset="0"/>
              </a:rPr>
              <a:t>SCFA</a:t>
            </a:r>
            <a:r>
              <a:rPr lang="es-VE" sz="2000" dirty="0" err="1">
                <a:latin typeface="Comic Sans MS" panose="030F0702030302020204" pitchFamily="66" charset="0"/>
              </a:rPr>
              <a:t>s</a:t>
            </a:r>
            <a:r>
              <a:rPr lang="es-VE" sz="2000" dirty="0" smtClean="0">
                <a:latin typeface="Comic Sans MS" panose="030F0702030302020204" pitchFamily="66" charset="0"/>
              </a:rPr>
              <a:t> y otros productos que:</a:t>
            </a:r>
          </a:p>
          <a:p>
            <a:r>
              <a:rPr lang="es-VE" sz="2000" dirty="0" smtClean="0">
                <a:latin typeface="Comic Sans MS" panose="030F0702030302020204" pitchFamily="66" charset="0"/>
              </a:rPr>
              <a:t>        - disminuyen pH local, </a:t>
            </a:r>
          </a:p>
          <a:p>
            <a:r>
              <a:rPr lang="es-VE" sz="2000" dirty="0">
                <a:latin typeface="Comic Sans MS" panose="030F0702030302020204" pitchFamily="66" charset="0"/>
              </a:rPr>
              <a:t> </a:t>
            </a:r>
            <a:r>
              <a:rPr lang="es-VE" sz="2000" dirty="0" smtClean="0">
                <a:latin typeface="Comic Sans MS" panose="030F0702030302020204" pitchFamily="66" charset="0"/>
              </a:rPr>
              <a:t>       - estimulan producción de  </a:t>
            </a:r>
          </a:p>
          <a:p>
            <a:r>
              <a:rPr lang="es-VE" sz="2000" dirty="0" smtClean="0">
                <a:latin typeface="Comic Sans MS" panose="030F0702030302020204" pitchFamily="66" charset="0"/>
              </a:rPr>
              <a:t>          mucina       </a:t>
            </a:r>
          </a:p>
          <a:p>
            <a:r>
              <a:rPr lang="es-VE" sz="2000" dirty="0">
                <a:latin typeface="Comic Sans MS" panose="030F0702030302020204" pitchFamily="66" charset="0"/>
              </a:rPr>
              <a:t>  </a:t>
            </a:r>
            <a:r>
              <a:rPr lang="es-VE" sz="2000" dirty="0" smtClean="0">
                <a:latin typeface="Comic Sans MS" panose="030F0702030302020204" pitchFamily="66" charset="0"/>
              </a:rPr>
              <a:t>      - inducen CK </a:t>
            </a:r>
            <a:r>
              <a:rPr lang="es-VE" sz="2000" dirty="0" err="1" smtClean="0">
                <a:latin typeface="Comic Sans MS" panose="030F0702030302020204" pitchFamily="66" charset="0"/>
              </a:rPr>
              <a:t>inmunomodulad</a:t>
            </a:r>
            <a:r>
              <a:rPr lang="es-VE" sz="2000" dirty="0">
                <a:latin typeface="Comic Sans MS" panose="030F0702030302020204" pitchFamily="66" charset="0"/>
              </a:rPr>
              <a:t>.</a:t>
            </a:r>
            <a:endParaRPr lang="es-VE" sz="2000" dirty="0" smtClean="0">
              <a:latin typeface="Comic Sans MS" panose="030F0702030302020204" pitchFamily="66" charset="0"/>
            </a:endParaRPr>
          </a:p>
          <a:p>
            <a:r>
              <a:rPr lang="es-VE" sz="2000" dirty="0" smtClean="0">
                <a:latin typeface="Comic Sans MS" panose="030F0702030302020204" pitchFamily="66" charset="0"/>
              </a:rPr>
              <a:t>         que tienen efecto potencial  </a:t>
            </a:r>
          </a:p>
          <a:p>
            <a:r>
              <a:rPr lang="es-VE" sz="2000" dirty="0">
                <a:latin typeface="Comic Sans MS" panose="030F0702030302020204" pitchFamily="66" charset="0"/>
              </a:rPr>
              <a:t> </a:t>
            </a:r>
            <a:r>
              <a:rPr lang="es-VE" sz="2000" dirty="0" smtClean="0">
                <a:latin typeface="Comic Sans MS" panose="030F0702030302020204" pitchFamily="66" charset="0"/>
              </a:rPr>
              <a:t>        de modular enfermedad</a:t>
            </a:r>
          </a:p>
        </p:txBody>
      </p:sp>
      <p:sp>
        <p:nvSpPr>
          <p:cNvPr id="7" name="1 CuadroTexto"/>
          <p:cNvSpPr txBox="1"/>
          <p:nvPr/>
        </p:nvSpPr>
        <p:spPr>
          <a:xfrm>
            <a:off x="5220174" y="3342340"/>
            <a:ext cx="3074881" cy="523220"/>
          </a:xfrm>
          <a:prstGeom prst="rect">
            <a:avLst/>
          </a:prstGeom>
          <a:solidFill>
            <a:schemeClr val="accent6">
              <a:lumMod val="60000"/>
              <a:lumOff val="40000"/>
            </a:schemeClr>
          </a:solidFill>
          <a:ln w="28575">
            <a:solidFill>
              <a:schemeClr val="accent1"/>
            </a:solidFill>
          </a:ln>
          <a:effectLst>
            <a:outerShdw blurRad="50800" dist="38100" dir="2700000" algn="tl" rotWithShape="0">
              <a:prstClr val="black">
                <a:alpha val="40000"/>
              </a:prstClr>
            </a:outerShdw>
          </a:effectLst>
        </p:spPr>
        <p:txBody>
          <a:bodyPr wrap="none" rtlCol="0">
            <a:spAutoFit/>
          </a:bodyPr>
          <a:lstStyle/>
          <a:p>
            <a:r>
              <a:rPr lang="es-VE" sz="2800" dirty="0" smtClean="0">
                <a:latin typeface="Comic Sans MS" pitchFamily="66" charset="0"/>
              </a:rPr>
              <a:t>Recomendaciones</a:t>
            </a:r>
            <a:endParaRPr lang="es-VE" sz="2800" dirty="0">
              <a:latin typeface="Comic Sans MS" pitchFamily="66" charset="0"/>
            </a:endParaRPr>
          </a:p>
        </p:txBody>
      </p:sp>
      <p:sp>
        <p:nvSpPr>
          <p:cNvPr id="10" name="CuadroTexto 9"/>
          <p:cNvSpPr txBox="1"/>
          <p:nvPr/>
        </p:nvSpPr>
        <p:spPr>
          <a:xfrm>
            <a:off x="5004048" y="3957080"/>
            <a:ext cx="3762592" cy="1938992"/>
          </a:xfrm>
          <a:prstGeom prst="rect">
            <a:avLst/>
          </a:prstGeom>
          <a:noFill/>
        </p:spPr>
        <p:txBody>
          <a:bodyPr wrap="square" rtlCol="0">
            <a:spAutoFit/>
          </a:bodyPr>
          <a:lstStyle/>
          <a:p>
            <a:r>
              <a:rPr lang="es-VE" sz="2000" dirty="0" smtClean="0">
                <a:latin typeface="Comic Sans MS" panose="030F0702030302020204" pitchFamily="66" charset="0"/>
              </a:rPr>
              <a:t>Consumir fibra fermentable o combinación de prebióticos para </a:t>
            </a:r>
            <a:r>
              <a:rPr lang="es-VE" sz="2000" b="1" dirty="0" smtClean="0">
                <a:latin typeface="Comic Sans MS" panose="030F0702030302020204" pitchFamily="66" charset="0"/>
              </a:rPr>
              <a:t>enriquecer microbiota </a:t>
            </a:r>
            <a:r>
              <a:rPr lang="es-VE" sz="2000" dirty="0" smtClean="0">
                <a:latin typeface="Comic Sans MS" panose="030F0702030302020204" pitchFamily="66" charset="0"/>
              </a:rPr>
              <a:t>con </a:t>
            </a:r>
            <a:r>
              <a:rPr lang="es-VE" sz="2000" b="1" dirty="0" smtClean="0">
                <a:latin typeface="Comic Sans MS" panose="030F0702030302020204" pitchFamily="66" charset="0"/>
              </a:rPr>
              <a:t>mayor número y más diversa </a:t>
            </a:r>
            <a:r>
              <a:rPr lang="es-VE" sz="2000" dirty="0" smtClean="0">
                <a:latin typeface="Comic Sans MS" panose="030F0702030302020204" pitchFamily="66" charset="0"/>
              </a:rPr>
              <a:t>población de microorganismos</a:t>
            </a:r>
          </a:p>
        </p:txBody>
      </p:sp>
      <p:pic>
        <p:nvPicPr>
          <p:cNvPr id="11" name="Picture 20" descr="lentils_barley"/>
          <p:cNvPicPr>
            <a:picLocks noChangeAspect="1" noChangeArrowheads="1"/>
          </p:cNvPicPr>
          <p:nvPr/>
        </p:nvPicPr>
        <p:blipFill>
          <a:blip r:embed="rId2" cstate="print">
            <a:lum contrast="24000"/>
            <a:extLst>
              <a:ext uri="{28A0092B-C50C-407E-A947-70E740481C1C}">
                <a14:useLocalDpi xmlns:a14="http://schemas.microsoft.com/office/drawing/2010/main" val="0"/>
              </a:ext>
            </a:extLst>
          </a:blip>
          <a:srcRect l="25172" r="24919" b="22876"/>
          <a:stretch>
            <a:fillRect/>
          </a:stretch>
        </p:blipFill>
        <p:spPr bwMode="auto">
          <a:xfrm>
            <a:off x="5508104" y="379675"/>
            <a:ext cx="2426492" cy="280607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6 CuadroTexto"/>
          <p:cNvSpPr txBox="1"/>
          <p:nvPr/>
        </p:nvSpPr>
        <p:spPr>
          <a:xfrm>
            <a:off x="299621" y="188640"/>
            <a:ext cx="671979"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a:t>
            </a:r>
            <a:endParaRPr lang="es-VE" sz="1600" dirty="0">
              <a:solidFill>
                <a:prstClr val="white"/>
              </a:solidFill>
              <a:latin typeface="Comic Sans MS" pitchFamily="66" charset="0"/>
            </a:endParaRPr>
          </a:p>
        </p:txBody>
      </p:sp>
      <p:sp>
        <p:nvSpPr>
          <p:cNvPr id="14" name="CuadroTexto 13"/>
          <p:cNvSpPr txBox="1"/>
          <p:nvPr/>
        </p:nvSpPr>
        <p:spPr>
          <a:xfrm>
            <a:off x="299621" y="603132"/>
            <a:ext cx="1261884" cy="584775"/>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 </a:t>
            </a:r>
          </a:p>
          <a:p>
            <a:r>
              <a:rPr lang="es-VE" sz="1600" b="1" dirty="0" smtClean="0">
                <a:latin typeface="Comic Sans MS" panose="030F0702030302020204" pitchFamily="66" charset="0"/>
              </a:rPr>
              <a:t>Prebióticos</a:t>
            </a:r>
            <a:endParaRPr lang="es-VE" sz="1600" b="1" dirty="0">
              <a:latin typeface="Comic Sans MS" panose="030F0702030302020204" pitchFamily="66" charset="0"/>
            </a:endParaRPr>
          </a:p>
        </p:txBody>
      </p:sp>
    </p:spTree>
    <p:extLst>
      <p:ext uri="{BB962C8B-B14F-4D97-AF65-F5344CB8AC3E}">
        <p14:creationId xmlns:p14="http://schemas.microsoft.com/office/powerpoint/2010/main" val="3322471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4 CuadroTexto"/>
          <p:cNvSpPr txBox="1"/>
          <p:nvPr/>
        </p:nvSpPr>
        <p:spPr>
          <a:xfrm>
            <a:off x="6156176" y="6453336"/>
            <a:ext cx="2856423" cy="276999"/>
          </a:xfrm>
          <a:prstGeom prst="rect">
            <a:avLst/>
          </a:prstGeom>
          <a:noFill/>
        </p:spPr>
        <p:txBody>
          <a:bodyPr wrap="none" rtlCol="0">
            <a:spAutoFit/>
          </a:bodyPr>
          <a:lstStyle/>
          <a:p>
            <a:r>
              <a:rPr lang="es-VE" sz="1200" dirty="0" smtClean="0">
                <a:solidFill>
                  <a:prstClr val="white">
                    <a:lumMod val="85000"/>
                  </a:prstClr>
                </a:solidFill>
                <a:latin typeface="Arial" panose="020B0604020202020204" pitchFamily="34" charset="0"/>
                <a:cs typeface="Arial" panose="020B0604020202020204" pitchFamily="34" charset="0"/>
              </a:rPr>
              <a:t>X. Páez. Facultad Medicina. ULA  2019</a:t>
            </a:r>
            <a:endParaRPr lang="es-VE" sz="1200" dirty="0">
              <a:solidFill>
                <a:prstClr val="white">
                  <a:lumMod val="85000"/>
                </a:prstClr>
              </a:solidFill>
              <a:latin typeface="Arial" panose="020B0604020202020204" pitchFamily="34" charset="0"/>
              <a:cs typeface="Arial" panose="020B0604020202020204" pitchFamily="34" charset="0"/>
            </a:endParaRPr>
          </a:p>
        </p:txBody>
      </p:sp>
      <p:sp>
        <p:nvSpPr>
          <p:cNvPr id="6" name="5 CuadroTexto"/>
          <p:cNvSpPr txBox="1"/>
          <p:nvPr/>
        </p:nvSpPr>
        <p:spPr>
          <a:xfrm>
            <a:off x="1726869" y="1988840"/>
            <a:ext cx="6654386" cy="2800767"/>
          </a:xfrm>
          <a:prstGeom prst="rect">
            <a:avLst/>
          </a:prstGeom>
          <a:noFill/>
          <a:ln>
            <a:solidFill>
              <a:schemeClr val="accent6">
                <a:lumMod val="50000"/>
              </a:schemeClr>
            </a:solidFill>
          </a:ln>
        </p:spPr>
        <p:txBody>
          <a:bodyPr wrap="none" rtlCol="0">
            <a:spAutoFit/>
          </a:bodyPr>
          <a:lstStyle/>
          <a:p>
            <a:pPr>
              <a:buClr>
                <a:srgbClr val="3399FF"/>
              </a:buClr>
              <a:buSzPct val="130000"/>
            </a:pPr>
            <a:r>
              <a:rPr lang="es-VE" sz="3200" dirty="0" smtClean="0">
                <a:solidFill>
                  <a:schemeClr val="bg1"/>
                </a:solidFill>
                <a:effectLst>
                  <a:outerShdw blurRad="38100" dist="38100" dir="2700000" algn="tl">
                    <a:srgbClr val="000000">
                      <a:alpha val="43137"/>
                    </a:srgbClr>
                  </a:outerShdw>
                </a:effectLst>
                <a:latin typeface="Comic Sans MS" pitchFamily="66" charset="0"/>
              </a:rPr>
              <a:t>Prevención y Terapéutica</a:t>
            </a:r>
          </a:p>
          <a:p>
            <a:pPr>
              <a:buClr>
                <a:srgbClr val="3399FF"/>
              </a:buClr>
              <a:buSzPct val="130000"/>
            </a:pPr>
            <a:r>
              <a:rPr lang="es-VE" sz="2800" dirty="0" smtClean="0">
                <a:solidFill>
                  <a:schemeClr val="bg1"/>
                </a:solidFill>
                <a:effectLst>
                  <a:outerShdw blurRad="38100" dist="38100" dir="2700000" algn="tl">
                    <a:srgbClr val="000000">
                      <a:alpha val="43137"/>
                    </a:srgbClr>
                  </a:outerShdw>
                </a:effectLst>
                <a:latin typeface="Comic Sans MS" pitchFamily="66" charset="0"/>
              </a:rPr>
              <a:t>A. </a:t>
            </a:r>
            <a:r>
              <a:rPr lang="es-VE" sz="2800" dirty="0" smtClean="0">
                <a:solidFill>
                  <a:schemeClr val="accent6">
                    <a:lumMod val="75000"/>
                  </a:schemeClr>
                </a:solidFill>
                <a:effectLst>
                  <a:outerShdw blurRad="38100" dist="38100" dir="2700000" algn="tl">
                    <a:srgbClr val="000000">
                      <a:alpha val="43137"/>
                    </a:srgbClr>
                  </a:outerShdw>
                </a:effectLst>
                <a:latin typeface="Comic Sans MS" pitchFamily="66" charset="0"/>
              </a:rPr>
              <a:t>General</a:t>
            </a:r>
            <a:r>
              <a:rPr lang="es-VE" sz="3600" dirty="0" smtClean="0">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es </a:t>
            </a:r>
            <a:r>
              <a:rPr lang="es-VE" sz="3600" dirty="0">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tratamientos</a:t>
            </a:r>
          </a:p>
          <a:p>
            <a:pPr>
              <a:buClr>
                <a:srgbClr val="0047D6"/>
              </a:buClr>
              <a:buSzPct val="200000"/>
            </a:pPr>
            <a:r>
              <a:rPr lang="es-VE" sz="2800" dirty="0">
                <a:solidFill>
                  <a:schemeClr val="bg1"/>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a:t>
            </a:r>
            <a:r>
              <a:rPr lang="es-VE" sz="2400" dirty="0" smtClean="0">
                <a:solidFill>
                  <a:schemeClr val="accent6">
                    <a:lumMod val="20000"/>
                    <a:lumOff val="8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Probióticos</a:t>
            </a:r>
            <a:r>
              <a:rPr lang="es-VE" sz="2400" dirty="0">
                <a:solidFill>
                  <a:schemeClr val="accent6">
                    <a:lumMod val="20000"/>
                    <a:lumOff val="8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prebióticos, </a:t>
            </a:r>
            <a:endParaRPr lang="es-VE" sz="2400" dirty="0" smtClean="0">
              <a:solidFill>
                <a:schemeClr val="accent6">
                  <a:lumMod val="20000"/>
                  <a:lumOff val="8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endParaRPr>
          </a:p>
          <a:p>
            <a:pPr>
              <a:buClr>
                <a:srgbClr val="0047D6"/>
              </a:buClr>
              <a:buSzPct val="200000"/>
            </a:pPr>
            <a:r>
              <a:rPr lang="es-VE" sz="2400" dirty="0">
                <a:solidFill>
                  <a:schemeClr val="accent6">
                    <a:lumMod val="20000"/>
                    <a:lumOff val="8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a:t>
            </a:r>
            <a:r>
              <a:rPr lang="es-VE" sz="2400" dirty="0" smtClean="0">
                <a:solidFill>
                  <a:schemeClr val="accent6">
                    <a:lumMod val="20000"/>
                    <a:lumOff val="8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simbióticos</a:t>
            </a:r>
            <a:r>
              <a:rPr lang="es-VE" sz="2400" dirty="0">
                <a:solidFill>
                  <a:schemeClr val="accent6">
                    <a:lumMod val="20000"/>
                    <a:lumOff val="8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a:t>
            </a:r>
            <a:r>
              <a:rPr lang="es-VE" sz="2400" dirty="0" err="1">
                <a:solidFill>
                  <a:schemeClr val="accent6">
                    <a:lumMod val="20000"/>
                    <a:lumOff val="8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transplante</a:t>
            </a:r>
            <a:r>
              <a:rPr lang="es-VE" sz="2400" dirty="0">
                <a:solidFill>
                  <a:schemeClr val="accent6">
                    <a:lumMod val="20000"/>
                    <a:lumOff val="8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fecal</a:t>
            </a:r>
          </a:p>
          <a:p>
            <a:pPr marL="514350" indent="-514350">
              <a:buClr>
                <a:srgbClr val="3399FF"/>
              </a:buClr>
              <a:buSzPct val="130000"/>
              <a:buAutoNum type="alphaUcPeriod"/>
            </a:pPr>
            <a:endParaRPr lang="es-VE" sz="2800" dirty="0" smtClean="0">
              <a:solidFill>
                <a:schemeClr val="bg1"/>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800" dirty="0" smtClean="0">
                <a:solidFill>
                  <a:schemeClr val="bg1"/>
                </a:solidFill>
                <a:effectLst>
                  <a:outerShdw blurRad="38100" dist="38100" dir="2700000" algn="tl">
                    <a:srgbClr val="000000">
                      <a:alpha val="43137"/>
                    </a:srgbClr>
                  </a:outerShdw>
                </a:effectLst>
                <a:latin typeface="Comic Sans MS" pitchFamily="66" charset="0"/>
              </a:rPr>
              <a:t>B. </a:t>
            </a:r>
            <a:r>
              <a:rPr lang="es-VE" sz="2800" dirty="0" smtClean="0">
                <a:solidFill>
                  <a:schemeClr val="accent6">
                    <a:lumMod val="75000"/>
                  </a:schemeClr>
                </a:solidFill>
                <a:effectLst>
                  <a:outerShdw blurRad="38100" dist="38100" dir="2700000" algn="tl">
                    <a:srgbClr val="000000">
                      <a:alpha val="43137"/>
                    </a:srgbClr>
                  </a:outerShdw>
                </a:effectLst>
                <a:latin typeface="Comic Sans MS" pitchFamily="66" charset="0"/>
              </a:rPr>
              <a:t>Noticias para algunas enfermedades</a:t>
            </a:r>
          </a:p>
        </p:txBody>
      </p:sp>
      <p:sp>
        <p:nvSpPr>
          <p:cNvPr id="7" name="6 CuadroTexto"/>
          <p:cNvSpPr txBox="1"/>
          <p:nvPr/>
        </p:nvSpPr>
        <p:spPr>
          <a:xfrm>
            <a:off x="827584" y="2015496"/>
            <a:ext cx="771365" cy="523220"/>
          </a:xfrm>
          <a:prstGeom prst="rect">
            <a:avLst/>
          </a:prstGeom>
          <a:solidFill>
            <a:srgbClr val="0047D6"/>
          </a:solidFill>
        </p:spPr>
        <p:txBody>
          <a:bodyPr wrap="none" rtlCol="0">
            <a:spAutoFit/>
          </a:bodyPr>
          <a:lstStyle/>
          <a:p>
            <a:r>
              <a:rPr lang="es-VE" sz="2800" dirty="0" smtClean="0">
                <a:solidFill>
                  <a:prstClr val="white"/>
                </a:solidFill>
                <a:latin typeface="Comic Sans MS" pitchFamily="66" charset="0"/>
              </a:rPr>
              <a:t>III</a:t>
            </a:r>
            <a:endParaRPr lang="es-VE" sz="2800" dirty="0">
              <a:solidFill>
                <a:prstClr val="white"/>
              </a:solidFill>
              <a:latin typeface="Comic Sans MS" pitchFamily="66" charset="0"/>
            </a:endParaRPr>
          </a:p>
        </p:txBody>
      </p:sp>
    </p:spTree>
    <p:extLst>
      <p:ext uri="{BB962C8B-B14F-4D97-AF65-F5344CB8AC3E}">
        <p14:creationId xmlns:p14="http://schemas.microsoft.com/office/powerpoint/2010/main" val="4127440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2076381" y="751733"/>
            <a:ext cx="4991237" cy="696054"/>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9pPr>
          </a:lstStyle>
          <a:p>
            <a:pPr algn="ctr"/>
            <a:r>
              <a:rPr lang="en-GB" sz="2000" dirty="0" err="1" smtClean="0">
                <a:latin typeface="Comic Sans MS" panose="030F0702030302020204" pitchFamily="66" charset="0"/>
              </a:rPr>
              <a:t>Identificación</a:t>
            </a:r>
            <a:r>
              <a:rPr lang="en-GB" sz="2000" dirty="0" smtClean="0">
                <a:latin typeface="Comic Sans MS" panose="030F0702030302020204" pitchFamily="66" charset="0"/>
              </a:rPr>
              <a:t> de un </a:t>
            </a:r>
            <a:r>
              <a:rPr lang="en-GB" sz="2000" dirty="0" err="1">
                <a:latin typeface="Comic Sans MS" panose="030F0702030302020204" pitchFamily="66" charset="0"/>
              </a:rPr>
              <a:t>P</a:t>
            </a:r>
            <a:r>
              <a:rPr lang="en-GB" sz="2000" dirty="0" err="1" smtClean="0">
                <a:latin typeface="Comic Sans MS" panose="030F0702030302020204" pitchFamily="66" charset="0"/>
              </a:rPr>
              <a:t>rebiótico</a:t>
            </a:r>
            <a:r>
              <a:rPr lang="en-GB" sz="2000" dirty="0" smtClean="0">
                <a:latin typeface="Comic Sans MS" panose="030F0702030302020204" pitchFamily="66" charset="0"/>
              </a:rPr>
              <a:t> </a:t>
            </a:r>
            <a:r>
              <a:rPr lang="en-GB" sz="2000" dirty="0" err="1" smtClean="0">
                <a:latin typeface="Comic Sans MS" panose="030F0702030302020204" pitchFamily="66" charset="0"/>
              </a:rPr>
              <a:t>que</a:t>
            </a:r>
            <a:r>
              <a:rPr lang="en-GB" sz="2000" dirty="0" smtClean="0">
                <a:latin typeface="Comic Sans MS" panose="030F0702030302020204" pitchFamily="66" charset="0"/>
              </a:rPr>
              <a:t> </a:t>
            </a:r>
          </a:p>
          <a:p>
            <a:pPr algn="ctr"/>
            <a:r>
              <a:rPr lang="en-GB" sz="2000" dirty="0" err="1" smtClean="0">
                <a:latin typeface="Comic Sans MS" panose="030F0702030302020204" pitchFamily="66" charset="0"/>
              </a:rPr>
              <a:t>aumenta</a:t>
            </a:r>
            <a:r>
              <a:rPr lang="en-GB" sz="2000" dirty="0" smtClean="0">
                <a:latin typeface="Comic Sans MS" panose="030F0702030302020204" pitchFamily="66" charset="0"/>
              </a:rPr>
              <a:t> </a:t>
            </a:r>
            <a:r>
              <a:rPr lang="en-GB" sz="2000" dirty="0" err="1" smtClean="0">
                <a:latin typeface="Comic Sans MS" panose="030F0702030302020204" pitchFamily="66" charset="0"/>
              </a:rPr>
              <a:t>abundancia</a:t>
            </a:r>
            <a:r>
              <a:rPr lang="en-GB" sz="2000" dirty="0" smtClean="0">
                <a:latin typeface="Comic Sans MS" panose="030F0702030302020204" pitchFamily="66" charset="0"/>
              </a:rPr>
              <a:t> de </a:t>
            </a:r>
            <a:r>
              <a:rPr lang="en-GB" sz="2000" i="1" dirty="0">
                <a:latin typeface="Comic Sans MS" panose="030F0702030302020204" pitchFamily="66" charset="0"/>
              </a:rPr>
              <a:t>B. </a:t>
            </a:r>
            <a:r>
              <a:rPr lang="en-GB" sz="2000" i="1" dirty="0" err="1">
                <a:latin typeface="Comic Sans MS" panose="030F0702030302020204" pitchFamily="66" charset="0"/>
              </a:rPr>
              <a:t>cellulosilyticus</a:t>
            </a:r>
            <a:r>
              <a:rPr lang="en-GB" sz="2000" dirty="0">
                <a:latin typeface="Comic Sans MS" panose="030F0702030302020204" pitchFamily="66" charset="0"/>
              </a:rPr>
              <a:t> </a:t>
            </a:r>
          </a:p>
        </p:txBody>
      </p:sp>
      <p:pic>
        <p:nvPicPr>
          <p:cNvPr id="4"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4000"/>
                    </a14:imgEffect>
                  </a14:imgLayer>
                </a14:imgProps>
              </a:ext>
              <a:ext uri="{28A0092B-C50C-407E-A947-70E740481C1C}">
                <a14:useLocalDpi xmlns:a14="http://schemas.microsoft.com/office/drawing/2010/main" val="0"/>
              </a:ext>
            </a:extLst>
          </a:blip>
          <a:srcRect/>
          <a:stretch>
            <a:fillRect/>
          </a:stretch>
        </p:blipFill>
        <p:spPr bwMode="auto">
          <a:xfrm>
            <a:off x="251520" y="2129408"/>
            <a:ext cx="8583296" cy="333139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Text Box 4"/>
          <p:cNvSpPr txBox="1">
            <a:spLocks noChangeArrowheads="1"/>
          </p:cNvSpPr>
          <p:nvPr/>
        </p:nvSpPr>
        <p:spPr bwMode="auto">
          <a:xfrm>
            <a:off x="2058664" y="5952952"/>
            <a:ext cx="5026671" cy="3965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1pPr>
            <a:lvl2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2pPr>
            <a:lvl3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3pPr>
            <a:lvl4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4pPr>
            <a:lvl5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9pPr>
          </a:lstStyle>
          <a:p>
            <a:pPr algn="ctr"/>
            <a:r>
              <a:rPr lang="en-GB" sz="1100" dirty="0" smtClean="0">
                <a:cs typeface="Times New Roman" panose="02020603050405020304" pitchFamily="18" charset="0"/>
              </a:rPr>
              <a:t>M. </a:t>
            </a:r>
            <a:r>
              <a:rPr lang="en-GB" sz="1100" dirty="0">
                <a:cs typeface="Times New Roman" panose="02020603050405020304" pitchFamily="18" charset="0"/>
              </a:rPr>
              <a:t>Wu et al. </a:t>
            </a:r>
            <a:r>
              <a:rPr lang="en-US" sz="1100" i="1" dirty="0">
                <a:cs typeface="Times New Roman" panose="02020603050405020304" pitchFamily="18" charset="0"/>
              </a:rPr>
              <a:t>Genetic determinants of in vivo fitness and diet responsiveness in multiple human gut </a:t>
            </a:r>
            <a:r>
              <a:rPr lang="en-US" sz="1100" i="1" dirty="0" err="1" smtClean="0">
                <a:cs typeface="Times New Roman" panose="02020603050405020304" pitchFamily="18" charset="0"/>
              </a:rPr>
              <a:t>Bacteroides</a:t>
            </a:r>
            <a:r>
              <a:rPr lang="en-US" sz="1100" i="1" dirty="0" smtClean="0">
                <a:cs typeface="Times New Roman" panose="02020603050405020304" pitchFamily="18" charset="0"/>
              </a:rPr>
              <a:t>.</a:t>
            </a:r>
            <a:r>
              <a:rPr lang="en-US" sz="1100" dirty="0" smtClean="0">
                <a:cs typeface="Times New Roman" panose="02020603050405020304" pitchFamily="18" charset="0"/>
              </a:rPr>
              <a:t> </a:t>
            </a:r>
            <a:r>
              <a:rPr lang="en-GB" sz="1100" dirty="0" smtClean="0">
                <a:cs typeface="Times New Roman" panose="02020603050405020304" pitchFamily="18" charset="0"/>
              </a:rPr>
              <a:t>Science </a:t>
            </a:r>
            <a:r>
              <a:rPr lang="en-GB" sz="1100" dirty="0">
                <a:cs typeface="Times New Roman" panose="02020603050405020304" pitchFamily="18" charset="0"/>
              </a:rPr>
              <a:t>2015;350:aac5992</a:t>
            </a:r>
          </a:p>
        </p:txBody>
      </p:sp>
      <p:sp>
        <p:nvSpPr>
          <p:cNvPr id="7" name="7 CuadroTexto"/>
          <p:cNvSpPr txBox="1"/>
          <p:nvPr/>
        </p:nvSpPr>
        <p:spPr>
          <a:xfrm>
            <a:off x="6228184" y="6525344"/>
            <a:ext cx="2813142" cy="276999"/>
          </a:xfrm>
          <a:prstGeom prst="rect">
            <a:avLst/>
          </a:prstGeom>
          <a:noFill/>
        </p:spPr>
        <p:txBody>
          <a:bodyPr wrap="none" rtlCol="0">
            <a:spAutoFit/>
          </a:bodyPr>
          <a:lstStyle/>
          <a:p>
            <a:r>
              <a:rPr lang="es-VE" sz="12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200" dirty="0">
              <a:solidFill>
                <a:schemeClr val="bg1">
                  <a:lumMod val="65000"/>
                </a:schemeClr>
              </a:solidFill>
              <a:latin typeface="Arial" panose="020B0604020202020204" pitchFamily="34" charset="0"/>
              <a:cs typeface="Arial" panose="020B0604020202020204" pitchFamily="34" charset="0"/>
            </a:endParaRPr>
          </a:p>
        </p:txBody>
      </p:sp>
      <p:sp>
        <p:nvSpPr>
          <p:cNvPr id="10" name="6 CuadroTexto"/>
          <p:cNvSpPr txBox="1"/>
          <p:nvPr/>
        </p:nvSpPr>
        <p:spPr>
          <a:xfrm>
            <a:off x="179512" y="332656"/>
            <a:ext cx="671979"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a:t>
            </a:r>
            <a:endParaRPr lang="es-VE" sz="1600" dirty="0">
              <a:solidFill>
                <a:prstClr val="white"/>
              </a:solidFill>
              <a:latin typeface="Comic Sans MS" pitchFamily="66" charset="0"/>
            </a:endParaRPr>
          </a:p>
        </p:txBody>
      </p:sp>
      <p:sp>
        <p:nvSpPr>
          <p:cNvPr id="11" name="CuadroTexto 10"/>
          <p:cNvSpPr txBox="1"/>
          <p:nvPr/>
        </p:nvSpPr>
        <p:spPr>
          <a:xfrm>
            <a:off x="179512" y="705493"/>
            <a:ext cx="1257075" cy="584775"/>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b="1" dirty="0" smtClean="0">
                <a:latin typeface="Comic Sans MS" panose="030F0702030302020204" pitchFamily="66" charset="0"/>
              </a:rPr>
              <a:t>Prebióticos</a:t>
            </a:r>
            <a:endParaRPr lang="es-VE" sz="1600" b="1" dirty="0">
              <a:latin typeface="Comic Sans MS" panose="030F0702030302020204" pitchFamily="66" charset="0"/>
            </a:endParaRPr>
          </a:p>
        </p:txBody>
      </p:sp>
      <p:sp>
        <p:nvSpPr>
          <p:cNvPr id="3" name="Rectángulo 2"/>
          <p:cNvSpPr/>
          <p:nvPr/>
        </p:nvSpPr>
        <p:spPr>
          <a:xfrm>
            <a:off x="251520" y="1764257"/>
            <a:ext cx="3430747" cy="369332"/>
          </a:xfrm>
          <a:prstGeom prst="rect">
            <a:avLst/>
          </a:prstGeom>
        </p:spPr>
        <p:txBody>
          <a:bodyPr wrap="none">
            <a:spAutoFit/>
          </a:bodyPr>
          <a:lstStyle/>
          <a:p>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Microbiota </a:t>
            </a:r>
            <a:r>
              <a:rPr lang="en-US" b="1" dirty="0" err="1" smtClean="0">
                <a:latin typeface="Comic Sans MS" panose="030F0702030302020204" pitchFamily="66" charset="0"/>
                <a:ea typeface="Times New Roman" panose="02020603050405020304" pitchFamily="18" charset="0"/>
                <a:cs typeface="Times New Roman" panose="02020603050405020304" pitchFamily="18" charset="0"/>
              </a:rPr>
              <a:t>humano</a:t>
            </a: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b="1" dirty="0">
                <a:latin typeface="Comic Sans MS" panose="030F0702030302020204" pitchFamily="66" charset="0"/>
                <a:ea typeface="Times New Roman" panose="02020603050405020304" pitchFamily="18" charset="0"/>
                <a:cs typeface="Times New Roman" panose="02020603050405020304" pitchFamily="18" charset="0"/>
              </a:rPr>
              <a:t>artificial </a:t>
            </a:r>
            <a:endParaRPr lang="es-VE" dirty="0"/>
          </a:p>
        </p:txBody>
      </p:sp>
      <p:sp>
        <p:nvSpPr>
          <p:cNvPr id="5" name="Rectángulo 4"/>
          <p:cNvSpPr/>
          <p:nvPr/>
        </p:nvSpPr>
        <p:spPr>
          <a:xfrm>
            <a:off x="345599" y="5229200"/>
            <a:ext cx="1346081" cy="3070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Rectángulo 11"/>
          <p:cNvSpPr/>
          <p:nvPr/>
        </p:nvSpPr>
        <p:spPr>
          <a:xfrm>
            <a:off x="226595" y="5227879"/>
            <a:ext cx="1683474" cy="923330"/>
          </a:xfrm>
          <a:prstGeom prst="rect">
            <a:avLst/>
          </a:prstGeom>
        </p:spPr>
        <p:txBody>
          <a:bodyPr wrap="none">
            <a:spAutoFit/>
          </a:bodyPr>
          <a:lstStyle/>
          <a:p>
            <a:r>
              <a:rPr lang="en-US" b="1" dirty="0" err="1" smtClean="0">
                <a:latin typeface="Comic Sans MS" panose="030F0702030302020204" pitchFamily="66" charset="0"/>
                <a:cs typeface="Times New Roman" panose="02020603050405020304" pitchFamily="18" charset="0"/>
              </a:rPr>
              <a:t>Ratón</a:t>
            </a:r>
            <a:r>
              <a:rPr lang="en-US" b="1" dirty="0" smtClean="0">
                <a:latin typeface="Comic Sans MS" panose="030F0702030302020204" pitchFamily="66" charset="0"/>
                <a:cs typeface="Times New Roman" panose="02020603050405020304" pitchFamily="18" charset="0"/>
              </a:rPr>
              <a:t> </a:t>
            </a:r>
            <a:r>
              <a:rPr lang="en-US" b="1" dirty="0" err="1" smtClean="0">
                <a:latin typeface="Comic Sans MS" panose="030F0702030302020204" pitchFamily="66" charset="0"/>
                <a:cs typeface="Times New Roman" panose="02020603050405020304" pitchFamily="18" charset="0"/>
              </a:rPr>
              <a:t>libre</a:t>
            </a:r>
            <a:r>
              <a:rPr lang="en-US" b="1" dirty="0" smtClean="0">
                <a:latin typeface="Comic Sans MS" panose="030F0702030302020204" pitchFamily="66" charset="0"/>
                <a:cs typeface="Times New Roman" panose="02020603050405020304" pitchFamily="18" charset="0"/>
              </a:rPr>
              <a:t> </a:t>
            </a:r>
          </a:p>
          <a:p>
            <a:r>
              <a:rPr lang="en-US" b="1" dirty="0" smtClean="0">
                <a:latin typeface="Comic Sans MS" panose="030F0702030302020204" pitchFamily="66" charset="0"/>
                <a:cs typeface="Times New Roman" panose="02020603050405020304" pitchFamily="18" charset="0"/>
              </a:rPr>
              <a:t>de </a:t>
            </a:r>
            <a:r>
              <a:rPr lang="en-US" b="1" dirty="0" err="1" smtClean="0">
                <a:latin typeface="Comic Sans MS" panose="030F0702030302020204" pitchFamily="66" charset="0"/>
                <a:cs typeface="Times New Roman" panose="02020603050405020304" pitchFamily="18" charset="0"/>
              </a:rPr>
              <a:t>gérmenes</a:t>
            </a:r>
            <a:r>
              <a:rPr lang="en-US" b="1" dirty="0" smtClean="0">
                <a:latin typeface="Comic Sans MS" panose="030F0702030302020204" pitchFamily="66" charset="0"/>
                <a:cs typeface="Times New Roman" panose="02020603050405020304" pitchFamily="18" charset="0"/>
              </a:rPr>
              <a:t> </a:t>
            </a:r>
          </a:p>
          <a:p>
            <a:r>
              <a:rPr lang="en-US" b="1" dirty="0" smtClean="0">
                <a:latin typeface="Comic Sans MS" panose="030F0702030302020204" pitchFamily="66" charset="0"/>
                <a:cs typeface="Times New Roman" panose="02020603050405020304" pitchFamily="18" charset="0"/>
              </a:rPr>
              <a:t>(GF)</a:t>
            </a:r>
            <a:endParaRPr lang="es-VE" dirty="0"/>
          </a:p>
        </p:txBody>
      </p:sp>
      <p:sp>
        <p:nvSpPr>
          <p:cNvPr id="8" name="Rectángulo 7"/>
          <p:cNvSpPr/>
          <p:nvPr/>
        </p:nvSpPr>
        <p:spPr>
          <a:xfrm>
            <a:off x="3851920" y="2780928"/>
            <a:ext cx="432048"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Rectángulo 12"/>
          <p:cNvSpPr/>
          <p:nvPr/>
        </p:nvSpPr>
        <p:spPr>
          <a:xfrm>
            <a:off x="3435432" y="2678903"/>
            <a:ext cx="2868093" cy="276999"/>
          </a:xfrm>
          <a:prstGeom prst="rect">
            <a:avLst/>
          </a:prstGeom>
        </p:spPr>
        <p:txBody>
          <a:bodyPr wrap="none">
            <a:spAutoFit/>
          </a:bodyPr>
          <a:lstStyle/>
          <a:p>
            <a:r>
              <a:rPr lang="en-US" sz="1200" b="1" dirty="0" err="1" smtClean="0">
                <a:latin typeface="Comic Sans MS" panose="030F0702030302020204" pitchFamily="66" charset="0"/>
                <a:cs typeface="Times New Roman" panose="02020603050405020304" pitchFamily="18" charset="0"/>
              </a:rPr>
              <a:t>Dieta</a:t>
            </a:r>
            <a:r>
              <a:rPr lang="en-US" sz="1200" b="1" dirty="0" smtClean="0">
                <a:latin typeface="Comic Sans MS" panose="030F0702030302020204" pitchFamily="66" charset="0"/>
                <a:cs typeface="Times New Roman" panose="02020603050405020304" pitchFamily="18" charset="0"/>
              </a:rPr>
              <a:t> 1 </a:t>
            </a:r>
            <a:r>
              <a:rPr lang="en-US" sz="1200" dirty="0" err="1" smtClean="0">
                <a:latin typeface="Comic Sans MS" panose="030F0702030302020204" pitchFamily="66" charset="0"/>
                <a:cs typeface="Times New Roman" panose="02020603050405020304" pitchFamily="18" charset="0"/>
              </a:rPr>
              <a:t>alta</a:t>
            </a:r>
            <a:r>
              <a:rPr lang="en-US" sz="1200" dirty="0" smtClean="0">
                <a:latin typeface="Comic Sans MS" panose="030F0702030302020204" pitchFamily="66" charset="0"/>
                <a:cs typeface="Times New Roman" panose="02020603050405020304" pitchFamily="18" charset="0"/>
              </a:rPr>
              <a:t> en </a:t>
            </a:r>
            <a:r>
              <a:rPr lang="en-US" sz="1200" dirty="0" err="1" smtClean="0">
                <a:latin typeface="Comic Sans MS" panose="030F0702030302020204" pitchFamily="66" charset="0"/>
                <a:cs typeface="Times New Roman" panose="02020603050405020304" pitchFamily="18" charset="0"/>
              </a:rPr>
              <a:t>grasa</a:t>
            </a:r>
            <a:r>
              <a:rPr lang="en-US" sz="1200" dirty="0" smtClean="0">
                <a:latin typeface="Comic Sans MS" panose="030F0702030302020204" pitchFamily="66" charset="0"/>
                <a:cs typeface="Times New Roman" panose="02020603050405020304" pitchFamily="18" charset="0"/>
              </a:rPr>
              <a:t> y </a:t>
            </a:r>
            <a:r>
              <a:rPr lang="en-US" sz="1200" dirty="0" err="1" smtClean="0">
                <a:latin typeface="Comic Sans MS" panose="030F0702030302020204" pitchFamily="66" charset="0"/>
                <a:cs typeface="Times New Roman" panose="02020603050405020304" pitchFamily="18" charset="0"/>
              </a:rPr>
              <a:t>azúcar</a:t>
            </a:r>
            <a:r>
              <a:rPr lang="en-US" sz="1200" dirty="0" smtClean="0">
                <a:latin typeface="Comic Sans MS" panose="030F0702030302020204" pitchFamily="66" charset="0"/>
                <a:cs typeface="Times New Roman" panose="02020603050405020304" pitchFamily="18" charset="0"/>
              </a:rPr>
              <a:t> simple</a:t>
            </a:r>
            <a:endParaRPr lang="es-VE" sz="1200" dirty="0"/>
          </a:p>
        </p:txBody>
      </p:sp>
      <p:sp>
        <p:nvSpPr>
          <p:cNvPr id="9" name="Rectángulo 8"/>
          <p:cNvSpPr/>
          <p:nvPr/>
        </p:nvSpPr>
        <p:spPr>
          <a:xfrm>
            <a:off x="7032313" y="3395303"/>
            <a:ext cx="1749481"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Rectángulo 13"/>
          <p:cNvSpPr/>
          <p:nvPr/>
        </p:nvSpPr>
        <p:spPr>
          <a:xfrm>
            <a:off x="7027036" y="3450902"/>
            <a:ext cx="1996059" cy="461665"/>
          </a:xfrm>
          <a:prstGeom prst="rect">
            <a:avLst/>
          </a:prstGeom>
        </p:spPr>
        <p:txBody>
          <a:bodyPr wrap="none">
            <a:spAutoFit/>
          </a:bodyPr>
          <a:lstStyle/>
          <a:p>
            <a:r>
              <a:rPr lang="en-US" sz="1200" b="1" dirty="0" err="1" smtClean="0">
                <a:latin typeface="Comic Sans MS" panose="030F0702030302020204" pitchFamily="66" charset="0"/>
                <a:cs typeface="Times New Roman" panose="02020603050405020304" pitchFamily="18" charset="0"/>
              </a:rPr>
              <a:t>Suplemento</a:t>
            </a:r>
            <a:r>
              <a:rPr lang="en-US" sz="1200" b="1" dirty="0" smtClean="0">
                <a:latin typeface="Comic Sans MS" panose="030F0702030302020204" pitchFamily="66" charset="0"/>
                <a:cs typeface="Times New Roman" panose="02020603050405020304" pitchFamily="18" charset="0"/>
              </a:rPr>
              <a:t> </a:t>
            </a:r>
            <a:r>
              <a:rPr lang="en-US" sz="1200" b="1" dirty="0" err="1" smtClean="0">
                <a:latin typeface="Comic Sans MS" panose="030F0702030302020204" pitchFamily="66" charset="0"/>
                <a:cs typeface="Times New Roman" panose="02020603050405020304" pitchFamily="18" charset="0"/>
              </a:rPr>
              <a:t>Arabinoxilan</a:t>
            </a:r>
            <a:endParaRPr lang="en-US" sz="1200" b="1" dirty="0" smtClean="0">
              <a:latin typeface="Comic Sans MS" panose="030F0702030302020204" pitchFamily="66" charset="0"/>
              <a:cs typeface="Times New Roman" panose="02020603050405020304" pitchFamily="18" charset="0"/>
            </a:endParaRPr>
          </a:p>
          <a:p>
            <a:r>
              <a:rPr lang="en-US" sz="1200" b="1" dirty="0" smtClean="0">
                <a:latin typeface="Comic Sans MS" panose="030F0702030302020204" pitchFamily="66" charset="0"/>
                <a:cs typeface="Times New Roman" panose="02020603050405020304" pitchFamily="18" charset="0"/>
              </a:rPr>
              <a:t>en </a:t>
            </a:r>
            <a:r>
              <a:rPr lang="en-US" sz="1200" b="1" dirty="0" err="1" smtClean="0">
                <a:latin typeface="Comic Sans MS" panose="030F0702030302020204" pitchFamily="66" charset="0"/>
                <a:cs typeface="Times New Roman" panose="02020603050405020304" pitchFamily="18" charset="0"/>
              </a:rPr>
              <a:t>dieta</a:t>
            </a:r>
            <a:r>
              <a:rPr lang="en-US" sz="1200" b="1" dirty="0" smtClean="0">
                <a:latin typeface="Comic Sans MS" panose="030F0702030302020204" pitchFamily="66" charset="0"/>
                <a:cs typeface="Times New Roman" panose="02020603050405020304" pitchFamily="18" charset="0"/>
              </a:rPr>
              <a:t> 1</a:t>
            </a:r>
            <a:endParaRPr lang="es-VE" sz="1200" b="1" dirty="0"/>
          </a:p>
        </p:txBody>
      </p:sp>
      <p:sp>
        <p:nvSpPr>
          <p:cNvPr id="16" name="Rectángulo 15"/>
          <p:cNvSpPr/>
          <p:nvPr/>
        </p:nvSpPr>
        <p:spPr>
          <a:xfrm>
            <a:off x="3851920" y="2111708"/>
            <a:ext cx="2376264" cy="3407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Rectángulo 14"/>
          <p:cNvSpPr/>
          <p:nvPr/>
        </p:nvSpPr>
        <p:spPr>
          <a:xfrm>
            <a:off x="3734081" y="2115188"/>
            <a:ext cx="2553904" cy="276999"/>
          </a:xfrm>
          <a:prstGeom prst="rect">
            <a:avLst/>
          </a:prstGeom>
        </p:spPr>
        <p:txBody>
          <a:bodyPr wrap="none">
            <a:spAutoFit/>
          </a:bodyPr>
          <a:lstStyle/>
          <a:p>
            <a:r>
              <a:rPr lang="en-US" sz="1200" dirty="0" smtClean="0">
                <a:latin typeface="Comic Sans MS" panose="030F0702030302020204" pitchFamily="66" charset="0"/>
                <a:cs typeface="Times New Roman" panose="02020603050405020304" pitchFamily="18" charset="0"/>
              </a:rPr>
              <a:t>Lugar de </a:t>
            </a:r>
            <a:r>
              <a:rPr lang="en-US" sz="1200" dirty="0" err="1" smtClean="0">
                <a:latin typeface="Comic Sans MS" panose="030F0702030302020204" pitchFamily="66" charset="0"/>
                <a:cs typeface="Times New Roman" panose="02020603050405020304" pitchFamily="18" charset="0"/>
              </a:rPr>
              <a:t>utilización</a:t>
            </a:r>
            <a:r>
              <a:rPr lang="en-US" sz="1200" dirty="0" smtClean="0">
                <a:latin typeface="Comic Sans MS" panose="030F0702030302020204" pitchFamily="66" charset="0"/>
                <a:cs typeface="Times New Roman" panose="02020603050405020304" pitchFamily="18" charset="0"/>
              </a:rPr>
              <a:t> </a:t>
            </a:r>
            <a:r>
              <a:rPr lang="en-US" sz="1200" b="1" dirty="0" err="1" smtClean="0">
                <a:latin typeface="Comic Sans MS" panose="030F0702030302020204" pitchFamily="66" charset="0"/>
                <a:cs typeface="Times New Roman" panose="02020603050405020304" pitchFamily="18" charset="0"/>
              </a:rPr>
              <a:t>Arabinoxilan</a:t>
            </a:r>
            <a:endParaRPr lang="en-US" sz="1200" b="1" dirty="0" smtClean="0">
              <a:latin typeface="Comic Sans MS" panose="030F0702030302020204" pitchFamily="66" charset="0"/>
              <a:cs typeface="Times New Roman" panose="02020603050405020304" pitchFamily="18" charset="0"/>
            </a:endParaRPr>
          </a:p>
        </p:txBody>
      </p:sp>
      <p:sp>
        <p:nvSpPr>
          <p:cNvPr id="19" name="Rectángulo 18"/>
          <p:cNvSpPr/>
          <p:nvPr/>
        </p:nvSpPr>
        <p:spPr>
          <a:xfrm>
            <a:off x="1351760" y="2241800"/>
            <a:ext cx="1998845" cy="7022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Rectángulo 16"/>
          <p:cNvSpPr/>
          <p:nvPr/>
        </p:nvSpPr>
        <p:spPr>
          <a:xfrm>
            <a:off x="1245288" y="2263924"/>
            <a:ext cx="2161169" cy="276999"/>
          </a:xfrm>
          <a:prstGeom prst="rect">
            <a:avLst/>
          </a:prstGeom>
        </p:spPr>
        <p:txBody>
          <a:bodyPr wrap="none">
            <a:spAutoFit/>
          </a:bodyPr>
          <a:lstStyle/>
          <a:p>
            <a:r>
              <a:rPr lang="en-US" sz="1200" b="1" dirty="0" err="1" smtClean="0">
                <a:latin typeface="Comic Sans MS" panose="030F0702030302020204" pitchFamily="66" charset="0"/>
                <a:cs typeface="Times New Roman" panose="02020603050405020304" pitchFamily="18" charset="0"/>
              </a:rPr>
              <a:t>Cepa</a:t>
            </a:r>
            <a:r>
              <a:rPr lang="en-US" sz="1200" b="1" dirty="0" smtClean="0">
                <a:latin typeface="Comic Sans MS" panose="030F0702030302020204" pitchFamily="66" charset="0"/>
                <a:cs typeface="Times New Roman" panose="02020603050405020304" pitchFamily="18" charset="0"/>
              </a:rPr>
              <a:t> </a:t>
            </a:r>
            <a:r>
              <a:rPr lang="en-US" sz="1200" b="1" dirty="0" err="1" smtClean="0">
                <a:latin typeface="Comic Sans MS" panose="030F0702030302020204" pitchFamily="66" charset="0"/>
                <a:cs typeface="Times New Roman" panose="02020603050405020304" pitchFamily="18" charset="0"/>
              </a:rPr>
              <a:t>salvaje</a:t>
            </a:r>
            <a:r>
              <a:rPr lang="en-US" sz="1200" b="1" dirty="0" smtClean="0">
                <a:latin typeface="Comic Sans MS" panose="030F0702030302020204" pitchFamily="66" charset="0"/>
                <a:cs typeface="Times New Roman" panose="02020603050405020304" pitchFamily="18" charset="0"/>
              </a:rPr>
              <a:t> (11 </a:t>
            </a:r>
            <a:r>
              <a:rPr lang="en-US" sz="1200" b="1" dirty="0" err="1" smtClean="0">
                <a:latin typeface="Comic Sans MS" panose="030F0702030302020204" pitchFamily="66" charset="0"/>
                <a:cs typeface="Times New Roman" panose="02020603050405020304" pitchFamily="18" charset="0"/>
              </a:rPr>
              <a:t>especies</a:t>
            </a:r>
            <a:r>
              <a:rPr lang="en-US" sz="1200" b="1" dirty="0" smtClean="0">
                <a:latin typeface="Comic Sans MS" panose="030F0702030302020204" pitchFamily="66" charset="0"/>
                <a:cs typeface="Times New Roman" panose="02020603050405020304" pitchFamily="18" charset="0"/>
              </a:rPr>
              <a:t>)</a:t>
            </a:r>
            <a:endParaRPr lang="es-VE" sz="1200" b="1" dirty="0"/>
          </a:p>
        </p:txBody>
      </p:sp>
      <p:sp>
        <p:nvSpPr>
          <p:cNvPr id="18" name="Rectángulo 17"/>
          <p:cNvSpPr/>
          <p:nvPr/>
        </p:nvSpPr>
        <p:spPr>
          <a:xfrm>
            <a:off x="1261431" y="2558993"/>
            <a:ext cx="1558440" cy="461665"/>
          </a:xfrm>
          <a:prstGeom prst="rect">
            <a:avLst/>
          </a:prstGeom>
        </p:spPr>
        <p:txBody>
          <a:bodyPr wrap="none">
            <a:spAutoFit/>
          </a:bodyPr>
          <a:lstStyle/>
          <a:p>
            <a:r>
              <a:rPr lang="en-US" sz="1200" b="1" dirty="0" err="1" smtClean="0">
                <a:latin typeface="Comic Sans MS" panose="030F0702030302020204" pitchFamily="66" charset="0"/>
                <a:cs typeface="Times New Roman" panose="02020603050405020304" pitchFamily="18" charset="0"/>
              </a:rPr>
              <a:t>Libreria</a:t>
            </a:r>
            <a:r>
              <a:rPr lang="en-US" sz="1200" b="1" dirty="0" smtClean="0">
                <a:latin typeface="Comic Sans MS" panose="030F0702030302020204" pitchFamily="66" charset="0"/>
                <a:cs typeface="Times New Roman" panose="02020603050405020304" pitchFamily="18" charset="0"/>
              </a:rPr>
              <a:t> </a:t>
            </a:r>
            <a:r>
              <a:rPr lang="en-US" sz="1200" b="1" dirty="0" err="1" smtClean="0">
                <a:latin typeface="Comic Sans MS" panose="030F0702030302020204" pitchFamily="66" charset="0"/>
                <a:cs typeface="Times New Roman" panose="02020603050405020304" pitchFamily="18" charset="0"/>
              </a:rPr>
              <a:t>mutante</a:t>
            </a:r>
            <a:r>
              <a:rPr lang="en-US" sz="1200" b="1" dirty="0" smtClean="0">
                <a:latin typeface="Comic Sans MS" panose="030F0702030302020204" pitchFamily="66" charset="0"/>
                <a:cs typeface="Times New Roman" panose="02020603050405020304" pitchFamily="18" charset="0"/>
              </a:rPr>
              <a:t> </a:t>
            </a:r>
          </a:p>
          <a:p>
            <a:r>
              <a:rPr lang="en-US" sz="1200" b="1" dirty="0" smtClean="0">
                <a:latin typeface="Comic Sans MS" panose="030F0702030302020204" pitchFamily="66" charset="0"/>
                <a:cs typeface="Times New Roman" panose="02020603050405020304" pitchFamily="18" charset="0"/>
              </a:rPr>
              <a:t>(4 </a:t>
            </a:r>
            <a:r>
              <a:rPr lang="en-US" sz="1200" b="1" dirty="0" err="1" smtClean="0">
                <a:latin typeface="Comic Sans MS" panose="030F0702030302020204" pitchFamily="66" charset="0"/>
                <a:cs typeface="Times New Roman" panose="02020603050405020304" pitchFamily="18" charset="0"/>
              </a:rPr>
              <a:t>especies</a:t>
            </a:r>
            <a:r>
              <a:rPr lang="en-US" sz="1200" b="1" dirty="0" smtClean="0">
                <a:latin typeface="Comic Sans MS" panose="030F0702030302020204" pitchFamily="66" charset="0"/>
                <a:cs typeface="Times New Roman" panose="02020603050405020304" pitchFamily="18" charset="0"/>
              </a:rPr>
              <a:t>/</a:t>
            </a:r>
            <a:r>
              <a:rPr lang="en-US" sz="1200" b="1" dirty="0" err="1" smtClean="0">
                <a:latin typeface="Comic Sans MS" panose="030F0702030302020204" pitchFamily="66" charset="0"/>
                <a:cs typeface="Times New Roman" panose="02020603050405020304" pitchFamily="18" charset="0"/>
              </a:rPr>
              <a:t>cepas</a:t>
            </a:r>
            <a:r>
              <a:rPr lang="en-US" sz="1200" b="1" dirty="0" smtClean="0">
                <a:latin typeface="Comic Sans MS" panose="030F0702030302020204" pitchFamily="66" charset="0"/>
                <a:cs typeface="Times New Roman" panose="02020603050405020304" pitchFamily="18" charset="0"/>
              </a:rPr>
              <a:t>)</a:t>
            </a:r>
            <a:endParaRPr lang="es-VE" sz="1200" b="1" dirty="0"/>
          </a:p>
        </p:txBody>
      </p:sp>
      <p:sp>
        <p:nvSpPr>
          <p:cNvPr id="20" name="Rectángulo 19"/>
          <p:cNvSpPr/>
          <p:nvPr/>
        </p:nvSpPr>
        <p:spPr>
          <a:xfrm>
            <a:off x="4283968" y="5227879"/>
            <a:ext cx="1512168" cy="232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1" name="Rectángulo 20"/>
          <p:cNvSpPr/>
          <p:nvPr/>
        </p:nvSpPr>
        <p:spPr>
          <a:xfrm>
            <a:off x="4083617" y="5232543"/>
            <a:ext cx="1729961" cy="276999"/>
          </a:xfrm>
          <a:prstGeom prst="rect">
            <a:avLst/>
          </a:prstGeom>
        </p:spPr>
        <p:txBody>
          <a:bodyPr wrap="none">
            <a:spAutoFit/>
          </a:bodyPr>
          <a:lstStyle/>
          <a:p>
            <a:r>
              <a:rPr lang="en-US" sz="1200" b="1" dirty="0" err="1" smtClean="0">
                <a:latin typeface="Comic Sans MS" panose="030F0702030302020204" pitchFamily="66" charset="0"/>
                <a:cs typeface="Times New Roman" panose="02020603050405020304" pitchFamily="18" charset="0"/>
              </a:rPr>
              <a:t>Días</a:t>
            </a:r>
            <a:r>
              <a:rPr lang="en-US" sz="1200" b="1" dirty="0" smtClean="0">
                <a:latin typeface="Comic Sans MS" panose="030F0702030302020204" pitchFamily="66" charset="0"/>
                <a:cs typeface="Times New Roman" panose="02020603050405020304" pitchFamily="18" charset="0"/>
              </a:rPr>
              <a:t> </a:t>
            </a:r>
            <a:r>
              <a:rPr lang="en-US" sz="1200" b="1" dirty="0" err="1" smtClean="0">
                <a:latin typeface="Comic Sans MS" panose="030F0702030302020204" pitchFamily="66" charset="0"/>
                <a:cs typeface="Times New Roman" panose="02020603050405020304" pitchFamily="18" charset="0"/>
              </a:rPr>
              <a:t>postcolonización</a:t>
            </a:r>
            <a:endParaRPr lang="es-VE" sz="1200" b="1" dirty="0"/>
          </a:p>
        </p:txBody>
      </p:sp>
      <p:sp>
        <p:nvSpPr>
          <p:cNvPr id="22" name="Rectángulo 21"/>
          <p:cNvSpPr/>
          <p:nvPr/>
        </p:nvSpPr>
        <p:spPr>
          <a:xfrm>
            <a:off x="8532440" y="4365104"/>
            <a:ext cx="302376"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3" name="Rectángulo 22"/>
          <p:cNvSpPr/>
          <p:nvPr/>
        </p:nvSpPr>
        <p:spPr>
          <a:xfrm>
            <a:off x="8438276" y="4298336"/>
            <a:ext cx="603050" cy="338554"/>
          </a:xfrm>
          <a:prstGeom prst="rect">
            <a:avLst/>
          </a:prstGeom>
        </p:spPr>
        <p:txBody>
          <a:bodyPr wrap="none">
            <a:spAutoFit/>
          </a:bodyPr>
          <a:lstStyle/>
          <a:p>
            <a:r>
              <a:rPr lang="en-US" sz="1600" b="1" dirty="0" smtClean="0">
                <a:latin typeface="Comic Sans MS" panose="030F0702030302020204" pitchFamily="66" charset="0"/>
                <a:cs typeface="Times New Roman" panose="02020603050405020304" pitchFamily="18" charset="0"/>
              </a:rPr>
              <a:t>55%</a:t>
            </a:r>
            <a:endParaRPr lang="es-VE" sz="1600" b="1" dirty="0"/>
          </a:p>
        </p:txBody>
      </p:sp>
      <p:sp>
        <p:nvSpPr>
          <p:cNvPr id="24" name="Rectángulo 23"/>
          <p:cNvSpPr/>
          <p:nvPr/>
        </p:nvSpPr>
        <p:spPr>
          <a:xfrm>
            <a:off x="8316416" y="2053952"/>
            <a:ext cx="295204" cy="235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5" name="Rectángulo 24"/>
          <p:cNvSpPr/>
          <p:nvPr/>
        </p:nvSpPr>
        <p:spPr>
          <a:xfrm>
            <a:off x="8257673" y="2053952"/>
            <a:ext cx="603050" cy="338554"/>
          </a:xfrm>
          <a:prstGeom prst="rect">
            <a:avLst/>
          </a:prstGeom>
        </p:spPr>
        <p:txBody>
          <a:bodyPr wrap="none">
            <a:spAutoFit/>
          </a:bodyPr>
          <a:lstStyle/>
          <a:p>
            <a:r>
              <a:rPr lang="en-US" sz="1600" b="1" dirty="0" smtClean="0">
                <a:latin typeface="Comic Sans MS" panose="030F0702030302020204" pitchFamily="66" charset="0"/>
                <a:cs typeface="Times New Roman" panose="02020603050405020304" pitchFamily="18" charset="0"/>
              </a:rPr>
              <a:t>17%</a:t>
            </a:r>
            <a:endParaRPr lang="es-VE" sz="1600" b="1" dirty="0"/>
          </a:p>
        </p:txBody>
      </p:sp>
      <p:sp>
        <p:nvSpPr>
          <p:cNvPr id="27" name="Rectángulo 26"/>
          <p:cNvSpPr/>
          <p:nvPr/>
        </p:nvSpPr>
        <p:spPr>
          <a:xfrm>
            <a:off x="6473043" y="5227879"/>
            <a:ext cx="1118539" cy="232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6" name="Rectángulo 25"/>
          <p:cNvSpPr/>
          <p:nvPr/>
        </p:nvSpPr>
        <p:spPr>
          <a:xfrm>
            <a:off x="6354883" y="5232206"/>
            <a:ext cx="1354858" cy="261610"/>
          </a:xfrm>
          <a:prstGeom prst="rect">
            <a:avLst/>
          </a:prstGeom>
        </p:spPr>
        <p:txBody>
          <a:bodyPr wrap="none">
            <a:spAutoFit/>
          </a:bodyPr>
          <a:lstStyle/>
          <a:p>
            <a:r>
              <a:rPr lang="en-GB" sz="1100" b="1" i="1" dirty="0" err="1" smtClean="0">
                <a:latin typeface="Comic Sans MS" panose="030F0702030302020204" pitchFamily="66" charset="0"/>
              </a:rPr>
              <a:t>B.cellulosilyticus</a:t>
            </a:r>
            <a:r>
              <a:rPr lang="en-GB" sz="1100" b="1" dirty="0" smtClean="0">
                <a:latin typeface="Comic Sans MS" panose="030F0702030302020204" pitchFamily="66" charset="0"/>
              </a:rPr>
              <a:t> </a:t>
            </a:r>
            <a:endParaRPr lang="es-VE" sz="1100" b="1" dirty="0"/>
          </a:p>
        </p:txBody>
      </p:sp>
      <p:sp>
        <p:nvSpPr>
          <p:cNvPr id="28" name="Rectángulo 27"/>
          <p:cNvSpPr/>
          <p:nvPr/>
        </p:nvSpPr>
        <p:spPr>
          <a:xfrm>
            <a:off x="7759275" y="5229200"/>
            <a:ext cx="1169620" cy="2316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9" name="Rectángulo 28"/>
          <p:cNvSpPr/>
          <p:nvPr/>
        </p:nvSpPr>
        <p:spPr>
          <a:xfrm>
            <a:off x="7757902" y="5247932"/>
            <a:ext cx="824265" cy="261610"/>
          </a:xfrm>
          <a:prstGeom prst="rect">
            <a:avLst/>
          </a:prstGeom>
        </p:spPr>
        <p:txBody>
          <a:bodyPr wrap="none">
            <a:spAutoFit/>
          </a:bodyPr>
          <a:lstStyle/>
          <a:p>
            <a:r>
              <a:rPr lang="en-GB" sz="1100" b="1" i="1" dirty="0" smtClean="0">
                <a:latin typeface="Comic Sans MS" panose="030F0702030302020204" pitchFamily="66" charset="0"/>
              </a:rPr>
              <a:t>B. </a:t>
            </a:r>
            <a:r>
              <a:rPr lang="en-GB" sz="1100" b="1" i="1" dirty="0" err="1" smtClean="0">
                <a:latin typeface="Comic Sans MS" panose="030F0702030302020204" pitchFamily="66" charset="0"/>
              </a:rPr>
              <a:t>ovatus</a:t>
            </a:r>
            <a:endParaRPr lang="es-VE" sz="1100" b="1" dirty="0"/>
          </a:p>
        </p:txBody>
      </p:sp>
    </p:spTree>
    <p:extLst>
      <p:ext uri="{BB962C8B-B14F-4D97-AF65-F5344CB8AC3E}">
        <p14:creationId xmlns:p14="http://schemas.microsoft.com/office/powerpoint/2010/main" val="1492134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p:bldP spid="13" grpId="0"/>
      <p:bldP spid="14" grpId="0"/>
      <p:bldP spid="15" grpId="0"/>
      <p:bldP spid="23" grpId="0"/>
      <p:bldP spid="2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115617" y="1405958"/>
            <a:ext cx="6984775" cy="4801251"/>
          </a:xfrm>
          <a:prstGeom prst="rect">
            <a:avLst/>
          </a:prstGeom>
        </p:spPr>
        <p:txBody>
          <a:bodyPr wrap="square">
            <a:spAutoFit/>
          </a:bodyPr>
          <a:lstStyle/>
          <a:p>
            <a:pPr marL="176213" indent="-176213">
              <a:lnSpc>
                <a:spcPct val="107000"/>
              </a:lnSpc>
              <a:spcAft>
                <a:spcPts val="0"/>
              </a:spcAft>
              <a:buFont typeface="Arial" panose="020B0604020202020204" pitchFamily="34" charset="0"/>
              <a:buChar char="•"/>
            </a:pPr>
            <a:r>
              <a:rPr lang="en-US" dirty="0" smtClean="0">
                <a:latin typeface="Comic Sans MS" panose="030F0702030302020204" pitchFamily="66" charset="0"/>
                <a:ea typeface="Times New Roman" panose="02020603050405020304" pitchFamily="18" charset="0"/>
                <a:cs typeface="Times New Roman" panose="02020603050405020304" pitchFamily="18" charset="0"/>
              </a:rPr>
              <a:t>Un </a:t>
            </a: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microbiota intestinal </a:t>
            </a:r>
            <a:r>
              <a:rPr lang="en-US" b="1" dirty="0" err="1" smtClean="0">
                <a:latin typeface="Comic Sans MS" panose="030F0702030302020204" pitchFamily="66" charset="0"/>
                <a:ea typeface="Times New Roman" panose="02020603050405020304" pitchFamily="18" charset="0"/>
                <a:cs typeface="Times New Roman" panose="02020603050405020304" pitchFamily="18" charset="0"/>
              </a:rPr>
              <a:t>humano</a:t>
            </a: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 artificial (</a:t>
            </a:r>
            <a:r>
              <a:rPr lang="en-US" sz="1400" dirty="0" err="1" smtClean="0">
                <a:latin typeface="Comic Sans MS" panose="030F0702030302020204" pitchFamily="66" charset="0"/>
                <a:ea typeface="Times New Roman" panose="02020603050405020304" pitchFamily="18" charset="0"/>
                <a:cs typeface="Times New Roman" panose="02020603050405020304" pitchFamily="18" charset="0"/>
              </a:rPr>
              <a:t>representado</a:t>
            </a:r>
            <a:r>
              <a:rPr lang="en-US" sz="14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1400" dirty="0" err="1" smtClean="0">
                <a:latin typeface="Comic Sans MS" panose="030F0702030302020204" pitchFamily="66" charset="0"/>
                <a:ea typeface="Times New Roman" panose="02020603050405020304" pitchFamily="18" charset="0"/>
                <a:cs typeface="Times New Roman" panose="02020603050405020304" pitchFamily="18" charset="0"/>
              </a:rPr>
              <a:t>por</a:t>
            </a:r>
            <a:r>
              <a:rPr lang="en-US" sz="1400" dirty="0" smtClean="0">
                <a:latin typeface="Comic Sans MS" panose="030F0702030302020204" pitchFamily="66" charset="0"/>
                <a:ea typeface="Times New Roman" panose="02020603050405020304" pitchFamily="18" charset="0"/>
                <a:cs typeface="Times New Roman" panose="02020603050405020304" pitchFamily="18" charset="0"/>
              </a:rPr>
              <a:t> 4 </a:t>
            </a:r>
            <a:r>
              <a:rPr lang="en-US" sz="1400" dirty="0" err="1" smtClean="0">
                <a:latin typeface="Comic Sans MS" panose="030F0702030302020204" pitchFamily="66" charset="0"/>
                <a:ea typeface="Times New Roman" panose="02020603050405020304" pitchFamily="18" charset="0"/>
                <a:cs typeface="Times New Roman" panose="02020603050405020304" pitchFamily="18" charset="0"/>
              </a:rPr>
              <a:t>librerias</a:t>
            </a:r>
            <a:r>
              <a:rPr lang="en-US" sz="14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1400" dirty="0" err="1" smtClean="0">
                <a:latin typeface="Comic Sans MS" panose="030F0702030302020204" pitchFamily="66" charset="0"/>
                <a:ea typeface="Times New Roman" panose="02020603050405020304" pitchFamily="18" charset="0"/>
                <a:cs typeface="Times New Roman" panose="02020603050405020304" pitchFamily="18" charset="0"/>
              </a:rPr>
              <a:t>mutantes</a:t>
            </a:r>
            <a:r>
              <a:rPr lang="en-US" sz="1400" dirty="0" smtClean="0">
                <a:latin typeface="Comic Sans MS" panose="030F0702030302020204" pitchFamily="66" charset="0"/>
                <a:ea typeface="Times New Roman" panose="02020603050405020304" pitchFamily="18" charset="0"/>
                <a:cs typeface="Times New Roman" panose="02020603050405020304" pitchFamily="18" charset="0"/>
              </a:rPr>
              <a:t>  juntas con 11 </a:t>
            </a:r>
            <a:r>
              <a:rPr lang="en-US" sz="1400" dirty="0" err="1" smtClean="0">
                <a:latin typeface="Comic Sans MS" panose="030F0702030302020204" pitchFamily="66" charset="0"/>
                <a:ea typeface="Times New Roman" panose="02020603050405020304" pitchFamily="18" charset="0"/>
                <a:cs typeface="Times New Roman" panose="02020603050405020304" pitchFamily="18" charset="0"/>
              </a:rPr>
              <a:t>otras</a:t>
            </a:r>
            <a:r>
              <a:rPr lang="en-US" sz="14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1400" dirty="0" err="1" smtClean="0">
                <a:latin typeface="Comic Sans MS" panose="030F0702030302020204" pitchFamily="66" charset="0"/>
                <a:ea typeface="Times New Roman" panose="02020603050405020304" pitchFamily="18" charset="0"/>
                <a:cs typeface="Times New Roman" panose="02020603050405020304" pitchFamily="18" charset="0"/>
              </a:rPr>
              <a:t>cepas</a:t>
            </a:r>
            <a:r>
              <a:rPr lang="en-US" sz="14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1400" dirty="0" err="1" smtClean="0">
                <a:latin typeface="Comic Sans MS" panose="030F0702030302020204" pitchFamily="66" charset="0"/>
                <a:ea typeface="Times New Roman" panose="02020603050405020304" pitchFamily="18" charset="0"/>
                <a:cs typeface="Times New Roman" panose="02020603050405020304" pitchFamily="18" charset="0"/>
              </a:rPr>
              <a:t>filogenéticamente</a:t>
            </a:r>
            <a:r>
              <a:rPr lang="en-US" sz="14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1400" dirty="0" err="1" smtClean="0">
                <a:latin typeface="Comic Sans MS" panose="030F0702030302020204" pitchFamily="66" charset="0"/>
                <a:ea typeface="Times New Roman" panose="02020603050405020304" pitchFamily="18" charset="0"/>
                <a:cs typeface="Times New Roman" panose="02020603050405020304" pitchFamily="18" charset="0"/>
              </a:rPr>
              <a:t>diversas</a:t>
            </a:r>
            <a:r>
              <a:rPr lang="en-US" sz="14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1400" dirty="0" err="1" smtClean="0">
                <a:latin typeface="Comic Sans MS" panose="030F0702030302020204" pitchFamily="66" charset="0"/>
                <a:ea typeface="Times New Roman" panose="02020603050405020304" pitchFamily="18" charset="0"/>
                <a:cs typeface="Times New Roman" panose="02020603050405020304" pitchFamily="18" charset="0"/>
              </a:rPr>
              <a:t>tipo</a:t>
            </a:r>
            <a:r>
              <a:rPr lang="en-US" sz="14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1400" dirty="0" err="1" smtClean="0">
                <a:latin typeface="Comic Sans MS" panose="030F0702030302020204" pitchFamily="66" charset="0"/>
                <a:ea typeface="Times New Roman" panose="02020603050405020304" pitchFamily="18" charset="0"/>
                <a:cs typeface="Times New Roman" panose="02020603050405020304" pitchFamily="18" charset="0"/>
              </a:rPr>
              <a:t>salvaje</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fue</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introducido</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en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ratones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GF. El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ensamblaje</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de la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comunidad</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los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efectos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de la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dieta</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y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recuperación</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de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oscilaciones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de la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dieta</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fueron</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caracterizadas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por</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uso</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del multi-taxon </a:t>
            </a:r>
            <a:r>
              <a:rPr lang="en-US" dirty="0" err="1">
                <a:latin typeface="Comic Sans MS" panose="030F0702030302020204" pitchFamily="66" charset="0"/>
                <a:ea typeface="Times New Roman" panose="02020603050405020304" pitchFamily="18" charset="0"/>
                <a:cs typeface="Times New Roman" panose="02020603050405020304" pitchFamily="18" charset="0"/>
              </a:rPr>
              <a:t>INSeq</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endParaRPr lang="en-US" dirty="0" smtClean="0">
              <a:latin typeface="Comic Sans MS" panose="030F0702030302020204" pitchFamily="66" charset="0"/>
              <a:ea typeface="Times New Roman" panose="02020603050405020304" pitchFamily="18" charset="0"/>
              <a:cs typeface="Times New Roman" panose="02020603050405020304" pitchFamily="18" charset="0"/>
            </a:endParaRPr>
          </a:p>
          <a:p>
            <a:pPr marL="176213" indent="-176213">
              <a:lnSpc>
                <a:spcPct val="107000"/>
              </a:lnSpc>
              <a:spcAft>
                <a:spcPts val="0"/>
              </a:spcAft>
            </a:pPr>
            <a:endParaRPr lang="en-US" sz="800" dirty="0" smtClean="0">
              <a:latin typeface="Comic Sans MS" panose="030F0702030302020204" pitchFamily="66" charset="0"/>
              <a:ea typeface="Times New Roman" panose="02020603050405020304" pitchFamily="18" charset="0"/>
              <a:cs typeface="Times New Roman" panose="02020603050405020304" pitchFamily="18" charset="0"/>
            </a:endParaRPr>
          </a:p>
          <a:p>
            <a:pPr marL="176213" indent="-176213">
              <a:lnSpc>
                <a:spcPct val="107000"/>
              </a:lnSpc>
              <a:spcAft>
                <a:spcPts val="0"/>
              </a:spcAft>
              <a:buFont typeface="Arial" panose="020B0604020202020204" pitchFamily="34" charset="0"/>
              <a:buChar char="•"/>
            </a:pPr>
            <a:r>
              <a:rPr lang="en-US" dirty="0" smtClean="0">
                <a:latin typeface="Comic Sans MS" panose="030F0702030302020204" pitchFamily="66" charset="0"/>
                <a:ea typeface="Times New Roman" panose="02020603050405020304" pitchFamily="18" charset="0"/>
                <a:cs typeface="Times New Roman" panose="02020603050405020304" pitchFamily="18" charset="0"/>
              </a:rPr>
              <a:t>Multi-taxon </a:t>
            </a:r>
            <a:r>
              <a:rPr lang="en-US" dirty="0" err="1">
                <a:latin typeface="Comic Sans MS" panose="030F0702030302020204" pitchFamily="66" charset="0"/>
                <a:ea typeface="Times New Roman" panose="02020603050405020304" pitchFamily="18" charset="0"/>
                <a:cs typeface="Times New Roman" panose="02020603050405020304" pitchFamily="18" charset="0"/>
              </a:rPr>
              <a:t>INSeq</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reveló</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un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lugar</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de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utilización</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de </a:t>
            </a:r>
            <a:r>
              <a:rPr lang="en-US" b="1" dirty="0" err="1" smtClean="0">
                <a:latin typeface="Comic Sans MS" panose="030F0702030302020204" pitchFamily="66" charset="0"/>
                <a:ea typeface="Times New Roman" panose="02020603050405020304" pitchFamily="18" charset="0"/>
                <a:cs typeface="Times New Roman" panose="02020603050405020304" pitchFamily="18" charset="0"/>
              </a:rPr>
              <a:t>arabinoxilan</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en </a:t>
            </a:r>
            <a:r>
              <a:rPr lang="en-US" i="1"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B</a:t>
            </a:r>
            <a:r>
              <a:rPr lang="en-US" i="1" dirty="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 </a:t>
            </a:r>
            <a:r>
              <a:rPr lang="en-US" i="1" dirty="0" err="1">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cellulosilyticus</a:t>
            </a:r>
            <a:r>
              <a:rPr lang="en-US" dirty="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 </a:t>
            </a:r>
            <a:r>
              <a:rPr lang="en-US"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que</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es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crítico</a:t>
            </a:r>
            <a:r>
              <a:rPr lang="en-US"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 para la </a:t>
            </a:r>
            <a:r>
              <a:rPr lang="en-US"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buena</a:t>
            </a:r>
            <a:r>
              <a:rPr lang="en-US"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salud</a:t>
            </a:r>
            <a:r>
              <a:rPr lang="en-US"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 </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de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microorganismo</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en la </a:t>
            </a:r>
            <a:r>
              <a:rPr lang="en-US"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dieta</a:t>
            </a:r>
            <a:r>
              <a:rPr lang="en-US"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 D1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alta</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en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grasa</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azúcar</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simple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pero</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no en D2. Un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lugar</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homólogo</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en </a:t>
            </a:r>
            <a:r>
              <a:rPr lang="en-US" i="1" dirty="0" smtClean="0">
                <a:latin typeface="Comic Sans MS" panose="030F0702030302020204" pitchFamily="66" charset="0"/>
                <a:ea typeface="Times New Roman" panose="02020603050405020304" pitchFamily="18" charset="0"/>
                <a:cs typeface="Times New Roman" panose="02020603050405020304" pitchFamily="18" charset="0"/>
              </a:rPr>
              <a:t>B</a:t>
            </a:r>
            <a:r>
              <a:rPr lang="en-US" i="1" dirty="0">
                <a:latin typeface="Comic Sans MS" panose="030F0702030302020204" pitchFamily="66" charset="0"/>
                <a:ea typeface="Times New Roman" panose="02020603050405020304" pitchFamily="18" charset="0"/>
                <a:cs typeface="Times New Roman" panose="02020603050405020304" pitchFamily="18" charset="0"/>
              </a:rPr>
              <a:t>. </a:t>
            </a:r>
            <a:r>
              <a:rPr lang="en-US" i="1" dirty="0" err="1">
                <a:latin typeface="Comic Sans MS" panose="030F0702030302020204" pitchFamily="66" charset="0"/>
                <a:ea typeface="Times New Roman" panose="02020603050405020304" pitchFamily="18" charset="0"/>
                <a:cs typeface="Times New Roman" panose="02020603050405020304" pitchFamily="18" charset="0"/>
              </a:rPr>
              <a:t>ovatus</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no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fue</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determinante</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de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buena</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salud</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con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ninguna</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dieta</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a:t>
            </a:r>
          </a:p>
          <a:p>
            <a:pPr marL="176213" indent="-176213">
              <a:lnSpc>
                <a:spcPct val="107000"/>
              </a:lnSpc>
              <a:spcAft>
                <a:spcPts val="0"/>
              </a:spcAft>
            </a:pPr>
            <a:endParaRPr lang="en-US" sz="800" dirty="0" smtClean="0">
              <a:latin typeface="Comic Sans MS" panose="030F0702030302020204" pitchFamily="66" charset="0"/>
              <a:ea typeface="Times New Roman" panose="02020603050405020304" pitchFamily="18" charset="0"/>
              <a:cs typeface="Times New Roman" panose="02020603050405020304" pitchFamily="18" charset="0"/>
            </a:endParaRPr>
          </a:p>
          <a:p>
            <a:pPr marL="176213" indent="-176213">
              <a:lnSpc>
                <a:spcPct val="107000"/>
              </a:lnSpc>
              <a:spcAft>
                <a:spcPts val="0"/>
              </a:spcAft>
              <a:buFont typeface="Arial" panose="020B0604020202020204" pitchFamily="34" charset="0"/>
              <a:buChar char="•"/>
            </a:pPr>
            <a:r>
              <a:rPr lang="en-US" dirty="0" smtClean="0">
                <a:latin typeface="Comic Sans MS" panose="030F0702030302020204" pitchFamily="66" charset="0"/>
                <a:ea typeface="Times New Roman" panose="02020603050405020304" pitchFamily="18" charset="0"/>
                <a:cs typeface="Times New Roman" panose="02020603050405020304" pitchFamily="18" charset="0"/>
              </a:rPr>
              <a:t>De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acuerdo</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con lo anterior, </a:t>
            </a: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el </a:t>
            </a:r>
            <a:r>
              <a:rPr lang="en-US" b="1" dirty="0" err="1" smtClean="0">
                <a:latin typeface="Comic Sans MS" panose="030F0702030302020204" pitchFamily="66" charset="0"/>
                <a:ea typeface="Times New Roman" panose="02020603050405020304" pitchFamily="18" charset="0"/>
                <a:cs typeface="Times New Roman" panose="02020603050405020304" pitchFamily="18" charset="0"/>
              </a:rPr>
              <a:t>suplemento</a:t>
            </a: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 del </a:t>
            </a:r>
            <a:r>
              <a:rPr lang="en-US" b="1" dirty="0" err="1" smtClean="0">
                <a:latin typeface="Comic Sans MS" panose="030F0702030302020204" pitchFamily="66" charset="0"/>
                <a:ea typeface="Times New Roman" panose="02020603050405020304" pitchFamily="18" charset="0"/>
                <a:cs typeface="Times New Roman" panose="02020603050405020304" pitchFamily="18" charset="0"/>
              </a:rPr>
              <a:t>agua</a:t>
            </a: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 de </a:t>
            </a:r>
            <a:r>
              <a:rPr lang="en-US" b="1" dirty="0" err="1" smtClean="0">
                <a:latin typeface="Comic Sans MS" panose="030F0702030302020204" pitchFamily="66" charset="0"/>
                <a:ea typeface="Times New Roman" panose="02020603050405020304" pitchFamily="18" charset="0"/>
                <a:cs typeface="Times New Roman" panose="02020603050405020304" pitchFamily="18" charset="0"/>
              </a:rPr>
              <a:t>bebida</a:t>
            </a: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 con </a:t>
            </a:r>
            <a:r>
              <a:rPr lang="en-US" b="1" dirty="0" err="1" smtClean="0">
                <a:latin typeface="Comic Sans MS" panose="030F0702030302020204" pitchFamily="66" charset="0"/>
                <a:ea typeface="Times New Roman" panose="02020603050405020304" pitchFamily="18" charset="0"/>
                <a:cs typeface="Times New Roman" panose="02020603050405020304" pitchFamily="18" charset="0"/>
              </a:rPr>
              <a:t>arabinoxylan</a:t>
            </a: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 en </a:t>
            </a:r>
            <a:r>
              <a:rPr lang="en-US" b="1" dirty="0" err="1" smtClean="0">
                <a:latin typeface="Comic Sans MS" panose="030F0702030302020204" pitchFamily="66" charset="0"/>
                <a:ea typeface="Times New Roman" panose="02020603050405020304" pitchFamily="18" charset="0"/>
                <a:cs typeface="Times New Roman" panose="02020603050405020304" pitchFamily="18" charset="0"/>
              </a:rPr>
              <a:t>ratones</a:t>
            </a: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b="1" dirty="0" err="1" smtClean="0">
                <a:latin typeface="Comic Sans MS" panose="030F0702030302020204" pitchFamily="66" charset="0"/>
                <a:ea typeface="Times New Roman" panose="02020603050405020304" pitchFamily="18" charset="0"/>
                <a:cs typeface="Times New Roman" panose="02020603050405020304" pitchFamily="18" charset="0"/>
              </a:rPr>
              <a:t>que</a:t>
            </a: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b="1" dirty="0" err="1" smtClean="0">
                <a:latin typeface="Comic Sans MS" panose="030F0702030302020204" pitchFamily="66" charset="0"/>
                <a:ea typeface="Times New Roman" panose="02020603050405020304" pitchFamily="18" charset="0"/>
                <a:cs typeface="Times New Roman" panose="02020603050405020304" pitchFamily="18" charset="0"/>
              </a:rPr>
              <a:t>consumian</a:t>
            </a: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 D1 </a:t>
            </a:r>
            <a:r>
              <a:rPr lang="en-US" b="1" dirty="0" err="1" smtClean="0">
                <a:latin typeface="Comic Sans MS" panose="030F0702030302020204" pitchFamily="66" charset="0"/>
                <a:ea typeface="Times New Roman" panose="02020603050405020304" pitchFamily="18" charset="0"/>
                <a:cs typeface="Times New Roman" panose="02020603050405020304" pitchFamily="18" charset="0"/>
              </a:rPr>
              <a:t>selectivamente</a:t>
            </a: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b="1" dirty="0" err="1" smtClean="0">
                <a:latin typeface="Comic Sans MS" panose="030F0702030302020204" pitchFamily="66" charset="0"/>
                <a:ea typeface="Times New Roman" panose="02020603050405020304" pitchFamily="18" charset="0"/>
                <a:cs typeface="Times New Roman" panose="02020603050405020304" pitchFamily="18" charset="0"/>
              </a:rPr>
              <a:t>aumentaron</a:t>
            </a: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 la </a:t>
            </a:r>
            <a:r>
              <a:rPr lang="en-US" b="1" dirty="0" err="1" smtClean="0">
                <a:latin typeface="Comic Sans MS" panose="030F0702030302020204" pitchFamily="66" charset="0"/>
                <a:ea typeface="Times New Roman" panose="02020603050405020304" pitchFamily="18" charset="0"/>
                <a:cs typeface="Times New Roman" panose="02020603050405020304" pitchFamily="18" charset="0"/>
              </a:rPr>
              <a:t>abundancia</a:t>
            </a: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 de </a:t>
            </a:r>
            <a:r>
              <a:rPr lang="en-US" b="1" i="1" dirty="0" smtClean="0">
                <a:latin typeface="Comic Sans MS" panose="030F0702030302020204" pitchFamily="66" charset="0"/>
                <a:ea typeface="Times New Roman" panose="02020603050405020304" pitchFamily="18" charset="0"/>
                <a:cs typeface="Times New Roman" panose="02020603050405020304" pitchFamily="18" charset="0"/>
              </a:rPr>
              <a:t>B</a:t>
            </a:r>
            <a:r>
              <a:rPr lang="en-US" b="1" i="1" dirty="0">
                <a:latin typeface="Comic Sans MS" panose="030F0702030302020204" pitchFamily="66" charset="0"/>
                <a:ea typeface="Times New Roman" panose="02020603050405020304" pitchFamily="18" charset="0"/>
                <a:cs typeface="Times New Roman" panose="02020603050405020304" pitchFamily="18" charset="0"/>
              </a:rPr>
              <a:t>. </a:t>
            </a:r>
            <a:r>
              <a:rPr lang="en-US" b="1" i="1" dirty="0" err="1">
                <a:latin typeface="Comic Sans MS" panose="030F0702030302020204" pitchFamily="66" charset="0"/>
                <a:ea typeface="Times New Roman" panose="02020603050405020304" pitchFamily="18" charset="0"/>
                <a:cs typeface="Times New Roman" panose="02020603050405020304" pitchFamily="18" charset="0"/>
              </a:rPr>
              <a:t>cellulosilyticus</a:t>
            </a:r>
            <a:r>
              <a:rPr lang="en-US" b="1"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pero</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no </a:t>
            </a:r>
            <a:r>
              <a:rPr lang="en-US" i="1" dirty="0" smtClean="0">
                <a:latin typeface="Comic Sans MS" panose="030F0702030302020204" pitchFamily="66" charset="0"/>
                <a:ea typeface="Times New Roman" panose="02020603050405020304" pitchFamily="18" charset="0"/>
                <a:cs typeface="Times New Roman" panose="02020603050405020304" pitchFamily="18" charset="0"/>
              </a:rPr>
              <a:t>B</a:t>
            </a:r>
            <a:r>
              <a:rPr lang="en-US" i="1" dirty="0">
                <a:latin typeface="Comic Sans MS" panose="030F0702030302020204" pitchFamily="66" charset="0"/>
                <a:ea typeface="Times New Roman" panose="02020603050405020304" pitchFamily="18" charset="0"/>
                <a:cs typeface="Times New Roman" panose="02020603050405020304" pitchFamily="18" charset="0"/>
              </a:rPr>
              <a:t>. </a:t>
            </a:r>
            <a:r>
              <a:rPr lang="en-US" i="1" dirty="0" err="1">
                <a:latin typeface="Comic Sans MS" panose="030F0702030302020204" pitchFamily="66" charset="0"/>
                <a:ea typeface="Times New Roman" panose="02020603050405020304" pitchFamily="18" charset="0"/>
                <a:cs typeface="Times New Roman" panose="02020603050405020304" pitchFamily="18" charset="0"/>
              </a:rPr>
              <a:t>ovatus</a:t>
            </a:r>
            <a:r>
              <a:rPr lang="en-US" dirty="0">
                <a:latin typeface="Comic Sans MS" panose="030F0702030302020204" pitchFamily="66" charset="0"/>
                <a:ea typeface="Times New Roman" panose="02020603050405020304" pitchFamily="18" charset="0"/>
                <a:cs typeface="Times New Roman" panose="02020603050405020304" pitchFamily="18" charset="0"/>
              </a:rPr>
              <a:t>.</a:t>
            </a:r>
            <a:endParaRPr lang="es-VE" sz="1600" dirty="0">
              <a:effectLst/>
              <a:latin typeface="Comic Sans MS" panose="030F0702030302020204" pitchFamily="66" charset="0"/>
              <a:ea typeface="Calibri" panose="020F0502020204030204" pitchFamily="34" charset="0"/>
              <a:cs typeface="Times New Roman" panose="02020603050405020304" pitchFamily="18" charset="0"/>
            </a:endParaRPr>
          </a:p>
        </p:txBody>
      </p:sp>
      <p:sp>
        <p:nvSpPr>
          <p:cNvPr id="6" name="Text Box 4"/>
          <p:cNvSpPr txBox="1">
            <a:spLocks noChangeArrowheads="1"/>
          </p:cNvSpPr>
          <p:nvPr/>
        </p:nvSpPr>
        <p:spPr bwMode="auto">
          <a:xfrm>
            <a:off x="2058664" y="6231815"/>
            <a:ext cx="5026671" cy="3965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1pPr>
            <a:lvl2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2pPr>
            <a:lvl3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3pPr>
            <a:lvl4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4pPr>
            <a:lvl5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9pPr>
          </a:lstStyle>
          <a:p>
            <a:pPr algn="ctr"/>
            <a:r>
              <a:rPr lang="en-GB" sz="1000" dirty="0" smtClean="0">
                <a:cs typeface="Times New Roman" panose="02020603050405020304" pitchFamily="18" charset="0"/>
              </a:rPr>
              <a:t>M. </a:t>
            </a:r>
            <a:r>
              <a:rPr lang="en-GB" sz="1000" dirty="0">
                <a:cs typeface="Times New Roman" panose="02020603050405020304" pitchFamily="18" charset="0"/>
              </a:rPr>
              <a:t>Wu et al. </a:t>
            </a:r>
            <a:r>
              <a:rPr lang="en-US" sz="1000" dirty="0">
                <a:cs typeface="Times New Roman" panose="02020603050405020304" pitchFamily="18" charset="0"/>
              </a:rPr>
              <a:t>Genetic determinants of </a:t>
            </a:r>
            <a:r>
              <a:rPr lang="en-US" sz="1000" i="1" dirty="0">
                <a:cs typeface="Times New Roman" panose="02020603050405020304" pitchFamily="18" charset="0"/>
              </a:rPr>
              <a:t>in vivo</a:t>
            </a:r>
            <a:r>
              <a:rPr lang="en-US" sz="1000" dirty="0">
                <a:cs typeface="Times New Roman" panose="02020603050405020304" pitchFamily="18" charset="0"/>
              </a:rPr>
              <a:t> fitness and diet responsiveness in multiple human gut </a:t>
            </a:r>
            <a:r>
              <a:rPr lang="en-US" sz="1000" i="1" dirty="0" err="1" smtClean="0">
                <a:cs typeface="Times New Roman" panose="02020603050405020304" pitchFamily="18" charset="0"/>
              </a:rPr>
              <a:t>Bacteroides</a:t>
            </a:r>
            <a:r>
              <a:rPr lang="en-US" sz="1000" i="1" dirty="0" smtClean="0">
                <a:cs typeface="Times New Roman" panose="02020603050405020304" pitchFamily="18" charset="0"/>
              </a:rPr>
              <a:t>.</a:t>
            </a:r>
            <a:r>
              <a:rPr lang="en-US" sz="1000" dirty="0" smtClean="0">
                <a:cs typeface="Times New Roman" panose="02020603050405020304" pitchFamily="18" charset="0"/>
              </a:rPr>
              <a:t> </a:t>
            </a:r>
            <a:r>
              <a:rPr lang="en-GB" sz="1000" dirty="0" smtClean="0">
                <a:cs typeface="Times New Roman" panose="02020603050405020304" pitchFamily="18" charset="0"/>
              </a:rPr>
              <a:t>Science </a:t>
            </a:r>
            <a:r>
              <a:rPr lang="en-GB" sz="1000" dirty="0">
                <a:cs typeface="Times New Roman" panose="02020603050405020304" pitchFamily="18" charset="0"/>
              </a:rPr>
              <a:t>2015;350:aac5992</a:t>
            </a:r>
          </a:p>
        </p:txBody>
      </p:sp>
      <p:sp>
        <p:nvSpPr>
          <p:cNvPr id="7" name="7 CuadroTexto"/>
          <p:cNvSpPr txBox="1"/>
          <p:nvPr/>
        </p:nvSpPr>
        <p:spPr>
          <a:xfrm>
            <a:off x="6329852" y="6514565"/>
            <a:ext cx="2813142" cy="276999"/>
          </a:xfrm>
          <a:prstGeom prst="rect">
            <a:avLst/>
          </a:prstGeom>
          <a:noFill/>
        </p:spPr>
        <p:txBody>
          <a:bodyPr wrap="none" rtlCol="0">
            <a:spAutoFit/>
          </a:bodyPr>
          <a:lstStyle/>
          <a:p>
            <a:r>
              <a:rPr lang="es-VE" sz="12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200" dirty="0">
              <a:solidFill>
                <a:schemeClr val="bg1">
                  <a:lumMod val="65000"/>
                </a:schemeClr>
              </a:solidFill>
              <a:latin typeface="Arial" panose="020B0604020202020204" pitchFamily="34" charset="0"/>
              <a:cs typeface="Arial" panose="020B0604020202020204" pitchFamily="34" charset="0"/>
            </a:endParaRPr>
          </a:p>
        </p:txBody>
      </p:sp>
      <p:sp>
        <p:nvSpPr>
          <p:cNvPr id="8" name="Text Box 1"/>
          <p:cNvSpPr txBox="1">
            <a:spLocks noChangeArrowheads="1"/>
          </p:cNvSpPr>
          <p:nvPr/>
        </p:nvSpPr>
        <p:spPr bwMode="auto">
          <a:xfrm>
            <a:off x="1943707" y="611730"/>
            <a:ext cx="5256584" cy="603758"/>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9pPr>
          </a:lstStyle>
          <a:p>
            <a:pPr algn="ctr"/>
            <a:r>
              <a:rPr lang="en-GB" sz="2000" dirty="0" err="1" smtClean="0">
                <a:latin typeface="Comic Sans MS" panose="030F0702030302020204" pitchFamily="66" charset="0"/>
              </a:rPr>
              <a:t>Identificación</a:t>
            </a:r>
            <a:r>
              <a:rPr lang="en-GB" sz="2000" dirty="0" smtClean="0">
                <a:latin typeface="Comic Sans MS" panose="030F0702030302020204" pitchFamily="66" charset="0"/>
              </a:rPr>
              <a:t> de un </a:t>
            </a:r>
            <a:r>
              <a:rPr lang="en-GB" sz="2000" dirty="0" err="1">
                <a:latin typeface="Comic Sans MS" panose="030F0702030302020204" pitchFamily="66" charset="0"/>
              </a:rPr>
              <a:t>P</a:t>
            </a:r>
            <a:r>
              <a:rPr lang="en-GB" sz="2000" dirty="0" err="1" smtClean="0">
                <a:latin typeface="Comic Sans MS" panose="030F0702030302020204" pitchFamily="66" charset="0"/>
              </a:rPr>
              <a:t>rebiótico</a:t>
            </a:r>
            <a:r>
              <a:rPr lang="en-GB" sz="2000" dirty="0" smtClean="0">
                <a:latin typeface="Comic Sans MS" panose="030F0702030302020204" pitchFamily="66" charset="0"/>
              </a:rPr>
              <a:t> </a:t>
            </a:r>
            <a:r>
              <a:rPr lang="en-GB" sz="2000" dirty="0" err="1" smtClean="0">
                <a:latin typeface="Comic Sans MS" panose="030F0702030302020204" pitchFamily="66" charset="0"/>
              </a:rPr>
              <a:t>que</a:t>
            </a:r>
            <a:r>
              <a:rPr lang="en-GB" sz="2000" dirty="0" smtClean="0">
                <a:latin typeface="Comic Sans MS" panose="030F0702030302020204" pitchFamily="66" charset="0"/>
              </a:rPr>
              <a:t> </a:t>
            </a:r>
            <a:r>
              <a:rPr lang="en-GB" sz="2000" dirty="0" err="1" smtClean="0">
                <a:latin typeface="Comic Sans MS" panose="030F0702030302020204" pitchFamily="66" charset="0"/>
              </a:rPr>
              <a:t>aumenta</a:t>
            </a:r>
            <a:r>
              <a:rPr lang="en-GB" sz="2000" dirty="0" smtClean="0">
                <a:latin typeface="Comic Sans MS" panose="030F0702030302020204" pitchFamily="66" charset="0"/>
              </a:rPr>
              <a:t> </a:t>
            </a:r>
            <a:r>
              <a:rPr lang="en-GB" sz="2000" dirty="0" err="1" smtClean="0">
                <a:latin typeface="Comic Sans MS" panose="030F0702030302020204" pitchFamily="66" charset="0"/>
              </a:rPr>
              <a:t>abundancia</a:t>
            </a:r>
            <a:r>
              <a:rPr lang="en-GB" sz="2000" dirty="0" smtClean="0">
                <a:latin typeface="Comic Sans MS" panose="030F0702030302020204" pitchFamily="66" charset="0"/>
              </a:rPr>
              <a:t> de </a:t>
            </a:r>
            <a:r>
              <a:rPr lang="en-GB" sz="2000" i="1" dirty="0" smtClean="0">
                <a:latin typeface="Comic Sans MS" panose="030F0702030302020204" pitchFamily="66" charset="0"/>
              </a:rPr>
              <a:t>B. </a:t>
            </a:r>
            <a:r>
              <a:rPr lang="en-GB" sz="2000" i="1" dirty="0" err="1" smtClean="0">
                <a:latin typeface="Comic Sans MS" panose="030F0702030302020204" pitchFamily="66" charset="0"/>
              </a:rPr>
              <a:t>cellulosilyticus</a:t>
            </a:r>
            <a:r>
              <a:rPr lang="en-GB" sz="2000" i="1" dirty="0" smtClean="0">
                <a:latin typeface="Comic Sans MS" panose="030F0702030302020204" pitchFamily="66" charset="0"/>
              </a:rPr>
              <a:t> </a:t>
            </a:r>
            <a:endParaRPr lang="en-GB" sz="2000" i="1" dirty="0">
              <a:latin typeface="Comic Sans MS" panose="030F0702030302020204" pitchFamily="66" charset="0"/>
            </a:endParaRPr>
          </a:p>
        </p:txBody>
      </p:sp>
      <p:sp>
        <p:nvSpPr>
          <p:cNvPr id="9" name="6 CuadroTexto"/>
          <p:cNvSpPr txBox="1"/>
          <p:nvPr/>
        </p:nvSpPr>
        <p:spPr>
          <a:xfrm>
            <a:off x="179512" y="332656"/>
            <a:ext cx="671979"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a:t>
            </a:r>
            <a:endParaRPr lang="es-VE" sz="1600" dirty="0">
              <a:solidFill>
                <a:prstClr val="white"/>
              </a:solidFill>
              <a:latin typeface="Comic Sans MS" pitchFamily="66" charset="0"/>
            </a:endParaRPr>
          </a:p>
        </p:txBody>
      </p:sp>
      <p:sp>
        <p:nvSpPr>
          <p:cNvPr id="10" name="CuadroTexto 9"/>
          <p:cNvSpPr txBox="1"/>
          <p:nvPr/>
        </p:nvSpPr>
        <p:spPr>
          <a:xfrm>
            <a:off x="179512" y="705493"/>
            <a:ext cx="1257075" cy="584775"/>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b="1" dirty="0" smtClean="0">
                <a:latin typeface="Comic Sans MS" panose="030F0702030302020204" pitchFamily="66" charset="0"/>
              </a:rPr>
              <a:t>Prebióticos</a:t>
            </a:r>
            <a:endParaRPr lang="es-VE" sz="1600" b="1" dirty="0">
              <a:latin typeface="Comic Sans MS" panose="030F0702030302020204" pitchFamily="66" charset="0"/>
            </a:endParaRPr>
          </a:p>
        </p:txBody>
      </p:sp>
    </p:spTree>
    <p:extLst>
      <p:ext uri="{BB962C8B-B14F-4D97-AF65-F5344CB8AC3E}">
        <p14:creationId xmlns:p14="http://schemas.microsoft.com/office/powerpoint/2010/main" val="1259444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050" name="Picture 2" descr="http://ichef.bbci.co.uk/news/ws/624/amz/worldservice/live/assets/images/2016/03/17/160317135218_encurtidos_bacteria_624x351_sciencephotolibrary_nocredit.jpg"/>
          <p:cNvPicPr>
            <a:picLocks noChangeAspect="1" noChangeArrowheads="1"/>
          </p:cNvPicPr>
          <p:nvPr/>
        </p:nvPicPr>
        <p:blipFill rotWithShape="1">
          <a:blip r:embed="rId2">
            <a:extLst>
              <a:ext uri="{28A0092B-C50C-407E-A947-70E740481C1C}">
                <a14:useLocalDpi xmlns:a14="http://schemas.microsoft.com/office/drawing/2010/main" val="0"/>
              </a:ext>
            </a:extLst>
          </a:blip>
          <a:srcRect l="1250" r="4062"/>
          <a:stretch/>
        </p:blipFill>
        <p:spPr bwMode="auto">
          <a:xfrm>
            <a:off x="1242503" y="1538499"/>
            <a:ext cx="7272808" cy="432048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 name="Rectángulo 3"/>
          <p:cNvSpPr/>
          <p:nvPr/>
        </p:nvSpPr>
        <p:spPr>
          <a:xfrm>
            <a:off x="1835695" y="6276379"/>
            <a:ext cx="6086425" cy="276999"/>
          </a:xfrm>
          <a:prstGeom prst="rect">
            <a:avLst/>
          </a:prstGeom>
        </p:spPr>
        <p:txBody>
          <a:bodyPr wrap="square">
            <a:spAutoFit/>
          </a:bodyPr>
          <a:lstStyle/>
          <a:p>
            <a:r>
              <a:rPr lang="es-VE" sz="1200" dirty="0">
                <a:latin typeface="Times New Roman" panose="02020603050405020304" pitchFamily="18" charset="0"/>
                <a:cs typeface="Times New Roman" panose="02020603050405020304" pitchFamily="18" charset="0"/>
              </a:rPr>
              <a:t>http://</a:t>
            </a:r>
            <a:r>
              <a:rPr lang="es-VE" sz="1200" dirty="0">
                <a:solidFill>
                  <a:schemeClr val="bg1">
                    <a:lumMod val="85000"/>
                  </a:schemeClr>
                </a:solidFill>
                <a:latin typeface="Times New Roman" panose="02020603050405020304" pitchFamily="18" charset="0"/>
                <a:cs typeface="Times New Roman" panose="02020603050405020304" pitchFamily="18" charset="0"/>
              </a:rPr>
              <a:t>www.bbc.com/mundo/noticias/2016/03/160317_comida_fermentada_intestinos_finde_dv</a:t>
            </a:r>
          </a:p>
        </p:txBody>
      </p:sp>
      <p:sp>
        <p:nvSpPr>
          <p:cNvPr id="5" name="CuadroTexto 4"/>
          <p:cNvSpPr txBox="1"/>
          <p:nvPr/>
        </p:nvSpPr>
        <p:spPr>
          <a:xfrm>
            <a:off x="3350456" y="683468"/>
            <a:ext cx="2585964" cy="646331"/>
          </a:xfrm>
          <a:prstGeom prst="rect">
            <a:avLst/>
          </a:prstGeom>
          <a:solidFill>
            <a:schemeClr val="accent6">
              <a:lumMod val="75000"/>
            </a:schemeClr>
          </a:solidFill>
          <a:ln>
            <a:solidFill>
              <a:schemeClr val="accent6">
                <a:lumMod val="75000"/>
              </a:schemeClr>
            </a:solidFill>
          </a:ln>
        </p:spPr>
        <p:txBody>
          <a:bodyPr wrap="none" rtlCol="0">
            <a:spAutoFit/>
          </a:bodyPr>
          <a:lstStyle/>
          <a:p>
            <a:r>
              <a:rPr lang="es-VE" sz="3600" dirty="0" smtClean="0">
                <a:solidFill>
                  <a:schemeClr val="bg1"/>
                </a:solidFill>
                <a:latin typeface="Comic Sans MS" panose="030F0702030302020204" pitchFamily="66" charset="0"/>
              </a:rPr>
              <a:t>Probióticos</a:t>
            </a:r>
            <a:endParaRPr lang="es-VE" sz="3600" dirty="0">
              <a:solidFill>
                <a:schemeClr val="bg1"/>
              </a:solidFill>
              <a:latin typeface="Comic Sans MS" panose="030F0702030302020204" pitchFamily="66" charset="0"/>
            </a:endParaRPr>
          </a:p>
        </p:txBody>
      </p:sp>
      <p:sp>
        <p:nvSpPr>
          <p:cNvPr id="7" name="CuadroTexto 6"/>
          <p:cNvSpPr txBox="1"/>
          <p:nvPr/>
        </p:nvSpPr>
        <p:spPr>
          <a:xfrm>
            <a:off x="3939454" y="5848646"/>
            <a:ext cx="1729961" cy="400110"/>
          </a:xfrm>
          <a:prstGeom prst="rect">
            <a:avLst/>
          </a:prstGeom>
          <a:noFill/>
        </p:spPr>
        <p:txBody>
          <a:bodyPr wrap="none" rtlCol="0">
            <a:spAutoFit/>
          </a:bodyPr>
          <a:lstStyle/>
          <a:p>
            <a:r>
              <a:rPr lang="es-VE" sz="2000" i="1" dirty="0" smtClean="0">
                <a:solidFill>
                  <a:schemeClr val="bg1"/>
                </a:solidFill>
                <a:latin typeface="Comic Sans MS" panose="030F0702030302020204" pitchFamily="66" charset="0"/>
              </a:rPr>
              <a:t>Lactobacillus</a:t>
            </a:r>
            <a:endParaRPr lang="es-VE" sz="2000" i="1" dirty="0">
              <a:solidFill>
                <a:schemeClr val="bg1"/>
              </a:solidFill>
              <a:latin typeface="Comic Sans MS" panose="030F0702030302020204" pitchFamily="66" charset="0"/>
            </a:endParaRPr>
          </a:p>
        </p:txBody>
      </p:sp>
      <p:sp>
        <p:nvSpPr>
          <p:cNvPr id="8" name="3 CuadroTexto"/>
          <p:cNvSpPr txBox="1"/>
          <p:nvPr/>
        </p:nvSpPr>
        <p:spPr>
          <a:xfrm>
            <a:off x="6735739" y="6581001"/>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6943202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1" name="Picture 10" descr="good_bad_bacteria"/>
          <p:cNvPicPr>
            <a:picLocks noChangeAspect="1" noChangeArrowheads="1"/>
          </p:cNvPicPr>
          <p:nvPr/>
        </p:nvPicPr>
        <p:blipFill>
          <a:blip r:embed="rId2">
            <a:extLst>
              <a:ext uri="{28A0092B-C50C-407E-A947-70E740481C1C}">
                <a14:useLocalDpi xmlns:a14="http://schemas.microsoft.com/office/drawing/2010/main" val="0"/>
              </a:ext>
            </a:extLst>
          </a:blip>
          <a:srcRect t="8458"/>
          <a:stretch>
            <a:fillRect/>
          </a:stretch>
        </p:blipFill>
        <p:spPr bwMode="auto">
          <a:xfrm>
            <a:off x="2384425" y="1581150"/>
            <a:ext cx="5329238" cy="310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6381" name="Text Box 13"/>
          <p:cNvSpPr txBox="1">
            <a:spLocks noChangeArrowheads="1"/>
          </p:cNvSpPr>
          <p:nvPr/>
        </p:nvSpPr>
        <p:spPr bwMode="auto">
          <a:xfrm>
            <a:off x="6093619" y="793003"/>
            <a:ext cx="1277914" cy="646331"/>
          </a:xfrm>
          <a:prstGeom prst="rect">
            <a:avLst/>
          </a:prstGeom>
          <a:solidFill>
            <a:srgbClr val="D6AD84"/>
          </a:solidFill>
          <a:ln w="9525">
            <a:solidFill>
              <a:srgbClr val="C00000"/>
            </a:solidFill>
            <a:miter lim="800000"/>
            <a:headEnd/>
            <a:tailEnd/>
          </a:ln>
          <a:effectLst/>
          <a:extLst/>
        </p:spPr>
        <p:txBody>
          <a:bodyPr wrap="none">
            <a:spAutoFit/>
          </a:bodyPr>
          <a:lstStyle/>
          <a:p>
            <a:pPr>
              <a:defRPr/>
            </a:pPr>
            <a:r>
              <a:rPr lang="es-ES_tradnl" dirty="0">
                <a:effectLst>
                  <a:outerShdw blurRad="38100" dist="38100" dir="2700000" algn="tl">
                    <a:srgbClr val="000000">
                      <a:alpha val="43137"/>
                    </a:srgbClr>
                  </a:outerShdw>
                </a:effectLst>
                <a:latin typeface="Comic Sans MS" panose="030F0702030302020204" pitchFamily="66" charset="0"/>
              </a:rPr>
              <a:t>Bacterias </a:t>
            </a:r>
          </a:p>
          <a:p>
            <a:pPr>
              <a:defRPr/>
            </a:pPr>
            <a:r>
              <a:rPr lang="es-ES_tradnl" dirty="0">
                <a:effectLst>
                  <a:outerShdw blurRad="38100" dist="38100" dir="2700000" algn="tl">
                    <a:srgbClr val="000000">
                      <a:alpha val="43137"/>
                    </a:srgbClr>
                  </a:outerShdw>
                </a:effectLst>
                <a:latin typeface="Comic Sans MS" panose="030F0702030302020204" pitchFamily="66" charset="0"/>
              </a:rPr>
              <a:t>enemigas</a:t>
            </a:r>
          </a:p>
        </p:txBody>
      </p:sp>
      <p:pic>
        <p:nvPicPr>
          <p:cNvPr id="89094" name="Picture 15" descr="probioticos azul"/>
          <p:cNvPicPr>
            <a:picLocks noChangeAspect="1" noChangeArrowheads="1"/>
          </p:cNvPicPr>
          <p:nvPr/>
        </p:nvPicPr>
        <p:blipFill>
          <a:blip r:embed="rId3">
            <a:lum bright="-30000" contrast="36000"/>
            <a:extLst>
              <a:ext uri="{28A0092B-C50C-407E-A947-70E740481C1C}">
                <a14:useLocalDpi xmlns:a14="http://schemas.microsoft.com/office/drawing/2010/main" val="0"/>
              </a:ext>
            </a:extLst>
          </a:blip>
          <a:srcRect b="18307"/>
          <a:stretch>
            <a:fillRect/>
          </a:stretch>
        </p:blipFill>
        <p:spPr bwMode="auto">
          <a:xfrm>
            <a:off x="1087438" y="4076700"/>
            <a:ext cx="3006725" cy="245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6384" name="Text Box 16"/>
          <p:cNvSpPr txBox="1">
            <a:spLocks noChangeArrowheads="1"/>
          </p:cNvSpPr>
          <p:nvPr/>
        </p:nvSpPr>
        <p:spPr bwMode="auto">
          <a:xfrm>
            <a:off x="4146928" y="4787901"/>
            <a:ext cx="3953463"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defRPr/>
            </a:pPr>
            <a:r>
              <a:rPr lang="es-VE" sz="1800" dirty="0">
                <a:effectLst>
                  <a:outerShdw blurRad="38100" dist="38100" dir="2700000" algn="tl">
                    <a:srgbClr val="C0C0C0"/>
                  </a:outerShdw>
                </a:effectLst>
                <a:latin typeface="Comic Sans MS" panose="030F0702030302020204" pitchFamily="66" charset="0"/>
              </a:rPr>
              <a:t>Bacterias beneficiosas a la salud por proteger al cuerpo de patógenos o por ayudar a la recuperación luego de </a:t>
            </a:r>
            <a:r>
              <a:rPr lang="es-VE" sz="1800" dirty="0" smtClean="0">
                <a:effectLst>
                  <a:outerShdw blurRad="38100" dist="38100" dir="2700000" algn="tl">
                    <a:srgbClr val="C0C0C0"/>
                  </a:outerShdw>
                </a:effectLst>
                <a:latin typeface="Comic Sans MS" panose="030F0702030302020204" pitchFamily="66" charset="0"/>
              </a:rPr>
              <a:t>enfermedad</a:t>
            </a:r>
            <a:endParaRPr lang="es-ES_tradnl" sz="1800" dirty="0">
              <a:latin typeface="Comic Sans MS" panose="030F0702030302020204" pitchFamily="66" charset="0"/>
            </a:endParaRPr>
          </a:p>
        </p:txBody>
      </p:sp>
      <p:sp>
        <p:nvSpPr>
          <p:cNvPr id="89096" name="Line 17"/>
          <p:cNvSpPr>
            <a:spLocks noChangeShapeType="1"/>
          </p:cNvSpPr>
          <p:nvPr/>
        </p:nvSpPr>
        <p:spPr bwMode="auto">
          <a:xfrm>
            <a:off x="1446213" y="3429000"/>
            <a:ext cx="1584325" cy="93662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VE"/>
          </a:p>
        </p:txBody>
      </p:sp>
      <p:sp>
        <p:nvSpPr>
          <p:cNvPr id="89097" name="Rectangle 19"/>
          <p:cNvSpPr>
            <a:spLocks noChangeArrowheads="1"/>
          </p:cNvSpPr>
          <p:nvPr/>
        </p:nvSpPr>
        <p:spPr bwMode="auto">
          <a:xfrm>
            <a:off x="5335588" y="1557338"/>
            <a:ext cx="2305050" cy="358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VE"/>
          </a:p>
        </p:txBody>
      </p:sp>
      <p:sp>
        <p:nvSpPr>
          <p:cNvPr id="89098" name="Text Box 18"/>
          <p:cNvSpPr txBox="1">
            <a:spLocks noChangeArrowheads="1"/>
          </p:cNvSpPr>
          <p:nvPr/>
        </p:nvSpPr>
        <p:spPr bwMode="auto">
          <a:xfrm>
            <a:off x="5005388" y="1509713"/>
            <a:ext cx="272891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1400" b="1" dirty="0"/>
              <a:t>Bacterias y hongos patógenos</a:t>
            </a:r>
          </a:p>
          <a:p>
            <a:pPr eaLnBrk="1" hangingPunct="1"/>
            <a:r>
              <a:rPr lang="es-ES_tradnl" sz="1400" b="1" dirty="0"/>
              <a:t>Ej. </a:t>
            </a:r>
            <a:r>
              <a:rPr lang="es-ES_tradnl" sz="1400" b="1" i="1" dirty="0"/>
              <a:t>Cándida </a:t>
            </a:r>
            <a:r>
              <a:rPr lang="es-ES_tradnl" sz="1400" b="1" i="1" dirty="0" err="1"/>
              <a:t>albicans</a:t>
            </a:r>
            <a:endParaRPr lang="es-ES_tradnl" sz="1400" b="1" i="1" dirty="0"/>
          </a:p>
        </p:txBody>
      </p:sp>
      <p:sp>
        <p:nvSpPr>
          <p:cNvPr id="89100" name="Rectangle 21"/>
          <p:cNvSpPr>
            <a:spLocks noChangeArrowheads="1"/>
          </p:cNvSpPr>
          <p:nvPr/>
        </p:nvSpPr>
        <p:spPr bwMode="auto">
          <a:xfrm>
            <a:off x="4146928" y="5977450"/>
            <a:ext cx="37211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sz="1000" dirty="0"/>
              <a:t>http://medical-dictionary.thefreedictionary.com/probiotics</a:t>
            </a:r>
          </a:p>
        </p:txBody>
      </p:sp>
      <p:sp>
        <p:nvSpPr>
          <p:cNvPr id="89103" name="Rectangle 26"/>
          <p:cNvSpPr>
            <a:spLocks noChangeArrowheads="1"/>
          </p:cNvSpPr>
          <p:nvPr/>
        </p:nvSpPr>
        <p:spPr bwMode="auto">
          <a:xfrm>
            <a:off x="798513" y="6497638"/>
            <a:ext cx="47990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t>http://www.nature.com/nrmicro/journal/v4/n3/fig_tab/nrmicro1349_F1.html</a:t>
            </a:r>
          </a:p>
        </p:txBody>
      </p:sp>
      <p:sp>
        <p:nvSpPr>
          <p:cNvPr id="89104" name="Line 27"/>
          <p:cNvSpPr>
            <a:spLocks noChangeShapeType="1"/>
          </p:cNvSpPr>
          <p:nvPr/>
        </p:nvSpPr>
        <p:spPr bwMode="auto">
          <a:xfrm>
            <a:off x="1446213" y="3429000"/>
            <a:ext cx="215900" cy="1728788"/>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VE"/>
          </a:p>
        </p:txBody>
      </p:sp>
      <p:sp>
        <p:nvSpPr>
          <p:cNvPr id="2" name="1 CuadroTexto"/>
          <p:cNvSpPr txBox="1"/>
          <p:nvPr/>
        </p:nvSpPr>
        <p:spPr>
          <a:xfrm>
            <a:off x="693492" y="2924944"/>
            <a:ext cx="1454244" cy="646331"/>
          </a:xfrm>
          <a:prstGeom prst="rect">
            <a:avLst/>
          </a:prstGeom>
          <a:solidFill>
            <a:srgbClr val="99CCFF"/>
          </a:solidFill>
          <a:effectLst>
            <a:outerShdw blurRad="50800" dist="38100" dir="2700000" algn="tl" rotWithShape="0">
              <a:prstClr val="black">
                <a:alpha val="40000"/>
              </a:prstClr>
            </a:outerShdw>
          </a:effectLst>
        </p:spPr>
        <p:txBody>
          <a:bodyPr wrap="none" rtlCol="0">
            <a:spAutoFit/>
          </a:bodyPr>
          <a:lstStyle/>
          <a:p>
            <a:r>
              <a:rPr lang="es-VE" dirty="0" err="1" smtClean="0">
                <a:latin typeface="Comic Sans MS" panose="030F0702030302020204" pitchFamily="66" charset="0"/>
              </a:rPr>
              <a:t>Probióticos</a:t>
            </a:r>
            <a:r>
              <a:rPr lang="es-VE" dirty="0" smtClean="0">
                <a:latin typeface="Comic Sans MS" panose="030F0702030302020204" pitchFamily="66" charset="0"/>
              </a:rPr>
              <a:t> </a:t>
            </a:r>
          </a:p>
          <a:p>
            <a:r>
              <a:rPr lang="es-VE" dirty="0" smtClean="0">
                <a:latin typeface="Comic Sans MS" panose="030F0702030302020204" pitchFamily="66" charset="0"/>
              </a:rPr>
              <a:t>diseñados</a:t>
            </a:r>
            <a:endParaRPr lang="es-VE" dirty="0">
              <a:latin typeface="Comic Sans MS" panose="030F0702030302020204" pitchFamily="66" charset="0"/>
            </a:endParaRPr>
          </a:p>
        </p:txBody>
      </p:sp>
      <p:sp>
        <p:nvSpPr>
          <p:cNvPr id="21" name="6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7" name="Text Box 21"/>
          <p:cNvSpPr txBox="1">
            <a:spLocks noChangeArrowheads="1"/>
          </p:cNvSpPr>
          <p:nvPr/>
        </p:nvSpPr>
        <p:spPr bwMode="auto">
          <a:xfrm>
            <a:off x="2607096" y="633948"/>
            <a:ext cx="1638590" cy="830997"/>
          </a:xfrm>
          <a:prstGeom prst="rect">
            <a:avLst/>
          </a:prstGeom>
          <a:solidFill>
            <a:srgbClr val="F1B5D0"/>
          </a:solidFill>
          <a:ln w="28575">
            <a:solidFill>
              <a:schemeClr val="hlink"/>
            </a:solidFill>
            <a:miter lim="800000"/>
            <a:headEnd/>
            <a:tailEnd/>
          </a:ln>
          <a:effectLs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 sz="2400" dirty="0" smtClean="0"/>
              <a:t>Bacterias </a:t>
            </a:r>
          </a:p>
          <a:p>
            <a:pPr algn="l" eaLnBrk="1" hangingPunct="1"/>
            <a:r>
              <a:rPr lang="es-ES" sz="2400" dirty="0" smtClean="0"/>
              <a:t>amigas </a:t>
            </a:r>
            <a:endParaRPr lang="es-ES" sz="2400" dirty="0"/>
          </a:p>
        </p:txBody>
      </p:sp>
      <p:sp>
        <p:nvSpPr>
          <p:cNvPr id="18" name="6 CuadroTexto"/>
          <p:cNvSpPr txBox="1"/>
          <p:nvPr/>
        </p:nvSpPr>
        <p:spPr>
          <a:xfrm>
            <a:off x="231150" y="139865"/>
            <a:ext cx="877163"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III</a:t>
            </a:r>
            <a:r>
              <a:rPr lang="es-VE" sz="2000" dirty="0" smtClean="0">
                <a:solidFill>
                  <a:prstClr val="white"/>
                </a:solidFill>
                <a:latin typeface="Comic Sans MS" pitchFamily="66" charset="0"/>
              </a:rPr>
              <a:t>A</a:t>
            </a:r>
            <a:endParaRPr lang="es-VE" sz="2000" dirty="0">
              <a:solidFill>
                <a:prstClr val="white"/>
              </a:solidFill>
              <a:latin typeface="Comic Sans MS" pitchFamily="66" charset="0"/>
            </a:endParaRPr>
          </a:p>
        </p:txBody>
      </p:sp>
      <p:sp>
        <p:nvSpPr>
          <p:cNvPr id="22" name="CuadroTexto 21"/>
          <p:cNvSpPr txBox="1"/>
          <p:nvPr/>
        </p:nvSpPr>
        <p:spPr>
          <a:xfrm>
            <a:off x="231150" y="653207"/>
            <a:ext cx="1388522" cy="615553"/>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a:p>
            <a:r>
              <a:rPr lang="es-VE" b="1" dirty="0" smtClean="0">
                <a:latin typeface="Comic Sans MS" panose="030F0702030302020204" pitchFamily="66" charset="0"/>
              </a:rPr>
              <a:t>Probióticos</a:t>
            </a:r>
            <a:endParaRPr lang="es-VE" b="1" dirty="0">
              <a:latin typeface="Comic Sans MS" panose="030F0702030302020204" pitchFamily="66" charset="0"/>
            </a:endParaRPr>
          </a:p>
        </p:txBody>
      </p:sp>
    </p:spTree>
    <p:extLst>
      <p:ext uri="{BB962C8B-B14F-4D97-AF65-F5344CB8AC3E}">
        <p14:creationId xmlns:p14="http://schemas.microsoft.com/office/powerpoint/2010/main" val="1524694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910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909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638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909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63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81" grpId="0" animBg="1"/>
      <p:bldP spid="186384" grpId="0"/>
      <p:bldP spid="89096" grpId="0" animBg="1"/>
      <p:bldP spid="89098" grpId="0"/>
      <p:bldP spid="89104" grpId="0" animBg="1"/>
      <p:bldP spid="2" grpId="0" animBg="1"/>
      <p:bldP spid="1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3548" name="Picture 12" descr="probiotics"/>
          <p:cNvPicPr>
            <a:picLocks noChangeAspect="1" noChangeArrowheads="1"/>
          </p:cNvPicPr>
          <p:nvPr/>
        </p:nvPicPr>
        <p:blipFill>
          <a:blip r:embed="rId2">
            <a:extLst>
              <a:ext uri="{28A0092B-C50C-407E-A947-70E740481C1C}">
                <a14:useLocalDpi xmlns:a14="http://schemas.microsoft.com/office/drawing/2010/main" val="0"/>
              </a:ext>
            </a:extLst>
          </a:blip>
          <a:srcRect l="4346"/>
          <a:stretch>
            <a:fillRect/>
          </a:stretch>
        </p:blipFill>
        <p:spPr bwMode="auto">
          <a:xfrm>
            <a:off x="2555776" y="671210"/>
            <a:ext cx="5472112" cy="55959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91144" name="Rectangle 17"/>
          <p:cNvSpPr>
            <a:spLocks noChangeArrowheads="1"/>
          </p:cNvSpPr>
          <p:nvPr/>
        </p:nvSpPr>
        <p:spPr bwMode="auto">
          <a:xfrm>
            <a:off x="3563888" y="6273223"/>
            <a:ext cx="4064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a:t>http://wedharma.com/wp-content/uploads/2010/01/rjo0680l.jpg</a:t>
            </a:r>
          </a:p>
        </p:txBody>
      </p:sp>
      <p:sp>
        <p:nvSpPr>
          <p:cNvPr id="11" name="6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6 CuadroTexto"/>
          <p:cNvSpPr txBox="1"/>
          <p:nvPr/>
        </p:nvSpPr>
        <p:spPr>
          <a:xfrm>
            <a:off x="410256" y="378252"/>
            <a:ext cx="671979"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a:t>
            </a:r>
            <a:endParaRPr lang="es-VE" sz="1600" dirty="0">
              <a:solidFill>
                <a:prstClr val="white"/>
              </a:solidFill>
              <a:latin typeface="Comic Sans MS" pitchFamily="66" charset="0"/>
            </a:endParaRPr>
          </a:p>
        </p:txBody>
      </p:sp>
      <p:sp>
        <p:nvSpPr>
          <p:cNvPr id="9" name="CuadroTexto 8"/>
          <p:cNvSpPr txBox="1"/>
          <p:nvPr/>
        </p:nvSpPr>
        <p:spPr>
          <a:xfrm>
            <a:off x="410256" y="751089"/>
            <a:ext cx="1521570" cy="646331"/>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2000" b="1" dirty="0" smtClean="0">
                <a:latin typeface="Comic Sans MS" panose="030F0702030302020204" pitchFamily="66" charset="0"/>
              </a:rPr>
              <a:t>Probióticos</a:t>
            </a:r>
            <a:endParaRPr lang="es-VE" sz="2000" b="1" dirty="0">
              <a:latin typeface="Comic Sans MS" panose="030F0702030302020204" pitchFamily="66" charset="0"/>
            </a:endParaRPr>
          </a:p>
        </p:txBody>
      </p:sp>
      <p:sp>
        <p:nvSpPr>
          <p:cNvPr id="2" name="Rectángulo 1"/>
          <p:cNvSpPr/>
          <p:nvPr/>
        </p:nvSpPr>
        <p:spPr>
          <a:xfrm rot="21096397">
            <a:off x="3048536" y="2559290"/>
            <a:ext cx="1149064" cy="5757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 name="Rectángulo 2"/>
          <p:cNvSpPr/>
          <p:nvPr/>
        </p:nvSpPr>
        <p:spPr>
          <a:xfrm rot="20897258">
            <a:off x="3040854" y="2464730"/>
            <a:ext cx="1207671" cy="646331"/>
          </a:xfrm>
          <a:prstGeom prst="rect">
            <a:avLst/>
          </a:prstGeom>
        </p:spPr>
        <p:txBody>
          <a:bodyPr wrap="square">
            <a:spAutoFit/>
          </a:bodyPr>
          <a:lstStyle/>
          <a:p>
            <a:pPr algn="ctr"/>
            <a:r>
              <a:rPr lang="es-ES" dirty="0">
                <a:latin typeface="Comic Sans MS" panose="030F0702030302020204" pitchFamily="66" charset="0"/>
              </a:rPr>
              <a:t>Bacterias </a:t>
            </a:r>
          </a:p>
          <a:p>
            <a:pPr algn="ctr"/>
            <a:r>
              <a:rPr lang="es-ES" dirty="0">
                <a:latin typeface="Comic Sans MS" panose="030F0702030302020204" pitchFamily="66" charset="0"/>
              </a:rPr>
              <a:t>amigas </a:t>
            </a:r>
          </a:p>
        </p:txBody>
      </p:sp>
      <p:sp>
        <p:nvSpPr>
          <p:cNvPr id="4" name="Rectángulo 3"/>
          <p:cNvSpPr/>
          <p:nvPr/>
        </p:nvSpPr>
        <p:spPr>
          <a:xfrm rot="20758643">
            <a:off x="3547797" y="4525263"/>
            <a:ext cx="1584176" cy="12507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5" name="Rectángulo 4"/>
          <p:cNvSpPr/>
          <p:nvPr/>
        </p:nvSpPr>
        <p:spPr>
          <a:xfrm rot="20874144">
            <a:off x="4634286" y="4319505"/>
            <a:ext cx="576064" cy="78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6" name="Rectángulo 5"/>
          <p:cNvSpPr/>
          <p:nvPr/>
        </p:nvSpPr>
        <p:spPr>
          <a:xfrm rot="20803293">
            <a:off x="3995936" y="5661248"/>
            <a:ext cx="92638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Rectángulo 13"/>
          <p:cNvSpPr/>
          <p:nvPr/>
        </p:nvSpPr>
        <p:spPr>
          <a:xfrm rot="20451614">
            <a:off x="3380638" y="4518402"/>
            <a:ext cx="2064528" cy="1231106"/>
          </a:xfrm>
          <a:prstGeom prst="rect">
            <a:avLst/>
          </a:prstGeom>
        </p:spPr>
        <p:txBody>
          <a:bodyPr wrap="square">
            <a:spAutoFit/>
          </a:bodyPr>
          <a:lstStyle/>
          <a:p>
            <a:pPr algn="ctr"/>
            <a:r>
              <a:rPr lang="es-ES" sz="1600" dirty="0" smtClean="0">
                <a:latin typeface="Comic Sans MS" panose="030F0702030302020204" pitchFamily="66" charset="0"/>
              </a:rPr>
              <a:t>¡</a:t>
            </a:r>
            <a:r>
              <a:rPr lang="es-ES" sz="1600" u="sng" dirty="0" smtClean="0">
                <a:latin typeface="Comic Sans MS" panose="030F0702030302020204" pitchFamily="66" charset="0"/>
              </a:rPr>
              <a:t>Oferta especial!</a:t>
            </a:r>
          </a:p>
          <a:p>
            <a:pPr algn="ctr"/>
            <a:endParaRPr lang="es-ES" sz="1000" dirty="0" smtClean="0">
              <a:latin typeface="Comic Sans MS" panose="030F0702030302020204" pitchFamily="66" charset="0"/>
            </a:endParaRPr>
          </a:p>
          <a:p>
            <a:pPr algn="ctr"/>
            <a:r>
              <a:rPr lang="es-ES" sz="1600" dirty="0" smtClean="0">
                <a:latin typeface="Comic Sans MS" panose="030F0702030302020204" pitchFamily="66" charset="0"/>
              </a:rPr>
              <a:t>Compre 4.732.498</a:t>
            </a:r>
          </a:p>
          <a:p>
            <a:pPr algn="ctr"/>
            <a:r>
              <a:rPr lang="es-ES" sz="1600" dirty="0" smtClean="0">
                <a:latin typeface="Comic Sans MS" panose="030F0702030302020204" pitchFamily="66" charset="0"/>
              </a:rPr>
              <a:t>Gane UNA </a:t>
            </a:r>
          </a:p>
          <a:p>
            <a:pPr algn="ctr"/>
            <a:r>
              <a:rPr lang="es-ES" sz="1600" dirty="0" smtClean="0">
                <a:latin typeface="Comic Sans MS" panose="030F0702030302020204" pitchFamily="66" charset="0"/>
              </a:rPr>
              <a:t>GRATIS</a:t>
            </a:r>
            <a:endParaRPr lang="es-ES" sz="1600" dirty="0">
              <a:latin typeface="Comic Sans MS" panose="030F0702030302020204" pitchFamily="66" charset="0"/>
            </a:endParaRPr>
          </a:p>
        </p:txBody>
      </p:sp>
      <p:sp>
        <p:nvSpPr>
          <p:cNvPr id="7" name="Rectángulo 6"/>
          <p:cNvSpPr/>
          <p:nvPr/>
        </p:nvSpPr>
        <p:spPr>
          <a:xfrm rot="20934247">
            <a:off x="3343233" y="1246994"/>
            <a:ext cx="1993302" cy="5259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Rectángulo 16"/>
          <p:cNvSpPr/>
          <p:nvPr/>
        </p:nvSpPr>
        <p:spPr>
          <a:xfrm rot="21091506">
            <a:off x="3165463" y="1309893"/>
            <a:ext cx="2494877" cy="400110"/>
          </a:xfrm>
          <a:prstGeom prst="rect">
            <a:avLst/>
          </a:prstGeom>
        </p:spPr>
        <p:txBody>
          <a:bodyPr wrap="square">
            <a:spAutoFit/>
          </a:bodyPr>
          <a:lstStyle/>
          <a:p>
            <a:pPr algn="ctr"/>
            <a:r>
              <a:rPr lang="es-ES" sz="2000" dirty="0" smtClean="0">
                <a:latin typeface="Comic Sans MS" panose="030F0702030302020204" pitchFamily="66" charset="0"/>
              </a:rPr>
              <a:t>Abasto de SALUD</a:t>
            </a:r>
            <a:endParaRPr lang="es-ES" sz="2000" dirty="0">
              <a:latin typeface="Comic Sans MS" panose="030F0702030302020204" pitchFamily="66" charset="0"/>
            </a:endParaRPr>
          </a:p>
        </p:txBody>
      </p:sp>
    </p:spTree>
    <p:extLst>
      <p:ext uri="{BB962C8B-B14F-4D97-AF65-F5344CB8AC3E}">
        <p14:creationId xmlns:p14="http://schemas.microsoft.com/office/powerpoint/2010/main" val="182265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354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114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44" grpId="0"/>
      <p:bldP spid="2" grpId="0" animBg="1"/>
      <p:bldP spid="3" grpId="0"/>
      <p:bldP spid="4" grpId="0" animBg="1"/>
      <p:bldP spid="5" grpId="0" animBg="1"/>
      <p:bldP spid="6" grpId="0" animBg="1"/>
      <p:bldP spid="14" grpId="0"/>
      <p:bldP spid="7" grpId="0" animBg="1"/>
      <p:bldP spid="17" grpId="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2" descr="El yogur y el queso son los productos de la fermentación bacteriana, mientras que la cerveza y el vino son productos de fermentación de la levadura |Foto: BBC MUN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599" y="1627542"/>
            <a:ext cx="4847760" cy="270842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5938643" y="2276872"/>
            <a:ext cx="2151551" cy="954107"/>
          </a:xfrm>
          <a:prstGeom prst="rect">
            <a:avLst/>
          </a:prstGeom>
          <a:solidFill>
            <a:schemeClr val="accent6">
              <a:lumMod val="40000"/>
              <a:lumOff val="60000"/>
            </a:schemeClr>
          </a:solidFill>
          <a:ln w="28575">
            <a:solidFill>
              <a:srgbClr val="0047D6"/>
            </a:solidFill>
          </a:ln>
          <a:effectLst>
            <a:glow rad="101600">
              <a:schemeClr val="accent1">
                <a:satMod val="175000"/>
                <a:alpha val="40000"/>
              </a:schemeClr>
            </a:glow>
            <a:outerShdw blurRad="50800" dist="38100" dir="2700000" algn="tl" rotWithShape="0">
              <a:prstClr val="black">
                <a:alpha val="40000"/>
              </a:prstClr>
            </a:outerShdw>
          </a:effectLst>
        </p:spPr>
        <p:txBody>
          <a:bodyPr wrap="none" rtlCol="0">
            <a:spAutoFit/>
          </a:bodyPr>
          <a:lstStyle/>
          <a:p>
            <a:pPr algn="ctr"/>
            <a:r>
              <a:rPr lang="es-VE" sz="2800" dirty="0" smtClean="0">
                <a:effectLst>
                  <a:outerShdw blurRad="38100" dist="38100" dir="2700000" algn="tl">
                    <a:srgbClr val="000000">
                      <a:alpha val="43137"/>
                    </a:srgbClr>
                  </a:outerShdw>
                </a:effectLst>
                <a:latin typeface="Comic Sans MS" panose="030F0702030302020204" pitchFamily="66" charset="0"/>
              </a:rPr>
              <a:t>Comida </a:t>
            </a:r>
          </a:p>
          <a:p>
            <a:pPr algn="ctr"/>
            <a:r>
              <a:rPr lang="es-VE" sz="2800" dirty="0" smtClean="0">
                <a:effectLst>
                  <a:outerShdw blurRad="38100" dist="38100" dir="2700000" algn="tl">
                    <a:srgbClr val="000000">
                      <a:alpha val="43137"/>
                    </a:srgbClr>
                  </a:outerShdw>
                </a:effectLst>
                <a:latin typeface="Comic Sans MS" panose="030F0702030302020204" pitchFamily="66" charset="0"/>
              </a:rPr>
              <a:t>fermentada</a:t>
            </a:r>
            <a:endParaRPr lang="es-VE" sz="2800" dirty="0">
              <a:effectLst>
                <a:outerShdw blurRad="38100" dist="38100" dir="2700000" algn="tl">
                  <a:srgbClr val="000000">
                    <a:alpha val="43137"/>
                  </a:srgbClr>
                </a:outerShdw>
              </a:effectLst>
              <a:latin typeface="Comic Sans MS" panose="030F0702030302020204" pitchFamily="66" charset="0"/>
            </a:endParaRPr>
          </a:p>
        </p:txBody>
      </p:sp>
      <p:sp>
        <p:nvSpPr>
          <p:cNvPr id="6" name="6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bg1">
                    <a:lumMod val="75000"/>
                  </a:schemeClr>
                </a:solidFill>
                <a:latin typeface="Arial" panose="020B0604020202020204" pitchFamily="34" charset="0"/>
                <a:cs typeface="Arial" panose="020B0604020202020204" pitchFamily="34" charset="0"/>
              </a:rPr>
              <a:t>X. Páez. Facultad Medicina. ULA 2019</a:t>
            </a:r>
            <a:endParaRPr lang="es-VE" sz="1200" dirty="0">
              <a:solidFill>
                <a:schemeClr val="bg1">
                  <a:lumMod val="75000"/>
                </a:schemeClr>
              </a:solidFill>
              <a:latin typeface="Arial" panose="020B0604020202020204" pitchFamily="34" charset="0"/>
              <a:cs typeface="Arial" panose="020B0604020202020204" pitchFamily="34" charset="0"/>
            </a:endParaRPr>
          </a:p>
        </p:txBody>
      </p:sp>
      <p:sp>
        <p:nvSpPr>
          <p:cNvPr id="5" name="Rectángulo 4"/>
          <p:cNvSpPr/>
          <p:nvPr/>
        </p:nvSpPr>
        <p:spPr>
          <a:xfrm>
            <a:off x="588697" y="5775830"/>
            <a:ext cx="3884222" cy="738664"/>
          </a:xfrm>
          <a:prstGeom prst="rect">
            <a:avLst/>
          </a:prstGeom>
        </p:spPr>
        <p:txBody>
          <a:bodyPr wrap="square">
            <a:spAutoFit/>
          </a:bodyPr>
          <a:lstStyle/>
          <a:p>
            <a:r>
              <a:rPr lang="es-VE" sz="1050" i="1" dirty="0">
                <a:solidFill>
                  <a:schemeClr val="bg1"/>
                </a:solidFill>
                <a:latin typeface="Times New Roman" panose="02020603050405020304" pitchFamily="18" charset="0"/>
                <a:cs typeface="Times New Roman" panose="02020603050405020304" pitchFamily="18" charset="0"/>
              </a:rPr>
              <a:t>¿Es cierto que la comida fermentada es buena para tu intestino? </a:t>
            </a:r>
            <a:endParaRPr lang="es-VE" sz="1050" i="1" dirty="0" smtClean="0">
              <a:solidFill>
                <a:schemeClr val="bg1"/>
              </a:solidFill>
              <a:latin typeface="Times New Roman" panose="02020603050405020304" pitchFamily="18" charset="0"/>
              <a:cs typeface="Times New Roman" panose="02020603050405020304" pitchFamily="18" charset="0"/>
            </a:endParaRPr>
          </a:p>
          <a:p>
            <a:r>
              <a:rPr lang="es-VE" sz="1050" i="1" dirty="0" smtClean="0">
                <a:solidFill>
                  <a:schemeClr val="bg1"/>
                </a:solidFill>
                <a:latin typeface="Times New Roman" panose="02020603050405020304" pitchFamily="18" charset="0"/>
                <a:cs typeface="Times New Roman" panose="02020603050405020304" pitchFamily="18" charset="0"/>
              </a:rPr>
              <a:t> BBC Mundo </a:t>
            </a:r>
            <a:r>
              <a:rPr lang="es-VE" sz="1050" dirty="0" smtClean="0">
                <a:solidFill>
                  <a:schemeClr val="bg1"/>
                </a:solidFill>
                <a:latin typeface="Times New Roman" panose="02020603050405020304" pitchFamily="18" charset="0"/>
                <a:cs typeface="Times New Roman" panose="02020603050405020304" pitchFamily="18" charset="0"/>
              </a:rPr>
              <a:t>20 marzo 2016. http</a:t>
            </a:r>
            <a:r>
              <a:rPr lang="es-VE" sz="1050" dirty="0">
                <a:solidFill>
                  <a:schemeClr val="bg1"/>
                </a:solidFill>
                <a:latin typeface="Times New Roman" panose="02020603050405020304" pitchFamily="18" charset="0"/>
                <a:cs typeface="Times New Roman" panose="02020603050405020304" pitchFamily="18" charset="0"/>
              </a:rPr>
              <a:t>://www.bbc.com/mundo/noticias/</a:t>
            </a:r>
            <a:r>
              <a:rPr lang="es-VE" sz="1050" b="1" dirty="0">
                <a:solidFill>
                  <a:schemeClr val="bg1"/>
                </a:solidFill>
                <a:latin typeface="Times New Roman" panose="02020603050405020304" pitchFamily="18" charset="0"/>
                <a:cs typeface="Times New Roman" panose="02020603050405020304" pitchFamily="18" charset="0"/>
              </a:rPr>
              <a:t>2016</a:t>
            </a:r>
            <a:r>
              <a:rPr lang="es-VE" sz="1050" dirty="0">
                <a:solidFill>
                  <a:schemeClr val="bg1"/>
                </a:solidFill>
                <a:latin typeface="Times New Roman" panose="02020603050405020304" pitchFamily="18" charset="0"/>
                <a:cs typeface="Times New Roman" panose="02020603050405020304" pitchFamily="18" charset="0"/>
              </a:rPr>
              <a:t>/03/160317_comida_fermentada_intestinos_finde_dv</a:t>
            </a:r>
          </a:p>
        </p:txBody>
      </p:sp>
      <p:pic>
        <p:nvPicPr>
          <p:cNvPr id="1028" name="Picture 4" descr="http://ichef-1.bbci.co.uk/news/ws/624/amz/worldservice/live/assets/images/2016/03/17/160317135308_encurtidos_cerveza_624x351_sciencephotolibrary_nocredi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4159431"/>
            <a:ext cx="4119463" cy="2317198"/>
          </a:xfrm>
          <a:prstGeom prst="rect">
            <a:avLst/>
          </a:prstGeom>
          <a:noFill/>
          <a:extLst>
            <a:ext uri="{909E8E84-426E-40DD-AFC4-6F175D3DCCD1}">
              <a14:hiddenFill xmlns:a14="http://schemas.microsoft.com/office/drawing/2010/main">
                <a:solidFill>
                  <a:srgbClr val="FFFFFF"/>
                </a:solidFill>
              </a14:hiddenFill>
            </a:ext>
          </a:extLst>
        </p:spPr>
      </p:pic>
      <p:sp>
        <p:nvSpPr>
          <p:cNvPr id="11" name="6 CuadroTexto"/>
          <p:cNvSpPr txBox="1"/>
          <p:nvPr/>
        </p:nvSpPr>
        <p:spPr>
          <a:xfrm>
            <a:off x="345599" y="398414"/>
            <a:ext cx="877163"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III</a:t>
            </a:r>
            <a:r>
              <a:rPr lang="es-VE" sz="2000" dirty="0" smtClean="0">
                <a:solidFill>
                  <a:prstClr val="white"/>
                </a:solidFill>
                <a:latin typeface="Comic Sans MS" pitchFamily="66" charset="0"/>
              </a:rPr>
              <a:t>A</a:t>
            </a:r>
            <a:endParaRPr lang="es-VE" sz="2000" dirty="0">
              <a:solidFill>
                <a:prstClr val="white"/>
              </a:solidFill>
              <a:latin typeface="Comic Sans MS" pitchFamily="66" charset="0"/>
            </a:endParaRPr>
          </a:p>
        </p:txBody>
      </p:sp>
      <p:sp>
        <p:nvSpPr>
          <p:cNvPr id="12" name="CuadroTexto 11"/>
          <p:cNvSpPr txBox="1"/>
          <p:nvPr/>
        </p:nvSpPr>
        <p:spPr>
          <a:xfrm>
            <a:off x="345599" y="911756"/>
            <a:ext cx="1388522" cy="646331"/>
          </a:xfrm>
          <a:prstGeom prst="rect">
            <a:avLst/>
          </a:prstGeom>
          <a:solidFill>
            <a:schemeClr val="accent6">
              <a:lumMod val="40000"/>
              <a:lumOff val="60000"/>
            </a:schemeClr>
          </a:solidFill>
          <a:ln w="28575">
            <a:solidFill>
              <a:srgbClr val="0047D6"/>
            </a:solidFill>
          </a:ln>
        </p:spPr>
        <p:txBody>
          <a:bodyPr wrap="none" rtlCol="0">
            <a:spAutoFit/>
          </a:bodyPr>
          <a:lstStyle/>
          <a:p>
            <a:r>
              <a:rPr lang="es-VE" dirty="0" smtClean="0">
                <a:latin typeface="Comic Sans MS" panose="030F0702030302020204" pitchFamily="66" charset="0"/>
              </a:rPr>
              <a:t>Terapia </a:t>
            </a:r>
          </a:p>
          <a:p>
            <a:r>
              <a:rPr lang="es-VE" b="1" dirty="0" smtClean="0">
                <a:latin typeface="Comic Sans MS" panose="030F0702030302020204" pitchFamily="66" charset="0"/>
              </a:rPr>
              <a:t>Probióticos</a:t>
            </a:r>
            <a:endParaRPr lang="es-VE" b="1" dirty="0">
              <a:latin typeface="Comic Sans MS" panose="030F0702030302020204" pitchFamily="66" charset="0"/>
            </a:endParaRPr>
          </a:p>
        </p:txBody>
      </p:sp>
    </p:spTree>
    <p:extLst>
      <p:ext uri="{BB962C8B-B14F-4D97-AF65-F5344CB8AC3E}">
        <p14:creationId xmlns:p14="http://schemas.microsoft.com/office/powerpoint/2010/main" val="1988148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5" name="Text Box 5"/>
          <p:cNvSpPr txBox="1">
            <a:spLocks noChangeArrowheads="1"/>
          </p:cNvSpPr>
          <p:nvPr/>
        </p:nvSpPr>
        <p:spPr bwMode="auto">
          <a:xfrm>
            <a:off x="2192337" y="4637335"/>
            <a:ext cx="2792752" cy="1384995"/>
          </a:xfrm>
          <a:prstGeom prst="rect">
            <a:avLst/>
          </a:prstGeom>
          <a:solidFill>
            <a:srgbClr val="5AADF8"/>
          </a:solidFill>
          <a:ln w="28575">
            <a:solidFill>
              <a:schemeClr val="hlink"/>
            </a:solidFill>
            <a:miter lim="800000"/>
            <a:headEnd/>
            <a:tailEnd/>
          </a:ln>
          <a:effectLst>
            <a:outerShdw blurRad="50800" dist="38100" dir="2700000" algn="tl" rotWithShape="0">
              <a:prstClr val="black">
                <a:alpha val="40000"/>
              </a:prstClr>
            </a:outerShdw>
          </a:effectLst>
        </p:spPr>
        <p:txBody>
          <a:bodyPr wrap="none">
            <a:spAutoFit/>
          </a:bodyPr>
          <a:lstStyle/>
          <a:p>
            <a:pPr algn="l">
              <a:defRPr/>
            </a:pPr>
            <a:r>
              <a:rPr lang="es-ES_tradnl" sz="2800">
                <a:latin typeface="Comic Sans MS" panose="030F0702030302020204" pitchFamily="66" charset="0"/>
              </a:rPr>
              <a:t>Uso Probióticos</a:t>
            </a:r>
          </a:p>
          <a:p>
            <a:pPr algn="l">
              <a:defRPr/>
            </a:pPr>
            <a:r>
              <a:rPr lang="es-ES_tradnl" sz="2800">
                <a:latin typeface="Comic Sans MS" panose="030F0702030302020204" pitchFamily="66" charset="0"/>
              </a:rPr>
              <a:t>Preventivo</a:t>
            </a:r>
          </a:p>
          <a:p>
            <a:pPr algn="l">
              <a:defRPr/>
            </a:pPr>
            <a:r>
              <a:rPr lang="es-ES_tradnl" sz="2800">
                <a:latin typeface="Comic Sans MS" panose="030F0702030302020204" pitchFamily="66" charset="0"/>
              </a:rPr>
              <a:t>Coadyuvante</a:t>
            </a:r>
          </a:p>
        </p:txBody>
      </p:sp>
      <p:pic>
        <p:nvPicPr>
          <p:cNvPr id="92167" name="Picture 11" descr="Lactobacillu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0308" y="1003199"/>
            <a:ext cx="3368154" cy="2680393"/>
          </a:xfrm>
          <a:prstGeom prst="rect">
            <a:avLst/>
          </a:prstGeom>
          <a:solidFill>
            <a:srgbClr val="FF6699"/>
          </a:solidFill>
          <a:ln w="9525">
            <a:solidFill>
              <a:srgbClr val="FF6699"/>
            </a:solidFill>
            <a:miter lim="800000"/>
            <a:headEnd/>
            <a:tailEnd/>
          </a:ln>
        </p:spPr>
      </p:pic>
      <p:pic>
        <p:nvPicPr>
          <p:cNvPr id="92168" name="Picture 12" descr="Bifidobacteri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9829" y="3866240"/>
            <a:ext cx="3368154" cy="2528693"/>
          </a:xfrm>
          <a:prstGeom prst="rect">
            <a:avLst/>
          </a:prstGeom>
          <a:noFill/>
          <a:ln w="9525">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92169" name="Rectangle 13"/>
          <p:cNvSpPr>
            <a:spLocks noChangeArrowheads="1"/>
          </p:cNvSpPr>
          <p:nvPr/>
        </p:nvSpPr>
        <p:spPr bwMode="auto">
          <a:xfrm>
            <a:off x="5219700" y="2924944"/>
            <a:ext cx="165827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b="1" i="1" dirty="0" err="1" smtClean="0"/>
              <a:t>Lactobacillum</a:t>
            </a:r>
            <a:endParaRPr lang="es-ES_tradnl" sz="2000" b="1" i="1" dirty="0"/>
          </a:p>
        </p:txBody>
      </p:sp>
      <p:sp>
        <p:nvSpPr>
          <p:cNvPr id="92170" name="Rectangle 14"/>
          <p:cNvSpPr>
            <a:spLocks noChangeArrowheads="1"/>
          </p:cNvSpPr>
          <p:nvPr/>
        </p:nvSpPr>
        <p:spPr bwMode="auto">
          <a:xfrm>
            <a:off x="5219700" y="5837202"/>
            <a:ext cx="188641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b="1" i="1" dirty="0"/>
              <a:t>B</a:t>
            </a:r>
            <a:r>
              <a:rPr lang="en-US" sz="2000" b="1" i="1" dirty="0" smtClean="0"/>
              <a:t>ifidobacterium</a:t>
            </a:r>
            <a:endParaRPr lang="es-ES_tradnl" sz="2000" b="1" i="1" dirty="0"/>
          </a:p>
        </p:txBody>
      </p:sp>
      <p:sp>
        <p:nvSpPr>
          <p:cNvPr id="199695" name="Text Box 15"/>
          <p:cNvSpPr txBox="1">
            <a:spLocks noChangeArrowheads="1"/>
          </p:cNvSpPr>
          <p:nvPr/>
        </p:nvSpPr>
        <p:spPr bwMode="auto">
          <a:xfrm rot="-2592859">
            <a:off x="1691655" y="1311657"/>
            <a:ext cx="1321196" cy="523220"/>
          </a:xfrm>
          <a:prstGeom prst="rect">
            <a:avLst/>
          </a:prstGeom>
          <a:solidFill>
            <a:srgbClr val="D5EAFF"/>
          </a:solidFill>
          <a:ln w="9525" cap="rnd">
            <a:solidFill>
              <a:schemeClr val="tx1"/>
            </a:solidFill>
            <a:prstDash val="sysDot"/>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defRPr/>
            </a:pPr>
            <a:r>
              <a:rPr lang="es-ES_tradnl" sz="2800" b="1" dirty="0" smtClean="0">
                <a:effectLst>
                  <a:outerShdw blurRad="38100" dist="38100" dir="2700000" algn="tl">
                    <a:srgbClr val="FFFFFF"/>
                  </a:outerShdw>
                </a:effectLst>
              </a:rPr>
              <a:t>Yogurt</a:t>
            </a:r>
          </a:p>
        </p:txBody>
      </p:sp>
      <p:sp>
        <p:nvSpPr>
          <p:cNvPr id="199698" name="Text Box 18"/>
          <p:cNvSpPr txBox="1">
            <a:spLocks noChangeArrowheads="1"/>
          </p:cNvSpPr>
          <p:nvPr/>
        </p:nvSpPr>
        <p:spPr bwMode="auto">
          <a:xfrm rot="-2592859">
            <a:off x="3645770" y="3306325"/>
            <a:ext cx="1321196" cy="523220"/>
          </a:xfrm>
          <a:prstGeom prst="rect">
            <a:avLst/>
          </a:prstGeom>
          <a:solidFill>
            <a:srgbClr val="D5EAFF"/>
          </a:solidFill>
          <a:ln w="9525" cap="rnd">
            <a:solidFill>
              <a:schemeClr val="tx1"/>
            </a:solidFill>
            <a:prstDash val="sysDot"/>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defRPr/>
            </a:pPr>
            <a:r>
              <a:rPr lang="es-ES_tradnl" sz="2800" b="1" dirty="0" smtClean="0">
                <a:effectLst>
                  <a:outerShdw blurRad="38100" dist="38100" dir="2700000" algn="tl">
                    <a:srgbClr val="FFFFFF"/>
                  </a:outerShdw>
                </a:effectLst>
              </a:rPr>
              <a:t>Yogurt</a:t>
            </a:r>
          </a:p>
        </p:txBody>
      </p:sp>
      <p:sp>
        <p:nvSpPr>
          <p:cNvPr id="16" name="Text Box 21"/>
          <p:cNvSpPr txBox="1">
            <a:spLocks noChangeArrowheads="1"/>
          </p:cNvSpPr>
          <p:nvPr/>
        </p:nvSpPr>
        <p:spPr bwMode="auto">
          <a:xfrm>
            <a:off x="5502833" y="395093"/>
            <a:ext cx="2682145" cy="461665"/>
          </a:xfrm>
          <a:prstGeom prst="rect">
            <a:avLst/>
          </a:prstGeom>
          <a:solidFill>
            <a:srgbClr val="5AADF8"/>
          </a:solidFill>
          <a:ln w="28575">
            <a:solidFill>
              <a:schemeClr val="hlink"/>
            </a:solidFill>
            <a:miter lim="800000"/>
            <a:headEnd/>
            <a:tailEnd/>
          </a:ln>
          <a:effectLs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 sz="2400" dirty="0" smtClean="0"/>
              <a:t>Bacterias amigas </a:t>
            </a:r>
            <a:endParaRPr lang="es-ES" sz="2400" dirty="0"/>
          </a:p>
        </p:txBody>
      </p:sp>
      <p:pic>
        <p:nvPicPr>
          <p:cNvPr id="1026" name="Picture 2" descr="C:\Users\ximena\Desktop\índic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12828" y="493713"/>
            <a:ext cx="2118850" cy="169676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ximena\Desktop\image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016" y="4392676"/>
            <a:ext cx="1902868" cy="2419223"/>
          </a:xfrm>
          <a:prstGeom prst="rect">
            <a:avLst/>
          </a:prstGeom>
          <a:noFill/>
          <a:extLst>
            <a:ext uri="{909E8E84-426E-40DD-AFC4-6F175D3DCCD1}">
              <a14:hiddenFill xmlns:a14="http://schemas.microsoft.com/office/drawing/2010/main">
                <a:solidFill>
                  <a:srgbClr val="FFFFFF"/>
                </a:solidFill>
              </a14:hiddenFill>
            </a:ext>
          </a:extLst>
        </p:spPr>
      </p:pic>
      <p:sp>
        <p:nvSpPr>
          <p:cNvPr id="199690" name="Rectangle 10"/>
          <p:cNvSpPr>
            <a:spLocks noChangeArrowheads="1"/>
          </p:cNvSpPr>
          <p:nvPr/>
        </p:nvSpPr>
        <p:spPr bwMode="auto">
          <a:xfrm>
            <a:off x="365351" y="2343892"/>
            <a:ext cx="3280442" cy="2062103"/>
          </a:xfrm>
          <a:prstGeom prst="rect">
            <a:avLst/>
          </a:prstGeom>
          <a:noFill/>
          <a:ln w="2857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sz="1600" b="1" dirty="0" err="1">
                <a:latin typeface="Comic Sans MS" panose="030F0702030302020204" pitchFamily="66" charset="0"/>
              </a:rPr>
              <a:t>Suplementos</a:t>
            </a:r>
            <a:r>
              <a:rPr lang="en-US" sz="1600" b="1" dirty="0">
                <a:latin typeface="Comic Sans MS" panose="030F0702030302020204" pitchFamily="66" charset="0"/>
              </a:rPr>
              <a:t> </a:t>
            </a:r>
            <a:r>
              <a:rPr lang="en-US" sz="1600" b="1" dirty="0" err="1">
                <a:latin typeface="Comic Sans MS" panose="030F0702030302020204" pitchFamily="66" charset="0"/>
              </a:rPr>
              <a:t>dietéticos</a:t>
            </a:r>
            <a:r>
              <a:rPr lang="en-US" sz="1600" b="1" dirty="0">
                <a:latin typeface="Comic Sans MS" panose="030F0702030302020204" pitchFamily="66" charset="0"/>
              </a:rPr>
              <a:t> con </a:t>
            </a:r>
            <a:r>
              <a:rPr lang="en-US" sz="1600" b="1" dirty="0" err="1">
                <a:latin typeface="Comic Sans MS" panose="030F0702030302020204" pitchFamily="66" charset="0"/>
              </a:rPr>
              <a:t>microrganismos</a:t>
            </a:r>
            <a:r>
              <a:rPr lang="en-US" sz="1600" b="1" dirty="0">
                <a:latin typeface="Comic Sans MS" panose="030F0702030302020204" pitchFamily="66" charset="0"/>
              </a:rPr>
              <a:t> </a:t>
            </a:r>
            <a:r>
              <a:rPr lang="en-US" sz="1600" b="1" dirty="0" err="1">
                <a:latin typeface="Comic Sans MS" panose="030F0702030302020204" pitchFamily="66" charset="0"/>
              </a:rPr>
              <a:t>vivos</a:t>
            </a:r>
            <a:r>
              <a:rPr lang="en-US" sz="1600" b="1" dirty="0">
                <a:latin typeface="Comic Sans MS" panose="030F0702030302020204" pitchFamily="66" charset="0"/>
              </a:rPr>
              <a:t> </a:t>
            </a:r>
          </a:p>
          <a:p>
            <a:pPr algn="l"/>
            <a:r>
              <a:rPr lang="en-US" sz="1600" b="1" dirty="0">
                <a:latin typeface="Comic Sans MS" panose="030F0702030302020204" pitchFamily="66" charset="0"/>
              </a:rPr>
              <a:t>(</a:t>
            </a:r>
            <a:r>
              <a:rPr lang="en-US" sz="1600" b="1" dirty="0" err="1">
                <a:latin typeface="Comic Sans MS" panose="030F0702030302020204" pitchFamily="66" charset="0"/>
              </a:rPr>
              <a:t>bacterias</a:t>
            </a:r>
            <a:r>
              <a:rPr lang="en-US" sz="1600" b="1" dirty="0">
                <a:latin typeface="Comic Sans MS" panose="030F0702030302020204" pitchFamily="66" charset="0"/>
              </a:rPr>
              <a:t>, </a:t>
            </a:r>
            <a:r>
              <a:rPr lang="en-US" sz="1600" b="1" dirty="0" err="1">
                <a:latin typeface="Comic Sans MS" panose="030F0702030302020204" pitchFamily="66" charset="0"/>
              </a:rPr>
              <a:t>levaduras</a:t>
            </a:r>
            <a:r>
              <a:rPr lang="en-US" sz="1600" b="1" dirty="0">
                <a:latin typeface="Comic Sans MS" panose="030F0702030302020204" pitchFamily="66" charset="0"/>
              </a:rPr>
              <a:t>) </a:t>
            </a:r>
            <a:r>
              <a:rPr lang="en-US" sz="1600" b="1" dirty="0" err="1">
                <a:latin typeface="Comic Sans MS" panose="030F0702030302020204" pitchFamily="66" charset="0"/>
              </a:rPr>
              <a:t>que</a:t>
            </a:r>
            <a:r>
              <a:rPr lang="en-US" sz="1600" b="1" dirty="0">
                <a:latin typeface="Comic Sans MS" panose="030F0702030302020204" pitchFamily="66" charset="0"/>
              </a:rPr>
              <a:t> en </a:t>
            </a:r>
            <a:r>
              <a:rPr lang="en-US" sz="1600" b="1" dirty="0" err="1">
                <a:latin typeface="Comic Sans MS" panose="030F0702030302020204" pitchFamily="66" charset="0"/>
              </a:rPr>
              <a:t>cantidades</a:t>
            </a:r>
            <a:r>
              <a:rPr lang="en-US" sz="1600" b="1" dirty="0">
                <a:latin typeface="Comic Sans MS" panose="030F0702030302020204" pitchFamily="66" charset="0"/>
              </a:rPr>
              <a:t> </a:t>
            </a:r>
            <a:r>
              <a:rPr lang="en-US" sz="1600" b="1" dirty="0" err="1">
                <a:latin typeface="Comic Sans MS" panose="030F0702030302020204" pitchFamily="66" charset="0"/>
              </a:rPr>
              <a:t>adecuadas</a:t>
            </a:r>
            <a:r>
              <a:rPr lang="en-US" sz="1600" b="1" dirty="0">
                <a:latin typeface="Comic Sans MS" panose="030F0702030302020204" pitchFamily="66" charset="0"/>
              </a:rPr>
              <a:t> </a:t>
            </a:r>
            <a:r>
              <a:rPr lang="en-US" sz="1600" b="1" dirty="0" err="1">
                <a:latin typeface="Comic Sans MS" panose="030F0702030302020204" pitchFamily="66" charset="0"/>
              </a:rPr>
              <a:t>dan</a:t>
            </a:r>
            <a:r>
              <a:rPr lang="en-US" sz="1600" b="1" dirty="0">
                <a:latin typeface="Comic Sans MS" panose="030F0702030302020204" pitchFamily="66" charset="0"/>
              </a:rPr>
              <a:t> </a:t>
            </a:r>
            <a:r>
              <a:rPr lang="en-US" sz="1600" b="1" dirty="0" err="1">
                <a:latin typeface="Comic Sans MS" panose="030F0702030302020204" pitchFamily="66" charset="0"/>
              </a:rPr>
              <a:t>beneficio</a:t>
            </a:r>
            <a:r>
              <a:rPr lang="en-US" sz="1600" b="1" dirty="0">
                <a:latin typeface="Comic Sans MS" panose="030F0702030302020204" pitchFamily="66" charset="0"/>
              </a:rPr>
              <a:t> al </a:t>
            </a:r>
            <a:r>
              <a:rPr lang="en-US" sz="1600" b="1" dirty="0" err="1">
                <a:latin typeface="Comic Sans MS" panose="030F0702030302020204" pitchFamily="66" charset="0"/>
              </a:rPr>
              <a:t>huésped</a:t>
            </a:r>
            <a:r>
              <a:rPr lang="en-US" sz="1600" b="1" dirty="0">
                <a:latin typeface="Comic Sans MS" panose="030F0702030302020204" pitchFamily="66" charset="0"/>
              </a:rPr>
              <a:t>.</a:t>
            </a:r>
          </a:p>
          <a:p>
            <a:pPr algn="l"/>
            <a:endParaRPr lang="en-US" sz="1600" b="1" dirty="0">
              <a:latin typeface="Comic Sans MS" panose="030F0702030302020204" pitchFamily="66" charset="0"/>
            </a:endParaRPr>
          </a:p>
          <a:p>
            <a:r>
              <a:rPr lang="en-US" sz="1600" b="1" dirty="0" err="1">
                <a:latin typeface="Comic Sans MS" panose="030F0702030302020204" pitchFamily="66" charset="0"/>
              </a:rPr>
              <a:t>Generalmente</a:t>
            </a:r>
            <a:r>
              <a:rPr lang="en-US" sz="1600" b="1" dirty="0">
                <a:latin typeface="Comic Sans MS" panose="030F0702030302020204" pitchFamily="66" charset="0"/>
              </a:rPr>
              <a:t> </a:t>
            </a:r>
            <a:r>
              <a:rPr lang="en-US" sz="1600" b="1" i="1" dirty="0" smtClean="0">
                <a:latin typeface="Comic Sans MS" panose="030F0702030302020204" pitchFamily="66" charset="0"/>
              </a:rPr>
              <a:t>Bifidobacterium y </a:t>
            </a:r>
            <a:r>
              <a:rPr lang="es-ES_tradnl" sz="1600" b="1" i="1" dirty="0">
                <a:latin typeface="Comic Sans MS" panose="030F0702030302020204" pitchFamily="66" charset="0"/>
              </a:rPr>
              <a:t>L</a:t>
            </a:r>
            <a:r>
              <a:rPr lang="en-US" sz="1600" b="1" i="1" dirty="0" err="1" smtClean="0">
                <a:latin typeface="Comic Sans MS" panose="030F0702030302020204" pitchFamily="66" charset="0"/>
              </a:rPr>
              <a:t>actobacillum</a:t>
            </a:r>
            <a:r>
              <a:rPr lang="en-US" sz="1600" b="1" dirty="0" smtClean="0">
                <a:latin typeface="Comic Sans MS" panose="030F0702030302020204" pitchFamily="66" charset="0"/>
              </a:rPr>
              <a:t> </a:t>
            </a:r>
            <a:endParaRPr lang="es-ES_tradnl" sz="1600" b="1" i="1" dirty="0">
              <a:latin typeface="Comic Sans MS" panose="030F0702030302020204" pitchFamily="66" charset="0"/>
            </a:endParaRPr>
          </a:p>
        </p:txBody>
      </p:sp>
      <p:sp>
        <p:nvSpPr>
          <p:cNvPr id="17" name="6 CuadroTexto"/>
          <p:cNvSpPr txBox="1"/>
          <p:nvPr/>
        </p:nvSpPr>
        <p:spPr>
          <a:xfrm>
            <a:off x="6254184" y="6534508"/>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8" name="6 CuadroTexto"/>
          <p:cNvSpPr txBox="1"/>
          <p:nvPr/>
        </p:nvSpPr>
        <p:spPr>
          <a:xfrm>
            <a:off x="345599" y="398414"/>
            <a:ext cx="877163"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III</a:t>
            </a:r>
            <a:r>
              <a:rPr lang="es-VE" sz="2000" dirty="0" smtClean="0">
                <a:solidFill>
                  <a:prstClr val="white"/>
                </a:solidFill>
                <a:latin typeface="Comic Sans MS" pitchFamily="66" charset="0"/>
              </a:rPr>
              <a:t>A</a:t>
            </a:r>
            <a:endParaRPr lang="es-VE" sz="2000" dirty="0">
              <a:solidFill>
                <a:prstClr val="white"/>
              </a:solidFill>
              <a:latin typeface="Comic Sans MS" pitchFamily="66" charset="0"/>
            </a:endParaRPr>
          </a:p>
        </p:txBody>
      </p:sp>
      <p:sp>
        <p:nvSpPr>
          <p:cNvPr id="19" name="CuadroTexto 18"/>
          <p:cNvSpPr txBox="1"/>
          <p:nvPr/>
        </p:nvSpPr>
        <p:spPr>
          <a:xfrm>
            <a:off x="345599" y="911756"/>
            <a:ext cx="1388522" cy="615553"/>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a:p>
            <a:r>
              <a:rPr lang="es-VE" b="1" dirty="0" smtClean="0">
                <a:latin typeface="Comic Sans MS" panose="030F0702030302020204" pitchFamily="66" charset="0"/>
              </a:rPr>
              <a:t>Probióticos</a:t>
            </a:r>
            <a:endParaRPr lang="es-VE" b="1" dirty="0">
              <a:latin typeface="Comic Sans MS" panose="030F0702030302020204" pitchFamily="66" charset="0"/>
            </a:endParaRPr>
          </a:p>
        </p:txBody>
      </p:sp>
    </p:spTree>
    <p:extLst>
      <p:ext uri="{BB962C8B-B14F-4D97-AF65-F5344CB8AC3E}">
        <p14:creationId xmlns:p14="http://schemas.microsoft.com/office/powerpoint/2010/main" val="11916645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969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9" fill="hold" grpId="0" nodeType="clickEffect">
                                  <p:stCondLst>
                                    <p:cond delay="0"/>
                                  </p:stCondLst>
                                  <p:childTnLst>
                                    <p:set>
                                      <p:cBhvr>
                                        <p:cTn id="10" dur="1" fill="hold">
                                          <p:stCondLst>
                                            <p:cond delay="0"/>
                                          </p:stCondLst>
                                        </p:cTn>
                                        <p:tgtEl>
                                          <p:spTgt spid="199695"/>
                                        </p:tgtEl>
                                        <p:attrNameLst>
                                          <p:attrName>style.visibility</p:attrName>
                                        </p:attrNameLst>
                                      </p:cBhvr>
                                      <p:to>
                                        <p:strVal val="visible"/>
                                      </p:to>
                                    </p:set>
                                    <p:anim calcmode="lin" valueType="num">
                                      <p:cBhvr additive="base">
                                        <p:cTn id="11" dur="2000" fill="hold"/>
                                        <p:tgtEl>
                                          <p:spTgt spid="199695"/>
                                        </p:tgtEl>
                                        <p:attrNameLst>
                                          <p:attrName>ppt_x</p:attrName>
                                        </p:attrNameLst>
                                      </p:cBhvr>
                                      <p:tavLst>
                                        <p:tav tm="0">
                                          <p:val>
                                            <p:strVal val="0-#ppt_w/2"/>
                                          </p:val>
                                        </p:tav>
                                        <p:tav tm="100000">
                                          <p:val>
                                            <p:strVal val="#ppt_x"/>
                                          </p:val>
                                        </p:tav>
                                      </p:tavLst>
                                    </p:anim>
                                    <p:anim calcmode="lin" valueType="num">
                                      <p:cBhvr additive="base">
                                        <p:cTn id="12" dur="2000" fill="hold"/>
                                        <p:tgtEl>
                                          <p:spTgt spid="199695"/>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99698"/>
                                        </p:tgtEl>
                                        <p:attrNameLst>
                                          <p:attrName>style.visibility</p:attrName>
                                        </p:attrNameLst>
                                      </p:cBhvr>
                                      <p:to>
                                        <p:strVal val="visible"/>
                                      </p:to>
                                    </p:set>
                                    <p:anim calcmode="lin" valueType="num">
                                      <p:cBhvr additive="base">
                                        <p:cTn id="15" dur="2000" fill="hold"/>
                                        <p:tgtEl>
                                          <p:spTgt spid="199698"/>
                                        </p:tgtEl>
                                        <p:attrNameLst>
                                          <p:attrName>ppt_x</p:attrName>
                                        </p:attrNameLst>
                                      </p:cBhvr>
                                      <p:tavLst>
                                        <p:tav tm="0">
                                          <p:val>
                                            <p:strVal val="0-#ppt_w/2"/>
                                          </p:val>
                                        </p:tav>
                                        <p:tav tm="100000">
                                          <p:val>
                                            <p:strVal val="#ppt_x"/>
                                          </p:val>
                                        </p:tav>
                                      </p:tavLst>
                                    </p:anim>
                                    <p:anim calcmode="lin" valueType="num">
                                      <p:cBhvr additive="base">
                                        <p:cTn id="16" dur="2000" fill="hold"/>
                                        <p:tgtEl>
                                          <p:spTgt spid="199698"/>
                                        </p:tgtEl>
                                        <p:attrNameLst>
                                          <p:attrName>ppt_y</p:attrName>
                                        </p:attrNameLst>
                                      </p:cBhvr>
                                      <p:tavLst>
                                        <p:tav tm="0">
                                          <p:val>
                                            <p:strVal val="0-#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996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685" grpId="0" animBg="1"/>
      <p:bldP spid="199695" grpId="0" animBg="1"/>
      <p:bldP spid="199698" grpId="0" animBg="1"/>
      <p:bldP spid="199690"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6 CuadroTexto"/>
          <p:cNvSpPr txBox="1"/>
          <p:nvPr/>
        </p:nvSpPr>
        <p:spPr>
          <a:xfrm>
            <a:off x="345599" y="398414"/>
            <a:ext cx="877163"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III</a:t>
            </a:r>
            <a:r>
              <a:rPr lang="es-VE" sz="2000" dirty="0" smtClean="0">
                <a:solidFill>
                  <a:prstClr val="white"/>
                </a:solidFill>
                <a:latin typeface="Comic Sans MS" pitchFamily="66" charset="0"/>
              </a:rPr>
              <a:t>A</a:t>
            </a:r>
            <a:endParaRPr lang="es-VE" sz="2000" dirty="0">
              <a:solidFill>
                <a:prstClr val="white"/>
              </a:solidFill>
              <a:latin typeface="Comic Sans MS" pitchFamily="66" charset="0"/>
            </a:endParaRPr>
          </a:p>
        </p:txBody>
      </p:sp>
      <p:sp>
        <p:nvSpPr>
          <p:cNvPr id="11" name="CuadroTexto 10"/>
          <p:cNvSpPr txBox="1"/>
          <p:nvPr/>
        </p:nvSpPr>
        <p:spPr>
          <a:xfrm>
            <a:off x="345599" y="911756"/>
            <a:ext cx="1388522" cy="615553"/>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a:p>
            <a:r>
              <a:rPr lang="es-VE" b="1" dirty="0" smtClean="0">
                <a:latin typeface="Comic Sans MS" panose="030F0702030302020204" pitchFamily="66" charset="0"/>
              </a:rPr>
              <a:t>Probióticos</a:t>
            </a:r>
            <a:endParaRPr lang="es-VE" b="1" dirty="0">
              <a:latin typeface="Comic Sans MS" panose="030F0702030302020204" pitchFamily="66" charset="0"/>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0807" y="4105458"/>
            <a:ext cx="2143125" cy="2143125"/>
          </a:xfrm>
          <a:prstGeom prst="rect">
            <a:avLst/>
          </a:prstGeom>
        </p:spPr>
      </p:pic>
      <p:pic>
        <p:nvPicPr>
          <p:cNvPr id="4" name="Imagen 3"/>
          <p:cNvPicPr>
            <a:picLocks noChangeAspect="1"/>
          </p:cNvPicPr>
          <p:nvPr/>
        </p:nvPicPr>
        <p:blipFill rotWithShape="1">
          <a:blip r:embed="rId3">
            <a:extLst>
              <a:ext uri="{28A0092B-C50C-407E-A947-70E740481C1C}">
                <a14:useLocalDpi xmlns:a14="http://schemas.microsoft.com/office/drawing/2010/main" val="0"/>
              </a:ext>
            </a:extLst>
          </a:blip>
          <a:srcRect l="26605" r="19635"/>
          <a:stretch/>
        </p:blipFill>
        <p:spPr>
          <a:xfrm>
            <a:off x="476056" y="1733373"/>
            <a:ext cx="1152128" cy="2143125"/>
          </a:xfrm>
          <a:prstGeom prst="rect">
            <a:avLst/>
          </a:prstGeom>
        </p:spPr>
      </p:pic>
      <p:pic>
        <p:nvPicPr>
          <p:cNvPr id="6" name="Imagen 5"/>
          <p:cNvPicPr>
            <a:picLocks noChangeAspect="1"/>
          </p:cNvPicPr>
          <p:nvPr/>
        </p:nvPicPr>
        <p:blipFill rotWithShape="1">
          <a:blip r:embed="rId4">
            <a:extLst>
              <a:ext uri="{BEBA8EAE-BF5A-486C-A8C5-ECC9F3942E4B}">
                <a14:imgProps xmlns:a14="http://schemas.microsoft.com/office/drawing/2010/main">
                  <a14:imgLayer r:embed="rId5">
                    <a14:imgEffect>
                      <a14:sharpenSoften amount="22000"/>
                    </a14:imgEffect>
                  </a14:imgLayer>
                </a14:imgProps>
              </a:ext>
              <a:ext uri="{28A0092B-C50C-407E-A947-70E740481C1C}">
                <a14:useLocalDpi xmlns:a14="http://schemas.microsoft.com/office/drawing/2010/main" val="0"/>
              </a:ext>
            </a:extLst>
          </a:blip>
          <a:srcRect l="15565" t="19434" r="13284"/>
          <a:stretch/>
        </p:blipFill>
        <p:spPr>
          <a:xfrm>
            <a:off x="2339752" y="477526"/>
            <a:ext cx="6370537" cy="3309704"/>
          </a:xfrm>
          <a:prstGeom prst="rect">
            <a:avLst/>
          </a:prstGeom>
        </p:spPr>
      </p:pic>
      <p:sp>
        <p:nvSpPr>
          <p:cNvPr id="12" name="Rectángulo 11"/>
          <p:cNvSpPr/>
          <p:nvPr/>
        </p:nvSpPr>
        <p:spPr>
          <a:xfrm>
            <a:off x="2876977" y="3813016"/>
            <a:ext cx="4950296" cy="261610"/>
          </a:xfrm>
          <a:prstGeom prst="rect">
            <a:avLst/>
          </a:prstGeom>
        </p:spPr>
        <p:txBody>
          <a:bodyPr wrap="square">
            <a:spAutoFit/>
          </a:bodyPr>
          <a:lstStyle/>
          <a:p>
            <a:r>
              <a:rPr lang="es-VE" sz="1100" dirty="0">
                <a:latin typeface="Times New Roman" panose="02020603050405020304" pitchFamily="18" charset="0"/>
                <a:cs typeface="Times New Roman" panose="02020603050405020304" pitchFamily="18" charset="0"/>
              </a:rPr>
              <a:t>https://blog.metagenics.com/post/2018/10/08/probiotics-for-gut-health-and-beyond/</a:t>
            </a:r>
          </a:p>
        </p:txBody>
      </p:sp>
      <p:pic>
        <p:nvPicPr>
          <p:cNvPr id="13" name="Imagen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76977" y="4246334"/>
            <a:ext cx="1630841" cy="2081576"/>
          </a:xfrm>
          <a:prstGeom prst="rect">
            <a:avLst/>
          </a:prstGeom>
        </p:spPr>
      </p:pic>
      <p:pic>
        <p:nvPicPr>
          <p:cNvPr id="14" name="Imagen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70548" y="4215560"/>
            <a:ext cx="2143125" cy="2143125"/>
          </a:xfrm>
          <a:prstGeom prst="rect">
            <a:avLst/>
          </a:prstGeom>
        </p:spPr>
      </p:pic>
      <p:pic>
        <p:nvPicPr>
          <p:cNvPr id="9" name="Imagen 8"/>
          <p:cNvPicPr>
            <a:picLocks noChangeAspect="1"/>
          </p:cNvPicPr>
          <p:nvPr/>
        </p:nvPicPr>
        <p:blipFill>
          <a:blip r:embed="rId8"/>
          <a:stretch>
            <a:fillRect/>
          </a:stretch>
        </p:blipFill>
        <p:spPr>
          <a:xfrm>
            <a:off x="6583251" y="4246334"/>
            <a:ext cx="2127038" cy="2127038"/>
          </a:xfrm>
          <a:prstGeom prst="rect">
            <a:avLst/>
          </a:prstGeom>
        </p:spPr>
      </p:pic>
    </p:spTree>
    <p:extLst>
      <p:ext uri="{BB962C8B-B14F-4D97-AF65-F5344CB8AC3E}">
        <p14:creationId xmlns:p14="http://schemas.microsoft.com/office/powerpoint/2010/main" val="1176644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CuadroTexto"/>
          <p:cNvSpPr txBox="1"/>
          <p:nvPr/>
        </p:nvSpPr>
        <p:spPr>
          <a:xfrm>
            <a:off x="3731866" y="650146"/>
            <a:ext cx="1680268" cy="523220"/>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r>
              <a:rPr lang="es-VE" sz="2800" dirty="0" smtClean="0">
                <a:effectLst>
                  <a:outerShdw blurRad="38100" dist="38100" dir="2700000" algn="tl">
                    <a:srgbClr val="000000">
                      <a:alpha val="43137"/>
                    </a:srgbClr>
                  </a:outerShdw>
                </a:effectLst>
                <a:latin typeface="Comic Sans MS" pitchFamily="66" charset="0"/>
              </a:rPr>
              <a:t>Criterios</a:t>
            </a:r>
            <a:endParaRPr lang="es-VE" sz="2800" dirty="0">
              <a:effectLst>
                <a:outerShdw blurRad="38100" dist="38100" dir="2700000" algn="tl">
                  <a:srgbClr val="000000">
                    <a:alpha val="43137"/>
                  </a:srgbClr>
                </a:outerShdw>
              </a:effectLst>
              <a:latin typeface="Comic Sans MS" pitchFamily="66" charset="0"/>
            </a:endParaRPr>
          </a:p>
        </p:txBody>
      </p:sp>
      <p:sp>
        <p:nvSpPr>
          <p:cNvPr id="5" name="CuadroTexto 4"/>
          <p:cNvSpPr txBox="1"/>
          <p:nvPr/>
        </p:nvSpPr>
        <p:spPr>
          <a:xfrm>
            <a:off x="1867765" y="1340768"/>
            <a:ext cx="5697394" cy="3323987"/>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none" rtlCol="0">
            <a:spAutoFit/>
          </a:bodyPr>
          <a:lstStyle/>
          <a:p>
            <a:pPr marL="285750" indent="-285750">
              <a:buFont typeface="Arial" panose="020B0604020202020204" pitchFamily="34" charset="0"/>
              <a:buChar char="•"/>
            </a:pPr>
            <a:r>
              <a:rPr lang="es-VE" dirty="0" smtClean="0">
                <a:latin typeface="Comic Sans MS" panose="030F0702030302020204" pitchFamily="66" charset="0"/>
              </a:rPr>
              <a:t>Ejercer efectos beneficiosos en hospedero</a:t>
            </a:r>
          </a:p>
          <a:p>
            <a:pPr marL="285750" indent="-285750">
              <a:buFont typeface="Arial" panose="020B0604020202020204" pitchFamily="34" charset="0"/>
              <a:buChar char="•"/>
            </a:pPr>
            <a:endParaRPr lang="es-VE" sz="800" dirty="0" smtClean="0">
              <a:latin typeface="Comic Sans MS" panose="030F0702030302020204" pitchFamily="66" charset="0"/>
            </a:endParaRPr>
          </a:p>
          <a:p>
            <a:pPr marL="285750" indent="-285750">
              <a:buFont typeface="Arial" panose="020B0604020202020204" pitchFamily="34" charset="0"/>
              <a:buChar char="•"/>
            </a:pPr>
            <a:r>
              <a:rPr lang="es-VE" dirty="0" smtClean="0">
                <a:latin typeface="Comic Sans MS" panose="030F0702030302020204" pitchFamily="66" charset="0"/>
              </a:rPr>
              <a:t>Ser </a:t>
            </a:r>
            <a:r>
              <a:rPr lang="es-VE" u="sng" dirty="0" smtClean="0">
                <a:latin typeface="Comic Sans MS" panose="030F0702030302020204" pitchFamily="66" charset="0"/>
              </a:rPr>
              <a:t>no</a:t>
            </a:r>
            <a:r>
              <a:rPr lang="es-VE" dirty="0" smtClean="0">
                <a:latin typeface="Comic Sans MS" panose="030F0702030302020204" pitchFamily="66" charset="0"/>
              </a:rPr>
              <a:t> patogénicos  y </a:t>
            </a:r>
            <a:r>
              <a:rPr lang="es-VE" u="sng" dirty="0" smtClean="0">
                <a:latin typeface="Comic Sans MS" panose="030F0702030302020204" pitchFamily="66" charset="0"/>
              </a:rPr>
              <a:t>no</a:t>
            </a:r>
            <a:r>
              <a:rPr lang="es-VE" dirty="0" smtClean="0">
                <a:latin typeface="Comic Sans MS" panose="030F0702030302020204" pitchFamily="66" charset="0"/>
              </a:rPr>
              <a:t> tóxicos</a:t>
            </a:r>
          </a:p>
          <a:p>
            <a:pPr marL="285750" indent="-285750">
              <a:buFont typeface="Arial" panose="020B0604020202020204" pitchFamily="34" charset="0"/>
              <a:buChar char="•"/>
            </a:pPr>
            <a:endParaRPr lang="es-VE" sz="800" dirty="0" smtClean="0">
              <a:latin typeface="Comic Sans MS" panose="030F0702030302020204" pitchFamily="66" charset="0"/>
            </a:endParaRPr>
          </a:p>
          <a:p>
            <a:pPr marL="285750" indent="-285750">
              <a:buFont typeface="Arial" panose="020B0604020202020204" pitchFamily="34" charset="0"/>
              <a:buChar char="•"/>
            </a:pPr>
            <a:r>
              <a:rPr lang="es-VE" dirty="0" smtClean="0">
                <a:latin typeface="Comic Sans MS" panose="030F0702030302020204" pitchFamily="66" charset="0"/>
              </a:rPr>
              <a:t>Contener gran número de células viables</a:t>
            </a:r>
          </a:p>
          <a:p>
            <a:pPr marL="285750" indent="-285750">
              <a:buFont typeface="Arial" panose="020B0604020202020204" pitchFamily="34" charset="0"/>
              <a:buChar char="•"/>
            </a:pPr>
            <a:endParaRPr lang="es-VE" sz="800" dirty="0" smtClean="0">
              <a:latin typeface="Comic Sans MS" panose="030F0702030302020204" pitchFamily="66" charset="0"/>
            </a:endParaRPr>
          </a:p>
          <a:p>
            <a:pPr marL="285750" indent="-285750">
              <a:buFont typeface="Arial" panose="020B0604020202020204" pitchFamily="34" charset="0"/>
              <a:buChar char="•"/>
            </a:pPr>
            <a:r>
              <a:rPr lang="es-VE" dirty="0" smtClean="0">
                <a:latin typeface="Comic Sans MS" panose="030F0702030302020204" pitchFamily="66" charset="0"/>
              </a:rPr>
              <a:t>Ser capaz de sobrevivir y actuar </a:t>
            </a:r>
          </a:p>
          <a:p>
            <a:r>
              <a:rPr lang="es-VE" dirty="0" smtClean="0">
                <a:latin typeface="Comic Sans MS" panose="030F0702030302020204" pitchFamily="66" charset="0"/>
              </a:rPr>
              <a:t>     metabólicamente en intestino</a:t>
            </a:r>
          </a:p>
          <a:p>
            <a:pPr marL="285750" indent="-285750">
              <a:buFont typeface="Arial" panose="020B0604020202020204" pitchFamily="34" charset="0"/>
              <a:buChar char="•"/>
            </a:pPr>
            <a:endParaRPr lang="es-VE" sz="800" dirty="0" smtClean="0">
              <a:latin typeface="Comic Sans MS" panose="030F0702030302020204" pitchFamily="66" charset="0"/>
            </a:endParaRPr>
          </a:p>
          <a:p>
            <a:pPr marL="285750" indent="-285750">
              <a:buFont typeface="Arial" panose="020B0604020202020204" pitchFamily="34" charset="0"/>
              <a:buChar char="•"/>
            </a:pPr>
            <a:r>
              <a:rPr lang="es-VE" dirty="0" smtClean="0">
                <a:latin typeface="Comic Sans MS" panose="030F0702030302020204" pitchFamily="66" charset="0"/>
              </a:rPr>
              <a:t>Permanecer viable durante almacenamiento y uso</a:t>
            </a:r>
          </a:p>
          <a:p>
            <a:pPr marL="285750" indent="-285750">
              <a:buFont typeface="Arial" panose="020B0604020202020204" pitchFamily="34" charset="0"/>
              <a:buChar char="•"/>
            </a:pPr>
            <a:endParaRPr lang="es-VE" sz="800" dirty="0" smtClean="0">
              <a:latin typeface="Comic Sans MS" panose="030F0702030302020204" pitchFamily="66" charset="0"/>
            </a:endParaRPr>
          </a:p>
          <a:p>
            <a:pPr marL="285750" indent="-285750">
              <a:buFont typeface="Arial" panose="020B0604020202020204" pitchFamily="34" charset="0"/>
              <a:buChar char="•"/>
            </a:pPr>
            <a:r>
              <a:rPr lang="es-VE" dirty="0" smtClean="0">
                <a:latin typeface="Comic Sans MS" panose="030F0702030302020204" pitchFamily="66" charset="0"/>
              </a:rPr>
              <a:t>Tener buenas propiedades sensoriales</a:t>
            </a:r>
          </a:p>
          <a:p>
            <a:endParaRPr lang="es-VE" sz="800" dirty="0" smtClean="0">
              <a:latin typeface="Comic Sans MS" panose="030F0702030302020204" pitchFamily="66" charset="0"/>
            </a:endParaRPr>
          </a:p>
          <a:p>
            <a:pPr marL="285750" indent="-285750">
              <a:buFont typeface="Arial" panose="020B0604020202020204" pitchFamily="34" charset="0"/>
              <a:buChar char="•"/>
            </a:pPr>
            <a:r>
              <a:rPr lang="es-VE" dirty="0" smtClean="0">
                <a:latin typeface="Comic Sans MS" panose="030F0702030302020204" pitchFamily="66" charset="0"/>
              </a:rPr>
              <a:t>Ser aislado de las mismas especies como </a:t>
            </a:r>
          </a:p>
          <a:p>
            <a:r>
              <a:rPr lang="es-VE" dirty="0" smtClean="0">
                <a:latin typeface="Comic Sans MS" panose="030F0702030302020204" pitchFamily="66" charset="0"/>
              </a:rPr>
              <a:t>    las del hospedero potencial</a:t>
            </a:r>
            <a:endParaRPr lang="es-VE" dirty="0">
              <a:latin typeface="Comic Sans MS" panose="030F0702030302020204" pitchFamily="66" charset="0"/>
            </a:endParaRPr>
          </a:p>
        </p:txBody>
      </p:sp>
      <p:sp>
        <p:nvSpPr>
          <p:cNvPr id="6" name="CuadroTexto 5"/>
          <p:cNvSpPr txBox="1"/>
          <p:nvPr/>
        </p:nvSpPr>
        <p:spPr>
          <a:xfrm>
            <a:off x="2099136" y="4984755"/>
            <a:ext cx="4786888" cy="830997"/>
          </a:xfrm>
          <a:prstGeom prst="rect">
            <a:avLst/>
          </a:prstGeom>
          <a:solidFill>
            <a:schemeClr val="accent6">
              <a:lumMod val="40000"/>
              <a:lumOff val="60000"/>
            </a:schemeClr>
          </a:solidFill>
          <a:ln w="38100">
            <a:solidFill>
              <a:srgbClr val="0047D6"/>
            </a:solidFill>
          </a:ln>
          <a:effectLst>
            <a:glow rad="101600">
              <a:srgbClr val="0047D6">
                <a:alpha val="60000"/>
              </a:srgbClr>
            </a:glow>
            <a:outerShdw blurRad="50800" dist="38100" dir="2700000" algn="tl" rotWithShape="0">
              <a:prstClr val="black">
                <a:alpha val="40000"/>
              </a:prstClr>
            </a:outerShdw>
          </a:effectLst>
        </p:spPr>
        <p:txBody>
          <a:bodyPr wrap="none" rtlCol="0">
            <a:spAutoFit/>
          </a:bodyPr>
          <a:lstStyle/>
          <a:p>
            <a:pPr algn="ctr"/>
            <a:r>
              <a:rPr lang="es-VE" sz="2400" dirty="0" smtClean="0">
                <a:latin typeface="Comic Sans MS" panose="030F0702030302020204" pitchFamily="66" charset="0"/>
              </a:rPr>
              <a:t>Los más estudiados son </a:t>
            </a:r>
          </a:p>
          <a:p>
            <a:pPr algn="ctr"/>
            <a:r>
              <a:rPr lang="es-VE" sz="2400" i="1" dirty="0" smtClean="0">
                <a:latin typeface="Comic Sans MS" panose="030F0702030302020204" pitchFamily="66" charset="0"/>
              </a:rPr>
              <a:t>Bifidobacterium  y Lactobacillus</a:t>
            </a:r>
            <a:endParaRPr lang="es-VE" sz="2400" i="1" dirty="0">
              <a:latin typeface="Comic Sans MS" panose="030F0702030302020204" pitchFamily="66" charset="0"/>
            </a:endParaRPr>
          </a:p>
        </p:txBody>
      </p:sp>
      <p:sp>
        <p:nvSpPr>
          <p:cNvPr id="7" name="6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0" name="6 CuadroTexto"/>
          <p:cNvSpPr txBox="1"/>
          <p:nvPr/>
        </p:nvSpPr>
        <p:spPr>
          <a:xfrm>
            <a:off x="345599" y="398414"/>
            <a:ext cx="877163"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III</a:t>
            </a:r>
            <a:r>
              <a:rPr lang="es-VE" sz="2000" dirty="0" smtClean="0">
                <a:solidFill>
                  <a:prstClr val="white"/>
                </a:solidFill>
                <a:latin typeface="Comic Sans MS" pitchFamily="66" charset="0"/>
              </a:rPr>
              <a:t>A</a:t>
            </a:r>
            <a:endParaRPr lang="es-VE" sz="2000" dirty="0">
              <a:solidFill>
                <a:prstClr val="white"/>
              </a:solidFill>
              <a:latin typeface="Comic Sans MS" pitchFamily="66" charset="0"/>
            </a:endParaRPr>
          </a:p>
        </p:txBody>
      </p:sp>
      <p:sp>
        <p:nvSpPr>
          <p:cNvPr id="11" name="CuadroTexto 10"/>
          <p:cNvSpPr txBox="1"/>
          <p:nvPr/>
        </p:nvSpPr>
        <p:spPr>
          <a:xfrm>
            <a:off x="345599" y="911756"/>
            <a:ext cx="1388522" cy="615553"/>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a:p>
            <a:r>
              <a:rPr lang="es-VE" b="1" dirty="0" smtClean="0">
                <a:latin typeface="Comic Sans MS" panose="030F0702030302020204" pitchFamily="66" charset="0"/>
              </a:rPr>
              <a:t>Probióticos</a:t>
            </a:r>
            <a:endParaRPr lang="es-VE" b="1" dirty="0">
              <a:latin typeface="Comic Sans MS" panose="030F0702030302020204" pitchFamily="66" charset="0"/>
            </a:endParaRPr>
          </a:p>
        </p:txBody>
      </p:sp>
    </p:spTree>
    <p:extLst>
      <p:ext uri="{BB962C8B-B14F-4D97-AF65-F5344CB8AC3E}">
        <p14:creationId xmlns:p14="http://schemas.microsoft.com/office/powerpoint/2010/main" val="1533408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
                                            <p:txEl>
                                              <p:pRg st="14" end="1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6" name="Picture 18" descr="using_probiotic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525463"/>
            <a:ext cx="4468813" cy="580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119" name="Rectangle 22"/>
          <p:cNvSpPr>
            <a:spLocks noChangeArrowheads="1"/>
          </p:cNvSpPr>
          <p:nvPr/>
        </p:nvSpPr>
        <p:spPr bwMode="auto">
          <a:xfrm>
            <a:off x="1153479" y="6396698"/>
            <a:ext cx="410495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ES" sz="1200" dirty="0"/>
              <a:t>http://www.probiotics-for-health.com/using-probiotics.html</a:t>
            </a:r>
          </a:p>
        </p:txBody>
      </p:sp>
      <p:sp>
        <p:nvSpPr>
          <p:cNvPr id="90120" name="Text Box 23"/>
          <p:cNvSpPr txBox="1">
            <a:spLocks noChangeArrowheads="1"/>
          </p:cNvSpPr>
          <p:nvPr/>
        </p:nvSpPr>
        <p:spPr bwMode="auto">
          <a:xfrm>
            <a:off x="5606080" y="2143527"/>
            <a:ext cx="2977097" cy="3785652"/>
          </a:xfrm>
          <a:prstGeom prst="rect">
            <a:avLst/>
          </a:prstGeom>
          <a:solidFill>
            <a:schemeClr val="tx2">
              <a:lumMod val="20000"/>
              <a:lumOff val="80000"/>
            </a:schemeClr>
          </a:solidFill>
          <a:ln>
            <a:solidFill>
              <a:srgbClr val="0033CC"/>
            </a:solidFill>
          </a:ln>
          <a:effectLst>
            <a:outerShdw blurRad="50800" dist="38100" dir="2700000" algn="tl" rotWithShape="0">
              <a:prstClr val="black">
                <a:alpha val="40000"/>
              </a:prstClr>
            </a:outerShdw>
          </a:effectLs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buClr>
                <a:srgbClr val="006666"/>
              </a:buClr>
              <a:buSzPct val="150000"/>
              <a:buFontTx/>
              <a:buChar char="•"/>
            </a:pPr>
            <a:r>
              <a:rPr lang="es-ES" dirty="0"/>
              <a:t> Disminuyen enlace </a:t>
            </a:r>
          </a:p>
          <a:p>
            <a:pPr algn="l" eaLnBrk="1" hangingPunct="1">
              <a:buClr>
                <a:srgbClr val="006666"/>
              </a:buClr>
              <a:buSzPct val="150000"/>
            </a:pPr>
            <a:r>
              <a:rPr lang="es-ES" dirty="0"/>
              <a:t>  </a:t>
            </a:r>
            <a:r>
              <a:rPr lang="es-ES" dirty="0" smtClean="0"/>
              <a:t> a </a:t>
            </a:r>
            <a:r>
              <a:rPr lang="es-ES" dirty="0"/>
              <a:t>patógenos o toxinas</a:t>
            </a:r>
          </a:p>
          <a:p>
            <a:pPr algn="l" eaLnBrk="1" hangingPunct="1">
              <a:buClr>
                <a:srgbClr val="006666"/>
              </a:buClr>
              <a:buSzPct val="150000"/>
              <a:buFontTx/>
              <a:buChar char="•"/>
            </a:pPr>
            <a:endParaRPr lang="es-ES" sz="1000" dirty="0"/>
          </a:p>
          <a:p>
            <a:pPr algn="l" eaLnBrk="1" hangingPunct="1">
              <a:buClr>
                <a:srgbClr val="006666"/>
              </a:buClr>
              <a:buSzPct val="150000"/>
              <a:buFontTx/>
              <a:buChar char="•"/>
            </a:pPr>
            <a:r>
              <a:rPr lang="es-ES" dirty="0"/>
              <a:t> Aumentan integridad</a:t>
            </a:r>
          </a:p>
          <a:p>
            <a:pPr algn="l" eaLnBrk="1" hangingPunct="1">
              <a:buClr>
                <a:srgbClr val="006666"/>
              </a:buClr>
              <a:buSzPct val="150000"/>
            </a:pPr>
            <a:r>
              <a:rPr lang="es-ES" dirty="0"/>
              <a:t>  </a:t>
            </a:r>
            <a:r>
              <a:rPr lang="es-ES" dirty="0" smtClean="0"/>
              <a:t> barrera</a:t>
            </a:r>
            <a:endParaRPr lang="es-ES" dirty="0"/>
          </a:p>
          <a:p>
            <a:pPr algn="l" eaLnBrk="1" hangingPunct="1">
              <a:buClr>
                <a:srgbClr val="006666"/>
              </a:buClr>
              <a:buSzPct val="150000"/>
              <a:buFontTx/>
              <a:buChar char="•"/>
            </a:pPr>
            <a:endParaRPr lang="es-ES" sz="1000" dirty="0"/>
          </a:p>
          <a:p>
            <a:pPr algn="l" eaLnBrk="1" hangingPunct="1">
              <a:buClr>
                <a:srgbClr val="006666"/>
              </a:buClr>
              <a:buSzPct val="150000"/>
              <a:buFontTx/>
              <a:buChar char="•"/>
            </a:pPr>
            <a:r>
              <a:rPr lang="es-ES" dirty="0"/>
              <a:t> Aumentan inmunidad </a:t>
            </a:r>
          </a:p>
          <a:p>
            <a:pPr algn="l" eaLnBrk="1" hangingPunct="1">
              <a:buClr>
                <a:srgbClr val="006666"/>
              </a:buClr>
              <a:buSzPct val="150000"/>
            </a:pPr>
            <a:r>
              <a:rPr lang="es-ES" dirty="0"/>
              <a:t>  </a:t>
            </a:r>
            <a:r>
              <a:rPr lang="es-ES" dirty="0" smtClean="0"/>
              <a:t> innata</a:t>
            </a:r>
            <a:endParaRPr lang="es-ES" dirty="0"/>
          </a:p>
          <a:p>
            <a:pPr algn="l" eaLnBrk="1" hangingPunct="1">
              <a:buClr>
                <a:srgbClr val="006666"/>
              </a:buClr>
              <a:buSzPct val="150000"/>
              <a:buFontTx/>
              <a:buChar char="•"/>
            </a:pPr>
            <a:endParaRPr lang="es-ES" sz="1000" dirty="0"/>
          </a:p>
          <a:p>
            <a:pPr algn="l" eaLnBrk="1" hangingPunct="1">
              <a:buClr>
                <a:srgbClr val="006666"/>
              </a:buClr>
              <a:buSzPct val="150000"/>
              <a:buFontTx/>
              <a:buChar char="•"/>
            </a:pPr>
            <a:r>
              <a:rPr lang="es-ES" dirty="0"/>
              <a:t> Disminuyen </a:t>
            </a:r>
            <a:r>
              <a:rPr lang="es-ES" dirty="0" smtClean="0"/>
              <a:t>CK </a:t>
            </a:r>
            <a:endParaRPr lang="es-ES" dirty="0"/>
          </a:p>
          <a:p>
            <a:pPr algn="l" eaLnBrk="1" hangingPunct="1">
              <a:buClr>
                <a:srgbClr val="006666"/>
              </a:buClr>
              <a:buSzPct val="150000"/>
            </a:pPr>
            <a:r>
              <a:rPr lang="es-ES" dirty="0"/>
              <a:t> </a:t>
            </a:r>
            <a:r>
              <a:rPr lang="es-ES" dirty="0" smtClean="0"/>
              <a:t>  proinflamatorias</a:t>
            </a:r>
          </a:p>
          <a:p>
            <a:pPr algn="l" eaLnBrk="1" hangingPunct="1">
              <a:buClr>
                <a:srgbClr val="006666"/>
              </a:buClr>
              <a:buSzPct val="150000"/>
            </a:pPr>
            <a:endParaRPr lang="es-ES" sz="1000" dirty="0" smtClean="0"/>
          </a:p>
          <a:p>
            <a:pPr marL="176213" indent="-176213" algn="l" eaLnBrk="1" hangingPunct="1">
              <a:buClr>
                <a:srgbClr val="006666"/>
              </a:buClr>
              <a:buSzPct val="125000"/>
              <a:buFont typeface="Arial" panose="020B0604020202020204" pitchFamily="34" charset="0"/>
              <a:buChar char="•"/>
            </a:pPr>
            <a:r>
              <a:rPr lang="es-ES" dirty="0" smtClean="0"/>
              <a:t>Aumentan CK </a:t>
            </a:r>
          </a:p>
          <a:p>
            <a:pPr algn="l" eaLnBrk="1" hangingPunct="1">
              <a:buClr>
                <a:srgbClr val="006666"/>
              </a:buClr>
              <a:buSzPct val="150000"/>
            </a:pPr>
            <a:r>
              <a:rPr lang="es-ES" dirty="0" smtClean="0"/>
              <a:t>   antiinflamatorias</a:t>
            </a:r>
            <a:endParaRPr lang="es-ES" dirty="0"/>
          </a:p>
        </p:txBody>
      </p:sp>
      <p:sp>
        <p:nvSpPr>
          <p:cNvPr id="3" name="2 Rectángulo"/>
          <p:cNvSpPr/>
          <p:nvPr/>
        </p:nvSpPr>
        <p:spPr bwMode="auto">
          <a:xfrm>
            <a:off x="4283968" y="1196752"/>
            <a:ext cx="994470" cy="315526"/>
          </a:xfrm>
          <a:prstGeom prst="rect">
            <a:avLst/>
          </a:prstGeom>
          <a:solidFill>
            <a:schemeClr val="accent3">
              <a:lumMod val="20000"/>
              <a:lumOff val="8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VE" sz="2000" b="0" i="0" u="none" strike="noStrike" cap="none" normalizeH="0" baseline="0" smtClean="0">
              <a:ln>
                <a:noFill/>
              </a:ln>
              <a:solidFill>
                <a:schemeClr val="tx1"/>
              </a:solidFill>
              <a:effectLst/>
              <a:latin typeface="Comic Sans MS" pitchFamily="66" charset="0"/>
            </a:endParaRPr>
          </a:p>
        </p:txBody>
      </p:sp>
      <p:sp>
        <p:nvSpPr>
          <p:cNvPr id="4" name="3 Rectángulo"/>
          <p:cNvSpPr/>
          <p:nvPr/>
        </p:nvSpPr>
        <p:spPr bwMode="auto">
          <a:xfrm>
            <a:off x="1391104" y="1083623"/>
            <a:ext cx="1164672" cy="228600"/>
          </a:xfrm>
          <a:prstGeom prst="rect">
            <a:avLst/>
          </a:prstGeom>
          <a:solidFill>
            <a:schemeClr val="accent3">
              <a:lumMod val="20000"/>
              <a:lumOff val="8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VE" sz="2000" b="0" i="0" u="none" strike="noStrike" cap="none" normalizeH="0" baseline="0" smtClean="0">
              <a:ln>
                <a:noFill/>
              </a:ln>
              <a:solidFill>
                <a:schemeClr val="tx1"/>
              </a:solidFill>
              <a:effectLst/>
              <a:latin typeface="Comic Sans MS" pitchFamily="66" charset="0"/>
            </a:endParaRPr>
          </a:p>
        </p:txBody>
      </p:sp>
      <p:sp>
        <p:nvSpPr>
          <p:cNvPr id="5" name="4 Rectángulo"/>
          <p:cNvSpPr/>
          <p:nvPr/>
        </p:nvSpPr>
        <p:spPr bwMode="auto">
          <a:xfrm>
            <a:off x="4343280" y="2587540"/>
            <a:ext cx="1097083" cy="625436"/>
          </a:xfrm>
          <a:prstGeom prst="rect">
            <a:avLst/>
          </a:prstGeom>
          <a:solidFill>
            <a:schemeClr val="accent3">
              <a:lumMod val="20000"/>
              <a:lumOff val="8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VE" sz="2000" b="0" i="0" u="none" strike="noStrike" cap="none" normalizeH="0" baseline="0" smtClean="0">
              <a:ln>
                <a:noFill/>
              </a:ln>
              <a:solidFill>
                <a:schemeClr val="tx1"/>
              </a:solidFill>
              <a:effectLst/>
              <a:latin typeface="Comic Sans MS" pitchFamily="66" charset="0"/>
            </a:endParaRPr>
          </a:p>
        </p:txBody>
      </p:sp>
      <p:sp>
        <p:nvSpPr>
          <p:cNvPr id="13" name="12 CuadroTexto"/>
          <p:cNvSpPr txBox="1"/>
          <p:nvPr/>
        </p:nvSpPr>
        <p:spPr>
          <a:xfrm>
            <a:off x="4472130" y="2505286"/>
            <a:ext cx="1066318" cy="707886"/>
          </a:xfrm>
          <a:prstGeom prst="rect">
            <a:avLst/>
          </a:prstGeom>
          <a:noFill/>
        </p:spPr>
        <p:txBody>
          <a:bodyPr wrap="none" rtlCol="0">
            <a:spAutoFit/>
          </a:bodyPr>
          <a:lstStyle/>
          <a:p>
            <a:r>
              <a:rPr lang="es-VE" sz="2000" dirty="0" err="1" smtClean="0">
                <a:latin typeface="Comic Sans MS" panose="030F0702030302020204" pitchFamily="66" charset="0"/>
              </a:rPr>
              <a:t>Inmun</a:t>
            </a:r>
            <a:r>
              <a:rPr lang="es-VE" sz="2000" dirty="0" smtClean="0">
                <a:latin typeface="Comic Sans MS" panose="030F0702030302020204" pitchFamily="66" charset="0"/>
              </a:rPr>
              <a:t>. </a:t>
            </a:r>
          </a:p>
          <a:p>
            <a:r>
              <a:rPr lang="es-VE" sz="2000" dirty="0">
                <a:latin typeface="Comic Sans MS" panose="030F0702030302020204" pitchFamily="66" charset="0"/>
              </a:rPr>
              <a:t>I</a:t>
            </a:r>
            <a:r>
              <a:rPr lang="es-VE" sz="2000" dirty="0" smtClean="0">
                <a:latin typeface="Comic Sans MS" panose="030F0702030302020204" pitchFamily="66" charset="0"/>
              </a:rPr>
              <a:t>nnata</a:t>
            </a:r>
            <a:endParaRPr lang="es-VE" sz="2000" dirty="0">
              <a:latin typeface="Comic Sans MS" panose="030F0702030302020204" pitchFamily="66" charset="0"/>
            </a:endParaRPr>
          </a:p>
        </p:txBody>
      </p:sp>
      <p:sp>
        <p:nvSpPr>
          <p:cNvPr id="6" name="5 Rectángulo"/>
          <p:cNvSpPr/>
          <p:nvPr/>
        </p:nvSpPr>
        <p:spPr bwMode="auto">
          <a:xfrm>
            <a:off x="2426715" y="531018"/>
            <a:ext cx="1504149" cy="881757"/>
          </a:xfrm>
          <a:prstGeom prst="rect">
            <a:avLst/>
          </a:prstGeom>
          <a:solidFill>
            <a:schemeClr val="accent3">
              <a:lumMod val="20000"/>
              <a:lumOff val="8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VE" sz="2000" b="0" i="0" u="none" strike="noStrike" cap="none" normalizeH="0" baseline="0" smtClean="0">
              <a:ln>
                <a:noFill/>
              </a:ln>
              <a:solidFill>
                <a:schemeClr val="tx1"/>
              </a:solidFill>
              <a:effectLst/>
              <a:latin typeface="Comic Sans MS" pitchFamily="66" charset="0"/>
            </a:endParaRPr>
          </a:p>
        </p:txBody>
      </p:sp>
      <p:sp>
        <p:nvSpPr>
          <p:cNvPr id="7" name="6 Rectángulo"/>
          <p:cNvSpPr/>
          <p:nvPr/>
        </p:nvSpPr>
        <p:spPr bwMode="auto">
          <a:xfrm>
            <a:off x="971550" y="157244"/>
            <a:ext cx="4468813" cy="1090815"/>
          </a:xfrm>
          <a:prstGeom prst="rect">
            <a:avLst/>
          </a:prstGeom>
          <a:solidFill>
            <a:schemeClr val="accent3">
              <a:lumMod val="20000"/>
              <a:lumOff val="8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VE" sz="2000" b="0" i="0" u="none" strike="noStrike" cap="none" normalizeH="0" baseline="0" smtClean="0">
              <a:ln>
                <a:noFill/>
              </a:ln>
              <a:solidFill>
                <a:schemeClr val="tx1"/>
              </a:solidFill>
              <a:effectLst/>
              <a:latin typeface="Comic Sans MS" pitchFamily="66" charset="0"/>
            </a:endParaRPr>
          </a:p>
        </p:txBody>
      </p:sp>
      <p:sp>
        <p:nvSpPr>
          <p:cNvPr id="8" name="7 Rectángulo"/>
          <p:cNvSpPr/>
          <p:nvPr/>
        </p:nvSpPr>
        <p:spPr bwMode="auto">
          <a:xfrm>
            <a:off x="1076571" y="2492896"/>
            <a:ext cx="1191173" cy="1413464"/>
          </a:xfrm>
          <a:prstGeom prst="rect">
            <a:avLst/>
          </a:prstGeom>
          <a:solidFill>
            <a:schemeClr val="accent3">
              <a:lumMod val="20000"/>
              <a:lumOff val="8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VE" sz="2000" b="0" i="0" u="none" strike="noStrike" cap="none" normalizeH="0" baseline="0" smtClean="0">
              <a:ln>
                <a:noFill/>
              </a:ln>
              <a:solidFill>
                <a:schemeClr val="tx1"/>
              </a:solidFill>
              <a:effectLst/>
              <a:latin typeface="Comic Sans MS" pitchFamily="66" charset="0"/>
            </a:endParaRPr>
          </a:p>
        </p:txBody>
      </p:sp>
      <p:sp>
        <p:nvSpPr>
          <p:cNvPr id="21" name="20 CuadroTexto"/>
          <p:cNvSpPr txBox="1"/>
          <p:nvPr/>
        </p:nvSpPr>
        <p:spPr>
          <a:xfrm>
            <a:off x="1029905" y="3369367"/>
            <a:ext cx="184731" cy="338554"/>
          </a:xfrm>
          <a:prstGeom prst="rect">
            <a:avLst/>
          </a:prstGeom>
          <a:solidFill>
            <a:schemeClr val="accent3">
              <a:lumMod val="20000"/>
              <a:lumOff val="80000"/>
            </a:schemeClr>
          </a:solidFill>
        </p:spPr>
        <p:txBody>
          <a:bodyPr wrap="none" rtlCol="0">
            <a:spAutoFit/>
          </a:bodyPr>
          <a:lstStyle/>
          <a:p>
            <a:endParaRPr lang="es-VE" sz="1600" dirty="0">
              <a:effectLst>
                <a:outerShdw blurRad="38100" dist="38100" dir="2700000" algn="tl">
                  <a:srgbClr val="000000">
                    <a:alpha val="43137"/>
                  </a:srgbClr>
                </a:outerShdw>
              </a:effectLst>
              <a:latin typeface="Comic Sans MS" panose="030F0702030302020204" pitchFamily="66" charset="0"/>
            </a:endParaRPr>
          </a:p>
        </p:txBody>
      </p:sp>
      <p:sp>
        <p:nvSpPr>
          <p:cNvPr id="19" name="18 CuadroTexto"/>
          <p:cNvSpPr txBox="1"/>
          <p:nvPr/>
        </p:nvSpPr>
        <p:spPr>
          <a:xfrm>
            <a:off x="1061838" y="2505147"/>
            <a:ext cx="1277914" cy="1338828"/>
          </a:xfrm>
          <a:prstGeom prst="rect">
            <a:avLst/>
          </a:prstGeom>
          <a:solidFill>
            <a:schemeClr val="accent3">
              <a:lumMod val="20000"/>
              <a:lumOff val="80000"/>
            </a:schemeClr>
          </a:solidFill>
        </p:spPr>
        <p:txBody>
          <a:bodyPr wrap="none" rtlCol="0">
            <a:spAutoFit/>
          </a:bodyPr>
          <a:lstStyle/>
          <a:p>
            <a:r>
              <a:rPr lang="es-VE" sz="1600" dirty="0" smtClean="0">
                <a:effectLst>
                  <a:outerShdw blurRad="38100" dist="38100" dir="2700000" algn="tl">
                    <a:srgbClr val="000000">
                      <a:alpha val="43137"/>
                    </a:srgbClr>
                  </a:outerShdw>
                </a:effectLst>
                <a:latin typeface="Comic Sans MS" panose="030F0702030302020204" pitchFamily="66" charset="0"/>
              </a:rPr>
              <a:t>Integridad</a:t>
            </a:r>
            <a:r>
              <a:rPr lang="es-VE" sz="1400" dirty="0" smtClean="0">
                <a:effectLst>
                  <a:outerShdw blurRad="38100" dist="38100" dir="2700000" algn="tl">
                    <a:srgbClr val="000000">
                      <a:alpha val="43137"/>
                    </a:srgbClr>
                  </a:outerShdw>
                </a:effectLst>
                <a:latin typeface="Comic Sans MS" panose="030F0702030302020204" pitchFamily="66" charset="0"/>
              </a:rPr>
              <a:t> </a:t>
            </a:r>
          </a:p>
          <a:p>
            <a:r>
              <a:rPr lang="es-VE" sz="1600" dirty="0" smtClean="0">
                <a:effectLst>
                  <a:outerShdw blurRad="38100" dist="38100" dir="2700000" algn="tl">
                    <a:srgbClr val="000000">
                      <a:alpha val="43137"/>
                    </a:srgbClr>
                  </a:outerShdw>
                </a:effectLst>
                <a:latin typeface="Comic Sans MS" panose="030F0702030302020204" pitchFamily="66" charset="0"/>
              </a:rPr>
              <a:t>Barrera</a:t>
            </a:r>
          </a:p>
          <a:p>
            <a:endParaRPr lang="es-VE" sz="900" dirty="0" smtClean="0">
              <a:effectLst>
                <a:outerShdw blurRad="38100" dist="38100" dir="2700000" algn="tl">
                  <a:srgbClr val="000000">
                    <a:alpha val="43137"/>
                  </a:srgbClr>
                </a:outerShdw>
              </a:effectLst>
              <a:latin typeface="Comic Sans MS" panose="030F0702030302020204" pitchFamily="66" charset="0"/>
            </a:endParaRPr>
          </a:p>
          <a:p>
            <a:r>
              <a:rPr lang="es-VE" sz="1600" dirty="0" smtClean="0">
                <a:effectLst>
                  <a:outerShdw blurRad="38100" dist="38100" dir="2700000" algn="tl">
                    <a:srgbClr val="000000">
                      <a:alpha val="43137"/>
                    </a:srgbClr>
                  </a:outerShdw>
                </a:effectLst>
                <a:latin typeface="Comic Sans MS" panose="030F0702030302020204" pitchFamily="66" charset="0"/>
              </a:rPr>
              <a:t>Mucinas</a:t>
            </a:r>
          </a:p>
          <a:p>
            <a:endParaRPr lang="es-VE" sz="800" dirty="0" smtClean="0">
              <a:effectLst>
                <a:outerShdw blurRad="38100" dist="38100" dir="2700000" algn="tl">
                  <a:srgbClr val="000000">
                    <a:alpha val="43137"/>
                  </a:srgbClr>
                </a:outerShdw>
              </a:effectLst>
              <a:latin typeface="Comic Sans MS" panose="030F0702030302020204" pitchFamily="66" charset="0"/>
            </a:endParaRPr>
          </a:p>
          <a:p>
            <a:r>
              <a:rPr lang="es-VE" sz="1600" dirty="0" smtClean="0">
                <a:effectLst>
                  <a:outerShdw blurRad="38100" dist="38100" dir="2700000" algn="tl">
                    <a:srgbClr val="000000">
                      <a:alpha val="43137"/>
                    </a:srgbClr>
                  </a:outerShdw>
                </a:effectLst>
                <a:latin typeface="Comic Sans MS" panose="030F0702030302020204" pitchFamily="66" charset="0"/>
              </a:rPr>
              <a:t>Defensinas</a:t>
            </a:r>
            <a:endParaRPr lang="es-VE" sz="1600" dirty="0">
              <a:effectLst>
                <a:outerShdw blurRad="38100" dist="38100" dir="2700000" algn="tl">
                  <a:srgbClr val="000000">
                    <a:alpha val="43137"/>
                  </a:srgbClr>
                </a:outerShdw>
              </a:effectLst>
              <a:latin typeface="Comic Sans MS" panose="030F0702030302020204" pitchFamily="66" charset="0"/>
            </a:endParaRPr>
          </a:p>
        </p:txBody>
      </p:sp>
      <p:cxnSp>
        <p:nvCxnSpPr>
          <p:cNvPr id="12" name="11 Conector recto de flecha"/>
          <p:cNvCxnSpPr/>
          <p:nvPr/>
        </p:nvCxnSpPr>
        <p:spPr bwMode="auto">
          <a:xfrm flipV="1">
            <a:off x="2267744" y="828579"/>
            <a:ext cx="0" cy="395288"/>
          </a:xfrm>
          <a:prstGeom prst="straightConnector1">
            <a:avLst/>
          </a:prstGeom>
          <a:solidFill>
            <a:schemeClr val="accent1"/>
          </a:solidFill>
          <a:ln w="38100" cap="flat" cmpd="sng" algn="ctr">
            <a:solidFill>
              <a:srgbClr val="0033CC"/>
            </a:solidFill>
            <a:prstDash val="solid"/>
            <a:round/>
            <a:headEnd type="none" w="med" len="med"/>
            <a:tailEnd type="arrow"/>
          </a:ln>
          <a:effectLst>
            <a:outerShdw dist="35921" dir="2700000" algn="ctr" rotWithShape="0">
              <a:schemeClr val="tx1"/>
            </a:outerShdw>
          </a:effectLst>
          <a:extLst/>
        </p:spPr>
      </p:cxnSp>
      <p:cxnSp>
        <p:nvCxnSpPr>
          <p:cNvPr id="15" name="14 Conector recto de flecha"/>
          <p:cNvCxnSpPr/>
          <p:nvPr/>
        </p:nvCxnSpPr>
        <p:spPr bwMode="auto">
          <a:xfrm>
            <a:off x="2267744" y="238184"/>
            <a:ext cx="0" cy="422893"/>
          </a:xfrm>
          <a:prstGeom prst="straightConnector1">
            <a:avLst/>
          </a:prstGeom>
          <a:solidFill>
            <a:schemeClr val="accent1"/>
          </a:solidFill>
          <a:ln w="38100" cap="flat" cmpd="sng" algn="ctr">
            <a:solidFill>
              <a:srgbClr val="0033CC"/>
            </a:solidFill>
            <a:prstDash val="solid"/>
            <a:round/>
            <a:headEnd type="none" w="med" len="med"/>
            <a:tailEnd type="arrow"/>
          </a:ln>
          <a:effectLst>
            <a:outerShdw dist="35921" dir="2700000" algn="ctr" rotWithShape="0">
              <a:schemeClr val="tx1"/>
            </a:outerShdw>
          </a:effectLst>
          <a:extLst/>
        </p:spPr>
      </p:cxnSp>
      <p:cxnSp>
        <p:nvCxnSpPr>
          <p:cNvPr id="27" name="26 Conector recto de flecha"/>
          <p:cNvCxnSpPr/>
          <p:nvPr/>
        </p:nvCxnSpPr>
        <p:spPr bwMode="auto">
          <a:xfrm flipH="1" flipV="1">
            <a:off x="4360507" y="2569113"/>
            <a:ext cx="2035" cy="485033"/>
          </a:xfrm>
          <a:prstGeom prst="straightConnector1">
            <a:avLst/>
          </a:prstGeom>
          <a:solidFill>
            <a:schemeClr val="accent1"/>
          </a:solidFill>
          <a:ln w="38100" cap="flat" cmpd="sng" algn="ctr">
            <a:solidFill>
              <a:srgbClr val="0033CC"/>
            </a:solidFill>
            <a:prstDash val="solid"/>
            <a:round/>
            <a:headEnd type="none" w="med" len="med"/>
            <a:tailEnd type="arrow"/>
          </a:ln>
          <a:effectLst>
            <a:outerShdw dist="35921" dir="2700000" algn="ctr" rotWithShape="0">
              <a:schemeClr val="tx1"/>
            </a:outerShdw>
          </a:effectLst>
          <a:extLst/>
        </p:spPr>
      </p:cxnSp>
      <p:cxnSp>
        <p:nvCxnSpPr>
          <p:cNvPr id="22" name="21 Conector recto de flecha"/>
          <p:cNvCxnSpPr/>
          <p:nvPr/>
        </p:nvCxnSpPr>
        <p:spPr bwMode="auto">
          <a:xfrm flipV="1">
            <a:off x="996533" y="2569113"/>
            <a:ext cx="0" cy="1292672"/>
          </a:xfrm>
          <a:prstGeom prst="straightConnector1">
            <a:avLst/>
          </a:prstGeom>
          <a:solidFill>
            <a:schemeClr val="accent1"/>
          </a:solidFill>
          <a:ln w="38100" cap="flat" cmpd="sng" algn="ctr">
            <a:solidFill>
              <a:srgbClr val="0033CC"/>
            </a:solidFill>
            <a:prstDash val="solid"/>
            <a:round/>
            <a:headEnd type="none" w="med" len="med"/>
            <a:tailEnd type="arrow"/>
          </a:ln>
          <a:effectLst>
            <a:outerShdw dist="35921" dir="2700000" algn="ctr" rotWithShape="0">
              <a:schemeClr val="tx1"/>
            </a:outerShdw>
          </a:effectLst>
          <a:extLst/>
        </p:spPr>
      </p:cxnSp>
      <p:sp>
        <p:nvSpPr>
          <p:cNvPr id="16" name="15 CuadroTexto"/>
          <p:cNvSpPr txBox="1"/>
          <p:nvPr/>
        </p:nvSpPr>
        <p:spPr>
          <a:xfrm>
            <a:off x="2314956" y="157244"/>
            <a:ext cx="1215397" cy="584775"/>
          </a:xfrm>
          <a:prstGeom prst="rect">
            <a:avLst/>
          </a:prstGeom>
          <a:noFill/>
        </p:spPr>
        <p:txBody>
          <a:bodyPr wrap="none" rtlCol="0">
            <a:spAutoFit/>
          </a:bodyPr>
          <a:lstStyle/>
          <a:p>
            <a:r>
              <a:rPr lang="es-VE" sz="1600" dirty="0" smtClean="0">
                <a:latin typeface="Comic Sans MS" panose="030F0702030302020204" pitchFamily="66" charset="0"/>
              </a:rPr>
              <a:t> Enlace de </a:t>
            </a:r>
            <a:endParaRPr lang="es-VE" sz="1600" dirty="0">
              <a:latin typeface="Comic Sans MS" panose="030F0702030302020204" pitchFamily="66" charset="0"/>
            </a:endParaRPr>
          </a:p>
          <a:p>
            <a:r>
              <a:rPr lang="es-VE" sz="1600" dirty="0" smtClean="0">
                <a:latin typeface="Comic Sans MS" panose="030F0702030302020204" pitchFamily="66" charset="0"/>
              </a:rPr>
              <a:t>patógenos</a:t>
            </a:r>
            <a:endParaRPr lang="es-VE" sz="1600" dirty="0">
              <a:latin typeface="Comic Sans MS" panose="030F0702030302020204" pitchFamily="66" charset="0"/>
            </a:endParaRPr>
          </a:p>
        </p:txBody>
      </p:sp>
      <p:sp>
        <p:nvSpPr>
          <p:cNvPr id="2" name="1 CuadroTexto"/>
          <p:cNvSpPr txBox="1"/>
          <p:nvPr/>
        </p:nvSpPr>
        <p:spPr>
          <a:xfrm>
            <a:off x="166751" y="1149174"/>
            <a:ext cx="1518364" cy="400110"/>
          </a:xfrm>
          <a:prstGeom prst="rect">
            <a:avLst/>
          </a:prstGeom>
          <a:solidFill>
            <a:srgbClr val="5AADF8"/>
          </a:solidFill>
          <a:ln>
            <a:solidFill>
              <a:srgbClr val="0033CC"/>
            </a:solidFill>
          </a:ln>
          <a:effectLst>
            <a:outerShdw blurRad="50800" dist="38100" dir="2700000" algn="tl" rotWithShape="0">
              <a:prstClr val="black">
                <a:alpha val="40000"/>
              </a:prstClr>
            </a:outerShdw>
          </a:effectLst>
        </p:spPr>
        <p:txBody>
          <a:bodyPr wrap="none" rtlCol="0">
            <a:spAutoFit/>
          </a:bodyPr>
          <a:lstStyle/>
          <a:p>
            <a:r>
              <a:rPr lang="es-VE" sz="2000" dirty="0" err="1" smtClean="0">
                <a:latin typeface="Comic Sans MS" panose="030F0702030302020204" pitchFamily="66" charset="0"/>
              </a:rPr>
              <a:t>Probióticos</a:t>
            </a:r>
            <a:endParaRPr lang="es-VE" sz="2000" dirty="0">
              <a:latin typeface="Comic Sans MS" panose="030F0702030302020204" pitchFamily="66" charset="0"/>
            </a:endParaRPr>
          </a:p>
        </p:txBody>
      </p:sp>
      <p:sp>
        <p:nvSpPr>
          <p:cNvPr id="17" name="16 CuadroTexto"/>
          <p:cNvSpPr txBox="1"/>
          <p:nvPr/>
        </p:nvSpPr>
        <p:spPr>
          <a:xfrm>
            <a:off x="2282005" y="755993"/>
            <a:ext cx="1713931" cy="584775"/>
          </a:xfrm>
          <a:prstGeom prst="rect">
            <a:avLst/>
          </a:prstGeom>
          <a:noFill/>
        </p:spPr>
        <p:txBody>
          <a:bodyPr wrap="none" rtlCol="0">
            <a:spAutoFit/>
          </a:bodyPr>
          <a:lstStyle/>
          <a:p>
            <a:r>
              <a:rPr lang="es-VE" sz="1600" dirty="0" smtClean="0">
                <a:latin typeface="Comic Sans MS" panose="030F0702030302020204" pitchFamily="66" charset="0"/>
              </a:rPr>
              <a:t> </a:t>
            </a:r>
            <a:r>
              <a:rPr lang="es-VE" sz="1600" dirty="0" err="1" smtClean="0">
                <a:latin typeface="Comic Sans MS" panose="030F0702030302020204" pitchFamily="66" charset="0"/>
              </a:rPr>
              <a:t>Sust</a:t>
            </a:r>
            <a:r>
              <a:rPr lang="es-VE" sz="1600" dirty="0" smtClean="0">
                <a:latin typeface="Comic Sans MS" panose="030F0702030302020204" pitchFamily="66" charset="0"/>
              </a:rPr>
              <a:t>. </a:t>
            </a:r>
          </a:p>
          <a:p>
            <a:r>
              <a:rPr lang="es-VE" sz="1600" dirty="0" smtClean="0">
                <a:latin typeface="Comic Sans MS" panose="030F0702030302020204" pitchFamily="66" charset="0"/>
              </a:rPr>
              <a:t>Antibacterianas</a:t>
            </a:r>
            <a:endParaRPr lang="es-VE" sz="1600" dirty="0">
              <a:latin typeface="Comic Sans MS" panose="030F0702030302020204" pitchFamily="66" charset="0"/>
            </a:endParaRPr>
          </a:p>
        </p:txBody>
      </p:sp>
      <p:sp>
        <p:nvSpPr>
          <p:cNvPr id="10" name="9 CuadroTexto"/>
          <p:cNvSpPr txBox="1"/>
          <p:nvPr/>
        </p:nvSpPr>
        <p:spPr>
          <a:xfrm>
            <a:off x="4387820" y="1345914"/>
            <a:ext cx="1273105" cy="369332"/>
          </a:xfrm>
          <a:prstGeom prst="rect">
            <a:avLst/>
          </a:prstGeom>
          <a:solidFill>
            <a:schemeClr val="accent2">
              <a:lumMod val="40000"/>
              <a:lumOff val="60000"/>
            </a:schemeClr>
          </a:solidFill>
          <a:ln w="28575">
            <a:solidFill>
              <a:schemeClr val="accent2">
                <a:lumMod val="75000"/>
              </a:schemeClr>
            </a:solidFill>
          </a:ln>
          <a:effectLst>
            <a:outerShdw blurRad="50800" dist="38100" dir="2700000" algn="tl" rotWithShape="0">
              <a:prstClr val="black">
                <a:alpha val="40000"/>
              </a:prstClr>
            </a:outerShdw>
          </a:effectLst>
        </p:spPr>
        <p:txBody>
          <a:bodyPr wrap="none" rtlCol="0">
            <a:spAutoFit/>
          </a:bodyPr>
          <a:lstStyle/>
          <a:p>
            <a:r>
              <a:rPr lang="es-VE" sz="1800" b="1" dirty="0" smtClean="0">
                <a:latin typeface="Comic Sans MS" panose="030F0702030302020204" pitchFamily="66" charset="0"/>
              </a:rPr>
              <a:t>Patógenos</a:t>
            </a:r>
            <a:endParaRPr lang="es-VE" sz="1800" b="1" dirty="0">
              <a:latin typeface="Comic Sans MS" panose="030F0702030302020204" pitchFamily="66" charset="0"/>
            </a:endParaRPr>
          </a:p>
        </p:txBody>
      </p:sp>
      <p:sp>
        <p:nvSpPr>
          <p:cNvPr id="26" name="6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8" name="6 CuadroTexto"/>
          <p:cNvSpPr txBox="1"/>
          <p:nvPr/>
        </p:nvSpPr>
        <p:spPr>
          <a:xfrm>
            <a:off x="7799293" y="425298"/>
            <a:ext cx="877163"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III</a:t>
            </a:r>
            <a:r>
              <a:rPr lang="es-VE" sz="2000" dirty="0" smtClean="0">
                <a:solidFill>
                  <a:prstClr val="white"/>
                </a:solidFill>
                <a:latin typeface="Comic Sans MS" pitchFamily="66" charset="0"/>
              </a:rPr>
              <a:t>A</a:t>
            </a:r>
            <a:endParaRPr lang="es-VE" sz="2000" dirty="0">
              <a:solidFill>
                <a:prstClr val="white"/>
              </a:solidFill>
              <a:latin typeface="Comic Sans MS" pitchFamily="66" charset="0"/>
            </a:endParaRPr>
          </a:p>
        </p:txBody>
      </p:sp>
      <p:sp>
        <p:nvSpPr>
          <p:cNvPr id="29" name="CuadroTexto 28"/>
          <p:cNvSpPr txBox="1"/>
          <p:nvPr/>
        </p:nvSpPr>
        <p:spPr>
          <a:xfrm>
            <a:off x="7287934" y="980525"/>
            <a:ext cx="1388522" cy="615553"/>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a:p>
            <a:r>
              <a:rPr lang="es-VE" b="1" dirty="0" smtClean="0">
                <a:latin typeface="Comic Sans MS" panose="030F0702030302020204" pitchFamily="66" charset="0"/>
              </a:rPr>
              <a:t>Probióticos</a:t>
            </a:r>
            <a:endParaRPr lang="es-VE" b="1" dirty="0">
              <a:latin typeface="Comic Sans MS" panose="030F0702030302020204" pitchFamily="66" charset="0"/>
            </a:endParaRPr>
          </a:p>
        </p:txBody>
      </p:sp>
      <p:sp>
        <p:nvSpPr>
          <p:cNvPr id="9" name="Rectángulo 8"/>
          <p:cNvSpPr/>
          <p:nvPr/>
        </p:nvSpPr>
        <p:spPr>
          <a:xfrm>
            <a:off x="3930864" y="749693"/>
            <a:ext cx="641136" cy="447059"/>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Tree>
    <p:extLst>
      <p:ext uri="{BB962C8B-B14F-4D97-AF65-F5344CB8AC3E}">
        <p14:creationId xmlns:p14="http://schemas.microsoft.com/office/powerpoint/2010/main" val="24870802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0120">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0120">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0120">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0120">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0120">
                                            <p:txEl>
                                              <p:pRg st="6" end="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90120">
                                            <p:txEl>
                                              <p:pRg st="7" end="7"/>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90120">
                                            <p:txEl>
                                              <p:pRg st="9" end="9"/>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90120">
                                            <p:txEl>
                                              <p:pRg st="10" end="10"/>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90120">
                                            <p:txEl>
                                              <p:pRg st="12" end="12"/>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90120">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 grpId="0" animBg="1"/>
      <p:bldP spid="17" grpId="0"/>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4 CuadroTexto"/>
          <p:cNvSpPr txBox="1"/>
          <p:nvPr/>
        </p:nvSpPr>
        <p:spPr>
          <a:xfrm>
            <a:off x="6156176" y="6453336"/>
            <a:ext cx="2856423" cy="276999"/>
          </a:xfrm>
          <a:prstGeom prst="rect">
            <a:avLst/>
          </a:prstGeom>
          <a:noFill/>
        </p:spPr>
        <p:txBody>
          <a:bodyPr wrap="none" rtlCol="0">
            <a:spAutoFit/>
          </a:bodyPr>
          <a:lstStyle/>
          <a:p>
            <a:r>
              <a:rPr lang="es-VE" sz="1200" dirty="0" smtClean="0">
                <a:solidFill>
                  <a:prstClr val="white">
                    <a:lumMod val="85000"/>
                  </a:prstClr>
                </a:solidFill>
                <a:latin typeface="Arial" panose="020B0604020202020204" pitchFamily="34" charset="0"/>
                <a:cs typeface="Arial" panose="020B0604020202020204" pitchFamily="34" charset="0"/>
              </a:rPr>
              <a:t>X. Páez. Facultad Medicina. ULA  2019</a:t>
            </a:r>
            <a:endParaRPr lang="es-VE" sz="1200" dirty="0">
              <a:solidFill>
                <a:prstClr val="white">
                  <a:lumMod val="85000"/>
                </a:prstClr>
              </a:solidFill>
              <a:latin typeface="Arial" panose="020B0604020202020204" pitchFamily="34" charset="0"/>
              <a:cs typeface="Arial" panose="020B0604020202020204" pitchFamily="34" charset="0"/>
            </a:endParaRPr>
          </a:p>
        </p:txBody>
      </p:sp>
      <p:sp>
        <p:nvSpPr>
          <p:cNvPr id="6" name="5 CuadroTexto"/>
          <p:cNvSpPr txBox="1"/>
          <p:nvPr/>
        </p:nvSpPr>
        <p:spPr>
          <a:xfrm>
            <a:off x="1902839" y="1473960"/>
            <a:ext cx="5338321" cy="4031873"/>
          </a:xfrm>
          <a:prstGeom prst="rect">
            <a:avLst/>
          </a:prstGeom>
          <a:noFill/>
          <a:ln>
            <a:solidFill>
              <a:schemeClr val="accent6">
                <a:lumMod val="50000"/>
              </a:schemeClr>
            </a:solidFill>
          </a:ln>
        </p:spPr>
        <p:txBody>
          <a:bodyPr wrap="none" rtlCol="0">
            <a:spAutoFit/>
          </a:bodyPr>
          <a:lstStyle/>
          <a:p>
            <a:pPr>
              <a:buClr>
                <a:srgbClr val="3399FF"/>
              </a:buClr>
              <a:buSzPct val="130000"/>
            </a:pPr>
            <a:r>
              <a:rPr lang="es-VE" sz="3200" dirty="0" smtClean="0">
                <a:solidFill>
                  <a:prstClr val="white"/>
                </a:solidFill>
                <a:effectLst>
                  <a:outerShdw blurRad="38100" dist="38100" dir="2700000" algn="tl">
                    <a:srgbClr val="000000">
                      <a:alpha val="43137"/>
                    </a:srgbClr>
                  </a:outerShdw>
                </a:effectLst>
                <a:latin typeface="Comic Sans MS" pitchFamily="66" charset="0"/>
              </a:rPr>
              <a:t>Prevención y Terapéutica</a:t>
            </a:r>
          </a:p>
          <a:p>
            <a:pPr>
              <a:buClr>
                <a:srgbClr val="3399FF"/>
              </a:buClr>
              <a:buSzPct val="130000"/>
            </a:pPr>
            <a:r>
              <a:rPr lang="es-VE" sz="2800" dirty="0" smtClean="0">
                <a:solidFill>
                  <a:prstClr val="white"/>
                </a:solidFill>
                <a:effectLst>
                  <a:outerShdw blurRad="38100" dist="38100" dir="2700000" algn="tl">
                    <a:srgbClr val="000000">
                      <a:alpha val="43137"/>
                    </a:srgbClr>
                  </a:outerShdw>
                </a:effectLst>
                <a:latin typeface="Comic Sans MS" pitchFamily="66" charset="0"/>
              </a:rPr>
              <a:t>A. </a:t>
            </a:r>
            <a:r>
              <a:rPr lang="es-VE" sz="2800" dirty="0" smtClean="0">
                <a:solidFill>
                  <a:srgbClr val="F79646">
                    <a:lumMod val="75000"/>
                  </a:srgbClr>
                </a:solidFill>
                <a:effectLst>
                  <a:outerShdw blurRad="38100" dist="38100" dir="2700000" algn="tl">
                    <a:srgbClr val="000000">
                      <a:alpha val="43137"/>
                    </a:srgbClr>
                  </a:outerShdw>
                </a:effectLst>
                <a:latin typeface="Comic Sans MS" pitchFamily="66" charset="0"/>
              </a:rPr>
              <a:t>General</a:t>
            </a:r>
            <a:r>
              <a:rPr lang="es-VE" sz="3600" dirty="0" smtClean="0">
                <a:solidFill>
                  <a:prstClr val="black"/>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es </a:t>
            </a:r>
            <a:r>
              <a:rPr lang="es-VE" sz="3600" dirty="0">
                <a:solidFill>
                  <a:prstClr val="black"/>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tratamientos</a:t>
            </a:r>
          </a:p>
          <a:p>
            <a:pPr>
              <a:buClr>
                <a:srgbClr val="0047D6"/>
              </a:buClr>
              <a:buSzPct val="200000"/>
            </a:pPr>
            <a:r>
              <a:rPr lang="es-VE" sz="2800" dirty="0">
                <a:solidFill>
                  <a:schemeClr val="accent6">
                    <a:lumMod val="60000"/>
                    <a:lumOff val="4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a:t>
            </a:r>
            <a:r>
              <a:rPr lang="es-VE" sz="2400" dirty="0" smtClean="0">
                <a:solidFill>
                  <a:schemeClr val="accent6">
                    <a:lumMod val="60000"/>
                    <a:lumOff val="4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Probióticos</a:t>
            </a:r>
            <a:r>
              <a:rPr lang="es-VE" sz="2400" dirty="0">
                <a:solidFill>
                  <a:schemeClr val="accent6">
                    <a:lumMod val="60000"/>
                    <a:lumOff val="4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prebióticos, </a:t>
            </a:r>
            <a:endParaRPr lang="es-VE" sz="2400" dirty="0" smtClean="0">
              <a:solidFill>
                <a:schemeClr val="accent6">
                  <a:lumMod val="60000"/>
                  <a:lumOff val="4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endParaRPr>
          </a:p>
          <a:p>
            <a:pPr>
              <a:buClr>
                <a:srgbClr val="0047D6"/>
              </a:buClr>
              <a:buSzPct val="200000"/>
            </a:pPr>
            <a:r>
              <a:rPr lang="es-VE" sz="2400" dirty="0">
                <a:solidFill>
                  <a:schemeClr val="accent6">
                    <a:lumMod val="60000"/>
                    <a:lumOff val="4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a:t>
            </a:r>
            <a:r>
              <a:rPr lang="es-VE" sz="2400" dirty="0" smtClean="0">
                <a:solidFill>
                  <a:schemeClr val="accent6">
                    <a:lumMod val="60000"/>
                    <a:lumOff val="4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simbióticos</a:t>
            </a:r>
            <a:r>
              <a:rPr lang="es-VE" sz="2400" dirty="0">
                <a:solidFill>
                  <a:schemeClr val="accent6">
                    <a:lumMod val="60000"/>
                    <a:lumOff val="4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a:t>
            </a:r>
            <a:r>
              <a:rPr lang="es-VE" sz="2400" dirty="0" err="1">
                <a:solidFill>
                  <a:schemeClr val="accent6">
                    <a:lumMod val="60000"/>
                    <a:lumOff val="4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transplante</a:t>
            </a:r>
            <a:r>
              <a:rPr lang="es-VE" sz="2400" dirty="0">
                <a:solidFill>
                  <a:schemeClr val="accent6">
                    <a:lumMod val="60000"/>
                    <a:lumOff val="4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fecal</a:t>
            </a:r>
          </a:p>
          <a:p>
            <a:pPr marL="514350" indent="-514350">
              <a:buClr>
                <a:srgbClr val="3399FF"/>
              </a:buClr>
              <a:buSzPct val="130000"/>
              <a:buFontTx/>
              <a:buAutoNum type="alphaUcPeriod"/>
            </a:pPr>
            <a:endParaRPr lang="es-VE" sz="2800" dirty="0" smtClean="0">
              <a:solidFill>
                <a:prstClr val="white"/>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400" dirty="0" smtClean="0">
                <a:solidFill>
                  <a:prstClr val="white"/>
                </a:solidFill>
                <a:effectLst>
                  <a:outerShdw blurRad="38100" dist="38100" dir="2700000" algn="tl">
                    <a:srgbClr val="000000">
                      <a:alpha val="43137"/>
                    </a:srgbClr>
                  </a:outerShdw>
                </a:effectLst>
                <a:latin typeface="Comic Sans MS" pitchFamily="66" charset="0"/>
              </a:rPr>
              <a:t>B1. </a:t>
            </a:r>
            <a:r>
              <a:rPr lang="es-VE" sz="2000" dirty="0" smtClean="0">
                <a:solidFill>
                  <a:schemeClr val="bg1"/>
                </a:solidFill>
                <a:latin typeface="Comic Sans MS" pitchFamily="66" charset="0"/>
              </a:rPr>
              <a:t>Efectos de microbiota sobre </a:t>
            </a:r>
          </a:p>
          <a:p>
            <a:pPr>
              <a:buClr>
                <a:srgbClr val="3399FF"/>
              </a:buClr>
              <a:buSzPct val="130000"/>
            </a:pPr>
            <a:r>
              <a:rPr lang="es-VE" sz="2000" dirty="0" smtClean="0">
                <a:solidFill>
                  <a:schemeClr val="bg1"/>
                </a:solidFill>
                <a:latin typeface="Comic Sans MS" pitchFamily="66" charset="0"/>
              </a:rPr>
              <a:t>       agentes terapéuticos</a:t>
            </a:r>
          </a:p>
          <a:p>
            <a:pPr>
              <a:buClr>
                <a:srgbClr val="3399FF"/>
              </a:buClr>
              <a:buSzPct val="130000"/>
            </a:pPr>
            <a:endParaRPr lang="es-VE" sz="2800" dirty="0">
              <a:solidFill>
                <a:srgbClr val="F79646">
                  <a:lumMod val="75000"/>
                </a:srgbClr>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400" dirty="0" smtClean="0">
                <a:solidFill>
                  <a:prstClr val="white"/>
                </a:solidFill>
                <a:latin typeface="Comic Sans MS" pitchFamily="66" charset="0"/>
              </a:rPr>
              <a:t>B2. </a:t>
            </a:r>
            <a:r>
              <a:rPr lang="es-VE" sz="2000" dirty="0" smtClean="0">
                <a:solidFill>
                  <a:prstClr val="white"/>
                </a:solidFill>
                <a:latin typeface="Comic Sans MS" pitchFamily="66" charset="0"/>
              </a:rPr>
              <a:t>Terapias en algunas enfermedades</a:t>
            </a:r>
          </a:p>
          <a:p>
            <a:pPr>
              <a:buClr>
                <a:srgbClr val="3399FF"/>
              </a:buClr>
              <a:buSzPct val="130000"/>
            </a:pPr>
            <a:r>
              <a:rPr lang="es-VE" sz="1200" dirty="0">
                <a:solidFill>
                  <a:prstClr val="white"/>
                </a:solidFill>
                <a:effectLst>
                  <a:outerShdw blurRad="38100" dist="38100" dir="2700000" algn="tl">
                    <a:srgbClr val="000000">
                      <a:alpha val="43137"/>
                    </a:srgbClr>
                  </a:outerShdw>
                </a:effectLst>
                <a:latin typeface="Comic Sans MS" pitchFamily="66" charset="0"/>
              </a:rPr>
              <a:t> </a:t>
            </a:r>
            <a:r>
              <a:rPr lang="es-VE" sz="1200" dirty="0" smtClean="0">
                <a:solidFill>
                  <a:prstClr val="white"/>
                </a:solidFill>
                <a:effectLst>
                  <a:outerShdw blurRad="38100" dist="38100" dir="2700000" algn="tl">
                    <a:srgbClr val="000000">
                      <a:alpha val="43137"/>
                    </a:srgbClr>
                  </a:outerShdw>
                </a:effectLst>
                <a:latin typeface="Comic Sans MS" pitchFamily="66" charset="0"/>
              </a:rPr>
              <a:t>    </a:t>
            </a:r>
          </a:p>
        </p:txBody>
      </p:sp>
      <p:sp>
        <p:nvSpPr>
          <p:cNvPr id="7" name="6 CuadroTexto"/>
          <p:cNvSpPr txBox="1"/>
          <p:nvPr/>
        </p:nvSpPr>
        <p:spPr>
          <a:xfrm>
            <a:off x="971600" y="1473960"/>
            <a:ext cx="771365" cy="523220"/>
          </a:xfrm>
          <a:prstGeom prst="rect">
            <a:avLst/>
          </a:prstGeom>
          <a:solidFill>
            <a:srgbClr val="0047D6"/>
          </a:solidFill>
        </p:spPr>
        <p:txBody>
          <a:bodyPr wrap="none" rtlCol="0">
            <a:spAutoFit/>
          </a:bodyPr>
          <a:lstStyle/>
          <a:p>
            <a:r>
              <a:rPr lang="es-VE" sz="2800" dirty="0" smtClean="0">
                <a:solidFill>
                  <a:prstClr val="white"/>
                </a:solidFill>
                <a:latin typeface="Comic Sans MS" pitchFamily="66" charset="0"/>
              </a:rPr>
              <a:t>III</a:t>
            </a:r>
            <a:endParaRPr lang="es-VE" sz="2800" dirty="0">
              <a:solidFill>
                <a:prstClr val="white"/>
              </a:solidFill>
              <a:latin typeface="Comic Sans MS" pitchFamily="66" charset="0"/>
            </a:endParaRPr>
          </a:p>
        </p:txBody>
      </p:sp>
    </p:spTree>
    <p:extLst>
      <p:ext uri="{BB962C8B-B14F-4D97-AF65-F5344CB8AC3E}">
        <p14:creationId xmlns:p14="http://schemas.microsoft.com/office/powerpoint/2010/main" val="56552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0"/>
          <p:cNvSpPr txBox="1">
            <a:spLocks noChangeArrowheads="1"/>
          </p:cNvSpPr>
          <p:nvPr/>
        </p:nvSpPr>
        <p:spPr bwMode="auto">
          <a:xfrm>
            <a:off x="3781559" y="789871"/>
            <a:ext cx="1580882" cy="461665"/>
          </a:xfrm>
          <a:prstGeom prst="rect">
            <a:avLst/>
          </a:prstGeom>
          <a:solidFill>
            <a:schemeClr val="accent6">
              <a:lumMod val="60000"/>
              <a:lumOff val="40000"/>
            </a:schemeClr>
          </a:solidFill>
          <a:ln w="28575">
            <a:solidFill>
              <a:schemeClr val="hlink"/>
            </a:solidFill>
            <a:miter lim="800000"/>
            <a:headEnd/>
            <a:tailEnd/>
          </a:ln>
          <a:effectLst>
            <a:outerShdw blurRad="50800" dist="38100" dir="2700000" algn="tl" rotWithShape="0">
              <a:prstClr val="black">
                <a:alpha val="40000"/>
              </a:prstClr>
            </a:outerShdw>
          </a:effectLs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2400" dirty="0" smtClean="0">
                <a:effectLst>
                  <a:outerShdw blurRad="38100" dist="38100" dir="2700000" algn="tl">
                    <a:srgbClr val="000000">
                      <a:alpha val="43137"/>
                    </a:srgbClr>
                  </a:outerShdw>
                </a:effectLst>
              </a:rPr>
              <a:t>Funciones</a:t>
            </a:r>
            <a:endParaRPr lang="es-ES_tradnl" sz="2400" dirty="0">
              <a:effectLst>
                <a:outerShdw blurRad="38100" dist="38100" dir="2700000" algn="tl">
                  <a:srgbClr val="000000">
                    <a:alpha val="43137"/>
                  </a:srgbClr>
                </a:outerShdw>
              </a:effectLst>
            </a:endParaRPr>
          </a:p>
        </p:txBody>
      </p:sp>
      <p:sp>
        <p:nvSpPr>
          <p:cNvPr id="3" name="CuadroTexto 2"/>
          <p:cNvSpPr txBox="1"/>
          <p:nvPr/>
        </p:nvSpPr>
        <p:spPr>
          <a:xfrm>
            <a:off x="1635330" y="1394255"/>
            <a:ext cx="6162264" cy="2154436"/>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none" rtlCol="0">
            <a:spAutoFit/>
          </a:bodyPr>
          <a:lstStyle/>
          <a:p>
            <a:pPr marL="342900" indent="-342900">
              <a:buFont typeface="Arial" panose="020B0604020202020204" pitchFamily="34" charset="0"/>
              <a:buChar char="•"/>
            </a:pPr>
            <a:r>
              <a:rPr lang="es-VE" sz="2000" dirty="0" smtClean="0">
                <a:latin typeface="Comic Sans MS" panose="030F0702030302020204" pitchFamily="66" charset="0"/>
              </a:rPr>
              <a:t>Mantener integridad de la barrera intestinal</a:t>
            </a:r>
          </a:p>
          <a:p>
            <a:pPr marL="342900" indent="-342900">
              <a:buFont typeface="Arial" panose="020B0604020202020204" pitchFamily="34" charset="0"/>
              <a:buChar char="•"/>
            </a:pPr>
            <a:endParaRPr lang="es-VE" sz="1000" dirty="0" smtClean="0">
              <a:latin typeface="Comic Sans MS" panose="030F0702030302020204" pitchFamily="66" charset="0"/>
            </a:endParaRPr>
          </a:p>
          <a:p>
            <a:pPr marL="342900" indent="-342900">
              <a:buFont typeface="Arial" panose="020B0604020202020204" pitchFamily="34" charset="0"/>
              <a:buChar char="•"/>
            </a:pPr>
            <a:r>
              <a:rPr lang="es-VE" sz="2000" dirty="0" smtClean="0">
                <a:latin typeface="Comic Sans MS" panose="030F0702030302020204" pitchFamily="66" charset="0"/>
              </a:rPr>
              <a:t>Regular la secreción de mucina</a:t>
            </a:r>
          </a:p>
          <a:p>
            <a:pPr marL="342900" indent="-342900">
              <a:buFont typeface="Arial" panose="020B0604020202020204" pitchFamily="34" charset="0"/>
              <a:buChar char="•"/>
            </a:pPr>
            <a:endParaRPr lang="es-VE" sz="1000" dirty="0" smtClean="0">
              <a:latin typeface="Comic Sans MS" panose="030F0702030302020204" pitchFamily="66" charset="0"/>
            </a:endParaRPr>
          </a:p>
          <a:p>
            <a:pPr marL="342900" indent="-342900">
              <a:buFont typeface="Arial" panose="020B0604020202020204" pitchFamily="34" charset="0"/>
              <a:buChar char="•"/>
            </a:pPr>
            <a:r>
              <a:rPr lang="es-VE" sz="2000" dirty="0" smtClean="0">
                <a:latin typeface="Comic Sans MS" panose="030F0702030302020204" pitchFamily="66" charset="0"/>
              </a:rPr>
              <a:t>Controlar la secreción de IgA secretora</a:t>
            </a:r>
          </a:p>
          <a:p>
            <a:endParaRPr lang="es-VE" sz="1000" dirty="0" smtClean="0">
              <a:latin typeface="Comic Sans MS" panose="030F0702030302020204" pitchFamily="66" charset="0"/>
            </a:endParaRPr>
          </a:p>
          <a:p>
            <a:pPr marL="342900" indent="-342900">
              <a:buFont typeface="Arial" panose="020B0604020202020204" pitchFamily="34" charset="0"/>
              <a:buChar char="•"/>
            </a:pPr>
            <a:r>
              <a:rPr lang="es-VE" sz="2000" dirty="0" smtClean="0">
                <a:latin typeface="Comic Sans MS" panose="030F0702030302020204" pitchFamily="66" charset="0"/>
              </a:rPr>
              <a:t>Producir péptidos antimicrobianos que influyen </a:t>
            </a:r>
          </a:p>
          <a:p>
            <a:r>
              <a:rPr lang="es-VE" sz="2000" dirty="0" smtClean="0">
                <a:latin typeface="Comic Sans MS" panose="030F0702030302020204" pitchFamily="66" charset="0"/>
              </a:rPr>
              <a:t>    en producción de CK</a:t>
            </a:r>
            <a:endParaRPr lang="es-VE" sz="2000" dirty="0">
              <a:latin typeface="Comic Sans MS" panose="030F0702030302020204" pitchFamily="66" charset="0"/>
            </a:endParaRPr>
          </a:p>
        </p:txBody>
      </p:sp>
      <p:sp>
        <p:nvSpPr>
          <p:cNvPr id="4" name="CuadroTexto 3"/>
          <p:cNvSpPr txBox="1"/>
          <p:nvPr/>
        </p:nvSpPr>
        <p:spPr>
          <a:xfrm>
            <a:off x="2037097" y="4845413"/>
            <a:ext cx="5173105" cy="1631216"/>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square" rtlCol="0">
            <a:spAutoFit/>
          </a:bodyPr>
          <a:lstStyle/>
          <a:p>
            <a:r>
              <a:rPr lang="es-VE" sz="2000" dirty="0" smtClean="0">
                <a:latin typeface="Comic Sans MS" panose="030F0702030302020204" pitchFamily="66" charset="0"/>
              </a:rPr>
              <a:t>Hay estudios con resultados beneficiosos en tratamiento de:</a:t>
            </a:r>
          </a:p>
          <a:p>
            <a:r>
              <a:rPr lang="es-VE" sz="2000" dirty="0" err="1" smtClean="0">
                <a:latin typeface="Comic Sans MS" panose="030F0702030302020204" pitchFamily="66" charset="0"/>
              </a:rPr>
              <a:t>Enf</a:t>
            </a:r>
            <a:r>
              <a:rPr lang="es-VE" sz="2000" dirty="0" smtClean="0">
                <a:latin typeface="Comic Sans MS" panose="030F0702030302020204" pitchFamily="66" charset="0"/>
              </a:rPr>
              <a:t>. Inflamatoria Intestinal IBD, </a:t>
            </a:r>
          </a:p>
          <a:p>
            <a:r>
              <a:rPr lang="es-VE" sz="2000" dirty="0" smtClean="0">
                <a:latin typeface="Comic Sans MS" panose="030F0702030302020204" pitchFamily="66" charset="0"/>
              </a:rPr>
              <a:t>Hígado graso no alcohólico </a:t>
            </a:r>
          </a:p>
          <a:p>
            <a:r>
              <a:rPr lang="es-VE" sz="2000" dirty="0" smtClean="0">
                <a:latin typeface="Comic Sans MS" panose="030F0702030302020204" pitchFamily="66" charset="0"/>
              </a:rPr>
              <a:t>Obesidad, etc. </a:t>
            </a:r>
          </a:p>
        </p:txBody>
      </p:sp>
      <p:sp>
        <p:nvSpPr>
          <p:cNvPr id="5" name="Rectángulo 4"/>
          <p:cNvSpPr/>
          <p:nvPr/>
        </p:nvSpPr>
        <p:spPr>
          <a:xfrm>
            <a:off x="2212126" y="3797313"/>
            <a:ext cx="4998076" cy="830997"/>
          </a:xfrm>
          <a:prstGeom prst="rect">
            <a:avLst/>
          </a:prstGeom>
          <a:solidFill>
            <a:schemeClr val="accent6">
              <a:lumMod val="60000"/>
              <a:lumOff val="40000"/>
            </a:schemeClr>
          </a:solidFill>
          <a:ln w="28575">
            <a:solidFill>
              <a:srgbClr val="0047D6"/>
            </a:solidFill>
          </a:ln>
        </p:spPr>
        <p:txBody>
          <a:bodyPr wrap="square">
            <a:spAutoFit/>
          </a:bodyPr>
          <a:lstStyle/>
          <a:p>
            <a:pPr algn="ctr"/>
            <a:r>
              <a:rPr lang="es-VE" sz="2400" dirty="0">
                <a:latin typeface="Comic Sans MS" panose="030F0702030302020204" pitchFamily="66" charset="0"/>
              </a:rPr>
              <a:t>T</a:t>
            </a:r>
            <a:r>
              <a:rPr lang="es-VE" sz="2400" dirty="0" smtClean="0">
                <a:latin typeface="Comic Sans MS" panose="030F0702030302020204" pitchFamily="66" charset="0"/>
              </a:rPr>
              <a:t>erapia </a:t>
            </a:r>
            <a:r>
              <a:rPr lang="es-VE" sz="2400" dirty="0">
                <a:latin typeface="Comic Sans MS" panose="030F0702030302020204" pitchFamily="66" charset="0"/>
              </a:rPr>
              <a:t>potencial para </a:t>
            </a:r>
            <a:r>
              <a:rPr lang="es-VE" sz="2400" dirty="0" smtClean="0">
                <a:latin typeface="Comic Sans MS" panose="030F0702030302020204" pitchFamily="66" charset="0"/>
              </a:rPr>
              <a:t>modular </a:t>
            </a:r>
            <a:r>
              <a:rPr lang="es-VE" sz="2400" dirty="0">
                <a:latin typeface="Comic Sans MS" panose="030F0702030302020204" pitchFamily="66" charset="0"/>
              </a:rPr>
              <a:t>Microbiota intestinal </a:t>
            </a:r>
          </a:p>
        </p:txBody>
      </p:sp>
      <p:sp>
        <p:nvSpPr>
          <p:cNvPr id="7" name="6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0" name="6 CuadroTexto"/>
          <p:cNvSpPr txBox="1"/>
          <p:nvPr/>
        </p:nvSpPr>
        <p:spPr>
          <a:xfrm>
            <a:off x="159445" y="188640"/>
            <a:ext cx="732893" cy="369332"/>
          </a:xfrm>
          <a:prstGeom prst="rect">
            <a:avLst/>
          </a:prstGeom>
          <a:solidFill>
            <a:srgbClr val="0047D6"/>
          </a:solidFill>
        </p:spPr>
        <p:txBody>
          <a:bodyPr wrap="none" rtlCol="0">
            <a:spAutoFit/>
          </a:bodyPr>
          <a:lstStyle/>
          <a:p>
            <a:r>
              <a:rPr lang="es-VE" dirty="0" smtClean="0">
                <a:solidFill>
                  <a:prstClr val="white"/>
                </a:solidFill>
                <a:latin typeface="Comic Sans MS" pitchFamily="66" charset="0"/>
              </a:rPr>
              <a:t>IIIA</a:t>
            </a:r>
            <a:endParaRPr lang="es-VE" dirty="0">
              <a:solidFill>
                <a:prstClr val="white"/>
              </a:solidFill>
              <a:latin typeface="Comic Sans MS" pitchFamily="66" charset="0"/>
            </a:endParaRPr>
          </a:p>
        </p:txBody>
      </p:sp>
      <p:sp>
        <p:nvSpPr>
          <p:cNvPr id="11" name="CuadroTexto 10"/>
          <p:cNvSpPr txBox="1"/>
          <p:nvPr/>
        </p:nvSpPr>
        <p:spPr>
          <a:xfrm>
            <a:off x="159445" y="627798"/>
            <a:ext cx="1385316" cy="615553"/>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a:p>
            <a:r>
              <a:rPr lang="es-VE" b="1" dirty="0" smtClean="0">
                <a:latin typeface="Comic Sans MS" panose="030F0702030302020204" pitchFamily="66" charset="0"/>
              </a:rPr>
              <a:t>Probióticos</a:t>
            </a:r>
            <a:endParaRPr lang="es-VE" b="1" dirty="0">
              <a:latin typeface="Comic Sans MS" panose="030F0702030302020204" pitchFamily="66" charset="0"/>
            </a:endParaRPr>
          </a:p>
        </p:txBody>
      </p:sp>
    </p:spTree>
    <p:extLst>
      <p:ext uri="{BB962C8B-B14F-4D97-AF65-F5344CB8AC3E}">
        <p14:creationId xmlns:p14="http://schemas.microsoft.com/office/powerpoint/2010/main" val="3951282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CuadroTexto"/>
          <p:cNvSpPr txBox="1"/>
          <p:nvPr/>
        </p:nvSpPr>
        <p:spPr>
          <a:xfrm>
            <a:off x="3491877" y="693747"/>
            <a:ext cx="2135521" cy="523220"/>
          </a:xfrm>
          <a:prstGeom prst="rect">
            <a:avLst/>
          </a:prstGeom>
          <a:solidFill>
            <a:schemeClr val="accent6">
              <a:lumMod val="60000"/>
              <a:lumOff val="40000"/>
            </a:schemeClr>
          </a:solidFill>
          <a:ln w="38100">
            <a:solidFill>
              <a:srgbClr val="0047D6"/>
            </a:solidFill>
          </a:ln>
          <a:effectLst>
            <a:outerShdw blurRad="50800" dist="38100" dir="2700000" algn="tl" rotWithShape="0">
              <a:prstClr val="black">
                <a:alpha val="40000"/>
              </a:prstClr>
            </a:outerShdw>
          </a:effectLst>
        </p:spPr>
        <p:txBody>
          <a:bodyPr wrap="none" rtlCol="0">
            <a:spAutoFit/>
          </a:bodyPr>
          <a:lstStyle/>
          <a:p>
            <a:r>
              <a:rPr lang="es-VE" sz="2800" dirty="0" smtClean="0">
                <a:effectLst>
                  <a:outerShdw blurRad="38100" dist="38100" dir="2700000" algn="tl">
                    <a:srgbClr val="000000">
                      <a:alpha val="43137"/>
                    </a:srgbClr>
                  </a:outerShdw>
                </a:effectLst>
                <a:latin typeface="Comic Sans MS" pitchFamily="66" charset="0"/>
              </a:rPr>
              <a:t>Simbióticos</a:t>
            </a:r>
            <a:endParaRPr lang="es-VE" sz="2800" dirty="0">
              <a:effectLst>
                <a:outerShdw blurRad="38100" dist="38100" dir="2700000" algn="tl">
                  <a:srgbClr val="000000">
                    <a:alpha val="43137"/>
                  </a:srgbClr>
                </a:outerShdw>
              </a:effectLst>
              <a:latin typeface="Comic Sans MS" pitchFamily="66" charset="0"/>
            </a:endParaRPr>
          </a:p>
        </p:txBody>
      </p:sp>
      <p:sp>
        <p:nvSpPr>
          <p:cNvPr id="5" name="Rectángulo 4"/>
          <p:cNvSpPr/>
          <p:nvPr/>
        </p:nvSpPr>
        <p:spPr>
          <a:xfrm>
            <a:off x="1222762" y="1382316"/>
            <a:ext cx="6539055" cy="1015663"/>
          </a:xfrm>
          <a:prstGeom prst="rect">
            <a:avLst/>
          </a:prstGeom>
          <a:solidFill>
            <a:srgbClr val="C9FFFF"/>
          </a:solidFill>
        </p:spPr>
        <p:txBody>
          <a:bodyPr wrap="square">
            <a:spAutoFit/>
          </a:bodyPr>
          <a:lstStyle/>
          <a:p>
            <a:pPr algn="ctr"/>
            <a:r>
              <a:rPr lang="en-US" sz="2000" dirty="0" smtClean="0">
                <a:latin typeface="Comic Sans MS" panose="030F0702030302020204" pitchFamily="66" charset="0"/>
                <a:ea typeface="Times New Roman" panose="02020603050405020304" pitchFamily="18" charset="0"/>
              </a:rPr>
              <a:t>Los </a:t>
            </a:r>
            <a:r>
              <a:rPr lang="en-US" sz="2000" dirty="0" err="1" smtClean="0">
                <a:latin typeface="Comic Sans MS" panose="030F0702030302020204" pitchFamily="66" charset="0"/>
                <a:ea typeface="Times New Roman" panose="02020603050405020304" pitchFamily="18" charset="0"/>
              </a:rPr>
              <a:t>simbióticos</a:t>
            </a:r>
            <a:r>
              <a:rPr lang="en-US" sz="2000" dirty="0" smtClean="0">
                <a:latin typeface="Comic Sans MS" panose="030F0702030302020204" pitchFamily="66" charset="0"/>
                <a:ea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rPr>
              <a:t>sinergistas</a:t>
            </a:r>
            <a:r>
              <a:rPr lang="en-US" sz="2000" dirty="0" smtClean="0">
                <a:latin typeface="Comic Sans MS" panose="030F0702030302020204" pitchFamily="66" charset="0"/>
                <a:ea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rPr>
              <a:t>contienen</a:t>
            </a:r>
            <a:r>
              <a:rPr lang="en-US" sz="2000" dirty="0" smtClean="0">
                <a:latin typeface="Comic Sans MS" panose="030F0702030302020204" pitchFamily="66" charset="0"/>
                <a:ea typeface="Times New Roman" panose="02020603050405020304" pitchFamily="18" charset="0"/>
              </a:rPr>
              <a:t> </a:t>
            </a:r>
            <a:r>
              <a:rPr lang="en-US" sz="2000"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Prebióticos</a:t>
            </a:r>
            <a:r>
              <a:rPr lang="en-US" sz="2000" dirty="0" smtClean="0">
                <a:latin typeface="Comic Sans MS" panose="030F0702030302020204" pitchFamily="66" charset="0"/>
                <a:ea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rPr>
              <a:t>que</a:t>
            </a:r>
            <a:r>
              <a:rPr lang="en-US" sz="2000" dirty="0" smtClean="0">
                <a:latin typeface="Comic Sans MS" panose="030F0702030302020204" pitchFamily="66" charset="0"/>
                <a:ea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rPr>
              <a:t>especificamente</a:t>
            </a:r>
            <a:r>
              <a:rPr lang="en-US" sz="2000" dirty="0" smtClean="0">
                <a:latin typeface="Comic Sans MS" panose="030F0702030302020204" pitchFamily="66" charset="0"/>
                <a:ea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rPr>
              <a:t>estimulan</a:t>
            </a:r>
            <a:r>
              <a:rPr lang="en-US" sz="2000" dirty="0" smtClean="0">
                <a:latin typeface="Comic Sans MS" panose="030F0702030302020204" pitchFamily="66" charset="0"/>
                <a:ea typeface="Times New Roman" panose="02020603050405020304" pitchFamily="18" charset="0"/>
              </a:rPr>
              <a:t>  un </a:t>
            </a:r>
            <a:r>
              <a:rPr lang="en-US" sz="2000"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Probiótico</a:t>
            </a:r>
            <a:r>
              <a:rPr lang="en-US" sz="2000" dirty="0" smtClean="0">
                <a:latin typeface="Comic Sans MS" panose="030F0702030302020204" pitchFamily="66" charset="0"/>
                <a:ea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rPr>
              <a:t>relacionado</a:t>
            </a:r>
            <a:r>
              <a:rPr lang="en-US" sz="2000" dirty="0" smtClean="0">
                <a:latin typeface="Comic Sans MS" panose="030F0702030302020204" pitchFamily="66" charset="0"/>
                <a:ea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rPr>
              <a:t>dan</a:t>
            </a:r>
            <a:r>
              <a:rPr lang="en-US" sz="2000" dirty="0" smtClean="0">
                <a:latin typeface="Comic Sans MS" panose="030F0702030302020204" pitchFamily="66" charset="0"/>
                <a:ea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rPr>
              <a:t>opciones</a:t>
            </a:r>
            <a:r>
              <a:rPr lang="en-US" sz="2000" dirty="0" smtClean="0">
                <a:latin typeface="Comic Sans MS" panose="030F0702030302020204" pitchFamily="66" charset="0"/>
                <a:ea typeface="Times New Roman" panose="02020603050405020304" pitchFamily="18" charset="0"/>
              </a:rPr>
              <a:t> para </a:t>
            </a:r>
            <a:r>
              <a:rPr lang="en-US" sz="2000"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terapias</a:t>
            </a:r>
            <a:r>
              <a:rPr lang="en-US" sz="2000"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a:t>
            </a:r>
            <a:r>
              <a:rPr lang="en-US" sz="2000"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personalizadas</a:t>
            </a:r>
            <a:endParaRPr lang="es-VE" sz="2000" dirty="0">
              <a:effectLst>
                <a:outerShdw blurRad="38100" dist="38100" dir="2700000" algn="tl">
                  <a:srgbClr val="000000">
                    <a:alpha val="43137"/>
                  </a:srgbClr>
                </a:outerShdw>
              </a:effectLst>
              <a:latin typeface="Comic Sans MS" panose="030F0702030302020204" pitchFamily="66" charset="0"/>
            </a:endParaRPr>
          </a:p>
        </p:txBody>
      </p:sp>
      <p:sp>
        <p:nvSpPr>
          <p:cNvPr id="6" name="Rectángulo 5"/>
          <p:cNvSpPr/>
          <p:nvPr/>
        </p:nvSpPr>
        <p:spPr>
          <a:xfrm>
            <a:off x="1821068" y="6052829"/>
            <a:ext cx="5477141" cy="461665"/>
          </a:xfrm>
          <a:prstGeom prst="rect">
            <a:avLst/>
          </a:prstGeom>
        </p:spPr>
        <p:txBody>
          <a:bodyPr wrap="none">
            <a:spAutoFit/>
          </a:bodyPr>
          <a:lstStyle/>
          <a:p>
            <a:pPr algn="ctr"/>
            <a:r>
              <a:rPr lang="en-US" sz="1200" dirty="0" smtClean="0">
                <a:latin typeface="Times New Roman" panose="02020603050405020304" pitchFamily="18" charset="0"/>
                <a:ea typeface="Times New Roman" panose="02020603050405020304" pitchFamily="18" charset="0"/>
                <a:cs typeface="Times New Roman" panose="02020603050405020304" pitchFamily="18" charset="0"/>
              </a:rPr>
              <a:t>JA </a:t>
            </a:r>
            <a:r>
              <a:rPr lang="en-US" sz="1200" dirty="0" err="1" smtClean="0">
                <a:latin typeface="Times New Roman" panose="02020603050405020304" pitchFamily="18" charset="0"/>
                <a:ea typeface="Times New Roman" panose="02020603050405020304" pitchFamily="18" charset="0"/>
                <a:cs typeface="Times New Roman" panose="02020603050405020304" pitchFamily="18" charset="0"/>
              </a:rPr>
              <a:t>Krunbeck</a:t>
            </a:r>
            <a:r>
              <a:rPr lang="en-US" sz="12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Prebiotics and </a:t>
            </a:r>
            <a:r>
              <a:rPr lang="en-US" sz="1200" i="1" dirty="0" err="1">
                <a:latin typeface="Times New Roman" panose="02020603050405020304" pitchFamily="18" charset="0"/>
                <a:cs typeface="Times New Roman" panose="02020603050405020304" pitchFamily="18" charset="0"/>
              </a:rPr>
              <a:t>Synbiotics</a:t>
            </a:r>
            <a:r>
              <a:rPr lang="en-US" sz="1200" i="1" dirty="0">
                <a:latin typeface="Times New Roman" panose="02020603050405020304" pitchFamily="18" charset="0"/>
                <a:cs typeface="Times New Roman" panose="02020603050405020304" pitchFamily="18" charset="0"/>
              </a:rPr>
              <a:t>: Dietary Strategies for Improving Gut </a:t>
            </a:r>
            <a:r>
              <a:rPr lang="en-US" sz="1200" i="1" dirty="0" smtClean="0">
                <a:latin typeface="Times New Roman" panose="02020603050405020304" pitchFamily="18" charset="0"/>
                <a:cs typeface="Times New Roman" panose="02020603050405020304" pitchFamily="18" charset="0"/>
              </a:rPr>
              <a:t>Health</a:t>
            </a:r>
            <a:r>
              <a:rPr lang="en-US" sz="1200" b="1" dirty="0" smtClean="0">
                <a:latin typeface="Times New Roman" panose="02020603050405020304" pitchFamily="18" charset="0"/>
                <a:cs typeface="Times New Roman" panose="02020603050405020304" pitchFamily="18" charset="0"/>
              </a:rPr>
              <a:t>.</a:t>
            </a:r>
            <a:endParaRPr lang="es-VE" sz="1200" dirty="0">
              <a:latin typeface="Times New Roman" panose="02020603050405020304" pitchFamily="18" charset="0"/>
              <a:cs typeface="Times New Roman" panose="02020603050405020304" pitchFamily="18" charset="0"/>
            </a:endParaRPr>
          </a:p>
          <a:p>
            <a:pPr algn="ctr"/>
            <a:r>
              <a:rPr lang="en-US" sz="1200" dirty="0" err="1" smtClean="0">
                <a:latin typeface="Times New Roman" panose="02020603050405020304" pitchFamily="18" charset="0"/>
                <a:ea typeface="Times New Roman" panose="02020603050405020304" pitchFamily="18" charset="0"/>
                <a:cs typeface="Times New Roman" panose="02020603050405020304" pitchFamily="18" charset="0"/>
              </a:rPr>
              <a:t>Curr</a:t>
            </a:r>
            <a:r>
              <a:rPr lang="en-US" sz="12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ea typeface="Times New Roman" panose="02020603050405020304" pitchFamily="18" charset="0"/>
                <a:cs typeface="Times New Roman" panose="02020603050405020304" pitchFamily="18" charset="0"/>
              </a:rPr>
              <a:t>Opin</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ea typeface="Times New Roman" panose="02020603050405020304" pitchFamily="18" charset="0"/>
                <a:cs typeface="Times New Roman" panose="02020603050405020304" pitchFamily="18" charset="0"/>
              </a:rPr>
              <a:t>Gastroenterol</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1200" b="1" dirty="0" smtClean="0">
                <a:latin typeface="Times New Roman" panose="02020603050405020304" pitchFamily="18" charset="0"/>
                <a:ea typeface="Times New Roman" panose="02020603050405020304" pitchFamily="18" charset="0"/>
                <a:cs typeface="Times New Roman" panose="02020603050405020304" pitchFamily="18" charset="0"/>
              </a:rPr>
              <a:t>2016</a:t>
            </a:r>
            <a:r>
              <a:rPr lang="en-US" sz="1200" dirty="0" smtClean="0">
                <a:latin typeface="Times New Roman" panose="02020603050405020304" pitchFamily="18" charset="0"/>
                <a:ea typeface="Times New Roman" panose="02020603050405020304" pitchFamily="18" charset="0"/>
                <a:cs typeface="Times New Roman" panose="02020603050405020304" pitchFamily="18" charset="0"/>
              </a:rPr>
              <a:t>;32:110-119</a:t>
            </a:r>
            <a:endParaRPr lang="es-VE" sz="1200" dirty="0">
              <a:latin typeface="Times New Roman" panose="02020603050405020304" pitchFamily="18" charset="0"/>
              <a:cs typeface="Times New Roman" panose="02020603050405020304" pitchFamily="18" charset="0"/>
            </a:endParaRPr>
          </a:p>
        </p:txBody>
      </p:sp>
      <p:sp>
        <p:nvSpPr>
          <p:cNvPr id="7" name="Rectángulo 6"/>
          <p:cNvSpPr/>
          <p:nvPr/>
        </p:nvSpPr>
        <p:spPr>
          <a:xfrm>
            <a:off x="1222762" y="2529985"/>
            <a:ext cx="6787718" cy="3477875"/>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a:spAutoFit/>
          </a:bodyPr>
          <a:lstStyle/>
          <a:p>
            <a:r>
              <a:rPr lang="en-US" sz="2000" dirty="0">
                <a:latin typeface="Comic Sans MS" panose="030F0702030302020204" pitchFamily="66" charset="0"/>
                <a:ea typeface="Times New Roman" panose="02020603050405020304" pitchFamily="18" charset="0"/>
              </a:rPr>
              <a:t>E</a:t>
            </a:r>
            <a:r>
              <a:rPr lang="en-US" sz="2000" dirty="0" smtClean="0">
                <a:latin typeface="Comic Sans MS" panose="030F0702030302020204" pitchFamily="66" charset="0"/>
                <a:ea typeface="Times New Roman" panose="02020603050405020304" pitchFamily="18" charset="0"/>
              </a:rPr>
              <a:t>l </a:t>
            </a:r>
            <a:r>
              <a:rPr lang="en-US" sz="2000" dirty="0" err="1" smtClean="0">
                <a:latin typeface="Comic Sans MS" panose="030F0702030302020204" pitchFamily="66" charset="0"/>
                <a:ea typeface="Times New Roman" panose="02020603050405020304" pitchFamily="18" charset="0"/>
              </a:rPr>
              <a:t>concepto</a:t>
            </a:r>
            <a:r>
              <a:rPr lang="en-US" sz="2000" dirty="0" smtClean="0">
                <a:latin typeface="Comic Sans MS" panose="030F0702030302020204" pitchFamily="66" charset="0"/>
                <a:ea typeface="Times New Roman" panose="02020603050405020304" pitchFamily="18" charset="0"/>
              </a:rPr>
              <a:t> de </a:t>
            </a:r>
            <a:r>
              <a:rPr lang="en-US" sz="2000" b="1" dirty="0" err="1" smtClean="0">
                <a:latin typeface="Comic Sans MS" panose="030F0702030302020204" pitchFamily="66" charset="0"/>
                <a:ea typeface="Times New Roman" panose="02020603050405020304" pitchFamily="18" charset="0"/>
              </a:rPr>
              <a:t>simbiótico</a:t>
            </a:r>
            <a:r>
              <a:rPr lang="en-US" sz="2000" dirty="0" smtClean="0">
                <a:latin typeface="Comic Sans MS" panose="030F0702030302020204" pitchFamily="66" charset="0"/>
                <a:ea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rPr>
              <a:t>tiene</a:t>
            </a:r>
            <a:r>
              <a:rPr lang="en-US" sz="2000" dirty="0" smtClean="0">
                <a:latin typeface="Comic Sans MS" panose="030F0702030302020204" pitchFamily="66" charset="0"/>
                <a:ea typeface="Times New Roman" panose="02020603050405020304" pitchFamily="18" charset="0"/>
              </a:rPr>
              <a:t> dos </a:t>
            </a:r>
            <a:r>
              <a:rPr lang="en-US" sz="2000" dirty="0" err="1" smtClean="0">
                <a:latin typeface="Comic Sans MS" panose="030F0702030302020204" pitchFamily="66" charset="0"/>
                <a:ea typeface="Times New Roman" panose="02020603050405020304" pitchFamily="18" charset="0"/>
              </a:rPr>
              <a:t>proposiciones</a:t>
            </a:r>
            <a:r>
              <a:rPr lang="en-US" sz="2000" dirty="0" smtClean="0">
                <a:latin typeface="Comic Sans MS" panose="030F0702030302020204" pitchFamily="66" charset="0"/>
                <a:ea typeface="Times New Roman" panose="02020603050405020304" pitchFamily="18" charset="0"/>
              </a:rPr>
              <a:t>. </a:t>
            </a:r>
          </a:p>
          <a:p>
            <a:endParaRPr lang="en-US" sz="1000" dirty="0">
              <a:latin typeface="Comic Sans MS" panose="030F0702030302020204" pitchFamily="66" charset="0"/>
              <a:ea typeface="Times New Roman" panose="02020603050405020304" pitchFamily="18" charset="0"/>
            </a:endParaRPr>
          </a:p>
          <a:p>
            <a:pPr marL="273050" indent="-273050">
              <a:buAutoNum type="arabicPeriod"/>
            </a:pPr>
            <a:r>
              <a:rPr lang="en-US" sz="2000"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Prebiótico</a:t>
            </a:r>
            <a:r>
              <a:rPr lang="en-US" sz="2000"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y </a:t>
            </a:r>
            <a:r>
              <a:rPr lang="en-US" sz="2000"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Probiótico</a:t>
            </a:r>
            <a:r>
              <a:rPr lang="en-US" sz="2000"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a:t>
            </a:r>
            <a:r>
              <a:rPr lang="en-US" sz="2000" dirty="0" smtClean="0">
                <a:latin typeface="Comic Sans MS" panose="030F0702030302020204" pitchFamily="66" charset="0"/>
                <a:ea typeface="Times New Roman" panose="02020603050405020304" pitchFamily="18" charset="0"/>
              </a:rPr>
              <a:t>se </a:t>
            </a:r>
            <a:r>
              <a:rPr lang="en-US" sz="2000" dirty="0" err="1" smtClean="0">
                <a:latin typeface="Comic Sans MS" panose="030F0702030302020204" pitchFamily="66" charset="0"/>
                <a:ea typeface="Times New Roman" panose="02020603050405020304" pitchFamily="18" charset="0"/>
              </a:rPr>
              <a:t>escogen</a:t>
            </a:r>
            <a:r>
              <a:rPr lang="en-US" sz="2000" dirty="0" smtClean="0">
                <a:latin typeface="Comic Sans MS" panose="030F0702030302020204" pitchFamily="66" charset="0"/>
                <a:ea typeface="Times New Roman" panose="02020603050405020304" pitchFamily="18" charset="0"/>
              </a:rPr>
              <a:t> </a:t>
            </a:r>
            <a:r>
              <a:rPr lang="en-US" sz="2000"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independientemente</a:t>
            </a:r>
            <a:r>
              <a:rPr lang="en-US" sz="2000"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rPr>
              <a:t>uno</a:t>
            </a:r>
            <a:r>
              <a:rPr lang="en-US" sz="2000" dirty="0" smtClean="0">
                <a:latin typeface="Comic Sans MS" panose="030F0702030302020204" pitchFamily="66" charset="0"/>
                <a:ea typeface="Times New Roman" panose="02020603050405020304" pitchFamily="18" charset="0"/>
              </a:rPr>
              <a:t> de </a:t>
            </a:r>
            <a:r>
              <a:rPr lang="en-US" sz="2000" dirty="0" err="1" smtClean="0">
                <a:latin typeface="Comic Sans MS" panose="030F0702030302020204" pitchFamily="66" charset="0"/>
                <a:ea typeface="Times New Roman" panose="02020603050405020304" pitchFamily="18" charset="0"/>
              </a:rPr>
              <a:t>otro</a:t>
            </a:r>
            <a:r>
              <a:rPr lang="en-US" sz="2000" dirty="0" smtClean="0">
                <a:latin typeface="Comic Sans MS" panose="030F0702030302020204" pitchFamily="66" charset="0"/>
                <a:ea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rPr>
              <a:t>cada</a:t>
            </a:r>
            <a:r>
              <a:rPr lang="en-US" sz="2000" dirty="0" smtClean="0">
                <a:latin typeface="Comic Sans MS" panose="030F0702030302020204" pitchFamily="66" charset="0"/>
                <a:ea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rPr>
              <a:t>uno</a:t>
            </a:r>
            <a:r>
              <a:rPr lang="en-US" sz="2000" dirty="0" smtClean="0">
                <a:latin typeface="Comic Sans MS" panose="030F0702030302020204" pitchFamily="66" charset="0"/>
                <a:ea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rPr>
              <a:t>responsable</a:t>
            </a:r>
            <a:r>
              <a:rPr lang="en-US" sz="2000" dirty="0" smtClean="0">
                <a:latin typeface="Comic Sans MS" panose="030F0702030302020204" pitchFamily="66" charset="0"/>
                <a:ea typeface="Times New Roman" panose="02020603050405020304" pitchFamily="18" charset="0"/>
              </a:rPr>
              <a:t> de un </a:t>
            </a:r>
            <a:r>
              <a:rPr lang="en-US" sz="2000" dirty="0" err="1" smtClean="0">
                <a:latin typeface="Comic Sans MS" panose="030F0702030302020204" pitchFamily="66" charset="0"/>
                <a:ea typeface="Times New Roman" panose="02020603050405020304" pitchFamily="18" charset="0"/>
              </a:rPr>
              <a:t>efecto</a:t>
            </a:r>
            <a:r>
              <a:rPr lang="en-US" sz="2000" dirty="0" smtClean="0">
                <a:latin typeface="Comic Sans MS" panose="030F0702030302020204" pitchFamily="66" charset="0"/>
                <a:ea typeface="Times New Roman" panose="02020603050405020304" pitchFamily="18" charset="0"/>
              </a:rPr>
              <a:t> particular o </a:t>
            </a:r>
            <a:r>
              <a:rPr lang="en-US" sz="2000" dirty="0" err="1" smtClean="0">
                <a:latin typeface="Comic Sans MS" panose="030F0702030302020204" pitchFamily="66" charset="0"/>
                <a:ea typeface="Times New Roman" panose="02020603050405020304" pitchFamily="18" charset="0"/>
              </a:rPr>
              <a:t>beneficio</a:t>
            </a:r>
            <a:r>
              <a:rPr lang="en-US" sz="2000" dirty="0" smtClean="0">
                <a:latin typeface="Comic Sans MS" panose="030F0702030302020204" pitchFamily="66" charset="0"/>
                <a:ea typeface="Times New Roman" panose="02020603050405020304" pitchFamily="18" charset="0"/>
              </a:rPr>
              <a:t> de </a:t>
            </a:r>
            <a:r>
              <a:rPr lang="en-US" sz="2000" dirty="0" err="1" smtClean="0">
                <a:latin typeface="Comic Sans MS" panose="030F0702030302020204" pitchFamily="66" charset="0"/>
                <a:ea typeface="Times New Roman" panose="02020603050405020304" pitchFamily="18" charset="0"/>
              </a:rPr>
              <a:t>salud</a:t>
            </a:r>
            <a:endParaRPr lang="en-US" sz="2000" dirty="0" smtClean="0">
              <a:latin typeface="Comic Sans MS" panose="030F0702030302020204" pitchFamily="66" charset="0"/>
              <a:ea typeface="Times New Roman" panose="02020603050405020304" pitchFamily="18" charset="0"/>
            </a:endParaRPr>
          </a:p>
          <a:p>
            <a:pPr marL="457200" indent="-457200">
              <a:buAutoNum type="arabicPeriod"/>
            </a:pPr>
            <a:endParaRPr lang="en-US" sz="1000" dirty="0">
              <a:latin typeface="Comic Sans MS" panose="030F0702030302020204" pitchFamily="66" charset="0"/>
              <a:ea typeface="Times New Roman" panose="02020603050405020304" pitchFamily="18" charset="0"/>
            </a:endParaRPr>
          </a:p>
          <a:p>
            <a:pPr marL="273050" indent="-273050"/>
            <a:r>
              <a:rPr lang="en-US" sz="2000" dirty="0" smtClean="0">
                <a:latin typeface="Comic Sans MS" panose="030F0702030302020204" pitchFamily="66" charset="0"/>
                <a:ea typeface="Times New Roman" panose="02020603050405020304" pitchFamily="18" charset="0"/>
              </a:rPr>
              <a:t>2. </a:t>
            </a:r>
            <a:r>
              <a:rPr lang="en-US" sz="2000"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Combinación</a:t>
            </a:r>
            <a:r>
              <a:rPr lang="en-US" sz="2000" dirty="0" smtClean="0">
                <a:latin typeface="Comic Sans MS" panose="030F0702030302020204" pitchFamily="66" charset="0"/>
                <a:ea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rPr>
              <a:t>está</a:t>
            </a:r>
            <a:r>
              <a:rPr lang="en-US" sz="2000" dirty="0" smtClean="0">
                <a:latin typeface="Comic Sans MS" panose="030F0702030302020204" pitchFamily="66" charset="0"/>
                <a:ea typeface="Times New Roman" panose="02020603050405020304" pitchFamily="18" charset="0"/>
              </a:rPr>
              <a:t> </a:t>
            </a:r>
            <a:r>
              <a:rPr lang="en-US" sz="2000"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diseñada</a:t>
            </a:r>
            <a:r>
              <a:rPr lang="en-US" sz="2000"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a:t>
            </a:r>
            <a:r>
              <a:rPr lang="en-US" sz="2000"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específicamente</a:t>
            </a:r>
            <a:r>
              <a:rPr lang="en-US" sz="2000"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a:t>
            </a:r>
            <a:r>
              <a:rPr lang="en-US" sz="2000" dirty="0" smtClean="0">
                <a:latin typeface="Comic Sans MS" panose="030F0702030302020204" pitchFamily="66" charset="0"/>
                <a:ea typeface="Times New Roman" panose="02020603050405020304" pitchFamily="18" charset="0"/>
              </a:rPr>
              <a:t>con un </a:t>
            </a:r>
            <a:r>
              <a:rPr lang="en-US" sz="2000"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sustrato</a:t>
            </a:r>
            <a:r>
              <a:rPr lang="en-US" sz="2000"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a:t>
            </a:r>
            <a:r>
              <a:rPr lang="en-US" sz="2000"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prebiótico</a:t>
            </a:r>
            <a:r>
              <a:rPr lang="en-US" sz="2000"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a:t>
            </a:r>
            <a:r>
              <a:rPr lang="en-US" sz="2000"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que</a:t>
            </a:r>
            <a:r>
              <a:rPr lang="en-US" sz="2000"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a:t>
            </a:r>
            <a:r>
              <a:rPr lang="en-US" sz="2000"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sostiene</a:t>
            </a:r>
            <a:r>
              <a:rPr lang="en-US" sz="2000"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a:t>
            </a:r>
            <a:r>
              <a:rPr lang="en-US" sz="2000"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sinergísticamente</a:t>
            </a:r>
            <a:r>
              <a:rPr lang="en-US" sz="2000"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rPr>
              <a:t>competitividad</a:t>
            </a:r>
            <a:r>
              <a:rPr lang="en-US" sz="2000" dirty="0" smtClean="0">
                <a:latin typeface="Comic Sans MS" panose="030F0702030302020204" pitchFamily="66" charset="0"/>
                <a:ea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rPr>
              <a:t>sobrevida</a:t>
            </a:r>
            <a:r>
              <a:rPr lang="en-US" sz="2000" dirty="0" smtClean="0">
                <a:latin typeface="Comic Sans MS" panose="030F0702030302020204" pitchFamily="66" charset="0"/>
                <a:ea typeface="Times New Roman" panose="02020603050405020304" pitchFamily="18" charset="0"/>
              </a:rPr>
              <a:t>, o </a:t>
            </a:r>
            <a:r>
              <a:rPr lang="en-US" sz="2000" dirty="0" err="1" smtClean="0">
                <a:latin typeface="Comic Sans MS" panose="030F0702030302020204" pitchFamily="66" charset="0"/>
                <a:ea typeface="Times New Roman" panose="02020603050405020304" pitchFamily="18" charset="0"/>
              </a:rPr>
              <a:t>actividad</a:t>
            </a:r>
            <a:r>
              <a:rPr lang="en-US" sz="2000" dirty="0" smtClean="0">
                <a:latin typeface="Comic Sans MS" panose="030F0702030302020204" pitchFamily="66" charset="0"/>
                <a:ea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rPr>
              <a:t>metabólica</a:t>
            </a:r>
            <a:r>
              <a:rPr lang="en-US" sz="2000" dirty="0" smtClean="0">
                <a:latin typeface="Comic Sans MS" panose="030F0702030302020204" pitchFamily="66" charset="0"/>
                <a:ea typeface="Times New Roman" panose="02020603050405020304" pitchFamily="18" charset="0"/>
              </a:rPr>
              <a:t> de </a:t>
            </a:r>
            <a:r>
              <a:rPr lang="en-US" sz="2000" dirty="0" err="1" smtClean="0">
                <a:latin typeface="Comic Sans MS" panose="030F0702030302020204" pitchFamily="66" charset="0"/>
                <a:ea typeface="Times New Roman" panose="02020603050405020304" pitchFamily="18" charset="0"/>
              </a:rPr>
              <a:t>una</a:t>
            </a:r>
            <a:r>
              <a:rPr lang="en-US" sz="2000" dirty="0" smtClean="0">
                <a:latin typeface="Comic Sans MS" panose="030F0702030302020204" pitchFamily="66" charset="0"/>
                <a:ea typeface="Times New Roman" panose="02020603050405020304" pitchFamily="18" charset="0"/>
              </a:rPr>
              <a:t> </a:t>
            </a:r>
            <a:r>
              <a:rPr lang="en-US" sz="2000"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cepa</a:t>
            </a:r>
            <a:r>
              <a:rPr lang="en-US" sz="2000"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a:t>
            </a:r>
            <a:r>
              <a:rPr lang="en-US" sz="2000"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probiótica</a:t>
            </a:r>
            <a:r>
              <a:rPr lang="en-US" sz="2000"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a:t>
            </a:r>
            <a:r>
              <a:rPr lang="en-US" sz="2000"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conocida</a:t>
            </a:r>
            <a:r>
              <a:rPr lang="en-US" sz="2000"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rPr>
              <a:t> </a:t>
            </a:r>
            <a:r>
              <a:rPr lang="en-US" sz="2000" dirty="0" smtClean="0">
                <a:latin typeface="Comic Sans MS" panose="030F0702030302020204" pitchFamily="66" charset="0"/>
                <a:ea typeface="Times New Roman" panose="02020603050405020304" pitchFamily="18" charset="0"/>
              </a:rPr>
              <a:t>en el </a:t>
            </a:r>
            <a:r>
              <a:rPr lang="en-US" sz="2000" dirty="0" err="1" smtClean="0">
                <a:latin typeface="Comic Sans MS" panose="030F0702030302020204" pitchFamily="66" charset="0"/>
                <a:ea typeface="Times New Roman" panose="02020603050405020304" pitchFamily="18" charset="0"/>
              </a:rPr>
              <a:t>ecosistema</a:t>
            </a:r>
            <a:r>
              <a:rPr lang="en-US" sz="2000" dirty="0" smtClean="0">
                <a:latin typeface="Comic Sans MS" panose="030F0702030302020204" pitchFamily="66" charset="0"/>
                <a:ea typeface="Times New Roman" panose="02020603050405020304" pitchFamily="18" charset="0"/>
              </a:rPr>
              <a:t> gastrointestinal</a:t>
            </a:r>
            <a:endParaRPr lang="es-VE" sz="2000" dirty="0">
              <a:latin typeface="Comic Sans MS" panose="030F0702030302020204" pitchFamily="66" charset="0"/>
            </a:endParaRPr>
          </a:p>
        </p:txBody>
      </p:sp>
      <p:sp>
        <p:nvSpPr>
          <p:cNvPr id="9" name="6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1" name="6 CuadroTexto"/>
          <p:cNvSpPr txBox="1"/>
          <p:nvPr/>
        </p:nvSpPr>
        <p:spPr>
          <a:xfrm>
            <a:off x="345599" y="398414"/>
            <a:ext cx="877163"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III</a:t>
            </a:r>
            <a:r>
              <a:rPr lang="es-VE" sz="2000" dirty="0" smtClean="0">
                <a:solidFill>
                  <a:prstClr val="white"/>
                </a:solidFill>
                <a:latin typeface="Comic Sans MS" pitchFamily="66" charset="0"/>
              </a:rPr>
              <a:t>A</a:t>
            </a:r>
            <a:endParaRPr lang="es-VE" sz="2000" dirty="0">
              <a:solidFill>
                <a:prstClr val="white"/>
              </a:solidFill>
              <a:latin typeface="Comic Sans MS" pitchFamily="66" charset="0"/>
            </a:endParaRPr>
          </a:p>
        </p:txBody>
      </p:sp>
      <p:sp>
        <p:nvSpPr>
          <p:cNvPr id="12" name="CuadroTexto 11"/>
          <p:cNvSpPr txBox="1"/>
          <p:nvPr/>
        </p:nvSpPr>
        <p:spPr>
          <a:xfrm>
            <a:off x="345599" y="911756"/>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spTree>
    <p:extLst>
      <p:ext uri="{BB962C8B-B14F-4D97-AF65-F5344CB8AC3E}">
        <p14:creationId xmlns:p14="http://schemas.microsoft.com/office/powerpoint/2010/main" val="411461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547664" y="1095880"/>
            <a:ext cx="5958408" cy="4618829"/>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pPr marL="342900" lvl="0" indent="-342900">
              <a:lnSpc>
                <a:spcPct val="107000"/>
              </a:lnSpc>
              <a:spcAft>
                <a:spcPts val="800"/>
              </a:spcAft>
              <a:buSzPct val="200000"/>
              <a:buFont typeface="Arial" panose="020B0604020202020204" pitchFamily="34" charset="0"/>
              <a:buChar char="•"/>
              <a:tabLst>
                <a:tab pos="457200" algn="l"/>
              </a:tabLst>
            </a:pPr>
            <a:r>
              <a:rPr lang="en-US" dirty="0" smtClean="0">
                <a:latin typeface="Comic Sans MS" panose="030F0702030302020204" pitchFamily="66" charset="0"/>
                <a:ea typeface="Times New Roman" panose="02020603050405020304" pitchFamily="18" charset="0"/>
                <a:cs typeface="Times New Roman" panose="02020603050405020304" pitchFamily="18" charset="0"/>
              </a:rPr>
              <a:t>El microbiota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humano</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esta</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influido</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profundamente</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por</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los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ingredientes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prebióticos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de la comida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como</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fibra</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fermentable y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oligosacáridos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encontrados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en la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leche</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humana</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p>
          <a:p>
            <a:pPr marL="171450" lvl="0" indent="-171450">
              <a:lnSpc>
                <a:spcPct val="107000"/>
              </a:lnSpc>
              <a:spcAft>
                <a:spcPts val="800"/>
              </a:spcAft>
              <a:buSzPct val="200000"/>
              <a:buFont typeface="Arial" panose="020B0604020202020204" pitchFamily="34" charset="0"/>
              <a:buChar char="•"/>
              <a:tabLst>
                <a:tab pos="457200" algn="l"/>
              </a:tabLst>
            </a:pPr>
            <a:endParaRPr lang="en-US" sz="800" dirty="0" smtClean="0">
              <a:latin typeface="Comic Sans MS" panose="030F0702030302020204" pitchFamily="66" charset="0"/>
              <a:ea typeface="Times New Roman" panose="02020603050405020304" pitchFamily="18" charset="0"/>
              <a:cs typeface="Times New Roman" panose="02020603050405020304" pitchFamily="18" charset="0"/>
            </a:endParaRPr>
          </a:p>
          <a:p>
            <a:pPr marL="342900" lvl="0" indent="-342900">
              <a:lnSpc>
                <a:spcPct val="107000"/>
              </a:lnSpc>
              <a:spcAft>
                <a:spcPts val="800"/>
              </a:spcAft>
              <a:buSzPct val="200000"/>
              <a:buFont typeface="Arial" panose="020B0604020202020204" pitchFamily="34" charset="0"/>
              <a:buChar char="•"/>
              <a:tabLst>
                <a:tab pos="457200" algn="l"/>
              </a:tabLst>
            </a:pPr>
            <a:r>
              <a:rPr lang="en-US"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Cambios</a:t>
            </a:r>
            <a:r>
              <a:rPr lang="en-US"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 en el microbiota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están</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asociados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con </a:t>
            </a:r>
            <a:r>
              <a:rPr lang="en-US"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resultados</a:t>
            </a:r>
            <a:r>
              <a:rPr lang="en-US"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sistémicos</a:t>
            </a:r>
            <a:r>
              <a:rPr lang="en-US"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asi</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como</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también</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resultados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de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salud</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específicos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aunque</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hay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datos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clínicos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controversiales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en parte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porque</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algunos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individuos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no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responden</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tratamientos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prebióticos.</a:t>
            </a:r>
          </a:p>
          <a:p>
            <a:pPr marL="342900" lvl="0" indent="-342900">
              <a:lnSpc>
                <a:spcPct val="107000"/>
              </a:lnSpc>
              <a:spcAft>
                <a:spcPts val="800"/>
              </a:spcAft>
              <a:buSzPct val="200000"/>
              <a:buFont typeface="Arial" panose="020B0604020202020204" pitchFamily="34" charset="0"/>
              <a:buChar char="•"/>
              <a:tabLst>
                <a:tab pos="457200" algn="l"/>
              </a:tabLst>
            </a:pPr>
            <a:endParaRPr lang="es-VE" sz="800" dirty="0">
              <a:latin typeface="Comic Sans MS" panose="030F0702030302020204" pitchFamily="66" charset="0"/>
              <a:ea typeface="Calibri" panose="020F0502020204030204" pitchFamily="34" charset="0"/>
              <a:cs typeface="Times New Roman" panose="02020603050405020304" pitchFamily="18" charset="0"/>
            </a:endParaRPr>
          </a:p>
          <a:p>
            <a:pPr marL="342900" lvl="0" indent="-342900">
              <a:lnSpc>
                <a:spcPct val="107000"/>
              </a:lnSpc>
              <a:spcAft>
                <a:spcPts val="800"/>
              </a:spcAft>
              <a:buSzPct val="200000"/>
              <a:buFont typeface="Arial" panose="020B0604020202020204" pitchFamily="34" charset="0"/>
              <a:buChar char="•"/>
              <a:tabLst>
                <a:tab pos="457200" algn="l"/>
              </a:tabLst>
            </a:pPr>
            <a:r>
              <a:rPr lang="en-US"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Estrategias</a:t>
            </a:r>
            <a:r>
              <a:rPr lang="en-US"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dietéticas</a:t>
            </a:r>
            <a:r>
              <a:rPr lang="en-US" dirty="0"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basadas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en </a:t>
            </a:r>
            <a:r>
              <a:rPr lang="en-US" dirty="0" err="1" smtClean="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mezclas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de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fibra</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prebiótica</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y probióticos o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racionalmente</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simbióticos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diseñados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b="1" dirty="0" err="1" smtClean="0">
                <a:latin typeface="Comic Sans MS" panose="030F0702030302020204" pitchFamily="66" charset="0"/>
                <a:ea typeface="Times New Roman" panose="02020603050405020304" pitchFamily="18" charset="0"/>
                <a:cs typeface="Times New Roman" panose="02020603050405020304" pitchFamily="18" charset="0"/>
              </a:rPr>
              <a:t>puede</a:t>
            </a: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b="1" dirty="0" err="1" smtClean="0">
                <a:latin typeface="Comic Sans MS" panose="030F0702030302020204" pitchFamily="66" charset="0"/>
                <a:ea typeface="Times New Roman" panose="02020603050405020304" pitchFamily="18" charset="0"/>
                <a:cs typeface="Times New Roman" panose="02020603050405020304" pitchFamily="18" charset="0"/>
              </a:rPr>
              <a:t>ser</a:t>
            </a: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b="1" dirty="0" err="1" smtClean="0">
                <a:latin typeface="Comic Sans MS" panose="030F0702030302020204" pitchFamily="66" charset="0"/>
                <a:ea typeface="Times New Roman" panose="02020603050405020304" pitchFamily="18" charset="0"/>
                <a:cs typeface="Times New Roman" panose="02020603050405020304" pitchFamily="18" charset="0"/>
              </a:rPr>
              <a:t>más</a:t>
            </a: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b="1" dirty="0" err="1" smtClean="0">
                <a:latin typeface="Comic Sans MS" panose="030F0702030302020204" pitchFamily="66" charset="0"/>
                <a:ea typeface="Times New Roman" panose="02020603050405020304" pitchFamily="18" charset="0"/>
                <a:cs typeface="Times New Roman" panose="02020603050405020304" pitchFamily="18" charset="0"/>
              </a:rPr>
              <a:t>efectiva</a:t>
            </a: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para modular el microbiota intestinal. </a:t>
            </a:r>
            <a:endParaRPr lang="es-VE" dirty="0">
              <a:effectLst/>
              <a:latin typeface="Comic Sans MS" panose="030F0702030302020204" pitchFamily="66" charset="0"/>
              <a:ea typeface="Calibri" panose="020F0502020204030204" pitchFamily="34" charset="0"/>
              <a:cs typeface="Times New Roman" panose="02020603050405020304" pitchFamily="18" charset="0"/>
            </a:endParaRPr>
          </a:p>
        </p:txBody>
      </p:sp>
      <p:sp>
        <p:nvSpPr>
          <p:cNvPr id="5" name="Rectángulo 4"/>
          <p:cNvSpPr/>
          <p:nvPr/>
        </p:nvSpPr>
        <p:spPr>
          <a:xfrm>
            <a:off x="1833430" y="5864836"/>
            <a:ext cx="5477141" cy="461665"/>
          </a:xfrm>
          <a:prstGeom prst="rect">
            <a:avLst/>
          </a:prstGeom>
        </p:spPr>
        <p:txBody>
          <a:bodyPr wrap="none">
            <a:spAutoFit/>
          </a:bodyPr>
          <a:lstStyle/>
          <a:p>
            <a:pPr algn="ctr"/>
            <a:r>
              <a:rPr lang="en-US" sz="1200" dirty="0" smtClean="0">
                <a:latin typeface="Times New Roman" panose="02020603050405020304" pitchFamily="18" charset="0"/>
                <a:ea typeface="Times New Roman" panose="02020603050405020304" pitchFamily="18" charset="0"/>
                <a:cs typeface="Times New Roman" panose="02020603050405020304" pitchFamily="18" charset="0"/>
              </a:rPr>
              <a:t>JA. </a:t>
            </a:r>
            <a:r>
              <a:rPr lang="en-US" sz="1200" dirty="0" err="1" smtClean="0">
                <a:latin typeface="Times New Roman" panose="02020603050405020304" pitchFamily="18" charset="0"/>
                <a:ea typeface="Times New Roman" panose="02020603050405020304" pitchFamily="18" charset="0"/>
                <a:cs typeface="Times New Roman" panose="02020603050405020304" pitchFamily="18" charset="0"/>
              </a:rPr>
              <a:t>Krunbeck</a:t>
            </a:r>
            <a:r>
              <a:rPr lang="en-US" sz="12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Prebiotics and </a:t>
            </a:r>
            <a:r>
              <a:rPr lang="en-US" sz="1200" i="1" dirty="0" err="1">
                <a:latin typeface="Times New Roman" panose="02020603050405020304" pitchFamily="18" charset="0"/>
                <a:cs typeface="Times New Roman" panose="02020603050405020304" pitchFamily="18" charset="0"/>
              </a:rPr>
              <a:t>Synbiotics</a:t>
            </a:r>
            <a:r>
              <a:rPr lang="en-US" sz="1200" i="1" dirty="0">
                <a:latin typeface="Times New Roman" panose="02020603050405020304" pitchFamily="18" charset="0"/>
                <a:cs typeface="Times New Roman" panose="02020603050405020304" pitchFamily="18" charset="0"/>
              </a:rPr>
              <a:t>: Dietary Strategies for Improving Gut </a:t>
            </a:r>
            <a:r>
              <a:rPr lang="en-US" sz="1200" i="1" dirty="0" smtClean="0">
                <a:latin typeface="Times New Roman" panose="02020603050405020304" pitchFamily="18" charset="0"/>
                <a:cs typeface="Times New Roman" panose="02020603050405020304" pitchFamily="18" charset="0"/>
              </a:rPr>
              <a:t>Health</a:t>
            </a:r>
            <a:r>
              <a:rPr lang="en-US" sz="1200" b="1" dirty="0" smtClean="0">
                <a:latin typeface="Times New Roman" panose="02020603050405020304" pitchFamily="18" charset="0"/>
                <a:cs typeface="Times New Roman" panose="02020603050405020304" pitchFamily="18" charset="0"/>
              </a:rPr>
              <a:t>.</a:t>
            </a:r>
            <a:endParaRPr lang="es-VE" sz="1200" dirty="0">
              <a:latin typeface="Times New Roman" panose="02020603050405020304" pitchFamily="18" charset="0"/>
              <a:cs typeface="Times New Roman" panose="02020603050405020304" pitchFamily="18" charset="0"/>
            </a:endParaRPr>
          </a:p>
          <a:p>
            <a:pPr algn="ctr"/>
            <a:r>
              <a:rPr lang="en-US" sz="1200" dirty="0" err="1" smtClean="0">
                <a:latin typeface="Times New Roman" panose="02020603050405020304" pitchFamily="18" charset="0"/>
                <a:ea typeface="Times New Roman" panose="02020603050405020304" pitchFamily="18" charset="0"/>
                <a:cs typeface="Times New Roman" panose="02020603050405020304" pitchFamily="18" charset="0"/>
              </a:rPr>
              <a:t>Curr</a:t>
            </a:r>
            <a:r>
              <a:rPr lang="en-US" sz="12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ea typeface="Times New Roman" panose="02020603050405020304" pitchFamily="18" charset="0"/>
                <a:cs typeface="Times New Roman" panose="02020603050405020304" pitchFamily="18" charset="0"/>
              </a:rPr>
              <a:t>Opin</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ea typeface="Times New Roman" panose="02020603050405020304" pitchFamily="18" charset="0"/>
                <a:cs typeface="Times New Roman" panose="02020603050405020304" pitchFamily="18" charset="0"/>
              </a:rPr>
              <a:t>Gastroenterol</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1200"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2016</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;32(2):110-119</a:t>
            </a:r>
            <a:endParaRPr lang="es-VE" sz="1200" dirty="0">
              <a:latin typeface="Times New Roman" panose="02020603050405020304" pitchFamily="18" charset="0"/>
              <a:cs typeface="Times New Roman" panose="02020603050405020304" pitchFamily="18" charset="0"/>
            </a:endParaRPr>
          </a:p>
        </p:txBody>
      </p:sp>
      <p:sp>
        <p:nvSpPr>
          <p:cNvPr id="8" name="6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2018</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0" name="6 CuadroTexto"/>
          <p:cNvSpPr txBox="1"/>
          <p:nvPr/>
        </p:nvSpPr>
        <p:spPr>
          <a:xfrm>
            <a:off x="159445" y="114456"/>
            <a:ext cx="877163"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III</a:t>
            </a:r>
            <a:r>
              <a:rPr lang="es-VE" sz="2000" dirty="0" smtClean="0">
                <a:solidFill>
                  <a:prstClr val="white"/>
                </a:solidFill>
                <a:latin typeface="Comic Sans MS" pitchFamily="66" charset="0"/>
              </a:rPr>
              <a:t>A</a:t>
            </a:r>
            <a:endParaRPr lang="es-VE" sz="2000" dirty="0">
              <a:solidFill>
                <a:prstClr val="white"/>
              </a:solidFill>
              <a:latin typeface="Comic Sans MS" pitchFamily="66" charset="0"/>
            </a:endParaRPr>
          </a:p>
        </p:txBody>
      </p:sp>
      <p:sp>
        <p:nvSpPr>
          <p:cNvPr id="11" name="CuadroTexto 10"/>
          <p:cNvSpPr txBox="1"/>
          <p:nvPr/>
        </p:nvSpPr>
        <p:spPr>
          <a:xfrm>
            <a:off x="159445" y="627798"/>
            <a:ext cx="1436612" cy="615553"/>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a:p>
            <a:r>
              <a:rPr lang="es-VE" b="1" dirty="0" smtClean="0">
                <a:latin typeface="Comic Sans MS" panose="030F0702030302020204" pitchFamily="66" charset="0"/>
              </a:rPr>
              <a:t>Simbióticos</a:t>
            </a:r>
            <a:endParaRPr lang="es-VE" b="1" dirty="0">
              <a:latin typeface="Comic Sans MS" panose="030F0702030302020204" pitchFamily="66" charset="0"/>
            </a:endParaRPr>
          </a:p>
        </p:txBody>
      </p:sp>
    </p:spTree>
    <p:extLst>
      <p:ext uri="{BB962C8B-B14F-4D97-AF65-F5344CB8AC3E}">
        <p14:creationId xmlns:p14="http://schemas.microsoft.com/office/powerpoint/2010/main" val="167086998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769886" y="2199240"/>
            <a:ext cx="5683629" cy="2616101"/>
          </a:xfrm>
          <a:prstGeom prst="rect">
            <a:avLst/>
          </a:prstGeom>
          <a:noFill/>
        </p:spPr>
        <p:txBody>
          <a:bodyPr wrap="square" rtlCol="0">
            <a:spAutoFit/>
          </a:bodyPr>
          <a:lstStyle/>
          <a:p>
            <a:r>
              <a:rPr lang="es-VE" sz="2000" dirty="0" smtClean="0">
                <a:latin typeface="Comic Sans MS" panose="030F0702030302020204" pitchFamily="66" charset="0"/>
              </a:rPr>
              <a:t>Sin embargo según otros trabajos, algunas veces las buenas bacterias pueden no ser tan buenas y pueden  ser un elemento de daño.</a:t>
            </a:r>
          </a:p>
          <a:p>
            <a:endParaRPr lang="es-VE" sz="1200" dirty="0">
              <a:latin typeface="Comic Sans MS" panose="030F0702030302020204" pitchFamily="66" charset="0"/>
            </a:endParaRPr>
          </a:p>
          <a:p>
            <a:r>
              <a:rPr lang="es-VE" sz="2000" dirty="0" smtClean="0">
                <a:latin typeface="Comic Sans MS" panose="030F0702030302020204" pitchFamily="66" charset="0"/>
              </a:rPr>
              <a:t>Los probióticos pueden ser no necesariamente lo correcto para algunos pacientes.</a:t>
            </a:r>
          </a:p>
          <a:p>
            <a:endParaRPr lang="es-VE" sz="1200" dirty="0">
              <a:latin typeface="Comic Sans MS" panose="030F0702030302020204" pitchFamily="66" charset="0"/>
            </a:endParaRPr>
          </a:p>
          <a:p>
            <a:r>
              <a:rPr lang="es-VE" sz="2000" dirty="0" smtClean="0">
                <a:latin typeface="Comic Sans MS" panose="030F0702030302020204" pitchFamily="66" charset="0"/>
              </a:rPr>
              <a:t>Pueden causar </a:t>
            </a:r>
            <a:r>
              <a:rPr lang="es-VE" sz="2000" dirty="0" err="1" smtClean="0">
                <a:latin typeface="Comic Sans MS" panose="030F0702030302020204" pitchFamily="66" charset="0"/>
              </a:rPr>
              <a:t>disbiosis</a:t>
            </a:r>
            <a:r>
              <a:rPr lang="es-VE" sz="2000" dirty="0" smtClean="0">
                <a:latin typeface="Comic Sans MS" panose="030F0702030302020204" pitchFamily="66" charset="0"/>
              </a:rPr>
              <a:t>: alteración del </a:t>
            </a:r>
            <a:r>
              <a:rPr lang="es-VE" sz="2000" dirty="0" err="1" smtClean="0">
                <a:latin typeface="Comic Sans MS" panose="030F0702030302020204" pitchFamily="66" charset="0"/>
              </a:rPr>
              <a:t>microbiota</a:t>
            </a:r>
            <a:r>
              <a:rPr lang="es-VE" sz="2000" dirty="0" smtClean="0">
                <a:latin typeface="Comic Sans MS" panose="030F0702030302020204" pitchFamily="66" charset="0"/>
              </a:rPr>
              <a:t> normal intestinal</a:t>
            </a:r>
            <a:endParaRPr lang="es-VE" sz="2000" dirty="0">
              <a:latin typeface="Comic Sans MS" panose="030F0702030302020204" pitchFamily="66" charset="0"/>
            </a:endParaRPr>
          </a:p>
        </p:txBody>
      </p:sp>
      <p:sp>
        <p:nvSpPr>
          <p:cNvPr id="5" name="4 CuadroTexto"/>
          <p:cNvSpPr txBox="1"/>
          <p:nvPr/>
        </p:nvSpPr>
        <p:spPr>
          <a:xfrm>
            <a:off x="2258931" y="4969833"/>
            <a:ext cx="4626138" cy="461665"/>
          </a:xfrm>
          <a:prstGeom prst="rect">
            <a:avLst/>
          </a:prstGeom>
          <a:noFill/>
        </p:spPr>
        <p:txBody>
          <a:bodyPr wrap="none" rtlCol="0">
            <a:spAutoFit/>
          </a:bodyPr>
          <a:lstStyle/>
          <a:p>
            <a:pPr algn="ctr"/>
            <a:r>
              <a:rPr lang="es-VE" sz="1200" dirty="0" smtClean="0">
                <a:latin typeface="Times New Roman" panose="02020603050405020304" pitchFamily="18" charset="0"/>
                <a:cs typeface="Times New Roman" panose="02020603050405020304" pitchFamily="18" charset="0"/>
              </a:rPr>
              <a:t>D. Johnson. </a:t>
            </a:r>
            <a:r>
              <a:rPr lang="es-VE" sz="1200" i="1" dirty="0" err="1" smtClean="0">
                <a:latin typeface="Times New Roman" panose="02020603050405020304" pitchFamily="18" charset="0"/>
                <a:cs typeface="Times New Roman" panose="02020603050405020304" pitchFamily="18" charset="0"/>
              </a:rPr>
              <a:t>Probiotics</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help</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or</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harm</a:t>
            </a:r>
            <a:r>
              <a:rPr lang="es-VE" sz="1200" i="1" dirty="0" smtClean="0">
                <a:latin typeface="Times New Roman" panose="02020603050405020304" pitchFamily="18" charset="0"/>
                <a:cs typeface="Times New Roman" panose="02020603050405020304" pitchFamily="18" charset="0"/>
              </a:rPr>
              <a:t> in </a:t>
            </a:r>
            <a:r>
              <a:rPr lang="es-VE" sz="1200" i="1" dirty="0" err="1" smtClean="0">
                <a:latin typeface="Times New Roman" panose="02020603050405020304" pitchFamily="18" charset="0"/>
                <a:cs typeface="Times New Roman" panose="02020603050405020304" pitchFamily="18" charset="0"/>
              </a:rPr>
              <a:t>antibiotic-associated</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diarrhea</a:t>
            </a:r>
            <a:r>
              <a:rPr lang="es-VE" sz="1200" i="1" dirty="0" smtClean="0">
                <a:latin typeface="Times New Roman" panose="02020603050405020304" pitchFamily="18" charset="0"/>
                <a:cs typeface="Times New Roman" panose="02020603050405020304" pitchFamily="18" charset="0"/>
              </a:rPr>
              <a:t>?</a:t>
            </a:r>
          </a:p>
          <a:p>
            <a:pPr algn="ctr"/>
            <a:r>
              <a:rPr lang="es-VE" sz="1200" dirty="0" err="1" smtClean="0">
                <a:latin typeface="Times New Roman" panose="02020603050405020304" pitchFamily="18" charset="0"/>
                <a:cs typeface="Times New Roman" panose="02020603050405020304" pitchFamily="18" charset="0"/>
              </a:rPr>
              <a:t>Medscape</a:t>
            </a:r>
            <a:r>
              <a:rPr lang="es-VE" sz="1200" dirty="0" smtClean="0">
                <a:latin typeface="Times New Roman" panose="02020603050405020304" pitchFamily="18" charset="0"/>
                <a:cs typeface="Times New Roman" panose="02020603050405020304" pitchFamily="18" charset="0"/>
              </a:rPr>
              <a:t> </a:t>
            </a:r>
            <a:r>
              <a:rPr lang="es-VE" sz="1200" dirty="0" err="1" smtClean="0">
                <a:latin typeface="Times New Roman" panose="02020603050405020304" pitchFamily="18" charset="0"/>
                <a:cs typeface="Times New Roman" panose="02020603050405020304" pitchFamily="18" charset="0"/>
              </a:rPr>
              <a:t>Sep</a:t>
            </a:r>
            <a:r>
              <a:rPr lang="es-VE" sz="1200" dirty="0" smtClean="0">
                <a:latin typeface="Times New Roman" panose="02020603050405020304" pitchFamily="18" charset="0"/>
                <a:cs typeface="Times New Roman" panose="02020603050405020304" pitchFamily="18" charset="0"/>
              </a:rPr>
              <a:t> 10, 2014.</a:t>
            </a:r>
            <a:endParaRPr lang="es-VE" sz="1200" dirty="0">
              <a:latin typeface="Times New Roman" panose="02020603050405020304" pitchFamily="18" charset="0"/>
              <a:cs typeface="Times New Roman" panose="02020603050405020304" pitchFamily="18" charset="0"/>
            </a:endParaRPr>
          </a:p>
        </p:txBody>
      </p:sp>
      <p:sp>
        <p:nvSpPr>
          <p:cNvPr id="6" name="5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 name="1 CuadroTexto"/>
          <p:cNvSpPr txBox="1"/>
          <p:nvPr/>
        </p:nvSpPr>
        <p:spPr>
          <a:xfrm>
            <a:off x="1624675" y="1521528"/>
            <a:ext cx="5828840" cy="523220"/>
          </a:xfrm>
          <a:prstGeom prst="rect">
            <a:avLst/>
          </a:prstGeom>
          <a:solidFill>
            <a:schemeClr val="accent6">
              <a:lumMod val="40000"/>
              <a:lumOff val="60000"/>
            </a:schemeClr>
          </a:solidFill>
          <a:ln w="28575">
            <a:solidFill>
              <a:srgbClr val="0047D6"/>
            </a:solidFill>
          </a:ln>
        </p:spPr>
        <p:txBody>
          <a:bodyPr wrap="none" rtlCol="0">
            <a:spAutoFit/>
          </a:bodyPr>
          <a:lstStyle/>
          <a:p>
            <a:r>
              <a:rPr lang="es-VE" sz="2800" dirty="0" smtClean="0">
                <a:latin typeface="Comic Sans MS" panose="030F0702030302020204" pitchFamily="66" charset="0"/>
              </a:rPr>
              <a:t>No siempre buenas las bacterias…</a:t>
            </a:r>
            <a:endParaRPr lang="es-VE" sz="2800" dirty="0">
              <a:latin typeface="Comic Sans MS" panose="030F0702030302020204" pitchFamily="66" charset="0"/>
            </a:endParaRPr>
          </a:p>
        </p:txBody>
      </p:sp>
      <p:sp>
        <p:nvSpPr>
          <p:cNvPr id="7" name="6 CuadroTexto"/>
          <p:cNvSpPr txBox="1"/>
          <p:nvPr/>
        </p:nvSpPr>
        <p:spPr>
          <a:xfrm>
            <a:off x="212042" y="260648"/>
            <a:ext cx="753732"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A</a:t>
            </a:r>
            <a:endParaRPr lang="es-VE" sz="1600" dirty="0">
              <a:solidFill>
                <a:prstClr val="white"/>
              </a:solidFill>
              <a:latin typeface="Comic Sans MS" pitchFamily="66" charset="0"/>
            </a:endParaRPr>
          </a:p>
        </p:txBody>
      </p:sp>
      <p:sp>
        <p:nvSpPr>
          <p:cNvPr id="8" name="CuadroTexto 7"/>
          <p:cNvSpPr txBox="1"/>
          <p:nvPr/>
        </p:nvSpPr>
        <p:spPr>
          <a:xfrm>
            <a:off x="212042" y="701982"/>
            <a:ext cx="1252266" cy="584775"/>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b="1" dirty="0" smtClean="0">
                <a:latin typeface="Comic Sans MS" panose="030F0702030302020204" pitchFamily="66" charset="0"/>
              </a:rPr>
              <a:t>Probióticos</a:t>
            </a:r>
            <a:endParaRPr lang="es-VE" sz="1600" b="1" dirty="0">
              <a:latin typeface="Comic Sans MS" panose="030F0702030302020204" pitchFamily="66" charset="0"/>
            </a:endParaRPr>
          </a:p>
        </p:txBody>
      </p:sp>
    </p:spTree>
    <p:extLst>
      <p:ext uri="{BB962C8B-B14F-4D97-AF65-F5344CB8AC3E}">
        <p14:creationId xmlns:p14="http://schemas.microsoft.com/office/powerpoint/2010/main" val="906957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105097" y="2924944"/>
            <a:ext cx="6770253" cy="3046988"/>
          </a:xfrm>
          <a:prstGeom prst="rect">
            <a:avLst/>
          </a:prstGeom>
          <a:solidFill>
            <a:schemeClr val="accent6">
              <a:lumMod val="75000"/>
            </a:schemeClr>
          </a:solidFill>
          <a:ln w="28575">
            <a:solidFill>
              <a:srgbClr val="0000CC"/>
            </a:solidFill>
          </a:ln>
          <a:effectLst>
            <a:outerShdw blurRad="50800" dist="38100" dir="2700000" algn="tl" rotWithShape="0">
              <a:prstClr val="black">
                <a:alpha val="40000"/>
              </a:prstClr>
            </a:outerShdw>
          </a:effectLst>
        </p:spPr>
        <p:txBody>
          <a:bodyPr wrap="square" rtlCol="0">
            <a:spAutoFit/>
          </a:bodyPr>
          <a:lstStyle/>
          <a:p>
            <a:pPr algn="ctr"/>
            <a:r>
              <a:rPr lang="es-VE" sz="2800" dirty="0" smtClean="0">
                <a:solidFill>
                  <a:prstClr val="white"/>
                </a:solidFill>
                <a:latin typeface="Comic Sans MS" panose="030F0702030302020204" pitchFamily="66" charset="0"/>
              </a:rPr>
              <a:t>¡Uso de probióticos </a:t>
            </a:r>
          </a:p>
          <a:p>
            <a:pPr algn="ctr"/>
            <a:r>
              <a:rPr lang="es-VE" sz="2800" dirty="0" smtClean="0">
                <a:solidFill>
                  <a:prstClr val="white"/>
                </a:solidFill>
                <a:latin typeface="Comic Sans MS" panose="030F0702030302020204" pitchFamily="66" charset="0"/>
              </a:rPr>
              <a:t>luego de terapia antibiótica </a:t>
            </a:r>
          </a:p>
          <a:p>
            <a:pPr algn="ctr"/>
            <a:r>
              <a:rPr lang="es-VE" sz="2800" dirty="0" smtClean="0">
                <a:solidFill>
                  <a:schemeClr val="bg1"/>
                </a:solidFill>
                <a:latin typeface="Comic Sans MS" panose="030F0702030302020204" pitchFamily="66" charset="0"/>
              </a:rPr>
              <a:t>entorpece la curación </a:t>
            </a:r>
          </a:p>
          <a:p>
            <a:pPr algn="ctr"/>
            <a:r>
              <a:rPr lang="es-VE" sz="2800" dirty="0" smtClean="0">
                <a:solidFill>
                  <a:schemeClr val="bg1"/>
                </a:solidFill>
                <a:latin typeface="Comic Sans MS" panose="030F0702030302020204" pitchFamily="66" charset="0"/>
              </a:rPr>
              <a:t>contra todo lo pensado!!!!</a:t>
            </a:r>
          </a:p>
          <a:p>
            <a:pPr algn="ctr"/>
            <a:endParaRPr lang="en-US" sz="1200" dirty="0" smtClean="0">
              <a:solidFill>
                <a:schemeClr val="bg1"/>
              </a:solidFill>
            </a:endParaRPr>
          </a:p>
          <a:p>
            <a:pPr algn="ctr"/>
            <a:r>
              <a:rPr lang="en-US" sz="1600" dirty="0" smtClean="0">
                <a:solidFill>
                  <a:schemeClr val="bg1"/>
                </a:solidFill>
                <a:latin typeface="Times New Roman" panose="02020603050405020304" pitchFamily="18" charset="0"/>
                <a:cs typeface="Times New Roman" panose="02020603050405020304" pitchFamily="18" charset="0"/>
              </a:rPr>
              <a:t>N. </a:t>
            </a:r>
            <a:r>
              <a:rPr lang="en-US" sz="1600" dirty="0" err="1" smtClean="0">
                <a:solidFill>
                  <a:schemeClr val="bg1"/>
                </a:solidFill>
                <a:latin typeface="Times New Roman" panose="02020603050405020304" pitchFamily="18" charset="0"/>
                <a:cs typeface="Times New Roman" panose="02020603050405020304" pitchFamily="18" charset="0"/>
              </a:rPr>
              <a:t>Zmora</a:t>
            </a:r>
            <a:r>
              <a:rPr lang="en-US" sz="1600" dirty="0" smtClean="0">
                <a:solidFill>
                  <a:schemeClr val="bg1"/>
                </a:solidFill>
                <a:latin typeface="Times New Roman" panose="02020603050405020304" pitchFamily="18" charset="0"/>
                <a:cs typeface="Times New Roman" panose="02020603050405020304" pitchFamily="18" charset="0"/>
              </a:rPr>
              <a:t>, G. </a:t>
            </a:r>
            <a:r>
              <a:rPr lang="en-US" sz="1600" dirty="0" err="1" smtClean="0">
                <a:solidFill>
                  <a:schemeClr val="bg1"/>
                </a:solidFill>
                <a:latin typeface="Times New Roman" panose="02020603050405020304" pitchFamily="18" charset="0"/>
                <a:cs typeface="Times New Roman" panose="02020603050405020304" pitchFamily="18" charset="0"/>
              </a:rPr>
              <a:t>Zilberman-Schapira</a:t>
            </a:r>
            <a:r>
              <a:rPr lang="en-US" sz="1600" dirty="0" smtClean="0">
                <a:solidFill>
                  <a:schemeClr val="bg1"/>
                </a:solidFill>
                <a:latin typeface="Times New Roman" panose="02020603050405020304" pitchFamily="18" charset="0"/>
                <a:cs typeface="Times New Roman" panose="02020603050405020304" pitchFamily="18" charset="0"/>
              </a:rPr>
              <a:t>, J. Suez, </a:t>
            </a:r>
            <a:r>
              <a:rPr lang="en-US" sz="1600" dirty="0">
                <a:solidFill>
                  <a:schemeClr val="bg1"/>
                </a:solidFill>
                <a:latin typeface="Times New Roman" panose="02020603050405020304" pitchFamily="18" charset="0"/>
                <a:cs typeface="Times New Roman" panose="02020603050405020304" pitchFamily="18" charset="0"/>
              </a:rPr>
              <a:t>et al. </a:t>
            </a:r>
            <a:endParaRPr lang="en-US" sz="1600" dirty="0" smtClean="0">
              <a:solidFill>
                <a:schemeClr val="bg1"/>
              </a:solidFill>
              <a:latin typeface="Times New Roman" panose="02020603050405020304" pitchFamily="18" charset="0"/>
              <a:cs typeface="Times New Roman" panose="02020603050405020304" pitchFamily="18" charset="0"/>
            </a:endParaRPr>
          </a:p>
          <a:p>
            <a:pPr algn="ctr"/>
            <a:r>
              <a:rPr lang="en-US" i="1" dirty="0" smtClean="0">
                <a:solidFill>
                  <a:schemeClr val="bg1"/>
                </a:solidFill>
                <a:latin typeface="Times New Roman" panose="02020603050405020304" pitchFamily="18" charset="0"/>
                <a:cs typeface="Times New Roman" panose="02020603050405020304" pitchFamily="18" charset="0"/>
              </a:rPr>
              <a:t>Personalized </a:t>
            </a:r>
            <a:r>
              <a:rPr lang="en-US" i="1" dirty="0">
                <a:solidFill>
                  <a:schemeClr val="bg1"/>
                </a:solidFill>
                <a:latin typeface="Times New Roman" panose="02020603050405020304" pitchFamily="18" charset="0"/>
                <a:cs typeface="Times New Roman" panose="02020603050405020304" pitchFamily="18" charset="0"/>
              </a:rPr>
              <a:t>gut mucosal colonization resistance to empiric probiotics is </a:t>
            </a:r>
            <a:r>
              <a:rPr lang="en-US" i="1" dirty="0" smtClean="0">
                <a:solidFill>
                  <a:schemeClr val="bg1"/>
                </a:solidFill>
                <a:latin typeface="Times New Roman" panose="02020603050405020304" pitchFamily="18" charset="0"/>
                <a:cs typeface="Times New Roman" panose="02020603050405020304" pitchFamily="18" charset="0"/>
              </a:rPr>
              <a:t>associated </a:t>
            </a:r>
            <a:r>
              <a:rPr lang="en-US" i="1" dirty="0">
                <a:solidFill>
                  <a:schemeClr val="bg1"/>
                </a:solidFill>
                <a:latin typeface="Times New Roman" panose="02020603050405020304" pitchFamily="18" charset="0"/>
                <a:cs typeface="Times New Roman" panose="02020603050405020304" pitchFamily="18" charset="0"/>
              </a:rPr>
              <a:t>with unique host and </a:t>
            </a:r>
            <a:r>
              <a:rPr lang="en-US" i="1" dirty="0" err="1">
                <a:solidFill>
                  <a:schemeClr val="bg1"/>
                </a:solidFill>
                <a:latin typeface="Times New Roman" panose="02020603050405020304" pitchFamily="18" charset="0"/>
                <a:cs typeface="Times New Roman" panose="02020603050405020304" pitchFamily="18" charset="0"/>
              </a:rPr>
              <a:t>microbiome</a:t>
            </a:r>
            <a:r>
              <a:rPr lang="en-US" i="1" dirty="0">
                <a:solidFill>
                  <a:schemeClr val="bg1"/>
                </a:solidFill>
                <a:latin typeface="Times New Roman" panose="02020603050405020304" pitchFamily="18" charset="0"/>
                <a:cs typeface="Times New Roman" panose="02020603050405020304" pitchFamily="18" charset="0"/>
              </a:rPr>
              <a:t> features</a:t>
            </a:r>
            <a:r>
              <a:rPr lang="en-US" sz="1600" dirty="0" smtClean="0">
                <a:solidFill>
                  <a:schemeClr val="bg1"/>
                </a:solidFill>
                <a:latin typeface="Times New Roman" panose="02020603050405020304" pitchFamily="18" charset="0"/>
                <a:cs typeface="Times New Roman" panose="02020603050405020304" pitchFamily="18" charset="0"/>
              </a:rPr>
              <a:t>.</a:t>
            </a:r>
          </a:p>
          <a:p>
            <a:pPr algn="ctr"/>
            <a:r>
              <a:rPr lang="en-US" sz="1600" dirty="0" smtClean="0">
                <a:solidFill>
                  <a:schemeClr val="bg1"/>
                </a:solidFill>
                <a:latin typeface="Times New Roman" panose="02020603050405020304" pitchFamily="18" charset="0"/>
                <a:cs typeface="Times New Roman" panose="02020603050405020304" pitchFamily="18" charset="0"/>
              </a:rPr>
              <a:t> </a:t>
            </a:r>
            <a:r>
              <a:rPr lang="en-US" sz="1600" dirty="0">
                <a:solidFill>
                  <a:schemeClr val="bg1"/>
                </a:solidFill>
                <a:latin typeface="Times New Roman" panose="02020603050405020304" pitchFamily="18" charset="0"/>
                <a:cs typeface="Times New Roman" panose="02020603050405020304" pitchFamily="18" charset="0"/>
              </a:rPr>
              <a:t>Cell. </a:t>
            </a:r>
            <a:r>
              <a:rPr lang="en-US" sz="1600" b="1" dirty="0">
                <a:solidFill>
                  <a:schemeClr val="bg1"/>
                </a:solidFill>
                <a:latin typeface="Times New Roman" panose="02020603050405020304" pitchFamily="18" charset="0"/>
                <a:cs typeface="Times New Roman" panose="02020603050405020304" pitchFamily="18" charset="0"/>
              </a:rPr>
              <a:t>2018</a:t>
            </a:r>
            <a:r>
              <a:rPr lang="en-US" sz="1600" dirty="0">
                <a:solidFill>
                  <a:schemeClr val="bg1"/>
                </a:solidFill>
                <a:latin typeface="Times New Roman" panose="02020603050405020304" pitchFamily="18" charset="0"/>
                <a:cs typeface="Times New Roman" panose="02020603050405020304" pitchFamily="18" charset="0"/>
              </a:rPr>
              <a:t>;174:1388-1405</a:t>
            </a:r>
            <a:r>
              <a:rPr lang="en-US" sz="1600" dirty="0" smtClean="0">
                <a:solidFill>
                  <a:schemeClr val="bg1"/>
                </a:solidFill>
                <a:latin typeface="Times New Roman" panose="02020603050405020304" pitchFamily="18" charset="0"/>
                <a:cs typeface="Times New Roman" panose="02020603050405020304" pitchFamily="18" charset="0"/>
              </a:rPr>
              <a:t>.</a:t>
            </a:r>
            <a:endParaRPr lang="es-VE" sz="1600" dirty="0">
              <a:solidFill>
                <a:schemeClr val="bg1"/>
              </a:solidFill>
              <a:latin typeface="Times New Roman" panose="02020603050405020304" pitchFamily="18" charset="0"/>
              <a:cs typeface="Times New Roman" panose="02020603050405020304" pitchFamily="18" charset="0"/>
            </a:endParaRPr>
          </a:p>
        </p:txBody>
      </p:sp>
      <p:sp>
        <p:nvSpPr>
          <p:cNvPr id="5" name="Rectángulo 4"/>
          <p:cNvSpPr/>
          <p:nvPr/>
        </p:nvSpPr>
        <p:spPr>
          <a:xfrm>
            <a:off x="965774" y="1628722"/>
            <a:ext cx="6934200" cy="1169551"/>
          </a:xfrm>
          <a:prstGeom prst="rect">
            <a:avLst/>
          </a:prstGeom>
          <a:ln w="28575">
            <a:solidFill>
              <a:srgbClr val="0047D6"/>
            </a:solidFill>
          </a:ln>
          <a:effectLst>
            <a:outerShdw blurRad="50800" dist="38100" dir="2700000" algn="tl" rotWithShape="0">
              <a:prstClr val="black">
                <a:alpha val="40000"/>
              </a:prstClr>
            </a:outerShdw>
          </a:effectLst>
        </p:spPr>
        <p:txBody>
          <a:bodyPr wrap="square">
            <a:spAutoFit/>
          </a:bodyPr>
          <a:lstStyle/>
          <a:p>
            <a:pPr algn="ctr"/>
            <a:r>
              <a:rPr lang="en-US" i="1" dirty="0">
                <a:latin typeface="Comic Sans MS" panose="030F0702030302020204" pitchFamily="66" charset="0"/>
              </a:rPr>
              <a:t>Eric </a:t>
            </a:r>
            <a:r>
              <a:rPr lang="en-US" i="1" dirty="0" err="1">
                <a:latin typeface="Comic Sans MS" panose="030F0702030302020204" pitchFamily="66" charset="0"/>
              </a:rPr>
              <a:t>Topol's</a:t>
            </a:r>
            <a:r>
              <a:rPr lang="en-US" i="1" dirty="0">
                <a:latin typeface="Comic Sans MS" panose="030F0702030302020204" pitchFamily="66" charset="0"/>
              </a:rPr>
              <a:t> Top Advances in 2018 That Are Shaping </a:t>
            </a:r>
            <a:r>
              <a:rPr lang="en-US" i="1" dirty="0" smtClean="0">
                <a:latin typeface="Comic Sans MS" panose="030F0702030302020204" pitchFamily="66" charset="0"/>
              </a:rPr>
              <a:t>Medicine</a:t>
            </a:r>
          </a:p>
          <a:p>
            <a:pPr algn="ctr"/>
            <a:r>
              <a:rPr lang="en-US" sz="2000" dirty="0" smtClean="0">
                <a:latin typeface="Comic Sans MS" panose="030F0702030302020204" pitchFamily="66" charset="0"/>
              </a:rPr>
              <a:t>Medscape, </a:t>
            </a:r>
            <a:r>
              <a:rPr lang="en-US" sz="2000" dirty="0" err="1">
                <a:latin typeface="Comic Sans MS" panose="030F0702030302020204" pitchFamily="66" charset="0"/>
              </a:rPr>
              <a:t>d</a:t>
            </a:r>
            <a:r>
              <a:rPr lang="en-US" sz="2000" dirty="0" err="1" smtClean="0">
                <a:latin typeface="Comic Sans MS" panose="030F0702030302020204" pitchFamily="66" charset="0"/>
              </a:rPr>
              <a:t>iciembre</a:t>
            </a:r>
            <a:r>
              <a:rPr lang="en-US" sz="2000" dirty="0" smtClean="0">
                <a:latin typeface="Comic Sans MS" panose="030F0702030302020204" pitchFamily="66" charset="0"/>
              </a:rPr>
              <a:t> 27, 2018</a:t>
            </a:r>
          </a:p>
          <a:p>
            <a:pPr algn="ctr"/>
            <a:r>
              <a:rPr lang="en-US" sz="3200" dirty="0" smtClean="0">
                <a:latin typeface="Comic Sans MS" panose="030F0702030302020204" pitchFamily="66" charset="0"/>
              </a:rPr>
              <a:t>El Microbiota</a:t>
            </a:r>
            <a:endParaRPr lang="es-VE" sz="3200" dirty="0">
              <a:latin typeface="Comic Sans MS" panose="030F0702030302020204" pitchFamily="66" charset="0"/>
            </a:endParaRPr>
          </a:p>
        </p:txBody>
      </p:sp>
      <p:sp>
        <p:nvSpPr>
          <p:cNvPr id="6" name="5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9" name="6 CuadroTexto"/>
          <p:cNvSpPr txBox="1"/>
          <p:nvPr/>
        </p:nvSpPr>
        <p:spPr>
          <a:xfrm>
            <a:off x="212042" y="260648"/>
            <a:ext cx="753732"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A</a:t>
            </a:r>
            <a:endParaRPr lang="es-VE" sz="1600" dirty="0">
              <a:solidFill>
                <a:prstClr val="white"/>
              </a:solidFill>
              <a:latin typeface="Comic Sans MS" pitchFamily="66" charset="0"/>
            </a:endParaRPr>
          </a:p>
        </p:txBody>
      </p:sp>
      <p:sp>
        <p:nvSpPr>
          <p:cNvPr id="10" name="CuadroTexto 9"/>
          <p:cNvSpPr txBox="1"/>
          <p:nvPr/>
        </p:nvSpPr>
        <p:spPr>
          <a:xfrm>
            <a:off x="212042" y="701982"/>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spTree>
    <p:extLst>
      <p:ext uri="{BB962C8B-B14F-4D97-AF65-F5344CB8AC3E}">
        <p14:creationId xmlns:p14="http://schemas.microsoft.com/office/powerpoint/2010/main" val="92087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619672" y="6242301"/>
            <a:ext cx="5904656" cy="261610"/>
          </a:xfrm>
          <a:prstGeom prst="rect">
            <a:avLst/>
          </a:prstGeom>
          <a:solidFill>
            <a:schemeClr val="accent6">
              <a:lumMod val="75000"/>
            </a:schemeClr>
          </a:solidFill>
          <a:ln w="28575">
            <a:solidFill>
              <a:srgbClr val="0000CC"/>
            </a:solidFill>
          </a:ln>
          <a:effectLst>
            <a:outerShdw blurRad="50800" dist="38100" dir="2700000" algn="tl" rotWithShape="0">
              <a:prstClr val="black">
                <a:alpha val="40000"/>
              </a:prstClr>
            </a:outerShdw>
          </a:effectLst>
        </p:spPr>
        <p:txBody>
          <a:bodyPr wrap="square" rtlCol="0">
            <a:spAutoFit/>
          </a:bodyPr>
          <a:lstStyle/>
          <a:p>
            <a:pPr algn="ctr"/>
            <a:r>
              <a:rPr lang="en-US" sz="1100" dirty="0" smtClean="0">
                <a:solidFill>
                  <a:schemeClr val="bg1"/>
                </a:solidFill>
                <a:latin typeface="Comic Sans MS" panose="030F0702030302020204" pitchFamily="66" charset="0"/>
              </a:rPr>
              <a:t>N. </a:t>
            </a:r>
            <a:r>
              <a:rPr lang="en-US" sz="1100" dirty="0" err="1" smtClean="0">
                <a:solidFill>
                  <a:schemeClr val="bg1"/>
                </a:solidFill>
                <a:latin typeface="Comic Sans MS" panose="030F0702030302020204" pitchFamily="66" charset="0"/>
              </a:rPr>
              <a:t>Zmora</a:t>
            </a:r>
            <a:r>
              <a:rPr lang="en-US" sz="1100" dirty="0" smtClean="0">
                <a:solidFill>
                  <a:schemeClr val="bg1"/>
                </a:solidFill>
                <a:latin typeface="Comic Sans MS" panose="030F0702030302020204" pitchFamily="66" charset="0"/>
              </a:rPr>
              <a:t>, G. </a:t>
            </a:r>
            <a:r>
              <a:rPr lang="en-US" sz="1100" dirty="0" err="1" smtClean="0">
                <a:solidFill>
                  <a:schemeClr val="bg1"/>
                </a:solidFill>
                <a:latin typeface="Comic Sans MS" panose="030F0702030302020204" pitchFamily="66" charset="0"/>
              </a:rPr>
              <a:t>Zilberman-Schapira</a:t>
            </a:r>
            <a:r>
              <a:rPr lang="en-US" sz="1100" dirty="0" smtClean="0">
                <a:solidFill>
                  <a:schemeClr val="bg1"/>
                </a:solidFill>
                <a:latin typeface="Comic Sans MS" panose="030F0702030302020204" pitchFamily="66" charset="0"/>
              </a:rPr>
              <a:t>, J. Suez, </a:t>
            </a:r>
            <a:r>
              <a:rPr lang="en-US" sz="1100" dirty="0">
                <a:solidFill>
                  <a:schemeClr val="bg1"/>
                </a:solidFill>
                <a:latin typeface="Comic Sans MS" panose="030F0702030302020204" pitchFamily="66" charset="0"/>
              </a:rPr>
              <a:t>et al</a:t>
            </a:r>
            <a:r>
              <a:rPr lang="en-US" sz="1100" dirty="0" smtClean="0">
                <a:solidFill>
                  <a:schemeClr val="bg1"/>
                </a:solidFill>
                <a:latin typeface="Comic Sans MS" panose="030F0702030302020204" pitchFamily="66" charset="0"/>
              </a:rPr>
              <a:t>..</a:t>
            </a:r>
            <a:r>
              <a:rPr lang="en-US" sz="1100" dirty="0">
                <a:solidFill>
                  <a:schemeClr val="bg1"/>
                </a:solidFill>
                <a:latin typeface="Comic Sans MS" panose="030F0702030302020204" pitchFamily="66" charset="0"/>
              </a:rPr>
              <a:t> </a:t>
            </a:r>
            <a:r>
              <a:rPr lang="en-US" sz="1100" dirty="0" smtClean="0">
                <a:solidFill>
                  <a:schemeClr val="bg1"/>
                </a:solidFill>
                <a:latin typeface="Comic Sans MS" panose="030F0702030302020204" pitchFamily="66" charset="0"/>
              </a:rPr>
              <a:t>Cell</a:t>
            </a:r>
            <a:r>
              <a:rPr lang="en-US" sz="1100" dirty="0">
                <a:solidFill>
                  <a:schemeClr val="bg1"/>
                </a:solidFill>
                <a:latin typeface="Comic Sans MS" panose="030F0702030302020204" pitchFamily="66" charset="0"/>
              </a:rPr>
              <a:t>. </a:t>
            </a:r>
            <a:r>
              <a:rPr lang="en-US" sz="1100" b="1" dirty="0">
                <a:solidFill>
                  <a:schemeClr val="bg1"/>
                </a:solidFill>
                <a:latin typeface="Comic Sans MS" panose="030F0702030302020204" pitchFamily="66" charset="0"/>
              </a:rPr>
              <a:t>2018</a:t>
            </a:r>
            <a:r>
              <a:rPr lang="en-US" sz="1100" dirty="0">
                <a:solidFill>
                  <a:schemeClr val="bg1"/>
                </a:solidFill>
                <a:latin typeface="Comic Sans MS" panose="030F0702030302020204" pitchFamily="66" charset="0"/>
              </a:rPr>
              <a:t>;174:1388-1405</a:t>
            </a:r>
            <a:r>
              <a:rPr lang="en-US" sz="1100" dirty="0" smtClean="0">
                <a:solidFill>
                  <a:schemeClr val="bg1"/>
                </a:solidFill>
                <a:latin typeface="Comic Sans MS" panose="030F0702030302020204" pitchFamily="66" charset="0"/>
              </a:rPr>
              <a:t>.</a:t>
            </a:r>
            <a:endParaRPr lang="es-VE" sz="1100" dirty="0">
              <a:solidFill>
                <a:schemeClr val="bg1"/>
              </a:solidFill>
              <a:latin typeface="Comic Sans MS" panose="030F0702030302020204" pitchFamily="66" charset="0"/>
            </a:endParaRPr>
          </a:p>
        </p:txBody>
      </p:sp>
      <p:sp>
        <p:nvSpPr>
          <p:cNvPr id="6" name="5 CuadroTexto"/>
          <p:cNvSpPr txBox="1"/>
          <p:nvPr/>
        </p:nvSpPr>
        <p:spPr>
          <a:xfrm>
            <a:off x="6712345" y="6614890"/>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2" name="Imagen 1"/>
          <p:cNvPicPr>
            <a:picLocks noChangeAspect="1"/>
          </p:cNvPicPr>
          <p:nvPr/>
        </p:nvPicPr>
        <p:blipFill rotWithShape="1">
          <a:blip r:embed="rId2">
            <a:extLst>
              <a:ext uri="{BEBA8EAE-BF5A-486C-A8C5-ECC9F3942E4B}">
                <a14:imgProps xmlns:a14="http://schemas.microsoft.com/office/drawing/2010/main">
                  <a14:imgLayer r:embed="rId3">
                    <a14:imgEffect>
                      <a14:sharpenSoften amount="16000"/>
                    </a14:imgEffect>
                    <a14:imgEffect>
                      <a14:brightnessContrast bright="10000"/>
                    </a14:imgEffect>
                  </a14:imgLayer>
                </a14:imgProps>
              </a:ext>
              <a:ext uri="{28A0092B-C50C-407E-A947-70E740481C1C}">
                <a14:useLocalDpi xmlns:a14="http://schemas.microsoft.com/office/drawing/2010/main" val="0"/>
              </a:ext>
            </a:extLst>
          </a:blip>
          <a:srcRect l="8865" t="24480" r="43014" b="38505"/>
          <a:stretch/>
        </p:blipFill>
        <p:spPr>
          <a:xfrm>
            <a:off x="3779912" y="141783"/>
            <a:ext cx="4872670" cy="4872669"/>
          </a:xfrm>
          <a:prstGeom prst="rect">
            <a:avLst/>
          </a:prstGeom>
        </p:spPr>
      </p:pic>
      <p:sp>
        <p:nvSpPr>
          <p:cNvPr id="3" name="CuadroTexto 2"/>
          <p:cNvSpPr txBox="1"/>
          <p:nvPr/>
        </p:nvSpPr>
        <p:spPr>
          <a:xfrm>
            <a:off x="393506" y="5151323"/>
            <a:ext cx="8356988" cy="954107"/>
          </a:xfrm>
          <a:prstGeom prst="rect">
            <a:avLst/>
          </a:prstGeom>
          <a:noFill/>
        </p:spPr>
        <p:txBody>
          <a:bodyPr wrap="square" rtlCol="0">
            <a:spAutoFit/>
          </a:bodyPr>
          <a:lstStyle/>
          <a:p>
            <a:pPr algn="ctr"/>
            <a:r>
              <a:rPr lang="es-VE" sz="1400" dirty="0" smtClean="0">
                <a:latin typeface="Comic Sans MS" panose="030F0702030302020204" pitchFamily="66" charset="0"/>
              </a:rPr>
              <a:t>Los </a:t>
            </a:r>
            <a:r>
              <a:rPr lang="es-VE" sz="1400" b="1" dirty="0" smtClean="0">
                <a:latin typeface="Comic Sans MS" panose="030F0702030302020204" pitchFamily="66" charset="0"/>
              </a:rPr>
              <a:t>probióticos colonizan transitoriamente la mucosa intestinal h</a:t>
            </a:r>
            <a:r>
              <a:rPr lang="es-VE" sz="1400" dirty="0" smtClean="0">
                <a:latin typeface="Comic Sans MS" panose="030F0702030302020204" pitchFamily="66" charset="0"/>
              </a:rPr>
              <a:t>umana </a:t>
            </a:r>
            <a:r>
              <a:rPr lang="es-VE" sz="1400" b="1" dirty="0" smtClean="0">
                <a:latin typeface="Comic Sans MS" panose="030F0702030302020204" pitchFamily="66" charset="0"/>
              </a:rPr>
              <a:t>en patrones altamente individualizados</a:t>
            </a:r>
            <a:r>
              <a:rPr lang="es-VE" sz="1400" dirty="0" smtClean="0">
                <a:latin typeface="Comic Sans MS" panose="030F0702030302020204" pitchFamily="66" charset="0"/>
              </a:rPr>
              <a:t>, por tanto </a:t>
            </a:r>
            <a:r>
              <a:rPr lang="es-VE" sz="1400" b="1" dirty="0" smtClean="0">
                <a:latin typeface="Comic Sans MS" panose="030F0702030302020204" pitchFamily="66" charset="0"/>
              </a:rPr>
              <a:t>impactan diferencialmente al microbioma nativo y al perfil de expresión genética del hospedero</a:t>
            </a:r>
            <a:r>
              <a:rPr lang="es-VE" sz="1400" dirty="0" smtClean="0">
                <a:latin typeface="Comic Sans MS" panose="030F0702030302020204" pitchFamily="66" charset="0"/>
              </a:rPr>
              <a:t>, un rasgo que es predecible por características basales de hospedero y microbioma, pero no por evacuaciones fecales.</a:t>
            </a:r>
            <a:endParaRPr lang="es-VE" sz="1400" dirty="0">
              <a:latin typeface="Comic Sans MS" panose="030F0702030302020204" pitchFamily="66" charset="0"/>
            </a:endParaRPr>
          </a:p>
        </p:txBody>
      </p:sp>
      <p:sp>
        <p:nvSpPr>
          <p:cNvPr id="9" name="CuadroTexto 8"/>
          <p:cNvSpPr txBox="1"/>
          <p:nvPr/>
        </p:nvSpPr>
        <p:spPr>
          <a:xfrm>
            <a:off x="246003" y="863815"/>
            <a:ext cx="3059832" cy="3954929"/>
          </a:xfrm>
          <a:prstGeom prst="rect">
            <a:avLst/>
          </a:prstGeom>
          <a:noFill/>
        </p:spPr>
        <p:txBody>
          <a:bodyPr wrap="square" rtlCol="0">
            <a:spAutoFit/>
          </a:bodyPr>
          <a:lstStyle/>
          <a:p>
            <a:r>
              <a:rPr lang="es-VE" sz="1400" b="1" dirty="0" smtClean="0">
                <a:latin typeface="Comic Sans MS" panose="030F0702030302020204" pitchFamily="66" charset="0"/>
              </a:rPr>
              <a:t>Relevantes</a:t>
            </a:r>
          </a:p>
          <a:p>
            <a:pPr marL="174625" indent="-174625">
              <a:buFont typeface="Arial" panose="020B0604020202020204" pitchFamily="34" charset="0"/>
              <a:buChar char="•"/>
            </a:pPr>
            <a:r>
              <a:rPr lang="es-VE" sz="1400" dirty="0">
                <a:latin typeface="Comic Sans MS" panose="030F0702030302020204" pitchFamily="66" charset="0"/>
              </a:rPr>
              <a:t>M</a:t>
            </a:r>
            <a:r>
              <a:rPr lang="es-VE" sz="1400" dirty="0" smtClean="0">
                <a:latin typeface="Comic Sans MS" panose="030F0702030302020204" pitchFamily="66" charset="0"/>
              </a:rPr>
              <a:t>icrobioma de mucosa </a:t>
            </a:r>
            <a:r>
              <a:rPr lang="es-VE" sz="1400" dirty="0" err="1" smtClean="0">
                <a:latin typeface="Comic Sans MS" panose="030F0702030302020204" pitchFamily="66" charset="0"/>
              </a:rPr>
              <a:t>intest</a:t>
            </a:r>
            <a:r>
              <a:rPr lang="es-VE" sz="1400" dirty="0" smtClean="0">
                <a:latin typeface="Comic Sans MS" panose="030F0702030302020204" pitchFamily="66" charset="0"/>
              </a:rPr>
              <a:t>. humano y </a:t>
            </a:r>
            <a:r>
              <a:rPr lang="es-VE" sz="1400" dirty="0" err="1" smtClean="0">
                <a:latin typeface="Comic Sans MS" panose="030F0702030302020204" pitchFamily="66" charset="0"/>
              </a:rPr>
              <a:t>murino</a:t>
            </a:r>
            <a:r>
              <a:rPr lang="es-VE" sz="1400" dirty="0" smtClean="0">
                <a:latin typeface="Comic Sans MS" panose="030F0702030302020204" pitchFamily="66" charset="0"/>
              </a:rPr>
              <a:t> solo se </a:t>
            </a:r>
            <a:r>
              <a:rPr lang="es-VE" sz="1400" b="1" dirty="0" smtClean="0">
                <a:latin typeface="Comic Sans MS" panose="030F0702030302020204" pitchFamily="66" charset="0"/>
              </a:rPr>
              <a:t>correlacionan parcialmente </a:t>
            </a:r>
            <a:r>
              <a:rPr lang="es-VE" sz="1400" dirty="0" smtClean="0">
                <a:latin typeface="Comic Sans MS" panose="030F0702030302020204" pitchFamily="66" charset="0"/>
              </a:rPr>
              <a:t>con </a:t>
            </a:r>
            <a:r>
              <a:rPr lang="es-VE" sz="1400" b="1" dirty="0" smtClean="0">
                <a:latin typeface="Comic Sans MS" panose="030F0702030302020204" pitchFamily="66" charset="0"/>
              </a:rPr>
              <a:t>microbiota en heces</a:t>
            </a:r>
            <a:r>
              <a:rPr lang="es-VE" sz="1400" dirty="0" smtClean="0">
                <a:latin typeface="Comic Sans MS" panose="030F0702030302020204" pitchFamily="66" charset="0"/>
              </a:rPr>
              <a:t>.</a:t>
            </a:r>
          </a:p>
          <a:p>
            <a:endParaRPr lang="es-VE" sz="900" dirty="0" smtClean="0">
              <a:latin typeface="Comic Sans MS" panose="030F0702030302020204" pitchFamily="66" charset="0"/>
            </a:endParaRPr>
          </a:p>
          <a:p>
            <a:pPr marL="174625" indent="-174625">
              <a:buFont typeface="Arial" panose="020B0604020202020204" pitchFamily="34" charset="0"/>
              <a:buChar char="•"/>
            </a:pPr>
            <a:r>
              <a:rPr lang="es-VE" sz="1400" b="1" dirty="0" smtClean="0">
                <a:latin typeface="Comic Sans MS" panose="030F0702030302020204" pitchFamily="66" charset="0"/>
              </a:rPr>
              <a:t>Ratones</a:t>
            </a:r>
            <a:r>
              <a:rPr lang="es-VE" sz="1400" dirty="0" smtClean="0">
                <a:latin typeface="Comic Sans MS" panose="030F0702030302020204" pitchFamily="66" charset="0"/>
              </a:rPr>
              <a:t> caracterizan un microbioma nativo con </a:t>
            </a:r>
            <a:r>
              <a:rPr lang="es-VE" sz="1400" b="1" dirty="0" smtClean="0">
                <a:latin typeface="Comic Sans MS" panose="030F0702030302020204" pitchFamily="66" charset="0"/>
              </a:rPr>
              <a:t>resistencia a colonización </a:t>
            </a:r>
            <a:r>
              <a:rPr lang="es-VE" sz="1400" dirty="0" smtClean="0">
                <a:latin typeface="Comic Sans MS" panose="030F0702030302020204" pitchFamily="66" charset="0"/>
              </a:rPr>
              <a:t>de probióticos</a:t>
            </a:r>
          </a:p>
          <a:p>
            <a:pPr marL="174625" indent="-174625"/>
            <a:endParaRPr lang="es-VE" sz="900" dirty="0" smtClean="0">
              <a:latin typeface="Comic Sans MS" panose="030F0702030302020204" pitchFamily="66" charset="0"/>
            </a:endParaRPr>
          </a:p>
          <a:p>
            <a:pPr marL="174625" indent="-174625">
              <a:buFont typeface="Arial" panose="020B0604020202020204" pitchFamily="34" charset="0"/>
              <a:buChar char="•"/>
            </a:pPr>
            <a:r>
              <a:rPr lang="es-VE" sz="1400" b="1" dirty="0" smtClean="0">
                <a:latin typeface="Comic Sans MS" panose="030F0702030302020204" pitchFamily="66" charset="0"/>
              </a:rPr>
              <a:t>Humanos</a:t>
            </a:r>
            <a:r>
              <a:rPr lang="es-VE" sz="1400" dirty="0" smtClean="0">
                <a:latin typeface="Comic Sans MS" panose="030F0702030302020204" pitchFamily="66" charset="0"/>
              </a:rPr>
              <a:t> caracterizan una </a:t>
            </a:r>
            <a:r>
              <a:rPr lang="es-VE" sz="1400" b="1" dirty="0" smtClean="0">
                <a:latin typeface="Comic Sans MS" panose="030F0702030302020204" pitchFamily="66" charset="0"/>
              </a:rPr>
              <a:t>colonización </a:t>
            </a:r>
            <a:r>
              <a:rPr lang="es-VE" sz="1400" b="1" dirty="0" err="1" smtClean="0">
                <a:latin typeface="Comic Sans MS" panose="030F0702030302020204" pitchFamily="66" charset="0"/>
              </a:rPr>
              <a:t>mucosal</a:t>
            </a:r>
            <a:r>
              <a:rPr lang="es-VE" sz="1400" b="1" dirty="0" smtClean="0">
                <a:latin typeface="Comic Sans MS" panose="030F0702030302020204" pitchFamily="66" charset="0"/>
              </a:rPr>
              <a:t> persona específica</a:t>
            </a:r>
            <a:r>
              <a:rPr lang="es-VE" sz="1400" dirty="0" smtClean="0">
                <a:latin typeface="Comic Sans MS" panose="030F0702030302020204" pitchFamily="66" charset="0"/>
              </a:rPr>
              <a:t> a probióticos</a:t>
            </a:r>
          </a:p>
          <a:p>
            <a:pPr marL="174625" indent="-174625"/>
            <a:endParaRPr lang="es-VE" sz="900" dirty="0">
              <a:latin typeface="Comic Sans MS" panose="030F0702030302020204" pitchFamily="66" charset="0"/>
            </a:endParaRPr>
          </a:p>
          <a:p>
            <a:pPr marL="174625" indent="-174625">
              <a:buFont typeface="Arial" panose="020B0604020202020204" pitchFamily="34" charset="0"/>
              <a:buChar char="•"/>
            </a:pPr>
            <a:r>
              <a:rPr lang="es-VE" sz="1400" dirty="0" smtClean="0">
                <a:latin typeface="Comic Sans MS" panose="030F0702030302020204" pitchFamily="66" charset="0"/>
              </a:rPr>
              <a:t>Colonización de probióticos es </a:t>
            </a:r>
            <a:r>
              <a:rPr lang="es-VE" sz="1400" b="1" dirty="0" smtClean="0">
                <a:latin typeface="Comic Sans MS" panose="030F0702030302020204" pitchFamily="66" charset="0"/>
              </a:rPr>
              <a:t>predecible por </a:t>
            </a:r>
            <a:r>
              <a:rPr lang="es-VE" sz="1400" b="1" dirty="0" err="1" smtClean="0">
                <a:latin typeface="Comic Sans MS" panose="030F0702030302020204" pitchFamily="66" charset="0"/>
              </a:rPr>
              <a:t>pretratamiento</a:t>
            </a:r>
            <a:r>
              <a:rPr lang="es-VE" sz="1400" b="1" dirty="0" smtClean="0">
                <a:latin typeface="Comic Sans MS" panose="030F0702030302020204" pitchFamily="66" charset="0"/>
              </a:rPr>
              <a:t> </a:t>
            </a:r>
            <a:r>
              <a:rPr lang="es-VE" sz="1400" dirty="0" smtClean="0">
                <a:latin typeface="Comic Sans MS" panose="030F0702030302020204" pitchFamily="66" charset="0"/>
              </a:rPr>
              <a:t>de características del microbioma y hospedero</a:t>
            </a:r>
            <a:endParaRPr lang="es-VE" sz="1400" dirty="0">
              <a:latin typeface="Comic Sans MS" panose="030F0702030302020204" pitchFamily="66" charset="0"/>
            </a:endParaRPr>
          </a:p>
        </p:txBody>
      </p:sp>
      <p:sp>
        <p:nvSpPr>
          <p:cNvPr id="10" name="6 CuadroTexto"/>
          <p:cNvSpPr txBox="1"/>
          <p:nvPr/>
        </p:nvSpPr>
        <p:spPr>
          <a:xfrm>
            <a:off x="78501" y="51464"/>
            <a:ext cx="753732"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A</a:t>
            </a:r>
            <a:endParaRPr lang="es-VE" sz="1600" dirty="0">
              <a:solidFill>
                <a:prstClr val="white"/>
              </a:solidFill>
              <a:latin typeface="Comic Sans MS" pitchFamily="66" charset="0"/>
            </a:endParaRPr>
          </a:p>
        </p:txBody>
      </p:sp>
      <p:sp>
        <p:nvSpPr>
          <p:cNvPr id="11" name="CuadroTexto 10"/>
          <p:cNvSpPr txBox="1"/>
          <p:nvPr/>
        </p:nvSpPr>
        <p:spPr>
          <a:xfrm>
            <a:off x="901773" y="72919"/>
            <a:ext cx="1253869" cy="584775"/>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b="1" dirty="0" smtClean="0">
                <a:latin typeface="Comic Sans MS" panose="030F0702030302020204" pitchFamily="66" charset="0"/>
              </a:rPr>
              <a:t>Terapia </a:t>
            </a:r>
          </a:p>
          <a:p>
            <a:r>
              <a:rPr lang="es-VE" sz="1600" b="1" dirty="0" smtClean="0">
                <a:latin typeface="Comic Sans MS" panose="030F0702030302020204" pitchFamily="66" charset="0"/>
              </a:rPr>
              <a:t>Probióticos</a:t>
            </a:r>
            <a:endParaRPr lang="es-VE" sz="1600" b="1" dirty="0">
              <a:latin typeface="Comic Sans MS" panose="030F0702030302020204" pitchFamily="66" charset="0"/>
            </a:endParaRPr>
          </a:p>
        </p:txBody>
      </p:sp>
      <p:sp>
        <p:nvSpPr>
          <p:cNvPr id="5" name="Rectángulo 4"/>
          <p:cNvSpPr/>
          <p:nvPr/>
        </p:nvSpPr>
        <p:spPr>
          <a:xfrm>
            <a:off x="3923928" y="2060848"/>
            <a:ext cx="1656184"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Rectángulo 11"/>
          <p:cNvSpPr/>
          <p:nvPr/>
        </p:nvSpPr>
        <p:spPr>
          <a:xfrm>
            <a:off x="3886629" y="2102368"/>
            <a:ext cx="1677062" cy="276999"/>
          </a:xfrm>
          <a:prstGeom prst="rect">
            <a:avLst/>
          </a:prstGeom>
          <a:solidFill>
            <a:schemeClr val="bg1">
              <a:lumMod val="65000"/>
            </a:schemeClr>
          </a:solidFill>
        </p:spPr>
        <p:txBody>
          <a:bodyPr wrap="none">
            <a:spAutoFit/>
          </a:bodyPr>
          <a:lstStyle/>
          <a:p>
            <a:r>
              <a:rPr lang="es-VE" sz="1200" dirty="0" smtClean="0">
                <a:latin typeface="Comic Sans MS" panose="030F0702030302020204" pitchFamily="66" charset="0"/>
              </a:rPr>
              <a:t>Resistencia universal</a:t>
            </a:r>
            <a:endParaRPr lang="es-VE" sz="1200" dirty="0">
              <a:latin typeface="Comic Sans MS" panose="030F0702030302020204" pitchFamily="66" charset="0"/>
            </a:endParaRPr>
          </a:p>
        </p:txBody>
      </p:sp>
      <p:sp>
        <p:nvSpPr>
          <p:cNvPr id="13" name="Rectángulo 12"/>
          <p:cNvSpPr/>
          <p:nvPr/>
        </p:nvSpPr>
        <p:spPr>
          <a:xfrm>
            <a:off x="5713182" y="2132856"/>
            <a:ext cx="999164" cy="2192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Rectángulo 13"/>
          <p:cNvSpPr/>
          <p:nvPr/>
        </p:nvSpPr>
        <p:spPr>
          <a:xfrm>
            <a:off x="5713181" y="2124188"/>
            <a:ext cx="1082348" cy="276999"/>
          </a:xfrm>
          <a:prstGeom prst="rect">
            <a:avLst/>
          </a:prstGeom>
          <a:solidFill>
            <a:srgbClr val="00B050"/>
          </a:solidFill>
        </p:spPr>
        <p:txBody>
          <a:bodyPr wrap="none">
            <a:spAutoFit/>
          </a:bodyPr>
          <a:lstStyle/>
          <a:p>
            <a:r>
              <a:rPr lang="es-VE" sz="1200" dirty="0" smtClean="0">
                <a:latin typeface="Comic Sans MS" panose="030F0702030302020204" pitchFamily="66" charset="0"/>
              </a:rPr>
              <a:t>Permisividad</a:t>
            </a:r>
            <a:endParaRPr lang="es-VE" sz="1200" dirty="0">
              <a:latin typeface="Comic Sans MS" panose="030F0702030302020204" pitchFamily="66" charset="0"/>
            </a:endParaRPr>
          </a:p>
        </p:txBody>
      </p:sp>
      <p:sp>
        <p:nvSpPr>
          <p:cNvPr id="15" name="Rectángulo 14"/>
          <p:cNvSpPr/>
          <p:nvPr/>
        </p:nvSpPr>
        <p:spPr>
          <a:xfrm>
            <a:off x="7141290" y="2132856"/>
            <a:ext cx="1413261" cy="2880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6" name="Rectángulo 15"/>
          <p:cNvSpPr/>
          <p:nvPr/>
        </p:nvSpPr>
        <p:spPr>
          <a:xfrm>
            <a:off x="6945019" y="2143889"/>
            <a:ext cx="1659429" cy="276999"/>
          </a:xfrm>
          <a:prstGeom prst="rect">
            <a:avLst/>
          </a:prstGeom>
          <a:solidFill>
            <a:schemeClr val="bg1">
              <a:lumMod val="65000"/>
            </a:schemeClr>
          </a:solidFill>
        </p:spPr>
        <p:txBody>
          <a:bodyPr wrap="none">
            <a:spAutoFit/>
          </a:bodyPr>
          <a:lstStyle/>
          <a:p>
            <a:r>
              <a:rPr lang="es-VE" sz="1200" dirty="0" smtClean="0">
                <a:latin typeface="Comic Sans MS" panose="030F0702030302020204" pitchFamily="66" charset="0"/>
              </a:rPr>
              <a:t>Resistencia /placebo</a:t>
            </a:r>
            <a:endParaRPr lang="es-VE" sz="1200" dirty="0">
              <a:latin typeface="Comic Sans MS" panose="030F0702030302020204" pitchFamily="66" charset="0"/>
            </a:endParaRPr>
          </a:p>
        </p:txBody>
      </p:sp>
      <p:sp>
        <p:nvSpPr>
          <p:cNvPr id="17" name="Rectángulo 16"/>
          <p:cNvSpPr/>
          <p:nvPr/>
        </p:nvSpPr>
        <p:spPr>
          <a:xfrm>
            <a:off x="6444208" y="4005064"/>
            <a:ext cx="1291807" cy="1440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Rectángulo 17"/>
          <p:cNvSpPr/>
          <p:nvPr/>
        </p:nvSpPr>
        <p:spPr>
          <a:xfrm>
            <a:off x="6201442" y="3938572"/>
            <a:ext cx="1737976" cy="276999"/>
          </a:xfrm>
          <a:prstGeom prst="rect">
            <a:avLst/>
          </a:prstGeom>
        </p:spPr>
        <p:txBody>
          <a:bodyPr wrap="none">
            <a:spAutoFit/>
          </a:bodyPr>
          <a:lstStyle/>
          <a:p>
            <a:r>
              <a:rPr lang="es-VE" sz="1200" dirty="0" err="1" smtClean="0">
                <a:latin typeface="Comic Sans MS" panose="030F0702030302020204" pitchFamily="66" charset="0"/>
              </a:rPr>
              <a:t>Transcriptoma</a:t>
            </a:r>
            <a:r>
              <a:rPr lang="es-VE" sz="1200" dirty="0" smtClean="0">
                <a:latin typeface="Comic Sans MS" panose="030F0702030302020204" pitchFamily="66" charset="0"/>
              </a:rPr>
              <a:t> </a:t>
            </a:r>
            <a:r>
              <a:rPr lang="es-VE" sz="1200" dirty="0" err="1" smtClean="0">
                <a:latin typeface="Comic Sans MS" panose="030F0702030302020204" pitchFamily="66" charset="0"/>
              </a:rPr>
              <a:t>intest</a:t>
            </a:r>
            <a:r>
              <a:rPr lang="es-VE" sz="1200" dirty="0" smtClean="0">
                <a:latin typeface="Comic Sans MS" panose="030F0702030302020204" pitchFamily="66" charset="0"/>
              </a:rPr>
              <a:t>.</a:t>
            </a:r>
            <a:endParaRPr lang="es-VE" sz="1200" dirty="0">
              <a:latin typeface="Comic Sans MS" panose="030F0702030302020204" pitchFamily="66" charset="0"/>
            </a:endParaRPr>
          </a:p>
        </p:txBody>
      </p:sp>
    </p:spTree>
    <p:extLst>
      <p:ext uri="{BB962C8B-B14F-4D97-AF65-F5344CB8AC3E}">
        <p14:creationId xmlns:p14="http://schemas.microsoft.com/office/powerpoint/2010/main" val="2587525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0" end="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P spid="5" grpId="0" animBg="1"/>
      <p:bldP spid="12" grpId="0" animBg="1"/>
      <p:bldP spid="13" grpId="0" animBg="1"/>
      <p:bldP spid="14" grpId="0" animBg="1"/>
      <p:bldP spid="15" grpId="0" animBg="1"/>
      <p:bldP spid="16" grpId="0" animBg="1"/>
      <p:bldP spid="17" grpId="0" animBg="1"/>
      <p:bldP spid="18"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6783337" y="6611779"/>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9" name="6 CuadroTexto"/>
          <p:cNvSpPr txBox="1"/>
          <p:nvPr/>
        </p:nvSpPr>
        <p:spPr>
          <a:xfrm>
            <a:off x="212042" y="260648"/>
            <a:ext cx="753732"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A</a:t>
            </a:r>
            <a:endParaRPr lang="es-VE" sz="1600" dirty="0">
              <a:solidFill>
                <a:prstClr val="white"/>
              </a:solidFill>
              <a:latin typeface="Comic Sans MS" pitchFamily="66" charset="0"/>
            </a:endParaRPr>
          </a:p>
        </p:txBody>
      </p:sp>
      <p:sp>
        <p:nvSpPr>
          <p:cNvPr id="10" name="CuadroTexto 9"/>
          <p:cNvSpPr txBox="1"/>
          <p:nvPr/>
        </p:nvSpPr>
        <p:spPr>
          <a:xfrm>
            <a:off x="212042" y="701982"/>
            <a:ext cx="1253869" cy="553998"/>
          </a:xfrm>
          <a:prstGeom prst="rect">
            <a:avLst/>
          </a:prstGeom>
          <a:solidFill>
            <a:schemeClr val="accent6">
              <a:lumMod val="40000"/>
              <a:lumOff val="60000"/>
            </a:schemeClr>
          </a:solidFill>
          <a:ln w="28575">
            <a:solidFill>
              <a:srgbClr val="0047D6"/>
            </a:solidFill>
          </a:ln>
        </p:spPr>
        <p:txBody>
          <a:bodyPr wrap="none" rtlCol="0">
            <a:spAutoFit/>
          </a:bodyPr>
          <a:lstStyle/>
          <a:p>
            <a:r>
              <a:rPr lang="es-VE" sz="1400" dirty="0" smtClean="0">
                <a:latin typeface="Comic Sans MS" panose="030F0702030302020204" pitchFamily="66" charset="0"/>
              </a:rPr>
              <a:t>Terapia</a:t>
            </a:r>
          </a:p>
          <a:p>
            <a:r>
              <a:rPr lang="es-VE" sz="1600" b="1" dirty="0" smtClean="0">
                <a:latin typeface="Comic Sans MS" panose="030F0702030302020204" pitchFamily="66" charset="0"/>
              </a:rPr>
              <a:t>Probióticos</a:t>
            </a:r>
            <a:endParaRPr lang="es-VE" sz="1600" b="1" dirty="0">
              <a:latin typeface="Comic Sans MS" panose="030F0702030302020204" pitchFamily="66" charset="0"/>
            </a:endParaRPr>
          </a:p>
        </p:txBody>
      </p:sp>
      <p:sp>
        <p:nvSpPr>
          <p:cNvPr id="2" name="Rectángulo 1"/>
          <p:cNvSpPr/>
          <p:nvPr/>
        </p:nvSpPr>
        <p:spPr>
          <a:xfrm>
            <a:off x="2211812" y="6254844"/>
            <a:ext cx="4720375" cy="246221"/>
          </a:xfrm>
          <a:prstGeom prst="rect">
            <a:avLst/>
          </a:prstGeom>
        </p:spPr>
        <p:txBody>
          <a:bodyPr wrap="square">
            <a:spAutoFit/>
          </a:bodyPr>
          <a:lstStyle/>
          <a:p>
            <a:pPr algn="ctr"/>
            <a:r>
              <a:rPr lang="en-US" sz="1000" dirty="0">
                <a:latin typeface="Times New Roman" panose="02020603050405020304" pitchFamily="18" charset="0"/>
                <a:cs typeface="Times New Roman" panose="02020603050405020304" pitchFamily="18" charset="0"/>
              </a:rPr>
              <a:t>N. </a:t>
            </a:r>
            <a:r>
              <a:rPr lang="en-US" sz="1000" dirty="0" err="1">
                <a:latin typeface="Times New Roman" panose="02020603050405020304" pitchFamily="18" charset="0"/>
                <a:cs typeface="Times New Roman" panose="02020603050405020304" pitchFamily="18" charset="0"/>
              </a:rPr>
              <a:t>Zmora</a:t>
            </a:r>
            <a:r>
              <a:rPr lang="en-US" sz="1000" dirty="0">
                <a:latin typeface="Times New Roman" panose="02020603050405020304" pitchFamily="18" charset="0"/>
                <a:cs typeface="Times New Roman" panose="02020603050405020304" pitchFamily="18" charset="0"/>
              </a:rPr>
              <a:t>, G. </a:t>
            </a:r>
            <a:r>
              <a:rPr lang="en-US" sz="1000" dirty="0" err="1">
                <a:latin typeface="Times New Roman" panose="02020603050405020304" pitchFamily="18" charset="0"/>
                <a:cs typeface="Times New Roman" panose="02020603050405020304" pitchFamily="18" charset="0"/>
              </a:rPr>
              <a:t>Zilberman-Schapira</a:t>
            </a:r>
            <a:r>
              <a:rPr lang="en-US" sz="1000" dirty="0">
                <a:latin typeface="Times New Roman" panose="02020603050405020304" pitchFamily="18" charset="0"/>
                <a:cs typeface="Times New Roman" panose="02020603050405020304" pitchFamily="18" charset="0"/>
              </a:rPr>
              <a:t>, J. Suez, et al</a:t>
            </a:r>
            <a:r>
              <a:rPr lang="en-US" sz="1000" dirty="0" smtClean="0">
                <a:latin typeface="Times New Roman" panose="02020603050405020304" pitchFamily="18" charset="0"/>
                <a:cs typeface="Times New Roman" panose="02020603050405020304" pitchFamily="18" charset="0"/>
              </a:rPr>
              <a:t>.. Cell</a:t>
            </a:r>
            <a:r>
              <a:rPr lang="en-US" sz="1000" dirty="0">
                <a:latin typeface="Times New Roman" panose="02020603050405020304" pitchFamily="18" charset="0"/>
                <a:cs typeface="Times New Roman" panose="02020603050405020304" pitchFamily="18" charset="0"/>
              </a:rPr>
              <a:t>. </a:t>
            </a:r>
            <a:r>
              <a:rPr lang="en-US" sz="1000" b="1" dirty="0">
                <a:latin typeface="Times New Roman" panose="02020603050405020304" pitchFamily="18" charset="0"/>
                <a:cs typeface="Times New Roman" panose="02020603050405020304" pitchFamily="18" charset="0"/>
              </a:rPr>
              <a:t>2018</a:t>
            </a:r>
            <a:r>
              <a:rPr lang="en-US" sz="1000" dirty="0">
                <a:latin typeface="Times New Roman" panose="02020603050405020304" pitchFamily="18" charset="0"/>
                <a:cs typeface="Times New Roman" panose="02020603050405020304" pitchFamily="18" charset="0"/>
              </a:rPr>
              <a:t>;174:1388-1405.</a:t>
            </a:r>
            <a:endParaRPr lang="es-VE" sz="1000" dirty="0">
              <a:latin typeface="Times New Roman" panose="02020603050405020304" pitchFamily="18" charset="0"/>
              <a:cs typeface="Times New Roman" panose="02020603050405020304" pitchFamily="18" charset="0"/>
            </a:endParaRPr>
          </a:p>
        </p:txBody>
      </p:sp>
      <p:sp>
        <p:nvSpPr>
          <p:cNvPr id="3" name="Rectángulo 2"/>
          <p:cNvSpPr/>
          <p:nvPr/>
        </p:nvSpPr>
        <p:spPr>
          <a:xfrm>
            <a:off x="1581097" y="1127372"/>
            <a:ext cx="6524841" cy="5016758"/>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endParaRPr lang="en-US" sz="800" b="1" dirty="0" smtClean="0">
              <a:solidFill>
                <a:srgbClr val="000000"/>
              </a:solidFill>
              <a:latin typeface="Comic Sans MS" panose="030F0702030302020204" pitchFamily="66" charset="0"/>
            </a:endParaRPr>
          </a:p>
          <a:p>
            <a:r>
              <a:rPr lang="en-US" b="1" dirty="0" smtClean="0">
                <a:solidFill>
                  <a:srgbClr val="000000"/>
                </a:solidFill>
                <a:latin typeface="Comic Sans MS" panose="030F0702030302020204" pitchFamily="66" charset="0"/>
              </a:rPr>
              <a:t>Probióticos </a:t>
            </a:r>
            <a:r>
              <a:rPr lang="en-US" b="1" dirty="0" err="1" smtClean="0">
                <a:solidFill>
                  <a:srgbClr val="000000"/>
                </a:solidFill>
                <a:latin typeface="Comic Sans MS" panose="030F0702030302020204" pitchFamily="66" charset="0"/>
              </a:rPr>
              <a:t>empíricos</a:t>
            </a:r>
            <a:r>
              <a:rPr lang="en-US" b="1" dirty="0" smtClean="0">
                <a:solidFill>
                  <a:srgbClr val="000000"/>
                </a:solidFill>
                <a:latin typeface="Comic Sans MS" panose="030F0702030302020204" pitchFamily="66" charset="0"/>
              </a:rPr>
              <a:t> </a:t>
            </a:r>
            <a:r>
              <a:rPr lang="en-US" dirty="0" smtClean="0">
                <a:solidFill>
                  <a:srgbClr val="000000"/>
                </a:solidFill>
                <a:latin typeface="Comic Sans MS" panose="030F0702030302020204" pitchFamily="66" charset="0"/>
              </a:rPr>
              <a:t>son </a:t>
            </a:r>
            <a:r>
              <a:rPr lang="en-US" dirty="0" err="1" smtClean="0">
                <a:solidFill>
                  <a:srgbClr val="000000"/>
                </a:solidFill>
                <a:latin typeface="Comic Sans MS" panose="030F0702030302020204" pitchFamily="66" charset="0"/>
              </a:rPr>
              <a:t>consumidos</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comúnmente</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por</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indiv</a:t>
            </a:r>
            <a:r>
              <a:rPr lang="en-US" dirty="0" smtClean="0">
                <a:solidFill>
                  <a:srgbClr val="000000"/>
                </a:solidFill>
                <a:latin typeface="Comic Sans MS" panose="030F0702030302020204" pitchFamily="66" charset="0"/>
              </a:rPr>
              <a:t>. </a:t>
            </a:r>
            <a:r>
              <a:rPr lang="en-US" dirty="0" err="1">
                <a:solidFill>
                  <a:srgbClr val="000000"/>
                </a:solidFill>
                <a:latin typeface="Comic Sans MS" panose="030F0702030302020204" pitchFamily="66" charset="0"/>
              </a:rPr>
              <a:t>s</a:t>
            </a:r>
            <a:r>
              <a:rPr lang="en-US" dirty="0" err="1" smtClean="0">
                <a:solidFill>
                  <a:srgbClr val="000000"/>
                </a:solidFill>
                <a:latin typeface="Comic Sans MS" panose="030F0702030302020204" pitchFamily="66" charset="0"/>
              </a:rPr>
              <a:t>anos</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como</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medio</a:t>
            </a:r>
            <a:r>
              <a:rPr lang="en-US" dirty="0" smtClean="0">
                <a:solidFill>
                  <a:srgbClr val="000000"/>
                </a:solidFill>
                <a:latin typeface="Comic Sans MS" panose="030F0702030302020204" pitchFamily="66" charset="0"/>
              </a:rPr>
              <a:t> de </a:t>
            </a:r>
            <a:r>
              <a:rPr lang="en-US" dirty="0" err="1" smtClean="0">
                <a:solidFill>
                  <a:srgbClr val="000000"/>
                </a:solidFill>
                <a:latin typeface="Comic Sans MS" panose="030F0702030302020204" pitchFamily="66" charset="0"/>
              </a:rPr>
              <a:t>mejorar</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calidad</a:t>
            </a:r>
            <a:r>
              <a:rPr lang="en-US" dirty="0" smtClean="0">
                <a:solidFill>
                  <a:srgbClr val="000000"/>
                </a:solidFill>
                <a:latin typeface="Comic Sans MS" panose="030F0702030302020204" pitchFamily="66" charset="0"/>
              </a:rPr>
              <a:t> de </a:t>
            </a:r>
            <a:r>
              <a:rPr lang="en-US" dirty="0" err="1" smtClean="0">
                <a:solidFill>
                  <a:srgbClr val="000000"/>
                </a:solidFill>
                <a:latin typeface="Comic Sans MS" panose="030F0702030302020204" pitchFamily="66" charset="0"/>
              </a:rPr>
              <a:t>vida</a:t>
            </a:r>
            <a:r>
              <a:rPr lang="en-US" dirty="0" smtClean="0">
                <a:solidFill>
                  <a:srgbClr val="000000"/>
                </a:solidFill>
                <a:latin typeface="Comic Sans MS" panose="030F0702030302020204" pitchFamily="66" charset="0"/>
              </a:rPr>
              <a:t> y </a:t>
            </a:r>
            <a:r>
              <a:rPr lang="en-US" dirty="0" err="1" smtClean="0">
                <a:solidFill>
                  <a:srgbClr val="000000"/>
                </a:solidFill>
                <a:latin typeface="Comic Sans MS" panose="030F0702030302020204" pitchFamily="66" charset="0"/>
              </a:rPr>
              <a:t>prevención</a:t>
            </a:r>
            <a:r>
              <a:rPr lang="en-US" dirty="0" smtClean="0">
                <a:solidFill>
                  <a:srgbClr val="000000"/>
                </a:solidFill>
                <a:latin typeface="Comic Sans MS" panose="030F0702030302020204" pitchFamily="66" charset="0"/>
              </a:rPr>
              <a:t> de </a:t>
            </a:r>
            <a:r>
              <a:rPr lang="en-US" dirty="0" err="1" smtClean="0">
                <a:solidFill>
                  <a:srgbClr val="000000"/>
                </a:solidFill>
                <a:latin typeface="Comic Sans MS" panose="030F0702030302020204" pitchFamily="66" charset="0"/>
              </a:rPr>
              <a:t>enfermedad</a:t>
            </a:r>
            <a:r>
              <a:rPr lang="en-US" dirty="0" smtClean="0">
                <a:solidFill>
                  <a:srgbClr val="000000"/>
                </a:solidFill>
                <a:latin typeface="Comic Sans MS" panose="030F0702030302020204" pitchFamily="66" charset="0"/>
              </a:rPr>
              <a:t>. </a:t>
            </a:r>
          </a:p>
          <a:p>
            <a:endParaRPr lang="en-US" sz="800" dirty="0">
              <a:solidFill>
                <a:srgbClr val="000000"/>
              </a:solidFill>
              <a:latin typeface="Comic Sans MS" panose="030F0702030302020204" pitchFamily="66" charset="0"/>
            </a:endParaRPr>
          </a:p>
          <a:p>
            <a:r>
              <a:rPr lang="en-US" dirty="0" smtClean="0">
                <a:solidFill>
                  <a:srgbClr val="000000"/>
                </a:solidFill>
                <a:latin typeface="Comic Sans MS" panose="030F0702030302020204" pitchFamily="66" charset="0"/>
              </a:rPr>
              <a:t>Sin embargo, </a:t>
            </a:r>
            <a:r>
              <a:rPr lang="en-US" dirty="0" err="1" smtClean="0">
                <a:solidFill>
                  <a:srgbClr val="000000"/>
                </a:solidFill>
                <a:effectLst>
                  <a:outerShdw blurRad="38100" dist="38100" dir="2700000" algn="tl">
                    <a:srgbClr val="000000">
                      <a:alpha val="43137"/>
                    </a:srgbClr>
                  </a:outerShdw>
                </a:effectLst>
                <a:latin typeface="Comic Sans MS" panose="030F0702030302020204" pitchFamily="66" charset="0"/>
              </a:rPr>
              <a:t>evidencia</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 de </a:t>
            </a:r>
            <a:r>
              <a:rPr lang="en-US" dirty="0" err="1" smtClean="0">
                <a:solidFill>
                  <a:srgbClr val="000000"/>
                </a:solidFill>
                <a:effectLst>
                  <a:outerShdw blurRad="38100" dist="38100" dir="2700000" algn="tl">
                    <a:srgbClr val="000000">
                      <a:alpha val="43137"/>
                    </a:srgbClr>
                  </a:outerShdw>
                </a:effectLst>
                <a:latin typeface="Comic Sans MS" panose="030F0702030302020204" pitchFamily="66" charset="0"/>
              </a:rPr>
              <a:t>eficacia</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 de la </a:t>
            </a:r>
            <a:r>
              <a:rPr lang="en-US" dirty="0" err="1" smtClean="0">
                <a:solidFill>
                  <a:srgbClr val="000000"/>
                </a:solidFill>
                <a:effectLst>
                  <a:outerShdw blurRad="38100" dist="38100" dir="2700000" algn="tl">
                    <a:srgbClr val="000000">
                      <a:alpha val="43137"/>
                    </a:srgbClr>
                  </a:outerShdw>
                </a:effectLst>
                <a:latin typeface="Comic Sans MS" panose="030F0702030302020204" pitchFamily="66" charset="0"/>
              </a:rPr>
              <a:t>colonización</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  mucosal del </a:t>
            </a:r>
            <a:r>
              <a:rPr lang="en-US" dirty="0" err="1" smtClean="0">
                <a:solidFill>
                  <a:srgbClr val="000000"/>
                </a:solidFill>
                <a:effectLst>
                  <a:outerShdw blurRad="38100" dist="38100" dir="2700000" algn="tl">
                    <a:srgbClr val="000000">
                      <a:alpha val="43137"/>
                    </a:srgbClr>
                  </a:outerShdw>
                </a:effectLst>
                <a:latin typeface="Comic Sans MS" panose="030F0702030302020204" pitchFamily="66" charset="0"/>
              </a:rPr>
              <a:t>probiótico</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 permanence controversial</a:t>
            </a:r>
            <a:r>
              <a:rPr lang="en-US" dirty="0" smtClean="0">
                <a:solidFill>
                  <a:srgbClr val="000000"/>
                </a:solidFill>
                <a:latin typeface="Comic Sans MS" panose="030F0702030302020204" pitchFamily="66" charset="0"/>
              </a:rPr>
              <a:t>. </a:t>
            </a:r>
          </a:p>
          <a:p>
            <a:endParaRPr lang="en-US" sz="800" dirty="0" smtClean="0">
              <a:solidFill>
                <a:srgbClr val="000000"/>
              </a:solidFill>
              <a:latin typeface="Comic Sans MS" panose="030F0702030302020204" pitchFamily="66" charset="0"/>
            </a:endParaRPr>
          </a:p>
          <a:p>
            <a:r>
              <a:rPr lang="en-US" dirty="0" err="1" smtClean="0">
                <a:solidFill>
                  <a:srgbClr val="000000"/>
                </a:solidFill>
                <a:latin typeface="Comic Sans MS" panose="030F0702030302020204" pitchFamily="66" charset="0"/>
              </a:rPr>
              <a:t>Caracterización</a:t>
            </a:r>
            <a:r>
              <a:rPr lang="en-US" dirty="0" smtClean="0">
                <a:solidFill>
                  <a:srgbClr val="000000"/>
                </a:solidFill>
                <a:latin typeface="Comic Sans MS" panose="030F0702030302020204" pitchFamily="66" charset="0"/>
              </a:rPr>
              <a:t> </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metagenómica</a:t>
            </a:r>
            <a:r>
              <a:rPr lang="en-US" dirty="0" smtClean="0">
                <a:solidFill>
                  <a:srgbClr val="000000"/>
                </a:solidFill>
                <a:latin typeface="Comic Sans MS" panose="030F0702030302020204" pitchFamily="66" charset="0"/>
              </a:rPr>
              <a:t> del </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microbioma </a:t>
            </a:r>
            <a:r>
              <a:rPr lang="en-US" dirty="0" err="1" smtClean="0">
                <a:solidFill>
                  <a:srgbClr val="000000"/>
                </a:solidFill>
                <a:effectLst>
                  <a:outerShdw blurRad="38100" dist="38100" dir="2700000" algn="tl">
                    <a:srgbClr val="000000">
                      <a:alpha val="43137"/>
                    </a:srgbClr>
                  </a:outerShdw>
                </a:effectLst>
                <a:latin typeface="Comic Sans MS" panose="030F0702030302020204" pitchFamily="66" charset="0"/>
              </a:rPr>
              <a:t>humano</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 y </a:t>
            </a:r>
            <a:r>
              <a:rPr lang="en-US" dirty="0" err="1" smtClean="0">
                <a:solidFill>
                  <a:srgbClr val="000000"/>
                </a:solidFill>
                <a:effectLst>
                  <a:outerShdw blurRad="38100" dist="38100" dir="2700000" algn="tl">
                    <a:srgbClr val="000000">
                      <a:alpha val="43137"/>
                    </a:srgbClr>
                  </a:outerShdw>
                </a:effectLst>
                <a:latin typeface="Comic Sans MS" panose="030F0702030302020204" pitchFamily="66" charset="0"/>
              </a:rPr>
              <a:t>murino</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 </a:t>
            </a:r>
            <a:r>
              <a:rPr lang="en-US" dirty="0" err="1" smtClean="0">
                <a:solidFill>
                  <a:srgbClr val="000000"/>
                </a:solidFill>
                <a:latin typeface="Comic Sans MS" panose="030F0702030302020204" pitchFamily="66" charset="0"/>
              </a:rPr>
              <a:t>asociado</a:t>
            </a:r>
            <a:r>
              <a:rPr lang="en-US" dirty="0" smtClean="0">
                <a:solidFill>
                  <a:srgbClr val="000000"/>
                </a:solidFill>
                <a:latin typeface="Comic Sans MS" panose="030F0702030302020204" pitchFamily="66" charset="0"/>
              </a:rPr>
              <a:t> a mucosa </a:t>
            </a:r>
            <a:r>
              <a:rPr lang="en-US" dirty="0" err="1" smtClean="0">
                <a:solidFill>
                  <a:srgbClr val="000000"/>
                </a:solidFill>
                <a:latin typeface="Comic Sans MS" panose="030F0702030302020204" pitchFamily="66" charset="0"/>
              </a:rPr>
              <a:t>mostró</a:t>
            </a:r>
            <a:r>
              <a:rPr lang="en-US" dirty="0" smtClean="0">
                <a:solidFill>
                  <a:srgbClr val="000000"/>
                </a:solidFill>
                <a:latin typeface="Comic Sans MS" panose="030F0702030302020204" pitchFamily="66" charset="0"/>
              </a:rPr>
              <a:t> solo </a:t>
            </a:r>
            <a:r>
              <a:rPr lang="en-US" dirty="0" err="1" smtClean="0">
                <a:solidFill>
                  <a:srgbClr val="000000"/>
                </a:solidFill>
                <a:effectLst>
                  <a:outerShdw blurRad="38100" dist="38100" dir="2700000" algn="tl">
                    <a:srgbClr val="000000">
                      <a:alpha val="43137"/>
                    </a:srgbClr>
                  </a:outerShdw>
                </a:effectLst>
                <a:latin typeface="Comic Sans MS" panose="030F0702030302020204" pitchFamily="66" charset="0"/>
              </a:rPr>
              <a:t>parcial</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 </a:t>
            </a:r>
            <a:r>
              <a:rPr lang="en-US" dirty="0" err="1" smtClean="0">
                <a:solidFill>
                  <a:srgbClr val="000000"/>
                </a:solidFill>
                <a:effectLst>
                  <a:outerShdw blurRad="38100" dist="38100" dir="2700000" algn="tl">
                    <a:srgbClr val="000000">
                      <a:alpha val="43137"/>
                    </a:srgbClr>
                  </a:outerShdw>
                </a:effectLst>
                <a:latin typeface="Comic Sans MS" panose="030F0702030302020204" pitchFamily="66" charset="0"/>
              </a:rPr>
              <a:t>correlación</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 con microbioma en </a:t>
            </a:r>
            <a:r>
              <a:rPr lang="en-US" dirty="0" err="1" smtClean="0">
                <a:solidFill>
                  <a:srgbClr val="000000"/>
                </a:solidFill>
                <a:effectLst>
                  <a:outerShdw blurRad="38100" dist="38100" dir="2700000" algn="tl">
                    <a:srgbClr val="000000">
                      <a:alpha val="43137"/>
                    </a:srgbClr>
                  </a:outerShdw>
                </a:effectLst>
                <a:latin typeface="Comic Sans MS" panose="030F0702030302020204" pitchFamily="66" charset="0"/>
              </a:rPr>
              <a:t>heces</a:t>
            </a:r>
            <a:r>
              <a:rPr lang="en-US" dirty="0" smtClean="0">
                <a:solidFill>
                  <a:srgbClr val="000000"/>
                </a:solidFill>
                <a:latin typeface="Comic Sans MS" panose="030F0702030302020204" pitchFamily="66" charset="0"/>
              </a:rPr>
              <a:t>. </a:t>
            </a:r>
          </a:p>
          <a:p>
            <a:endParaRPr lang="en-US" sz="800" dirty="0">
              <a:solidFill>
                <a:srgbClr val="000000"/>
              </a:solidFill>
              <a:latin typeface="Comic Sans MS" panose="030F0702030302020204" pitchFamily="66" charset="0"/>
            </a:endParaRPr>
          </a:p>
          <a:p>
            <a:r>
              <a:rPr lang="en-US" dirty="0" err="1" smtClean="0">
                <a:solidFill>
                  <a:srgbClr val="000000"/>
                </a:solidFill>
                <a:latin typeface="Comic Sans MS" panose="030F0702030302020204" pitchFamily="66" charset="0"/>
              </a:rPr>
              <a:t>Una</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medida</a:t>
            </a:r>
            <a:r>
              <a:rPr lang="en-US" dirty="0" smtClean="0">
                <a:solidFill>
                  <a:srgbClr val="000000"/>
                </a:solidFill>
                <a:latin typeface="Comic Sans MS" panose="030F0702030302020204" pitchFamily="66" charset="0"/>
              </a:rPr>
              <a:t> </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multi-</a:t>
            </a:r>
            <a:r>
              <a:rPr lang="en-US" dirty="0" err="1" smtClean="0">
                <a:solidFill>
                  <a:srgbClr val="000000"/>
                </a:solidFill>
                <a:effectLst>
                  <a:outerShdw blurRad="38100" dist="38100" dir="2700000" algn="tl">
                    <a:srgbClr val="000000">
                      <a:alpha val="43137"/>
                    </a:srgbClr>
                  </a:outerShdw>
                </a:effectLst>
                <a:latin typeface="Comic Sans MS" panose="030F0702030302020204" pitchFamily="66" charset="0"/>
              </a:rPr>
              <a:t>omica</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secuencial</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invasiva</a:t>
            </a:r>
            <a:r>
              <a:rPr lang="en-US" dirty="0" smtClean="0">
                <a:solidFill>
                  <a:srgbClr val="000000"/>
                </a:solidFill>
                <a:latin typeface="Comic Sans MS" panose="030F0702030302020204" pitchFamily="66" charset="0"/>
              </a:rPr>
              <a:t> </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basal y </a:t>
            </a:r>
            <a:r>
              <a:rPr lang="en-US" dirty="0" err="1" smtClean="0">
                <a:solidFill>
                  <a:srgbClr val="000000"/>
                </a:solidFill>
                <a:effectLst>
                  <a:outerShdw blurRad="38100" dist="38100" dir="2700000" algn="tl">
                    <a:srgbClr val="000000">
                      <a:alpha val="43137"/>
                    </a:srgbClr>
                  </a:outerShdw>
                </a:effectLst>
                <a:latin typeface="Comic Sans MS" panose="030F0702030302020204" pitchFamily="66" charset="0"/>
              </a:rPr>
              <a:t>durante</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 </a:t>
            </a:r>
            <a:r>
              <a:rPr lang="en-US" dirty="0" err="1" smtClean="0">
                <a:solidFill>
                  <a:srgbClr val="000000"/>
                </a:solidFill>
                <a:effectLst>
                  <a:outerShdw blurRad="38100" dist="38100" dir="2700000" algn="tl">
                    <a:srgbClr val="000000">
                      <a:alpha val="43137"/>
                    </a:srgbClr>
                  </a:outerShdw>
                </a:effectLst>
                <a:latin typeface="Comic Sans MS" panose="030F0702030302020204" pitchFamily="66" charset="0"/>
              </a:rPr>
              <a:t>consumo</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 </a:t>
            </a:r>
            <a:r>
              <a:rPr lang="en-US" dirty="0" smtClean="0">
                <a:solidFill>
                  <a:srgbClr val="000000"/>
                </a:solidFill>
                <a:latin typeface="Comic Sans MS" panose="030F0702030302020204" pitchFamily="66" charset="0"/>
              </a:rPr>
              <a:t>de </a:t>
            </a:r>
            <a:r>
              <a:rPr lang="en-US" dirty="0" err="1" smtClean="0">
                <a:solidFill>
                  <a:srgbClr val="000000"/>
                </a:solidFill>
                <a:latin typeface="Comic Sans MS" panose="030F0702030302020204" pitchFamily="66" charset="0"/>
              </a:rPr>
              <a:t>combinación</a:t>
            </a:r>
            <a:r>
              <a:rPr lang="en-US" dirty="0" smtClean="0">
                <a:solidFill>
                  <a:srgbClr val="000000"/>
                </a:solidFill>
                <a:latin typeface="Comic Sans MS" panose="030F0702030302020204" pitchFamily="66" charset="0"/>
              </a:rPr>
              <a:t> de 11 </a:t>
            </a:r>
            <a:r>
              <a:rPr lang="en-US" dirty="0" err="1" smtClean="0">
                <a:solidFill>
                  <a:srgbClr val="000000"/>
                </a:solidFill>
                <a:latin typeface="Comic Sans MS" panose="030F0702030302020204" pitchFamily="66" charset="0"/>
              </a:rPr>
              <a:t>cepas</a:t>
            </a:r>
            <a:r>
              <a:rPr lang="en-US" dirty="0" smtClean="0">
                <a:solidFill>
                  <a:srgbClr val="000000"/>
                </a:solidFill>
                <a:latin typeface="Comic Sans MS" panose="030F0702030302020204" pitchFamily="66" charset="0"/>
              </a:rPr>
              <a:t> de </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probióticos</a:t>
            </a:r>
            <a:r>
              <a:rPr lang="en-US" dirty="0" smtClean="0">
                <a:solidFill>
                  <a:srgbClr val="000000"/>
                </a:solidFill>
                <a:latin typeface="Comic Sans MS" panose="030F0702030302020204" pitchFamily="66" charset="0"/>
              </a:rPr>
              <a:t> o placebo </a:t>
            </a:r>
            <a:r>
              <a:rPr lang="en-US" dirty="0" err="1" smtClean="0">
                <a:solidFill>
                  <a:srgbClr val="000000"/>
                </a:solidFill>
                <a:latin typeface="Comic Sans MS" panose="030F0702030302020204" pitchFamily="66" charset="0"/>
              </a:rPr>
              <a:t>demostró</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que</a:t>
            </a:r>
            <a:r>
              <a:rPr lang="en-US" dirty="0" smtClean="0">
                <a:solidFill>
                  <a:srgbClr val="000000"/>
                </a:solidFill>
                <a:latin typeface="Comic Sans MS" panose="030F0702030302020204" pitchFamily="66" charset="0"/>
              </a:rPr>
              <a:t> </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probióticos </a:t>
            </a:r>
            <a:r>
              <a:rPr lang="en-US" dirty="0" err="1" smtClean="0">
                <a:solidFill>
                  <a:srgbClr val="000000"/>
                </a:solidFill>
                <a:effectLst>
                  <a:outerShdw blurRad="38100" dist="38100" dir="2700000" algn="tl">
                    <a:srgbClr val="000000">
                      <a:alpha val="43137"/>
                    </a:srgbClr>
                  </a:outerShdw>
                </a:effectLst>
                <a:latin typeface="Comic Sans MS" panose="030F0702030302020204" pitchFamily="66" charset="0"/>
              </a:rPr>
              <a:t>permanecen</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 </a:t>
            </a:r>
            <a:r>
              <a:rPr lang="en-US" dirty="0" err="1" smtClean="0">
                <a:solidFill>
                  <a:srgbClr val="000000"/>
                </a:solidFill>
                <a:effectLst>
                  <a:outerShdw blurRad="38100" dist="38100" dir="2700000" algn="tl">
                    <a:srgbClr val="000000">
                      <a:alpha val="43137"/>
                    </a:srgbClr>
                  </a:outerShdw>
                </a:effectLst>
                <a:latin typeface="Comic Sans MS" panose="030F0702030302020204" pitchFamily="66" charset="0"/>
              </a:rPr>
              <a:t>viables</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 en el </a:t>
            </a:r>
            <a:r>
              <a:rPr lang="en-US" dirty="0" err="1" smtClean="0">
                <a:solidFill>
                  <a:srgbClr val="000000"/>
                </a:solidFill>
                <a:effectLst>
                  <a:outerShdw blurRad="38100" dist="38100" dir="2700000" algn="tl">
                    <a:srgbClr val="000000">
                      <a:alpha val="43137"/>
                    </a:srgbClr>
                  </a:outerShdw>
                </a:effectLst>
                <a:latin typeface="Comic Sans MS" panose="030F0702030302020204" pitchFamily="66" charset="0"/>
              </a:rPr>
              <a:t>pasaje</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 GI</a:t>
            </a:r>
            <a:r>
              <a:rPr lang="en-US" dirty="0" smtClean="0">
                <a:solidFill>
                  <a:srgbClr val="000000"/>
                </a:solidFill>
                <a:latin typeface="Comic Sans MS" panose="030F0702030302020204" pitchFamily="66" charset="0"/>
              </a:rPr>
              <a:t>. </a:t>
            </a:r>
          </a:p>
          <a:p>
            <a:endParaRPr lang="en-US" sz="800" dirty="0" smtClean="0">
              <a:solidFill>
                <a:srgbClr val="000000"/>
              </a:solidFill>
              <a:latin typeface="Comic Sans MS" panose="030F0702030302020204" pitchFamily="66" charset="0"/>
            </a:endParaRPr>
          </a:p>
          <a:p>
            <a:r>
              <a:rPr lang="en-US" b="1" dirty="0" smtClean="0">
                <a:solidFill>
                  <a:srgbClr val="000000"/>
                </a:solidFill>
                <a:latin typeface="Comic Sans MS" panose="030F0702030302020204" pitchFamily="66" charset="0"/>
              </a:rPr>
              <a:t>En</a:t>
            </a:r>
            <a:r>
              <a:rPr lang="en-US"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ratones</a:t>
            </a:r>
            <a:r>
              <a:rPr lang="en-US" b="1"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colonizados</a:t>
            </a:r>
            <a:r>
              <a:rPr lang="en-US" b="1"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pero</a:t>
            </a:r>
            <a:r>
              <a:rPr lang="en-US" dirty="0" smtClean="0">
                <a:solidFill>
                  <a:srgbClr val="000000"/>
                </a:solidFill>
                <a:latin typeface="Comic Sans MS" panose="030F0702030302020204" pitchFamily="66" charset="0"/>
              </a:rPr>
              <a:t> no GF, </a:t>
            </a:r>
            <a:r>
              <a:rPr lang="en-US" b="1" dirty="0" smtClean="0">
                <a:solidFill>
                  <a:srgbClr val="000000"/>
                </a:solidFill>
                <a:latin typeface="Comic Sans MS" panose="030F0702030302020204" pitchFamily="66" charset="0"/>
              </a:rPr>
              <a:t>probióticos</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encontraron</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una</a:t>
            </a:r>
            <a:r>
              <a:rPr lang="en-US"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marcada</a:t>
            </a:r>
            <a:r>
              <a:rPr lang="en-US" b="1"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resistencia</a:t>
            </a:r>
            <a:r>
              <a:rPr lang="en-US" b="1" dirty="0" smtClean="0">
                <a:solidFill>
                  <a:srgbClr val="000000"/>
                </a:solidFill>
                <a:latin typeface="Comic Sans MS" panose="030F0702030302020204" pitchFamily="66" charset="0"/>
              </a:rPr>
              <a:t> a </a:t>
            </a:r>
            <a:r>
              <a:rPr lang="en-US" b="1" dirty="0" err="1" smtClean="0">
                <a:solidFill>
                  <a:srgbClr val="000000"/>
                </a:solidFill>
                <a:latin typeface="Comic Sans MS" panose="030F0702030302020204" pitchFamily="66" charset="0"/>
              </a:rPr>
              <a:t>colonización</a:t>
            </a:r>
            <a:r>
              <a:rPr lang="en-US" b="1" dirty="0" smtClean="0">
                <a:solidFill>
                  <a:srgbClr val="000000"/>
                </a:solidFill>
                <a:latin typeface="Comic Sans MS" panose="030F0702030302020204" pitchFamily="66" charset="0"/>
              </a:rPr>
              <a:t> mucosal</a:t>
            </a:r>
            <a:r>
              <a:rPr lang="en-US" dirty="0" smtClean="0">
                <a:solidFill>
                  <a:srgbClr val="000000"/>
                </a:solidFill>
                <a:latin typeface="Comic Sans MS" panose="030F0702030302020204" pitchFamily="66" charset="0"/>
              </a:rPr>
              <a:t>. </a:t>
            </a:r>
          </a:p>
        </p:txBody>
      </p:sp>
      <p:sp>
        <p:nvSpPr>
          <p:cNvPr id="4" name="Rectángulo 3"/>
          <p:cNvSpPr/>
          <p:nvPr/>
        </p:nvSpPr>
        <p:spPr>
          <a:xfrm>
            <a:off x="1696352" y="198058"/>
            <a:ext cx="6409586" cy="923330"/>
          </a:xfrm>
          <a:prstGeom prst="rect">
            <a:avLst/>
          </a:prstGeom>
          <a:solidFill>
            <a:schemeClr val="accent6">
              <a:lumMod val="40000"/>
              <a:lumOff val="60000"/>
            </a:schemeClr>
          </a:solidFill>
          <a:ln>
            <a:solidFill>
              <a:srgbClr val="0000FF"/>
            </a:solidFill>
          </a:ln>
        </p:spPr>
        <p:txBody>
          <a:bodyPr wrap="square">
            <a:spAutoFit/>
          </a:bodyPr>
          <a:lstStyle/>
          <a:p>
            <a:pPr algn="ctr"/>
            <a:r>
              <a:rPr lang="en-US" i="1" dirty="0">
                <a:latin typeface="Times New Roman" panose="02020603050405020304" pitchFamily="18" charset="0"/>
                <a:cs typeface="Times New Roman" panose="02020603050405020304" pitchFamily="18" charset="0"/>
              </a:rPr>
              <a:t>R</a:t>
            </a:r>
            <a:r>
              <a:rPr lang="en-US" i="1" dirty="0" smtClean="0">
                <a:latin typeface="Times New Roman" panose="02020603050405020304" pitchFamily="18" charset="0"/>
                <a:cs typeface="Times New Roman" panose="02020603050405020304" pitchFamily="18" charset="0"/>
              </a:rPr>
              <a:t>esistencia </a:t>
            </a:r>
            <a:r>
              <a:rPr lang="en-US" i="1" dirty="0" err="1" smtClean="0">
                <a:latin typeface="Times New Roman" panose="02020603050405020304" pitchFamily="18" charset="0"/>
                <a:cs typeface="Times New Roman" panose="02020603050405020304" pitchFamily="18" charset="0"/>
              </a:rPr>
              <a:t>personalizada</a:t>
            </a:r>
            <a:r>
              <a:rPr lang="en-US" i="1" dirty="0" smtClean="0">
                <a:latin typeface="Times New Roman" panose="02020603050405020304" pitchFamily="18" charset="0"/>
                <a:cs typeface="Times New Roman" panose="02020603050405020304" pitchFamily="18" charset="0"/>
              </a:rPr>
              <a:t> a </a:t>
            </a:r>
            <a:r>
              <a:rPr lang="en-US" i="1" dirty="0" err="1" smtClean="0">
                <a:latin typeface="Times New Roman" panose="02020603050405020304" pitchFamily="18" charset="0"/>
                <a:cs typeface="Times New Roman" panose="02020603050405020304" pitchFamily="18" charset="0"/>
              </a:rPr>
              <a:t>colonización</a:t>
            </a:r>
            <a:r>
              <a:rPr lang="en-US" i="1" dirty="0" smtClean="0">
                <a:latin typeface="Times New Roman" panose="02020603050405020304" pitchFamily="18" charset="0"/>
                <a:cs typeface="Times New Roman" panose="02020603050405020304" pitchFamily="18" charset="0"/>
              </a:rPr>
              <a:t> de la mucosa  </a:t>
            </a:r>
            <a:r>
              <a:rPr lang="en-US" i="1" dirty="0" err="1" smtClean="0">
                <a:latin typeface="Times New Roman" panose="02020603050405020304" pitchFamily="18" charset="0"/>
                <a:cs typeface="Times New Roman" panose="02020603050405020304" pitchFamily="18" charset="0"/>
              </a:rPr>
              <a:t>por</a:t>
            </a:r>
            <a:r>
              <a:rPr lang="en-US" i="1" dirty="0" smtClean="0">
                <a:latin typeface="Times New Roman" panose="02020603050405020304" pitchFamily="18" charset="0"/>
                <a:cs typeface="Times New Roman" panose="02020603050405020304" pitchFamily="18" charset="0"/>
              </a:rPr>
              <a:t> probióticos </a:t>
            </a:r>
            <a:r>
              <a:rPr lang="en-US" i="1" dirty="0" err="1" smtClean="0">
                <a:latin typeface="Times New Roman" panose="02020603050405020304" pitchFamily="18" charset="0"/>
                <a:cs typeface="Times New Roman" panose="02020603050405020304" pitchFamily="18" charset="0"/>
              </a:rPr>
              <a:t>empíricos</a:t>
            </a:r>
            <a:r>
              <a:rPr lang="en-US" i="1"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asociada</a:t>
            </a:r>
            <a:r>
              <a:rPr lang="en-US" i="1" dirty="0" smtClean="0">
                <a:latin typeface="Times New Roman" panose="02020603050405020304" pitchFamily="18" charset="0"/>
                <a:cs typeface="Times New Roman" panose="02020603050405020304" pitchFamily="18" charset="0"/>
              </a:rPr>
              <a:t> a </a:t>
            </a:r>
            <a:r>
              <a:rPr lang="en-US" i="1" dirty="0" err="1" smtClean="0">
                <a:latin typeface="Times New Roman" panose="02020603050405020304" pitchFamily="18" charset="0"/>
                <a:cs typeface="Times New Roman" panose="02020603050405020304" pitchFamily="18" charset="0"/>
              </a:rPr>
              <a:t>características</a:t>
            </a:r>
            <a:r>
              <a:rPr lang="en-US" i="1"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únicas</a:t>
            </a:r>
            <a:r>
              <a:rPr lang="en-US" i="1" dirty="0" smtClean="0">
                <a:latin typeface="Times New Roman" panose="02020603050405020304" pitchFamily="18" charset="0"/>
                <a:cs typeface="Times New Roman" panose="02020603050405020304" pitchFamily="18" charset="0"/>
              </a:rPr>
              <a:t> de </a:t>
            </a:r>
            <a:r>
              <a:rPr lang="en-US" i="1" dirty="0" err="1" smtClean="0">
                <a:latin typeface="Times New Roman" panose="02020603050405020304" pitchFamily="18" charset="0"/>
                <a:cs typeface="Times New Roman" panose="02020603050405020304" pitchFamily="18" charset="0"/>
              </a:rPr>
              <a:t>hospedero</a:t>
            </a:r>
            <a:r>
              <a:rPr lang="en-US" i="1" dirty="0" smtClean="0">
                <a:latin typeface="Times New Roman" panose="02020603050405020304" pitchFamily="18" charset="0"/>
                <a:cs typeface="Times New Roman" panose="02020603050405020304" pitchFamily="18" charset="0"/>
              </a:rPr>
              <a:t> y microbioma</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11528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6783337" y="6611779"/>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9" name="6 CuadroTexto"/>
          <p:cNvSpPr txBox="1"/>
          <p:nvPr/>
        </p:nvSpPr>
        <p:spPr>
          <a:xfrm>
            <a:off x="212042" y="260648"/>
            <a:ext cx="753732"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A</a:t>
            </a:r>
            <a:endParaRPr lang="es-VE" sz="1600" dirty="0">
              <a:solidFill>
                <a:prstClr val="white"/>
              </a:solidFill>
              <a:latin typeface="Comic Sans MS" pitchFamily="66" charset="0"/>
            </a:endParaRPr>
          </a:p>
        </p:txBody>
      </p:sp>
      <p:sp>
        <p:nvSpPr>
          <p:cNvPr id="10" name="CuadroTexto 9"/>
          <p:cNvSpPr txBox="1"/>
          <p:nvPr/>
        </p:nvSpPr>
        <p:spPr>
          <a:xfrm>
            <a:off x="212042" y="701982"/>
            <a:ext cx="1253869" cy="553998"/>
          </a:xfrm>
          <a:prstGeom prst="rect">
            <a:avLst/>
          </a:prstGeom>
          <a:solidFill>
            <a:schemeClr val="accent6">
              <a:lumMod val="40000"/>
              <a:lumOff val="60000"/>
            </a:schemeClr>
          </a:solidFill>
          <a:ln w="28575">
            <a:solidFill>
              <a:srgbClr val="0047D6"/>
            </a:solidFill>
          </a:ln>
        </p:spPr>
        <p:txBody>
          <a:bodyPr wrap="none" rtlCol="0">
            <a:spAutoFit/>
          </a:bodyPr>
          <a:lstStyle/>
          <a:p>
            <a:r>
              <a:rPr lang="es-VE" sz="1400" dirty="0" smtClean="0">
                <a:latin typeface="Comic Sans MS" panose="030F0702030302020204" pitchFamily="66" charset="0"/>
              </a:rPr>
              <a:t>Terapia</a:t>
            </a:r>
          </a:p>
          <a:p>
            <a:r>
              <a:rPr lang="es-VE" sz="1600" b="1" dirty="0" smtClean="0">
                <a:latin typeface="Comic Sans MS" panose="030F0702030302020204" pitchFamily="66" charset="0"/>
              </a:rPr>
              <a:t>Probióticos</a:t>
            </a:r>
            <a:endParaRPr lang="es-VE" sz="1600" b="1" dirty="0">
              <a:latin typeface="Comic Sans MS" panose="030F0702030302020204" pitchFamily="66" charset="0"/>
            </a:endParaRPr>
          </a:p>
        </p:txBody>
      </p:sp>
      <p:sp>
        <p:nvSpPr>
          <p:cNvPr id="2" name="Rectángulo 1"/>
          <p:cNvSpPr/>
          <p:nvPr/>
        </p:nvSpPr>
        <p:spPr>
          <a:xfrm>
            <a:off x="2067360" y="6011828"/>
            <a:ext cx="5009280" cy="246221"/>
          </a:xfrm>
          <a:prstGeom prst="rect">
            <a:avLst/>
          </a:prstGeom>
        </p:spPr>
        <p:txBody>
          <a:bodyPr wrap="square">
            <a:spAutoFit/>
          </a:bodyPr>
          <a:lstStyle/>
          <a:p>
            <a:pPr algn="ctr"/>
            <a:r>
              <a:rPr lang="en-US" sz="1000" dirty="0">
                <a:latin typeface="Times New Roman" panose="02020603050405020304" pitchFamily="18" charset="0"/>
                <a:cs typeface="Times New Roman" panose="02020603050405020304" pitchFamily="18" charset="0"/>
              </a:rPr>
              <a:t>N. </a:t>
            </a:r>
            <a:r>
              <a:rPr lang="en-US" sz="1000" dirty="0" err="1">
                <a:latin typeface="Times New Roman" panose="02020603050405020304" pitchFamily="18" charset="0"/>
                <a:cs typeface="Times New Roman" panose="02020603050405020304" pitchFamily="18" charset="0"/>
              </a:rPr>
              <a:t>Zmora</a:t>
            </a:r>
            <a:r>
              <a:rPr lang="en-US" sz="1000" dirty="0">
                <a:latin typeface="Times New Roman" panose="02020603050405020304" pitchFamily="18" charset="0"/>
                <a:cs typeface="Times New Roman" panose="02020603050405020304" pitchFamily="18" charset="0"/>
              </a:rPr>
              <a:t>, G. </a:t>
            </a:r>
            <a:r>
              <a:rPr lang="en-US" sz="1000" dirty="0" err="1">
                <a:latin typeface="Times New Roman" panose="02020603050405020304" pitchFamily="18" charset="0"/>
                <a:cs typeface="Times New Roman" panose="02020603050405020304" pitchFamily="18" charset="0"/>
              </a:rPr>
              <a:t>Zilberman-Schapira</a:t>
            </a:r>
            <a:r>
              <a:rPr lang="en-US" sz="1000" dirty="0">
                <a:latin typeface="Times New Roman" panose="02020603050405020304" pitchFamily="18" charset="0"/>
                <a:cs typeface="Times New Roman" panose="02020603050405020304" pitchFamily="18" charset="0"/>
              </a:rPr>
              <a:t>, J. Suez, et al</a:t>
            </a:r>
            <a:r>
              <a:rPr lang="en-US" sz="1000" dirty="0" smtClean="0">
                <a:latin typeface="Times New Roman" panose="02020603050405020304" pitchFamily="18" charset="0"/>
                <a:cs typeface="Times New Roman" panose="02020603050405020304" pitchFamily="18" charset="0"/>
              </a:rPr>
              <a:t>.. Cell</a:t>
            </a:r>
            <a:r>
              <a:rPr lang="en-US" sz="1000" dirty="0">
                <a:latin typeface="Times New Roman" panose="02020603050405020304" pitchFamily="18" charset="0"/>
                <a:cs typeface="Times New Roman" panose="02020603050405020304" pitchFamily="18" charset="0"/>
              </a:rPr>
              <a:t>. </a:t>
            </a:r>
            <a:r>
              <a:rPr lang="en-US" sz="1000" b="1" dirty="0">
                <a:latin typeface="Times New Roman" panose="02020603050405020304" pitchFamily="18" charset="0"/>
                <a:cs typeface="Times New Roman" panose="02020603050405020304" pitchFamily="18" charset="0"/>
              </a:rPr>
              <a:t>2018</a:t>
            </a:r>
            <a:r>
              <a:rPr lang="en-US" sz="1000" dirty="0">
                <a:latin typeface="Times New Roman" panose="02020603050405020304" pitchFamily="18" charset="0"/>
                <a:cs typeface="Times New Roman" panose="02020603050405020304" pitchFamily="18" charset="0"/>
              </a:rPr>
              <a:t>;174:1388-1405.</a:t>
            </a:r>
            <a:endParaRPr lang="es-VE" sz="1000" dirty="0">
              <a:latin typeface="Times New Roman" panose="02020603050405020304" pitchFamily="18" charset="0"/>
              <a:cs typeface="Times New Roman" panose="02020603050405020304" pitchFamily="18" charset="0"/>
            </a:endParaRPr>
          </a:p>
        </p:txBody>
      </p:sp>
      <p:sp>
        <p:nvSpPr>
          <p:cNvPr id="3" name="Rectángulo 2"/>
          <p:cNvSpPr/>
          <p:nvPr/>
        </p:nvSpPr>
        <p:spPr>
          <a:xfrm>
            <a:off x="1798675" y="1255980"/>
            <a:ext cx="6017393" cy="4678204"/>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endParaRPr lang="en-US" sz="1000" b="1" dirty="0">
              <a:solidFill>
                <a:srgbClr val="000000"/>
              </a:solidFill>
              <a:latin typeface="Comic Sans MS" panose="030F0702030302020204" pitchFamily="66" charset="0"/>
            </a:endParaRPr>
          </a:p>
          <a:p>
            <a:r>
              <a:rPr lang="en-US" b="1" dirty="0" smtClean="0">
                <a:solidFill>
                  <a:srgbClr val="000000"/>
                </a:solidFill>
                <a:latin typeface="Comic Sans MS" panose="030F0702030302020204" pitchFamily="66" charset="0"/>
              </a:rPr>
              <a:t>En humanos </a:t>
            </a:r>
            <a:r>
              <a:rPr lang="en-US" dirty="0" smtClean="0">
                <a:solidFill>
                  <a:srgbClr val="000000"/>
                </a:solidFill>
                <a:latin typeface="Comic Sans MS" panose="030F0702030302020204" pitchFamily="66" charset="0"/>
              </a:rPr>
              <a:t>se </a:t>
            </a:r>
            <a:r>
              <a:rPr lang="en-US" dirty="0" err="1" smtClean="0">
                <a:solidFill>
                  <a:srgbClr val="000000"/>
                </a:solidFill>
                <a:latin typeface="Comic Sans MS" panose="030F0702030302020204" pitchFamily="66" charset="0"/>
              </a:rPr>
              <a:t>encontró</a:t>
            </a:r>
            <a:r>
              <a:rPr lang="en-US"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patrones</a:t>
            </a:r>
            <a:r>
              <a:rPr lang="en-US" b="1" dirty="0" smtClean="0">
                <a:solidFill>
                  <a:srgbClr val="000000"/>
                </a:solidFill>
                <a:latin typeface="Comic Sans MS" panose="030F0702030302020204" pitchFamily="66" charset="0"/>
              </a:rPr>
              <a:t> de </a:t>
            </a:r>
            <a:r>
              <a:rPr lang="en-US" b="1" dirty="0" err="1" smtClean="0">
                <a:solidFill>
                  <a:srgbClr val="000000"/>
                </a:solidFill>
                <a:latin typeface="Comic Sans MS" panose="030F0702030302020204" pitchFamily="66" charset="0"/>
              </a:rPr>
              <a:t>colonización</a:t>
            </a:r>
            <a:r>
              <a:rPr lang="en-US" b="1" dirty="0" smtClean="0">
                <a:solidFill>
                  <a:srgbClr val="000000"/>
                </a:solidFill>
                <a:latin typeface="Comic Sans MS" panose="030F0702030302020204" pitchFamily="66" charset="0"/>
              </a:rPr>
              <a:t> persona-, </a:t>
            </a:r>
            <a:r>
              <a:rPr lang="en-US" b="1" dirty="0" err="1" smtClean="0">
                <a:solidFill>
                  <a:srgbClr val="000000"/>
                </a:solidFill>
                <a:latin typeface="Comic Sans MS" panose="030F0702030302020204" pitchFamily="66" charset="0"/>
              </a:rPr>
              <a:t>región</a:t>
            </a:r>
            <a:r>
              <a:rPr lang="en-US" b="1" dirty="0" smtClean="0">
                <a:solidFill>
                  <a:srgbClr val="000000"/>
                </a:solidFill>
                <a:latin typeface="Comic Sans MS" panose="030F0702030302020204" pitchFamily="66" charset="0"/>
              </a:rPr>
              <a:t>- y </a:t>
            </a:r>
            <a:r>
              <a:rPr lang="en-US" b="1" dirty="0" err="1" smtClean="0">
                <a:solidFill>
                  <a:srgbClr val="000000"/>
                </a:solidFill>
                <a:latin typeface="Comic Sans MS" panose="030F0702030302020204" pitchFamily="66" charset="0"/>
              </a:rPr>
              <a:t>cepa</a:t>
            </a:r>
            <a:r>
              <a:rPr lang="en-US" b="1"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específicos</a:t>
            </a:r>
            <a:r>
              <a:rPr lang="en-US" b="1"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marcados</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por</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predictitiva</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línea</a:t>
            </a:r>
            <a:r>
              <a:rPr lang="en-US" dirty="0" smtClean="0">
                <a:solidFill>
                  <a:srgbClr val="000000"/>
                </a:solidFill>
                <a:latin typeface="Comic Sans MS" panose="030F0702030302020204" pitchFamily="66" charset="0"/>
              </a:rPr>
              <a:t> de base </a:t>
            </a:r>
            <a:r>
              <a:rPr lang="en-US" b="1" dirty="0" err="1" smtClean="0">
                <a:solidFill>
                  <a:srgbClr val="000000"/>
                </a:solidFill>
                <a:latin typeface="Comic Sans MS" panose="030F0702030302020204" pitchFamily="66" charset="0"/>
              </a:rPr>
              <a:t>según</a:t>
            </a:r>
            <a:r>
              <a:rPr lang="en-US" b="1"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características</a:t>
            </a:r>
            <a:r>
              <a:rPr lang="en-US" b="1" dirty="0" smtClean="0">
                <a:solidFill>
                  <a:srgbClr val="000000"/>
                </a:solidFill>
                <a:latin typeface="Comic Sans MS" panose="030F0702030302020204" pitchFamily="66" charset="0"/>
              </a:rPr>
              <a:t> de </a:t>
            </a:r>
            <a:r>
              <a:rPr lang="en-US" b="1" dirty="0" err="1" smtClean="0">
                <a:solidFill>
                  <a:srgbClr val="000000"/>
                </a:solidFill>
                <a:latin typeface="Comic Sans MS" panose="030F0702030302020204" pitchFamily="66" charset="0"/>
              </a:rPr>
              <a:t>hospedero</a:t>
            </a:r>
            <a:r>
              <a:rPr lang="en-US" b="1" dirty="0" smtClean="0">
                <a:solidFill>
                  <a:srgbClr val="000000"/>
                </a:solidFill>
                <a:latin typeface="Comic Sans MS" panose="030F0702030302020204" pitchFamily="66" charset="0"/>
              </a:rPr>
              <a:t> y microbioma</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pero</a:t>
            </a:r>
            <a:r>
              <a:rPr lang="en-US"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indistinguible</a:t>
            </a:r>
            <a:r>
              <a:rPr lang="en-US" b="1"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según</a:t>
            </a:r>
            <a:r>
              <a:rPr lang="en-US" b="1"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presencia</a:t>
            </a:r>
            <a:r>
              <a:rPr lang="en-US" b="1" dirty="0" smtClean="0">
                <a:solidFill>
                  <a:srgbClr val="000000"/>
                </a:solidFill>
                <a:latin typeface="Comic Sans MS" panose="030F0702030302020204" pitchFamily="66" charset="0"/>
              </a:rPr>
              <a:t> de probióticos en </a:t>
            </a:r>
            <a:r>
              <a:rPr lang="en-US" b="1" dirty="0" err="1" smtClean="0">
                <a:solidFill>
                  <a:srgbClr val="000000"/>
                </a:solidFill>
                <a:latin typeface="Comic Sans MS" panose="030F0702030302020204" pitchFamily="66" charset="0"/>
              </a:rPr>
              <a:t>heces</a:t>
            </a:r>
            <a:r>
              <a:rPr lang="en-US" dirty="0" smtClean="0">
                <a:solidFill>
                  <a:srgbClr val="000000"/>
                </a:solidFill>
                <a:latin typeface="Comic Sans MS" panose="030F0702030302020204" pitchFamily="66" charset="0"/>
              </a:rPr>
              <a:t>. </a:t>
            </a:r>
          </a:p>
          <a:p>
            <a:endParaRPr lang="en-US" dirty="0" smtClean="0">
              <a:solidFill>
                <a:srgbClr val="000000"/>
              </a:solidFill>
              <a:latin typeface="Comic Sans MS" panose="030F0702030302020204" pitchFamily="66" charset="0"/>
            </a:endParaRPr>
          </a:p>
          <a:p>
            <a:r>
              <a:rPr lang="en-US" b="1" dirty="0">
                <a:solidFill>
                  <a:srgbClr val="000000"/>
                </a:solidFill>
                <a:latin typeface="Comic Sans MS" panose="030F0702030302020204" pitchFamily="66" charset="0"/>
              </a:rPr>
              <a:t>P</a:t>
            </a:r>
            <a:r>
              <a:rPr lang="en-US" b="1" dirty="0" smtClean="0">
                <a:solidFill>
                  <a:srgbClr val="000000"/>
                </a:solidFill>
                <a:latin typeface="Comic Sans MS" panose="030F0702030302020204" pitchFamily="66" charset="0"/>
              </a:rPr>
              <a:t>robióticos </a:t>
            </a:r>
            <a:r>
              <a:rPr lang="en-US" dirty="0" err="1" smtClean="0">
                <a:solidFill>
                  <a:srgbClr val="000000"/>
                </a:solidFill>
                <a:latin typeface="Comic Sans MS" panose="030F0702030302020204" pitchFamily="66" charset="0"/>
              </a:rPr>
              <a:t>inducen</a:t>
            </a:r>
            <a:r>
              <a:rPr lang="en-US" dirty="0" smtClean="0">
                <a:solidFill>
                  <a:srgbClr val="000000"/>
                </a:solidFill>
                <a:latin typeface="Comic Sans MS" panose="030F0702030302020204" pitchFamily="66" charset="0"/>
              </a:rPr>
              <a:t> un </a:t>
            </a:r>
            <a:r>
              <a:rPr lang="en-US" b="1" dirty="0" err="1" smtClean="0">
                <a:solidFill>
                  <a:srgbClr val="000000"/>
                </a:solidFill>
                <a:latin typeface="Comic Sans MS" panose="030F0702030302020204" pitchFamily="66" charset="0"/>
              </a:rPr>
              <a:t>impacto</a:t>
            </a:r>
            <a:r>
              <a:rPr lang="en-US" b="1"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transitorio</a:t>
            </a:r>
            <a:r>
              <a:rPr lang="en-US" b="1"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individualizado</a:t>
            </a:r>
            <a:r>
              <a:rPr lang="en-US" b="1"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sobre</a:t>
            </a:r>
            <a:r>
              <a:rPr lang="en-US" dirty="0" smtClean="0">
                <a:solidFill>
                  <a:srgbClr val="000000"/>
                </a:solidFill>
                <a:latin typeface="Comic Sans MS" panose="030F0702030302020204" pitchFamily="66" charset="0"/>
              </a:rPr>
              <a:t> la </a:t>
            </a:r>
            <a:r>
              <a:rPr lang="en-US" dirty="0" err="1" smtClean="0">
                <a:solidFill>
                  <a:srgbClr val="000000"/>
                </a:solidFill>
                <a:latin typeface="Comic Sans MS" panose="030F0702030302020204" pitchFamily="66" charset="0"/>
              </a:rPr>
              <a:t>estructura</a:t>
            </a:r>
            <a:r>
              <a:rPr lang="en-US" dirty="0" smtClean="0">
                <a:solidFill>
                  <a:srgbClr val="000000"/>
                </a:solidFill>
                <a:latin typeface="Comic Sans MS" panose="030F0702030302020204" pitchFamily="66" charset="0"/>
              </a:rPr>
              <a:t> de </a:t>
            </a:r>
            <a:r>
              <a:rPr lang="en-US" b="1" dirty="0" err="1" smtClean="0">
                <a:solidFill>
                  <a:srgbClr val="000000"/>
                </a:solidFill>
                <a:latin typeface="Comic Sans MS" panose="030F0702030302020204" pitchFamily="66" charset="0"/>
              </a:rPr>
              <a:t>comunidad</a:t>
            </a:r>
            <a:r>
              <a:rPr lang="en-US" b="1" dirty="0" smtClean="0">
                <a:solidFill>
                  <a:srgbClr val="000000"/>
                </a:solidFill>
                <a:latin typeface="Comic Sans MS" panose="030F0702030302020204" pitchFamily="66" charset="0"/>
              </a:rPr>
              <a:t> mucosal y </a:t>
            </a:r>
            <a:r>
              <a:rPr lang="en-US" b="1" dirty="0" err="1" smtClean="0">
                <a:solidFill>
                  <a:srgbClr val="000000"/>
                </a:solidFill>
                <a:latin typeface="Comic Sans MS" panose="030F0702030302020204" pitchFamily="66" charset="0"/>
              </a:rPr>
              <a:t>transcriptoma</a:t>
            </a:r>
            <a:r>
              <a:rPr lang="en-US" b="1" dirty="0" smtClean="0">
                <a:solidFill>
                  <a:srgbClr val="000000"/>
                </a:solidFill>
                <a:latin typeface="Comic Sans MS" panose="030F0702030302020204" pitchFamily="66" charset="0"/>
              </a:rPr>
              <a:t> intestinal</a:t>
            </a:r>
            <a:r>
              <a:rPr lang="en-US" dirty="0" smtClean="0">
                <a:solidFill>
                  <a:srgbClr val="000000"/>
                </a:solidFill>
                <a:latin typeface="Comic Sans MS" panose="030F0702030302020204" pitchFamily="66" charset="0"/>
              </a:rPr>
              <a:t>. </a:t>
            </a:r>
          </a:p>
          <a:p>
            <a:endParaRPr lang="en-US" dirty="0" smtClean="0">
              <a:solidFill>
                <a:srgbClr val="000000"/>
              </a:solidFill>
              <a:latin typeface="Comic Sans MS" panose="030F0702030302020204" pitchFamily="66" charset="0"/>
            </a:endParaRPr>
          </a:p>
          <a:p>
            <a:r>
              <a:rPr lang="en-US" b="1" dirty="0" err="1">
                <a:solidFill>
                  <a:srgbClr val="000000"/>
                </a:solidFill>
                <a:effectLst>
                  <a:outerShdw blurRad="38100" dist="38100" dir="2700000" algn="tl">
                    <a:srgbClr val="000000">
                      <a:alpha val="43137"/>
                    </a:srgbClr>
                  </a:outerShdw>
                </a:effectLst>
                <a:latin typeface="Comic Sans MS" panose="030F0702030302020204" pitchFamily="66" charset="0"/>
              </a:rPr>
              <a:t>S</a:t>
            </a:r>
            <a:r>
              <a:rPr lang="en-US" b="1" dirty="0" err="1" smtClean="0">
                <a:solidFill>
                  <a:srgbClr val="000000"/>
                </a:solidFill>
                <a:effectLst>
                  <a:outerShdw blurRad="38100" dist="38100" dir="2700000" algn="tl">
                    <a:srgbClr val="000000">
                      <a:alpha val="43137"/>
                    </a:srgbClr>
                  </a:outerShdw>
                </a:effectLst>
                <a:latin typeface="Comic Sans MS" panose="030F0702030302020204" pitchFamily="66" charset="0"/>
              </a:rPr>
              <a:t>u</a:t>
            </a:r>
            <a:r>
              <a:rPr lang="en-US" b="1" dirty="0" err="1" smtClean="0">
                <a:solidFill>
                  <a:srgbClr val="000000"/>
                </a:solidFill>
                <a:latin typeface="Comic Sans MS" panose="030F0702030302020204" pitchFamily="66" charset="0"/>
              </a:rPr>
              <a:t>plementos</a:t>
            </a:r>
            <a:r>
              <a:rPr lang="en-US" b="1" dirty="0" smtClean="0">
                <a:solidFill>
                  <a:srgbClr val="000000"/>
                </a:solidFill>
                <a:latin typeface="Comic Sans MS" panose="030F0702030302020204" pitchFamily="66" charset="0"/>
              </a:rPr>
              <a:t> probióticos </a:t>
            </a:r>
            <a:r>
              <a:rPr lang="en-US" b="1" dirty="0" err="1" smtClean="0">
                <a:solidFill>
                  <a:srgbClr val="000000"/>
                </a:solidFill>
                <a:latin typeface="Comic Sans MS" panose="030F0702030302020204" pitchFamily="66" charset="0"/>
              </a:rPr>
              <a:t>empíricos</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pueden</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estar</a:t>
            </a:r>
            <a:r>
              <a:rPr lang="en-US"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limitados</a:t>
            </a:r>
            <a:r>
              <a:rPr lang="en-US" b="1" dirty="0" smtClean="0">
                <a:solidFill>
                  <a:srgbClr val="000000"/>
                </a:solidFill>
                <a:latin typeface="Comic Sans MS" panose="030F0702030302020204" pitchFamily="66" charset="0"/>
              </a:rPr>
              <a:t> en </a:t>
            </a:r>
            <a:r>
              <a:rPr lang="en-US" b="1" dirty="0" err="1" smtClean="0">
                <a:solidFill>
                  <a:srgbClr val="000000"/>
                </a:solidFill>
                <a:latin typeface="Comic Sans MS" panose="030F0702030302020204" pitchFamily="66" charset="0"/>
              </a:rPr>
              <a:t>impactar</a:t>
            </a:r>
            <a:r>
              <a:rPr lang="en-US" b="1" dirty="0" smtClean="0">
                <a:solidFill>
                  <a:srgbClr val="000000"/>
                </a:solidFill>
                <a:latin typeface="Comic Sans MS" panose="030F0702030302020204" pitchFamily="66" charset="0"/>
              </a:rPr>
              <a:t> </a:t>
            </a:r>
            <a:r>
              <a:rPr lang="en-US" b="1" dirty="0" err="1" smtClean="0">
                <a:solidFill>
                  <a:srgbClr val="000000"/>
                </a:solidFill>
                <a:latin typeface="Comic Sans MS" panose="030F0702030302020204" pitchFamily="66" charset="0"/>
              </a:rPr>
              <a:t>universalmente</a:t>
            </a:r>
            <a:r>
              <a:rPr lang="en-US" b="1" dirty="0" smtClean="0">
                <a:solidFill>
                  <a:srgbClr val="000000"/>
                </a:solidFill>
                <a:latin typeface="Comic Sans MS" panose="030F0702030302020204" pitchFamily="66" charset="0"/>
              </a:rPr>
              <a:t> y </a:t>
            </a:r>
            <a:r>
              <a:rPr lang="en-US" b="1" dirty="0" err="1" smtClean="0">
                <a:solidFill>
                  <a:srgbClr val="000000"/>
                </a:solidFill>
                <a:latin typeface="Comic Sans MS" panose="030F0702030302020204" pitchFamily="66" charset="0"/>
              </a:rPr>
              <a:t>persistentemente</a:t>
            </a:r>
            <a:r>
              <a:rPr lang="en-US" b="1" dirty="0" smtClean="0">
                <a:solidFill>
                  <a:srgbClr val="000000"/>
                </a:solidFill>
                <a:latin typeface="Comic Sans MS" panose="030F0702030302020204" pitchFamily="66" charset="0"/>
              </a:rPr>
              <a:t> la mucosa intestinal</a:t>
            </a:r>
            <a:r>
              <a:rPr lang="en-US" dirty="0" smtClean="0">
                <a:solidFill>
                  <a:srgbClr val="000000"/>
                </a:solidFill>
                <a:latin typeface="Comic Sans MS" panose="030F0702030302020204" pitchFamily="66" charset="0"/>
              </a:rPr>
              <a:t>, lo </a:t>
            </a:r>
            <a:r>
              <a:rPr lang="en-US" dirty="0" err="1" smtClean="0">
                <a:solidFill>
                  <a:srgbClr val="000000"/>
                </a:solidFill>
                <a:latin typeface="Comic Sans MS" panose="030F0702030302020204" pitchFamily="66" charset="0"/>
              </a:rPr>
              <a:t>que</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amerita</a:t>
            </a:r>
            <a:r>
              <a:rPr lang="en-US" dirty="0" smtClean="0">
                <a:solidFill>
                  <a:srgbClr val="000000"/>
                </a:solidFill>
                <a:latin typeface="Comic Sans MS" panose="030F0702030302020204" pitchFamily="66" charset="0"/>
              </a:rPr>
              <a:t> </a:t>
            </a:r>
            <a:r>
              <a:rPr lang="en-US" dirty="0" err="1" smtClean="0">
                <a:solidFill>
                  <a:srgbClr val="000000"/>
                </a:solidFill>
                <a:latin typeface="Comic Sans MS" panose="030F0702030302020204" pitchFamily="66" charset="0"/>
              </a:rPr>
              <a:t>desarrollo</a:t>
            </a:r>
            <a:r>
              <a:rPr lang="en-US" dirty="0" smtClean="0">
                <a:solidFill>
                  <a:srgbClr val="000000"/>
                </a:solidFill>
                <a:latin typeface="Comic Sans MS" panose="030F0702030302020204" pitchFamily="66" charset="0"/>
              </a:rPr>
              <a:t> de </a:t>
            </a:r>
            <a:r>
              <a:rPr lang="en-US" dirty="0" err="1" smtClean="0">
                <a:solidFill>
                  <a:srgbClr val="000000"/>
                </a:solidFill>
                <a:effectLst>
                  <a:outerShdw blurRad="38100" dist="38100" dir="2700000" algn="tl">
                    <a:srgbClr val="000000">
                      <a:alpha val="43137"/>
                    </a:srgbClr>
                  </a:outerShdw>
                </a:effectLst>
                <a:latin typeface="Comic Sans MS" panose="030F0702030302020204" pitchFamily="66" charset="0"/>
              </a:rPr>
              <a:t>nuevas</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 </a:t>
            </a:r>
            <a:r>
              <a:rPr lang="en-US" dirty="0" err="1" smtClean="0">
                <a:solidFill>
                  <a:srgbClr val="000000"/>
                </a:solidFill>
                <a:effectLst>
                  <a:outerShdw blurRad="38100" dist="38100" dir="2700000" algn="tl">
                    <a:srgbClr val="000000">
                      <a:alpha val="43137"/>
                    </a:srgbClr>
                  </a:outerShdw>
                </a:effectLst>
                <a:latin typeface="Comic Sans MS" panose="030F0702030302020204" pitchFamily="66" charset="0"/>
              </a:rPr>
              <a:t>estrategias</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 </a:t>
            </a:r>
            <a:r>
              <a:rPr lang="en-US" dirty="0" err="1" smtClean="0">
                <a:solidFill>
                  <a:srgbClr val="000000"/>
                </a:solidFill>
                <a:effectLst>
                  <a:outerShdw blurRad="38100" dist="38100" dir="2700000" algn="tl">
                    <a:srgbClr val="000000">
                      <a:alpha val="43137"/>
                    </a:srgbClr>
                  </a:outerShdw>
                </a:effectLst>
                <a:latin typeface="Comic Sans MS" panose="030F0702030302020204" pitchFamily="66" charset="0"/>
              </a:rPr>
              <a:t>probióticas</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 </a:t>
            </a:r>
            <a:r>
              <a:rPr lang="en-US" dirty="0" err="1" smtClean="0">
                <a:solidFill>
                  <a:srgbClr val="000000"/>
                </a:solidFill>
                <a:effectLst>
                  <a:outerShdw blurRad="38100" dist="38100" dir="2700000" algn="tl">
                    <a:srgbClr val="000000">
                      <a:alpha val="43137"/>
                    </a:srgbClr>
                  </a:outerShdw>
                </a:effectLst>
                <a:latin typeface="Comic Sans MS" panose="030F0702030302020204" pitchFamily="66" charset="0"/>
              </a:rPr>
              <a:t>personalizadas</a:t>
            </a:r>
            <a:r>
              <a:rPr lang="en-US" dirty="0" smtClean="0">
                <a:solidFill>
                  <a:srgbClr val="000000"/>
                </a:solidFill>
                <a:effectLst>
                  <a:outerShdw blurRad="38100" dist="38100" dir="2700000" algn="tl">
                    <a:srgbClr val="000000">
                      <a:alpha val="43137"/>
                    </a:srgbClr>
                  </a:outerShdw>
                </a:effectLst>
                <a:latin typeface="Comic Sans MS" panose="030F0702030302020204" pitchFamily="66" charset="0"/>
              </a:rPr>
              <a:t>.</a:t>
            </a:r>
            <a:endParaRPr lang="es-VE" sz="800" dirty="0">
              <a:effectLst>
                <a:outerShdw blurRad="38100" dist="38100" dir="2700000" algn="tl">
                  <a:srgbClr val="000000">
                    <a:alpha val="43137"/>
                  </a:srgbClr>
                </a:outerShdw>
              </a:effectLst>
              <a:latin typeface="Comic Sans MS" panose="030F0702030302020204" pitchFamily="66" charset="0"/>
            </a:endParaRPr>
          </a:p>
          <a:p>
            <a:endParaRPr lang="en-US" sz="800" dirty="0" smtClean="0">
              <a:solidFill>
                <a:srgbClr val="000000"/>
              </a:solidFill>
              <a:effectLst>
                <a:outerShdw blurRad="38100" dist="38100" dir="2700000" algn="tl">
                  <a:srgbClr val="000000">
                    <a:alpha val="43137"/>
                  </a:srgbClr>
                </a:outerShdw>
              </a:effectLst>
              <a:latin typeface="Comic Sans MS" panose="030F0702030302020204" pitchFamily="66" charset="0"/>
            </a:endParaRPr>
          </a:p>
        </p:txBody>
      </p:sp>
      <p:sp>
        <p:nvSpPr>
          <p:cNvPr id="7" name="Rectángulo 6"/>
          <p:cNvSpPr/>
          <p:nvPr/>
        </p:nvSpPr>
        <p:spPr>
          <a:xfrm>
            <a:off x="1602578" y="263279"/>
            <a:ext cx="6409586" cy="923330"/>
          </a:xfrm>
          <a:prstGeom prst="rect">
            <a:avLst/>
          </a:prstGeom>
          <a:solidFill>
            <a:schemeClr val="accent6">
              <a:lumMod val="40000"/>
              <a:lumOff val="60000"/>
            </a:schemeClr>
          </a:solidFill>
          <a:ln>
            <a:solidFill>
              <a:srgbClr val="0000FF"/>
            </a:solidFill>
          </a:ln>
        </p:spPr>
        <p:txBody>
          <a:bodyPr wrap="square">
            <a:spAutoFit/>
          </a:bodyPr>
          <a:lstStyle/>
          <a:p>
            <a:pPr algn="ctr"/>
            <a:r>
              <a:rPr lang="en-US" i="1" dirty="0">
                <a:latin typeface="Times New Roman" panose="02020603050405020304" pitchFamily="18" charset="0"/>
                <a:cs typeface="Times New Roman" panose="02020603050405020304" pitchFamily="18" charset="0"/>
              </a:rPr>
              <a:t>R</a:t>
            </a:r>
            <a:r>
              <a:rPr lang="en-US" i="1" dirty="0" smtClean="0">
                <a:latin typeface="Times New Roman" panose="02020603050405020304" pitchFamily="18" charset="0"/>
                <a:cs typeface="Times New Roman" panose="02020603050405020304" pitchFamily="18" charset="0"/>
              </a:rPr>
              <a:t>esistencia </a:t>
            </a:r>
            <a:r>
              <a:rPr lang="en-US" i="1" dirty="0" err="1" smtClean="0">
                <a:latin typeface="Times New Roman" panose="02020603050405020304" pitchFamily="18" charset="0"/>
                <a:cs typeface="Times New Roman" panose="02020603050405020304" pitchFamily="18" charset="0"/>
              </a:rPr>
              <a:t>personalizada</a:t>
            </a:r>
            <a:r>
              <a:rPr lang="en-US" i="1" dirty="0" smtClean="0">
                <a:latin typeface="Times New Roman" panose="02020603050405020304" pitchFamily="18" charset="0"/>
                <a:cs typeface="Times New Roman" panose="02020603050405020304" pitchFamily="18" charset="0"/>
              </a:rPr>
              <a:t> a </a:t>
            </a:r>
            <a:r>
              <a:rPr lang="en-US" i="1" dirty="0" err="1" smtClean="0">
                <a:latin typeface="Times New Roman" panose="02020603050405020304" pitchFamily="18" charset="0"/>
                <a:cs typeface="Times New Roman" panose="02020603050405020304" pitchFamily="18" charset="0"/>
              </a:rPr>
              <a:t>colonización</a:t>
            </a:r>
            <a:r>
              <a:rPr lang="en-US" i="1" dirty="0" smtClean="0">
                <a:latin typeface="Times New Roman" panose="02020603050405020304" pitchFamily="18" charset="0"/>
                <a:cs typeface="Times New Roman" panose="02020603050405020304" pitchFamily="18" charset="0"/>
              </a:rPr>
              <a:t> de la mucosa  </a:t>
            </a:r>
            <a:r>
              <a:rPr lang="en-US" i="1" dirty="0" err="1" smtClean="0">
                <a:latin typeface="Times New Roman" panose="02020603050405020304" pitchFamily="18" charset="0"/>
                <a:cs typeface="Times New Roman" panose="02020603050405020304" pitchFamily="18" charset="0"/>
              </a:rPr>
              <a:t>por</a:t>
            </a:r>
            <a:r>
              <a:rPr lang="en-US" i="1" dirty="0" smtClean="0">
                <a:latin typeface="Times New Roman" panose="02020603050405020304" pitchFamily="18" charset="0"/>
                <a:cs typeface="Times New Roman" panose="02020603050405020304" pitchFamily="18" charset="0"/>
              </a:rPr>
              <a:t> probióticos </a:t>
            </a:r>
            <a:r>
              <a:rPr lang="en-US" i="1" dirty="0" err="1" smtClean="0">
                <a:latin typeface="Times New Roman" panose="02020603050405020304" pitchFamily="18" charset="0"/>
                <a:cs typeface="Times New Roman" panose="02020603050405020304" pitchFamily="18" charset="0"/>
              </a:rPr>
              <a:t>empíricos</a:t>
            </a:r>
            <a:r>
              <a:rPr lang="en-US" i="1"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asociada</a:t>
            </a:r>
            <a:r>
              <a:rPr lang="en-US" i="1" dirty="0" smtClean="0">
                <a:latin typeface="Times New Roman" panose="02020603050405020304" pitchFamily="18" charset="0"/>
                <a:cs typeface="Times New Roman" panose="02020603050405020304" pitchFamily="18" charset="0"/>
              </a:rPr>
              <a:t> a </a:t>
            </a:r>
            <a:r>
              <a:rPr lang="en-US" i="1" dirty="0" err="1" smtClean="0">
                <a:latin typeface="Times New Roman" panose="02020603050405020304" pitchFamily="18" charset="0"/>
                <a:cs typeface="Times New Roman" panose="02020603050405020304" pitchFamily="18" charset="0"/>
              </a:rPr>
              <a:t>características</a:t>
            </a:r>
            <a:r>
              <a:rPr lang="en-US" i="1"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únicas</a:t>
            </a:r>
            <a:r>
              <a:rPr lang="en-US" i="1" dirty="0" smtClean="0">
                <a:latin typeface="Times New Roman" panose="02020603050405020304" pitchFamily="18" charset="0"/>
                <a:cs typeface="Times New Roman" panose="02020603050405020304" pitchFamily="18" charset="0"/>
              </a:rPr>
              <a:t> de </a:t>
            </a:r>
            <a:r>
              <a:rPr lang="en-US" i="1" dirty="0" err="1" smtClean="0">
                <a:latin typeface="Times New Roman" panose="02020603050405020304" pitchFamily="18" charset="0"/>
                <a:cs typeface="Times New Roman" panose="02020603050405020304" pitchFamily="18" charset="0"/>
              </a:rPr>
              <a:t>hospedero</a:t>
            </a:r>
            <a:r>
              <a:rPr lang="en-US" i="1" dirty="0" smtClean="0">
                <a:latin typeface="Times New Roman" panose="02020603050405020304" pitchFamily="18" charset="0"/>
                <a:cs typeface="Times New Roman" panose="02020603050405020304" pitchFamily="18" charset="0"/>
              </a:rPr>
              <a:t> y microbioma</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82015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6 CuadroTexto"/>
          <p:cNvSpPr txBox="1"/>
          <p:nvPr/>
        </p:nvSpPr>
        <p:spPr>
          <a:xfrm>
            <a:off x="212042" y="116632"/>
            <a:ext cx="753732"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A</a:t>
            </a:r>
            <a:endParaRPr lang="es-VE" sz="1600" dirty="0">
              <a:solidFill>
                <a:prstClr val="white"/>
              </a:solidFill>
              <a:latin typeface="Comic Sans MS" pitchFamily="66" charset="0"/>
            </a:endParaRPr>
          </a:p>
        </p:txBody>
      </p:sp>
      <p:sp>
        <p:nvSpPr>
          <p:cNvPr id="8" name="CuadroTexto 7"/>
          <p:cNvSpPr txBox="1"/>
          <p:nvPr/>
        </p:nvSpPr>
        <p:spPr>
          <a:xfrm>
            <a:off x="1031853" y="124910"/>
            <a:ext cx="1252266" cy="584775"/>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b="1" dirty="0" smtClean="0">
                <a:latin typeface="Comic Sans MS" panose="030F0702030302020204" pitchFamily="66" charset="0"/>
              </a:rPr>
              <a:t>Probióticos</a:t>
            </a:r>
            <a:endParaRPr lang="es-VE" sz="1600" b="1" dirty="0">
              <a:latin typeface="Comic Sans MS" panose="030F0702030302020204" pitchFamily="66" charset="0"/>
            </a:endParaRPr>
          </a:p>
        </p:txBody>
      </p:sp>
      <p:sp>
        <p:nvSpPr>
          <p:cNvPr id="10" name="Rectangle 1"/>
          <p:cNvSpPr>
            <a:spLocks noChangeArrowheads="1"/>
          </p:cNvSpPr>
          <p:nvPr/>
        </p:nvSpPr>
        <p:spPr bwMode="auto">
          <a:xfrm>
            <a:off x="366528" y="3971032"/>
            <a:ext cx="65" cy="35872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80937"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VE" sz="1800" b="0" i="0" u="none" strike="noStrike" cap="none" normalizeH="0" baseline="0" dirty="0" smtClean="0">
              <a:ln>
                <a:noFill/>
              </a:ln>
              <a:solidFill>
                <a:schemeClr val="tx1"/>
              </a:solidFill>
              <a:effectLst/>
              <a:latin typeface="Arial" panose="020B0604020202020204" pitchFamily="34" charset="0"/>
            </a:endParaRPr>
          </a:p>
        </p:txBody>
      </p:sp>
      <p:sp>
        <p:nvSpPr>
          <p:cNvPr id="11" name="AutoShape 2" descr="PLOS"/>
          <p:cNvSpPr>
            <a:spLocks noChangeAspect="1" noChangeArrowheads="1"/>
          </p:cNvSpPr>
          <p:nvPr/>
        </p:nvSpPr>
        <p:spPr bwMode="auto">
          <a:xfrm>
            <a:off x="212042" y="2977081"/>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VE"/>
          </a:p>
        </p:txBody>
      </p:sp>
      <p:sp>
        <p:nvSpPr>
          <p:cNvPr id="14" name="Rectángulo 13"/>
          <p:cNvSpPr/>
          <p:nvPr/>
        </p:nvSpPr>
        <p:spPr>
          <a:xfrm>
            <a:off x="1326264" y="5723905"/>
            <a:ext cx="6491472" cy="461665"/>
          </a:xfrm>
          <a:prstGeom prst="rect">
            <a:avLst/>
          </a:prstGeom>
        </p:spPr>
        <p:txBody>
          <a:bodyPr wrap="square">
            <a:spAutoFit/>
          </a:bodyPr>
          <a:lstStyle/>
          <a:p>
            <a:pPr algn="ctr"/>
            <a:r>
              <a:rPr lang="en-US" sz="1200" dirty="0" smtClean="0">
                <a:latin typeface="Times New Roman" panose="02020603050405020304" pitchFamily="18" charset="0"/>
                <a:cs typeface="Times New Roman" panose="02020603050405020304" pitchFamily="18" charset="0"/>
              </a:rPr>
              <a:t>Y. </a:t>
            </a:r>
            <a:r>
              <a:rPr lang="en-US" sz="1200" dirty="0" err="1" smtClean="0">
                <a:latin typeface="Times New Roman" panose="02020603050405020304" pitchFamily="18" charset="0"/>
                <a:cs typeface="Times New Roman" panose="02020603050405020304" pitchFamily="18" charset="0"/>
              </a:rPr>
              <a:t>Litvak</a:t>
            </a:r>
            <a:r>
              <a:rPr lang="en-US" sz="1200" dirty="0" smtClean="0">
                <a:latin typeface="Times New Roman" panose="02020603050405020304" pitchFamily="18" charset="0"/>
                <a:cs typeface="Times New Roman" panose="02020603050405020304" pitchFamily="18" charset="0"/>
              </a:rPr>
              <a:t>, AJ</a:t>
            </a:r>
            <a:r>
              <a:rPr lang="en-US" sz="1200" dirty="0">
                <a:latin typeface="Times New Roman" panose="02020603050405020304" pitchFamily="18" charset="0"/>
                <a:cs typeface="Times New Roman" panose="02020603050405020304" pitchFamily="18" charset="0"/>
              </a:rPr>
              <a:t>. </a:t>
            </a:r>
            <a:r>
              <a:rPr lang="en-US" sz="1200" dirty="0" err="1" smtClean="0">
                <a:latin typeface="Times New Roman" panose="02020603050405020304" pitchFamily="18" charset="0"/>
                <a:cs typeface="Times New Roman" panose="02020603050405020304" pitchFamily="18" charset="0"/>
              </a:rPr>
              <a:t>Bäumler</a:t>
            </a:r>
            <a:r>
              <a:rPr lang="en-US" sz="1200" dirty="0" smtClean="0">
                <a:latin typeface="Times New Roman" panose="02020603050405020304" pitchFamily="18" charset="0"/>
                <a:cs typeface="Times New Roman" panose="02020603050405020304" pitchFamily="18" charset="0"/>
              </a:rPr>
              <a:t>. </a:t>
            </a:r>
            <a:r>
              <a:rPr lang="en-US" sz="1200" i="1" dirty="0" smtClean="0">
                <a:latin typeface="Times New Roman" panose="02020603050405020304" pitchFamily="18" charset="0"/>
                <a:cs typeface="Times New Roman" panose="02020603050405020304" pitchFamily="18" charset="0"/>
              </a:rPr>
              <a:t>The founder hypothesis: A basis for microbiota resistance, diversity in taxa carriage, and colonization resistance against pathogens. </a:t>
            </a:r>
            <a:r>
              <a:rPr lang="pt-BR" sz="1200" dirty="0" err="1" smtClean="0">
                <a:latin typeface="Times New Roman" panose="02020603050405020304" pitchFamily="18" charset="0"/>
                <a:cs typeface="Times New Roman" panose="02020603050405020304" pitchFamily="18" charset="0"/>
              </a:rPr>
              <a:t>PLoS</a:t>
            </a:r>
            <a:r>
              <a:rPr lang="pt-BR" sz="1200" dirty="0" smtClean="0">
                <a:latin typeface="Times New Roman" panose="02020603050405020304" pitchFamily="18" charset="0"/>
                <a:cs typeface="Times New Roman" panose="02020603050405020304" pitchFamily="18" charset="0"/>
              </a:rPr>
              <a:t> </a:t>
            </a:r>
            <a:r>
              <a:rPr lang="pt-BR" sz="1200" dirty="0" err="1">
                <a:latin typeface="Times New Roman" panose="02020603050405020304" pitchFamily="18" charset="0"/>
                <a:cs typeface="Times New Roman" panose="02020603050405020304" pitchFamily="18" charset="0"/>
              </a:rPr>
              <a:t>Pathog</a:t>
            </a:r>
            <a:r>
              <a:rPr lang="pt-BR" sz="1200" dirty="0">
                <a:latin typeface="Times New Roman" panose="02020603050405020304" pitchFamily="18" charset="0"/>
                <a:cs typeface="Times New Roman" panose="02020603050405020304" pitchFamily="18" charset="0"/>
              </a:rPr>
              <a:t>. </a:t>
            </a:r>
            <a:r>
              <a:rPr lang="pt-BR" sz="1200" b="1" dirty="0">
                <a:latin typeface="Times New Roman" panose="02020603050405020304" pitchFamily="18" charset="0"/>
                <a:cs typeface="Times New Roman" panose="02020603050405020304" pitchFamily="18" charset="0"/>
              </a:rPr>
              <a:t>2019</a:t>
            </a:r>
            <a:r>
              <a:rPr lang="pt-BR" sz="1200" dirty="0">
                <a:latin typeface="Times New Roman" panose="02020603050405020304" pitchFamily="18" charset="0"/>
                <a:cs typeface="Times New Roman" panose="02020603050405020304" pitchFamily="18" charset="0"/>
              </a:rPr>
              <a:t> </a:t>
            </a:r>
            <a:r>
              <a:rPr lang="pt-BR" sz="1200" dirty="0" err="1">
                <a:latin typeface="Times New Roman" panose="02020603050405020304" pitchFamily="18" charset="0"/>
                <a:cs typeface="Times New Roman" panose="02020603050405020304" pitchFamily="18" charset="0"/>
              </a:rPr>
              <a:t>Feb</a:t>
            </a:r>
            <a:r>
              <a:rPr lang="pt-BR" sz="1200" dirty="0">
                <a:latin typeface="Times New Roman" panose="02020603050405020304" pitchFamily="18" charset="0"/>
                <a:cs typeface="Times New Roman" panose="02020603050405020304" pitchFamily="18" charset="0"/>
              </a:rPr>
              <a:t> 21;15(2):e1007563. </a:t>
            </a:r>
            <a:endParaRPr lang="es-VE" sz="1200" dirty="0">
              <a:latin typeface="Times New Roman" panose="02020603050405020304" pitchFamily="18" charset="0"/>
              <a:cs typeface="Times New Roman" panose="02020603050405020304" pitchFamily="18" charset="0"/>
            </a:endParaRPr>
          </a:p>
        </p:txBody>
      </p:sp>
      <p:pic>
        <p:nvPicPr>
          <p:cNvPr id="19"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0000"/>
                    </a14:imgEffect>
                  </a14:imgLayer>
                </a14:imgProps>
              </a:ext>
              <a:ext uri="{28A0092B-C50C-407E-A947-70E740481C1C}">
                <a14:useLocalDpi xmlns:a14="http://schemas.microsoft.com/office/drawing/2010/main" val="0"/>
              </a:ext>
            </a:extLst>
          </a:blip>
          <a:srcRect/>
          <a:stretch>
            <a:fillRect/>
          </a:stretch>
        </p:blipFill>
        <p:spPr bwMode="auto">
          <a:xfrm>
            <a:off x="0" y="1275842"/>
            <a:ext cx="9114262" cy="4231590"/>
          </a:xfrm>
          <a:prstGeom prst="rect">
            <a:avLst/>
          </a:prstGeom>
          <a:noFill/>
          <a:extLst>
            <a:ext uri="{909E8E84-426E-40DD-AFC4-6F175D3DCCD1}">
              <a14:hiddenFill xmlns:a14="http://schemas.microsoft.com/office/drawing/2010/main">
                <a:solidFill>
                  <a:srgbClr val="FFFFFF"/>
                </a:solidFill>
              </a14:hiddenFill>
            </a:ext>
          </a:extLst>
        </p:spPr>
      </p:pic>
      <p:sp>
        <p:nvSpPr>
          <p:cNvPr id="18" name="Rectángulo 17"/>
          <p:cNvSpPr/>
          <p:nvPr/>
        </p:nvSpPr>
        <p:spPr>
          <a:xfrm>
            <a:off x="656146" y="4614966"/>
            <a:ext cx="1380506" cy="461665"/>
          </a:xfrm>
          <a:prstGeom prst="rect">
            <a:avLst/>
          </a:prstGeom>
          <a:noFill/>
        </p:spPr>
        <p:txBody>
          <a:bodyPr wrap="none">
            <a:spAutoFit/>
          </a:bodyPr>
          <a:lstStyle/>
          <a:p>
            <a:pPr algn="ctr"/>
            <a:r>
              <a:rPr lang="es-VE" sz="1200" dirty="0" smtClean="0">
                <a:latin typeface="Comic Sans MS" panose="030F0702030302020204" pitchFamily="66" charset="0"/>
              </a:rPr>
              <a:t>Nicho-nutriente </a:t>
            </a:r>
          </a:p>
          <a:p>
            <a:pPr algn="ctr"/>
            <a:r>
              <a:rPr lang="es-VE" sz="1200" dirty="0" smtClean="0">
                <a:latin typeface="Comic Sans MS" panose="030F0702030302020204" pitchFamily="66" charset="0"/>
              </a:rPr>
              <a:t>desocupado</a:t>
            </a:r>
            <a:endParaRPr lang="es-VE" sz="1200" dirty="0">
              <a:latin typeface="Comic Sans MS" panose="030F0702030302020204" pitchFamily="66" charset="0"/>
            </a:endParaRPr>
          </a:p>
        </p:txBody>
      </p:sp>
      <p:sp>
        <p:nvSpPr>
          <p:cNvPr id="2" name="Rectángulo 1"/>
          <p:cNvSpPr/>
          <p:nvPr/>
        </p:nvSpPr>
        <p:spPr>
          <a:xfrm>
            <a:off x="0" y="1242792"/>
            <a:ext cx="838175" cy="5727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Rectángulo 16"/>
          <p:cNvSpPr/>
          <p:nvPr/>
        </p:nvSpPr>
        <p:spPr>
          <a:xfrm>
            <a:off x="-52556" y="1048801"/>
            <a:ext cx="1095172" cy="954107"/>
          </a:xfrm>
          <a:prstGeom prst="rect">
            <a:avLst/>
          </a:prstGeom>
          <a:noFill/>
        </p:spPr>
        <p:txBody>
          <a:bodyPr wrap="none">
            <a:spAutoFit/>
          </a:bodyPr>
          <a:lstStyle/>
          <a:p>
            <a:pPr algn="ctr"/>
            <a:r>
              <a:rPr lang="es-VE" sz="1400" dirty="0" smtClean="0">
                <a:latin typeface="Comic Sans MS" panose="030F0702030302020204" pitchFamily="66" charset="0"/>
              </a:rPr>
              <a:t>Exposición</a:t>
            </a:r>
          </a:p>
          <a:p>
            <a:pPr algn="ctr"/>
            <a:r>
              <a:rPr lang="es-VE" sz="1400" dirty="0" smtClean="0">
                <a:latin typeface="Comic Sans MS" panose="030F0702030302020204" pitchFamily="66" charset="0"/>
              </a:rPr>
              <a:t> ambiental </a:t>
            </a:r>
          </a:p>
          <a:p>
            <a:pPr algn="ctr"/>
            <a:r>
              <a:rPr lang="es-VE" sz="1400" dirty="0" smtClean="0">
                <a:latin typeface="Comic Sans MS" panose="030F0702030302020204" pitchFamily="66" charset="0"/>
              </a:rPr>
              <a:t>durante </a:t>
            </a:r>
          </a:p>
          <a:p>
            <a:pPr algn="ctr"/>
            <a:r>
              <a:rPr lang="es-VE" sz="1400" dirty="0" smtClean="0">
                <a:latin typeface="Comic Sans MS" panose="030F0702030302020204" pitchFamily="66" charset="0"/>
              </a:rPr>
              <a:t>infancia</a:t>
            </a:r>
            <a:endParaRPr lang="es-VE" sz="1400" dirty="0">
              <a:latin typeface="Comic Sans MS" panose="030F0702030302020204" pitchFamily="66" charset="0"/>
            </a:endParaRPr>
          </a:p>
        </p:txBody>
      </p:sp>
      <p:sp>
        <p:nvSpPr>
          <p:cNvPr id="3" name="Rectángulo 2"/>
          <p:cNvSpPr/>
          <p:nvPr/>
        </p:nvSpPr>
        <p:spPr>
          <a:xfrm>
            <a:off x="996229" y="2253883"/>
            <a:ext cx="623443" cy="3572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Rectángulo 11"/>
          <p:cNvSpPr/>
          <p:nvPr/>
        </p:nvSpPr>
        <p:spPr>
          <a:xfrm>
            <a:off x="907003" y="1662113"/>
            <a:ext cx="1380506" cy="461665"/>
          </a:xfrm>
          <a:prstGeom prst="rect">
            <a:avLst/>
          </a:prstGeom>
          <a:noFill/>
        </p:spPr>
        <p:txBody>
          <a:bodyPr wrap="none">
            <a:spAutoFit/>
          </a:bodyPr>
          <a:lstStyle/>
          <a:p>
            <a:pPr algn="ctr"/>
            <a:r>
              <a:rPr lang="es-VE" sz="1200" dirty="0" smtClean="0">
                <a:latin typeface="Comic Sans MS" panose="030F0702030302020204" pitchFamily="66" charset="0"/>
              </a:rPr>
              <a:t>Nicho-nutriente </a:t>
            </a:r>
          </a:p>
          <a:p>
            <a:pPr algn="ctr"/>
            <a:r>
              <a:rPr lang="es-VE" sz="1200" dirty="0" smtClean="0">
                <a:latin typeface="Comic Sans MS" panose="030F0702030302020204" pitchFamily="66" charset="0"/>
              </a:rPr>
              <a:t>desocupado</a:t>
            </a:r>
            <a:endParaRPr lang="es-VE" sz="1200" dirty="0">
              <a:latin typeface="Comic Sans MS" panose="030F0702030302020204" pitchFamily="66" charset="0"/>
            </a:endParaRPr>
          </a:p>
        </p:txBody>
      </p:sp>
      <p:sp>
        <p:nvSpPr>
          <p:cNvPr id="25" name="Rectángulo 24"/>
          <p:cNvSpPr/>
          <p:nvPr/>
        </p:nvSpPr>
        <p:spPr>
          <a:xfrm>
            <a:off x="965774" y="3993177"/>
            <a:ext cx="653898" cy="33382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 name="Rectángulo 3"/>
          <p:cNvSpPr/>
          <p:nvPr/>
        </p:nvSpPr>
        <p:spPr>
          <a:xfrm>
            <a:off x="2339752" y="2622433"/>
            <a:ext cx="667678" cy="3224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6" name="Rectángulo 25"/>
          <p:cNvSpPr/>
          <p:nvPr/>
        </p:nvSpPr>
        <p:spPr>
          <a:xfrm>
            <a:off x="2224482" y="4371722"/>
            <a:ext cx="667678" cy="3224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Rectángulo 12"/>
          <p:cNvSpPr/>
          <p:nvPr/>
        </p:nvSpPr>
        <p:spPr>
          <a:xfrm>
            <a:off x="2159560" y="2611149"/>
            <a:ext cx="1085554" cy="523220"/>
          </a:xfrm>
          <a:prstGeom prst="rect">
            <a:avLst/>
          </a:prstGeom>
          <a:noFill/>
        </p:spPr>
        <p:txBody>
          <a:bodyPr wrap="none">
            <a:spAutoFit/>
          </a:bodyPr>
          <a:lstStyle/>
          <a:p>
            <a:pPr algn="ctr"/>
            <a:r>
              <a:rPr lang="es-VE" sz="1400" dirty="0" smtClean="0">
                <a:latin typeface="Comic Sans MS" panose="030F0702030302020204" pitchFamily="66" charset="0"/>
              </a:rPr>
              <a:t>Ocupación </a:t>
            </a:r>
          </a:p>
          <a:p>
            <a:pPr algn="ctr"/>
            <a:r>
              <a:rPr lang="es-VE" sz="1400" dirty="0" smtClean="0">
                <a:latin typeface="Comic Sans MS" panose="030F0702030302020204" pitchFamily="66" charset="0"/>
              </a:rPr>
              <a:t>nicho</a:t>
            </a:r>
            <a:endParaRPr lang="es-VE" sz="1400" dirty="0">
              <a:latin typeface="Comic Sans MS" panose="030F0702030302020204" pitchFamily="66" charset="0"/>
            </a:endParaRPr>
          </a:p>
        </p:txBody>
      </p:sp>
      <p:sp>
        <p:nvSpPr>
          <p:cNvPr id="20" name="Rectángulo 19"/>
          <p:cNvSpPr/>
          <p:nvPr/>
        </p:nvSpPr>
        <p:spPr>
          <a:xfrm>
            <a:off x="1986798" y="4378416"/>
            <a:ext cx="1085554" cy="523220"/>
          </a:xfrm>
          <a:prstGeom prst="rect">
            <a:avLst/>
          </a:prstGeom>
          <a:noFill/>
        </p:spPr>
        <p:txBody>
          <a:bodyPr wrap="none">
            <a:spAutoFit/>
          </a:bodyPr>
          <a:lstStyle/>
          <a:p>
            <a:pPr algn="ctr"/>
            <a:r>
              <a:rPr lang="es-VE" sz="1400" dirty="0" smtClean="0">
                <a:latin typeface="Comic Sans MS" panose="030F0702030302020204" pitchFamily="66" charset="0"/>
              </a:rPr>
              <a:t>Ocupación </a:t>
            </a:r>
          </a:p>
          <a:p>
            <a:pPr algn="ctr"/>
            <a:r>
              <a:rPr lang="es-VE" sz="1400" dirty="0" smtClean="0">
                <a:latin typeface="Comic Sans MS" panose="030F0702030302020204" pitchFamily="66" charset="0"/>
              </a:rPr>
              <a:t>nicho</a:t>
            </a:r>
            <a:endParaRPr lang="es-VE" sz="1400" dirty="0">
              <a:latin typeface="Comic Sans MS" panose="030F0702030302020204" pitchFamily="66" charset="0"/>
            </a:endParaRPr>
          </a:p>
        </p:txBody>
      </p:sp>
      <p:sp>
        <p:nvSpPr>
          <p:cNvPr id="5" name="Rectángulo 4"/>
          <p:cNvSpPr/>
          <p:nvPr/>
        </p:nvSpPr>
        <p:spPr>
          <a:xfrm>
            <a:off x="2892160" y="1266947"/>
            <a:ext cx="1319800" cy="625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Rectángulo 14"/>
          <p:cNvSpPr/>
          <p:nvPr/>
        </p:nvSpPr>
        <p:spPr>
          <a:xfrm>
            <a:off x="2560403" y="1058797"/>
            <a:ext cx="1883850" cy="954107"/>
          </a:xfrm>
          <a:prstGeom prst="rect">
            <a:avLst/>
          </a:prstGeom>
          <a:noFill/>
        </p:spPr>
        <p:txBody>
          <a:bodyPr wrap="none">
            <a:spAutoFit/>
          </a:bodyPr>
          <a:lstStyle/>
          <a:p>
            <a:pPr algn="ctr"/>
            <a:r>
              <a:rPr lang="es-VE" sz="1400" dirty="0" smtClean="0">
                <a:latin typeface="Comic Sans MS" panose="030F0702030302020204" pitchFamily="66" charset="0"/>
              </a:rPr>
              <a:t>Ocupante gana </a:t>
            </a:r>
          </a:p>
          <a:p>
            <a:pPr algn="ctr"/>
            <a:r>
              <a:rPr lang="es-VE" sz="1400" dirty="0" smtClean="0">
                <a:latin typeface="Comic Sans MS" panose="030F0702030302020204" pitchFamily="66" charset="0"/>
              </a:rPr>
              <a:t>acceso prioritario </a:t>
            </a:r>
          </a:p>
          <a:p>
            <a:pPr algn="ctr"/>
            <a:r>
              <a:rPr lang="es-VE" sz="1400" dirty="0" smtClean="0">
                <a:latin typeface="Comic Sans MS" panose="030F0702030302020204" pitchFamily="66" charset="0"/>
              </a:rPr>
              <a:t>a nutriente de </a:t>
            </a:r>
          </a:p>
          <a:p>
            <a:pPr algn="ctr"/>
            <a:r>
              <a:rPr lang="es-VE" sz="1400" dirty="0" smtClean="0">
                <a:latin typeface="Comic Sans MS" panose="030F0702030302020204" pitchFamily="66" charset="0"/>
              </a:rPr>
              <a:t>crecimiento limitado</a:t>
            </a:r>
            <a:endParaRPr lang="es-VE" sz="1400" dirty="0">
              <a:latin typeface="Comic Sans MS" panose="030F0702030302020204" pitchFamily="66" charset="0"/>
            </a:endParaRPr>
          </a:p>
        </p:txBody>
      </p:sp>
      <p:sp>
        <p:nvSpPr>
          <p:cNvPr id="27" name="Rectángulo 26"/>
          <p:cNvSpPr/>
          <p:nvPr/>
        </p:nvSpPr>
        <p:spPr>
          <a:xfrm>
            <a:off x="4500343" y="1163023"/>
            <a:ext cx="836996" cy="6851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6" name="Rectángulo 15"/>
          <p:cNvSpPr/>
          <p:nvPr/>
        </p:nvSpPr>
        <p:spPr>
          <a:xfrm>
            <a:off x="4388162" y="1052103"/>
            <a:ext cx="1116011" cy="954107"/>
          </a:xfrm>
          <a:prstGeom prst="rect">
            <a:avLst/>
          </a:prstGeom>
          <a:noFill/>
        </p:spPr>
        <p:txBody>
          <a:bodyPr wrap="none">
            <a:spAutoFit/>
          </a:bodyPr>
          <a:lstStyle/>
          <a:p>
            <a:pPr algn="ctr"/>
            <a:r>
              <a:rPr lang="es-VE" sz="1400" dirty="0" smtClean="0">
                <a:latin typeface="Comic Sans MS" panose="030F0702030302020204" pitchFamily="66" charset="0"/>
              </a:rPr>
              <a:t>Exposición </a:t>
            </a:r>
          </a:p>
          <a:p>
            <a:pPr algn="ctr"/>
            <a:r>
              <a:rPr lang="es-VE" sz="1400" dirty="0" smtClean="0">
                <a:latin typeface="Comic Sans MS" panose="030F0702030302020204" pitchFamily="66" charset="0"/>
              </a:rPr>
              <a:t>ambiental </a:t>
            </a:r>
          </a:p>
          <a:p>
            <a:pPr algn="ctr"/>
            <a:r>
              <a:rPr lang="es-VE" sz="1400" dirty="0" smtClean="0">
                <a:latin typeface="Comic Sans MS" panose="030F0702030302020204" pitchFamily="66" charset="0"/>
              </a:rPr>
              <a:t>durante </a:t>
            </a:r>
          </a:p>
          <a:p>
            <a:pPr algn="ctr"/>
            <a:r>
              <a:rPr lang="es-VE" sz="1400" dirty="0" smtClean="0">
                <a:latin typeface="Comic Sans MS" panose="030F0702030302020204" pitchFamily="66" charset="0"/>
              </a:rPr>
              <a:t>adultez</a:t>
            </a:r>
            <a:endParaRPr lang="es-VE" sz="1400" dirty="0">
              <a:latin typeface="Comic Sans MS" panose="030F0702030302020204" pitchFamily="66" charset="0"/>
            </a:endParaRPr>
          </a:p>
        </p:txBody>
      </p:sp>
      <p:sp>
        <p:nvSpPr>
          <p:cNvPr id="28" name="Rectángulo 27"/>
          <p:cNvSpPr/>
          <p:nvPr/>
        </p:nvSpPr>
        <p:spPr>
          <a:xfrm>
            <a:off x="6732240" y="2746248"/>
            <a:ext cx="756970" cy="3832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9" name="Rectángulo 28"/>
          <p:cNvSpPr/>
          <p:nvPr/>
        </p:nvSpPr>
        <p:spPr>
          <a:xfrm>
            <a:off x="6732240" y="4423472"/>
            <a:ext cx="756970" cy="3832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1" name="Rectángulo 20"/>
          <p:cNvSpPr/>
          <p:nvPr/>
        </p:nvSpPr>
        <p:spPr>
          <a:xfrm>
            <a:off x="6437320" y="2552845"/>
            <a:ext cx="1324402" cy="523220"/>
          </a:xfrm>
          <a:prstGeom prst="rect">
            <a:avLst/>
          </a:prstGeom>
          <a:noFill/>
        </p:spPr>
        <p:txBody>
          <a:bodyPr wrap="none">
            <a:spAutoFit/>
          </a:bodyPr>
          <a:lstStyle/>
          <a:p>
            <a:pPr algn="ctr"/>
            <a:r>
              <a:rPr lang="es-VE" sz="1400" dirty="0" smtClean="0">
                <a:latin typeface="Comic Sans MS" panose="030F0702030302020204" pitchFamily="66" charset="0"/>
              </a:rPr>
              <a:t>Resistencia </a:t>
            </a:r>
          </a:p>
          <a:p>
            <a:pPr algn="ctr"/>
            <a:r>
              <a:rPr lang="es-VE" sz="1400" dirty="0" smtClean="0">
                <a:latin typeface="Comic Sans MS" panose="030F0702030302020204" pitchFamily="66" charset="0"/>
              </a:rPr>
              <a:t>a colonización</a:t>
            </a:r>
            <a:endParaRPr lang="es-VE" sz="1400" dirty="0">
              <a:latin typeface="Comic Sans MS" panose="030F0702030302020204" pitchFamily="66" charset="0"/>
            </a:endParaRPr>
          </a:p>
        </p:txBody>
      </p:sp>
      <p:sp>
        <p:nvSpPr>
          <p:cNvPr id="23" name="Rectángulo 22"/>
          <p:cNvSpPr/>
          <p:nvPr/>
        </p:nvSpPr>
        <p:spPr>
          <a:xfrm>
            <a:off x="6571247" y="4285169"/>
            <a:ext cx="1324402" cy="523220"/>
          </a:xfrm>
          <a:prstGeom prst="rect">
            <a:avLst/>
          </a:prstGeom>
          <a:noFill/>
        </p:spPr>
        <p:txBody>
          <a:bodyPr wrap="none">
            <a:spAutoFit/>
          </a:bodyPr>
          <a:lstStyle/>
          <a:p>
            <a:pPr algn="ctr"/>
            <a:r>
              <a:rPr lang="es-VE" sz="1400" dirty="0" smtClean="0">
                <a:latin typeface="Comic Sans MS" panose="030F0702030302020204" pitchFamily="66" charset="0"/>
              </a:rPr>
              <a:t>Resistencia </a:t>
            </a:r>
          </a:p>
          <a:p>
            <a:pPr algn="ctr"/>
            <a:r>
              <a:rPr lang="es-VE" sz="1400" dirty="0" smtClean="0">
                <a:latin typeface="Comic Sans MS" panose="030F0702030302020204" pitchFamily="66" charset="0"/>
              </a:rPr>
              <a:t>a colonización</a:t>
            </a:r>
            <a:endParaRPr lang="es-VE" sz="1400" dirty="0">
              <a:latin typeface="Comic Sans MS" panose="030F0702030302020204" pitchFamily="66" charset="0"/>
            </a:endParaRPr>
          </a:p>
        </p:txBody>
      </p:sp>
      <p:sp>
        <p:nvSpPr>
          <p:cNvPr id="30" name="Rectángulo 29"/>
          <p:cNvSpPr/>
          <p:nvPr/>
        </p:nvSpPr>
        <p:spPr>
          <a:xfrm>
            <a:off x="7996452" y="2836002"/>
            <a:ext cx="294384" cy="7821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1" name="Rectángulo 30"/>
          <p:cNvSpPr/>
          <p:nvPr/>
        </p:nvSpPr>
        <p:spPr>
          <a:xfrm>
            <a:off x="337075" y="2701281"/>
            <a:ext cx="294384" cy="7821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2" name="Rectángulo 21"/>
          <p:cNvSpPr/>
          <p:nvPr/>
        </p:nvSpPr>
        <p:spPr>
          <a:xfrm>
            <a:off x="7584837" y="2983672"/>
            <a:ext cx="1117614" cy="400110"/>
          </a:xfrm>
          <a:prstGeom prst="rect">
            <a:avLst/>
          </a:prstGeom>
          <a:noFill/>
        </p:spPr>
        <p:txBody>
          <a:bodyPr wrap="none">
            <a:spAutoFit/>
          </a:bodyPr>
          <a:lstStyle/>
          <a:p>
            <a:pPr algn="ctr"/>
            <a:r>
              <a:rPr lang="es-VE" sz="1000" dirty="0" smtClean="0">
                <a:latin typeface="Comic Sans MS" panose="030F0702030302020204" pitchFamily="66" charset="0"/>
              </a:rPr>
              <a:t>Diversidad en </a:t>
            </a:r>
          </a:p>
          <a:p>
            <a:pPr algn="ctr"/>
            <a:r>
              <a:rPr lang="es-VE" sz="1000" dirty="0" err="1" smtClean="0">
                <a:latin typeface="Comic Sans MS" panose="030F0702030302020204" pitchFamily="66" charset="0"/>
              </a:rPr>
              <a:t>carruje</a:t>
            </a:r>
            <a:r>
              <a:rPr lang="es-VE" sz="1000" dirty="0" smtClean="0">
                <a:latin typeface="Comic Sans MS" panose="030F0702030302020204" pitchFamily="66" charset="0"/>
              </a:rPr>
              <a:t> de </a:t>
            </a:r>
            <a:r>
              <a:rPr lang="es-VE" sz="1000" dirty="0" err="1" smtClean="0">
                <a:latin typeface="Comic Sans MS" panose="030F0702030302020204" pitchFamily="66" charset="0"/>
              </a:rPr>
              <a:t>taxa</a:t>
            </a:r>
            <a:endParaRPr lang="es-VE" sz="1000" dirty="0">
              <a:latin typeface="Comic Sans MS" panose="030F0702030302020204" pitchFamily="66" charset="0"/>
            </a:endParaRPr>
          </a:p>
        </p:txBody>
      </p:sp>
      <p:sp>
        <p:nvSpPr>
          <p:cNvPr id="32" name="Elipse 31"/>
          <p:cNvSpPr/>
          <p:nvPr/>
        </p:nvSpPr>
        <p:spPr>
          <a:xfrm>
            <a:off x="372515" y="2538243"/>
            <a:ext cx="151886" cy="2831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3" name="Elipse 32"/>
          <p:cNvSpPr/>
          <p:nvPr/>
        </p:nvSpPr>
        <p:spPr>
          <a:xfrm>
            <a:off x="343144" y="3284984"/>
            <a:ext cx="151886" cy="2831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9" name="Rectángulo 8"/>
          <p:cNvSpPr/>
          <p:nvPr/>
        </p:nvSpPr>
        <p:spPr>
          <a:xfrm>
            <a:off x="-36514" y="2872759"/>
            <a:ext cx="1319592" cy="400110"/>
          </a:xfrm>
          <a:prstGeom prst="rect">
            <a:avLst/>
          </a:prstGeom>
          <a:noFill/>
        </p:spPr>
        <p:txBody>
          <a:bodyPr wrap="none">
            <a:spAutoFit/>
          </a:bodyPr>
          <a:lstStyle/>
          <a:p>
            <a:pPr algn="ctr"/>
            <a:r>
              <a:rPr lang="es-VE" sz="1000" dirty="0" smtClean="0">
                <a:latin typeface="Comic Sans MS" panose="030F0702030302020204" pitchFamily="66" charset="0"/>
              </a:rPr>
              <a:t>Estocástico tiempo</a:t>
            </a:r>
          </a:p>
          <a:p>
            <a:pPr algn="ctr"/>
            <a:r>
              <a:rPr lang="es-VE" sz="1000" dirty="0" smtClean="0">
                <a:latin typeface="Comic Sans MS" panose="030F0702030302020204" pitchFamily="66" charset="0"/>
              </a:rPr>
              <a:t>de exposición</a:t>
            </a:r>
            <a:endParaRPr lang="es-VE" sz="1000" dirty="0">
              <a:latin typeface="Comic Sans MS" panose="030F0702030302020204" pitchFamily="66" charset="0"/>
            </a:endParaRPr>
          </a:p>
        </p:txBody>
      </p:sp>
      <p:sp>
        <p:nvSpPr>
          <p:cNvPr id="34" name="Rectángulo 33"/>
          <p:cNvSpPr/>
          <p:nvPr/>
        </p:nvSpPr>
        <p:spPr>
          <a:xfrm>
            <a:off x="2989352" y="465475"/>
            <a:ext cx="3021981" cy="400110"/>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none">
            <a:spAutoFit/>
          </a:bodyPr>
          <a:lstStyle/>
          <a:p>
            <a:r>
              <a:rPr lang="en-US" sz="2000" dirty="0" err="1" smtClean="0">
                <a:solidFill>
                  <a:srgbClr val="202020"/>
                </a:solidFill>
                <a:effectLst>
                  <a:outerShdw blurRad="38100" dist="38100" dir="2700000" algn="tl">
                    <a:srgbClr val="000000">
                      <a:alpha val="43137"/>
                    </a:srgbClr>
                  </a:outerShdw>
                </a:effectLst>
                <a:latin typeface="Comic Sans MS" panose="030F0702030302020204" pitchFamily="66" charset="0"/>
              </a:rPr>
              <a:t>Hipótesis</a:t>
            </a:r>
            <a:r>
              <a:rPr lang="en-US" sz="2000" dirty="0" smtClean="0">
                <a:solidFill>
                  <a:srgbClr val="202020"/>
                </a:solidFill>
                <a:effectLst>
                  <a:outerShdw blurRad="38100" dist="38100" dir="2700000" algn="tl">
                    <a:srgbClr val="000000">
                      <a:alpha val="43137"/>
                    </a:srgbClr>
                  </a:outerShdw>
                </a:effectLst>
                <a:latin typeface="Comic Sans MS" panose="030F0702030302020204" pitchFamily="66" charset="0"/>
              </a:rPr>
              <a:t> del </a:t>
            </a:r>
            <a:r>
              <a:rPr lang="en-US" sz="2000" dirty="0" err="1">
                <a:solidFill>
                  <a:srgbClr val="202020"/>
                </a:solidFill>
                <a:effectLst>
                  <a:outerShdw blurRad="38100" dist="38100" dir="2700000" algn="tl">
                    <a:srgbClr val="000000">
                      <a:alpha val="43137"/>
                    </a:srgbClr>
                  </a:outerShdw>
                </a:effectLst>
                <a:latin typeface="Comic Sans MS" panose="030F0702030302020204" pitchFamily="66" charset="0"/>
              </a:rPr>
              <a:t>F</a:t>
            </a:r>
            <a:r>
              <a:rPr lang="en-US" sz="2000" dirty="0" err="1" smtClean="0">
                <a:solidFill>
                  <a:srgbClr val="202020"/>
                </a:solidFill>
                <a:effectLst>
                  <a:outerShdw blurRad="38100" dist="38100" dir="2700000" algn="tl">
                    <a:srgbClr val="000000">
                      <a:alpha val="43137"/>
                    </a:srgbClr>
                  </a:outerShdw>
                </a:effectLst>
                <a:latin typeface="Comic Sans MS" panose="030F0702030302020204" pitchFamily="66" charset="0"/>
              </a:rPr>
              <a:t>undador</a:t>
            </a:r>
            <a:endParaRPr lang="en-US" sz="2000" dirty="0">
              <a:solidFill>
                <a:srgbClr val="202020"/>
              </a:solidFill>
              <a:effectLst>
                <a:outerShdw blurRad="38100" dist="38100" dir="2700000" algn="tl">
                  <a:srgbClr val="000000">
                    <a:alpha val="43137"/>
                  </a:srgbClr>
                </a:outerShdw>
              </a:effectLst>
              <a:latin typeface="Comic Sans MS" panose="030F0702030302020204" pitchFamily="66" charset="0"/>
            </a:endParaRPr>
          </a:p>
        </p:txBody>
      </p:sp>
      <p:sp>
        <p:nvSpPr>
          <p:cNvPr id="35" name="Rectángulo 34"/>
          <p:cNvSpPr/>
          <p:nvPr/>
        </p:nvSpPr>
        <p:spPr>
          <a:xfrm>
            <a:off x="5148065" y="4941167"/>
            <a:ext cx="1289256" cy="2460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4" name="Rectángulo 23"/>
          <p:cNvSpPr/>
          <p:nvPr/>
        </p:nvSpPr>
        <p:spPr>
          <a:xfrm>
            <a:off x="4724878" y="4901636"/>
            <a:ext cx="2430474" cy="307777"/>
          </a:xfrm>
          <a:prstGeom prst="rect">
            <a:avLst/>
          </a:prstGeom>
          <a:noFill/>
        </p:spPr>
        <p:txBody>
          <a:bodyPr wrap="none">
            <a:spAutoFit/>
          </a:bodyPr>
          <a:lstStyle/>
          <a:p>
            <a:pPr algn="ctr"/>
            <a:r>
              <a:rPr lang="es-VE" sz="1400" b="1" dirty="0" smtClean="0">
                <a:latin typeface="Comic Sans MS" panose="030F0702030302020204" pitchFamily="66" charset="0"/>
              </a:rPr>
              <a:t>Resistencia de Microbiota</a:t>
            </a:r>
            <a:endParaRPr lang="es-VE" sz="1400" b="1" dirty="0">
              <a:latin typeface="Comic Sans MS" panose="030F0702030302020204" pitchFamily="66" charset="0"/>
            </a:endParaRPr>
          </a:p>
        </p:txBody>
      </p:sp>
    </p:spTree>
    <p:extLst>
      <p:ext uri="{BB962C8B-B14F-4D97-AF65-F5344CB8AC3E}">
        <p14:creationId xmlns:p14="http://schemas.microsoft.com/office/powerpoint/2010/main" val="3557891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8" grpId="0"/>
      <p:bldP spid="17" grpId="0"/>
      <p:bldP spid="12" grpId="0"/>
      <p:bldP spid="13" grpId="0"/>
      <p:bldP spid="20" grpId="0"/>
      <p:bldP spid="15" grpId="0"/>
      <p:bldP spid="16" grpId="0"/>
      <p:bldP spid="21" grpId="0"/>
      <p:bldP spid="23" grpId="0"/>
      <p:bldP spid="22" grpId="0"/>
      <p:bldP spid="9" grpId="0"/>
      <p:bldP spid="24"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6 CuadroTexto"/>
          <p:cNvSpPr txBox="1"/>
          <p:nvPr/>
        </p:nvSpPr>
        <p:spPr>
          <a:xfrm>
            <a:off x="212042" y="260648"/>
            <a:ext cx="753732"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A</a:t>
            </a:r>
            <a:endParaRPr lang="es-VE" sz="1600" dirty="0">
              <a:solidFill>
                <a:prstClr val="white"/>
              </a:solidFill>
              <a:latin typeface="Comic Sans MS" pitchFamily="66" charset="0"/>
            </a:endParaRPr>
          </a:p>
        </p:txBody>
      </p:sp>
      <p:sp>
        <p:nvSpPr>
          <p:cNvPr id="8" name="CuadroTexto 7"/>
          <p:cNvSpPr txBox="1"/>
          <p:nvPr/>
        </p:nvSpPr>
        <p:spPr>
          <a:xfrm>
            <a:off x="212042" y="701982"/>
            <a:ext cx="1252266" cy="584775"/>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b="1" dirty="0" smtClean="0">
                <a:latin typeface="Comic Sans MS" panose="030F0702030302020204" pitchFamily="66" charset="0"/>
              </a:rPr>
              <a:t>Probióticos</a:t>
            </a:r>
            <a:endParaRPr lang="es-VE" sz="1600" b="1" dirty="0">
              <a:latin typeface="Comic Sans MS" panose="030F0702030302020204" pitchFamily="66" charset="0"/>
            </a:endParaRPr>
          </a:p>
        </p:txBody>
      </p:sp>
      <p:sp>
        <p:nvSpPr>
          <p:cNvPr id="10" name="Rectangle 1"/>
          <p:cNvSpPr>
            <a:spLocks noChangeArrowheads="1"/>
          </p:cNvSpPr>
          <p:nvPr/>
        </p:nvSpPr>
        <p:spPr bwMode="auto">
          <a:xfrm>
            <a:off x="366528" y="3971032"/>
            <a:ext cx="65" cy="35872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80937"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VE" sz="1800" b="0" i="0" u="none" strike="noStrike" cap="none" normalizeH="0" baseline="0" dirty="0" smtClean="0">
              <a:ln>
                <a:noFill/>
              </a:ln>
              <a:solidFill>
                <a:schemeClr val="tx1"/>
              </a:solidFill>
              <a:effectLst/>
              <a:latin typeface="Arial" panose="020B0604020202020204" pitchFamily="34" charset="0"/>
            </a:endParaRPr>
          </a:p>
        </p:txBody>
      </p:sp>
      <p:sp>
        <p:nvSpPr>
          <p:cNvPr id="11" name="AutoShape 2" descr="PLOS"/>
          <p:cNvSpPr>
            <a:spLocks noChangeAspect="1" noChangeArrowheads="1"/>
          </p:cNvSpPr>
          <p:nvPr/>
        </p:nvSpPr>
        <p:spPr bwMode="auto">
          <a:xfrm>
            <a:off x="212042" y="2977081"/>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VE"/>
          </a:p>
        </p:txBody>
      </p:sp>
      <p:sp>
        <p:nvSpPr>
          <p:cNvPr id="17" name="Rectángulo 16"/>
          <p:cNvSpPr/>
          <p:nvPr/>
        </p:nvSpPr>
        <p:spPr>
          <a:xfrm>
            <a:off x="1464308" y="1129084"/>
            <a:ext cx="6780100" cy="4462760"/>
          </a:xfrm>
          <a:prstGeom prst="rect">
            <a:avLst/>
          </a:prstGeom>
          <a:solidFill>
            <a:schemeClr val="accent6">
              <a:lumMod val="20000"/>
              <a:lumOff val="80000"/>
            </a:schemeClr>
          </a:solidFill>
        </p:spPr>
        <p:txBody>
          <a:bodyPr wrap="square">
            <a:spAutoFit/>
          </a:bodyPr>
          <a:lstStyle/>
          <a:p>
            <a:endParaRPr lang="en-US" sz="800" dirty="0">
              <a:solidFill>
                <a:srgbClr val="202020"/>
              </a:solidFill>
              <a:latin typeface="Comic Sans MS" panose="030F0702030302020204" pitchFamily="66" charset="0"/>
            </a:endParaRPr>
          </a:p>
          <a:p>
            <a:r>
              <a:rPr lang="en-US" dirty="0" err="1" smtClean="0">
                <a:solidFill>
                  <a:srgbClr val="202020"/>
                </a:solidFill>
                <a:latin typeface="Comic Sans MS" panose="030F0702030302020204" pitchFamily="66" charset="0"/>
              </a:rPr>
              <a:t>Efectos</a:t>
            </a:r>
            <a:r>
              <a:rPr lang="en-US" dirty="0" smtClean="0">
                <a:solidFill>
                  <a:srgbClr val="202020"/>
                </a:solidFill>
                <a:latin typeface="Comic Sans MS" panose="030F0702030302020204" pitchFamily="66" charset="0"/>
              </a:rPr>
              <a:t> </a:t>
            </a:r>
            <a:r>
              <a:rPr lang="en-US" dirty="0" err="1" smtClean="0">
                <a:solidFill>
                  <a:srgbClr val="202020"/>
                </a:solidFill>
                <a:latin typeface="Comic Sans MS" panose="030F0702030302020204" pitchFamily="66" charset="0"/>
              </a:rPr>
              <a:t>estocásticos</a:t>
            </a:r>
            <a:r>
              <a:rPr lang="en-US" dirty="0" smtClean="0">
                <a:solidFill>
                  <a:srgbClr val="202020"/>
                </a:solidFill>
                <a:latin typeface="Comic Sans MS" panose="030F0702030302020204" pitchFamily="66" charset="0"/>
              </a:rPr>
              <a:t> (</a:t>
            </a:r>
            <a:r>
              <a:rPr lang="en-US" sz="1400" dirty="0" err="1" smtClean="0">
                <a:solidFill>
                  <a:srgbClr val="202020"/>
                </a:solidFill>
                <a:latin typeface="Comic Sans MS" panose="030F0702030302020204" pitchFamily="66" charset="0"/>
              </a:rPr>
              <a:t>sometidos</a:t>
            </a:r>
            <a:r>
              <a:rPr lang="en-US" sz="1400" dirty="0" smtClean="0">
                <a:solidFill>
                  <a:srgbClr val="202020"/>
                </a:solidFill>
                <a:latin typeface="Comic Sans MS" panose="030F0702030302020204" pitchFamily="66" charset="0"/>
              </a:rPr>
              <a:t> al </a:t>
            </a:r>
            <a:r>
              <a:rPr lang="en-US" sz="1400" dirty="0" err="1" smtClean="0">
                <a:solidFill>
                  <a:srgbClr val="202020"/>
                </a:solidFill>
                <a:latin typeface="Comic Sans MS" panose="030F0702030302020204" pitchFamily="66" charset="0"/>
              </a:rPr>
              <a:t>aza</a:t>
            </a:r>
            <a:r>
              <a:rPr lang="en-US" dirty="0" err="1" smtClean="0">
                <a:solidFill>
                  <a:srgbClr val="202020"/>
                </a:solidFill>
                <a:latin typeface="Comic Sans MS" panose="030F0702030302020204" pitchFamily="66" charset="0"/>
              </a:rPr>
              <a:t>r</a:t>
            </a:r>
            <a:r>
              <a:rPr lang="en-US" dirty="0" smtClean="0">
                <a:solidFill>
                  <a:srgbClr val="202020"/>
                </a:solidFill>
                <a:latin typeface="Comic Sans MS" panose="030F0702030302020204" pitchFamily="66" charset="0"/>
              </a:rPr>
              <a:t>) </a:t>
            </a:r>
            <a:r>
              <a:rPr lang="en-US" dirty="0" err="1" smtClean="0">
                <a:solidFill>
                  <a:srgbClr val="202020"/>
                </a:solidFill>
                <a:latin typeface="Comic Sans MS" panose="030F0702030302020204" pitchFamily="66" charset="0"/>
              </a:rPr>
              <a:t>gobiernan</a:t>
            </a:r>
            <a:r>
              <a:rPr lang="en-US" dirty="0" smtClean="0">
                <a:solidFill>
                  <a:srgbClr val="202020"/>
                </a:solidFill>
                <a:latin typeface="Comic Sans MS" panose="030F0702030302020204" pitchFamily="66" charset="0"/>
              </a:rPr>
              <a:t> la </a:t>
            </a:r>
            <a:r>
              <a:rPr lang="en-US" dirty="0" err="1" smtClean="0">
                <a:solidFill>
                  <a:srgbClr val="202020"/>
                </a:solidFill>
                <a:latin typeface="Comic Sans MS" panose="030F0702030302020204" pitchFamily="66" charset="0"/>
              </a:rPr>
              <a:t>exposición</a:t>
            </a:r>
            <a:r>
              <a:rPr lang="en-US" dirty="0" smtClean="0">
                <a:solidFill>
                  <a:srgbClr val="202020"/>
                </a:solidFill>
                <a:latin typeface="Comic Sans MS" panose="030F0702030302020204" pitchFamily="66" charset="0"/>
              </a:rPr>
              <a:t> </a:t>
            </a:r>
            <a:r>
              <a:rPr lang="en-US" dirty="0" err="1" smtClean="0">
                <a:solidFill>
                  <a:srgbClr val="202020"/>
                </a:solidFill>
                <a:latin typeface="Comic Sans MS" panose="030F0702030302020204" pitchFamily="66" charset="0"/>
              </a:rPr>
              <a:t>microbiana</a:t>
            </a:r>
            <a:r>
              <a:rPr lang="en-US" dirty="0" smtClean="0">
                <a:solidFill>
                  <a:srgbClr val="202020"/>
                </a:solidFill>
                <a:latin typeface="Comic Sans MS" panose="030F0702030302020204" pitchFamily="66" charset="0"/>
              </a:rPr>
              <a:t> </a:t>
            </a:r>
            <a:r>
              <a:rPr lang="en-US" dirty="0" err="1" smtClean="0">
                <a:solidFill>
                  <a:srgbClr val="202020"/>
                </a:solidFill>
                <a:latin typeface="Comic Sans MS" panose="030F0702030302020204" pitchFamily="66" charset="0"/>
              </a:rPr>
              <a:t>durante</a:t>
            </a:r>
            <a:r>
              <a:rPr lang="en-US" dirty="0" smtClean="0">
                <a:solidFill>
                  <a:srgbClr val="202020"/>
                </a:solidFill>
                <a:latin typeface="Comic Sans MS" panose="030F0702030302020204" pitchFamily="66" charset="0"/>
              </a:rPr>
              <a:t> la </a:t>
            </a:r>
            <a:r>
              <a:rPr lang="en-US" dirty="0" err="1" smtClean="0">
                <a:solidFill>
                  <a:srgbClr val="202020"/>
                </a:solidFill>
                <a:latin typeface="Comic Sans MS" panose="030F0702030302020204" pitchFamily="66" charset="0"/>
              </a:rPr>
              <a:t>infancia</a:t>
            </a:r>
            <a:r>
              <a:rPr lang="en-US" dirty="0" smtClean="0">
                <a:solidFill>
                  <a:srgbClr val="202020"/>
                </a:solidFill>
                <a:latin typeface="Comic Sans MS" panose="030F0702030302020204" pitchFamily="66" charset="0"/>
              </a:rPr>
              <a:t> </a:t>
            </a:r>
            <a:r>
              <a:rPr lang="en-US" dirty="0" err="1" smtClean="0">
                <a:solidFill>
                  <a:srgbClr val="202020"/>
                </a:solidFill>
                <a:latin typeface="Comic Sans MS" panose="030F0702030302020204" pitchFamily="66" charset="0"/>
              </a:rPr>
              <a:t>determinan</a:t>
            </a:r>
            <a:r>
              <a:rPr lang="en-US" dirty="0" smtClean="0">
                <a:solidFill>
                  <a:srgbClr val="202020"/>
                </a:solidFill>
                <a:latin typeface="Comic Sans MS" panose="030F0702030302020204" pitchFamily="66" charset="0"/>
              </a:rPr>
              <a:t> </a:t>
            </a:r>
            <a:r>
              <a:rPr lang="en-US" b="1" dirty="0" err="1" smtClean="0">
                <a:solidFill>
                  <a:srgbClr val="202020"/>
                </a:solidFill>
                <a:latin typeface="Comic Sans MS" panose="030F0702030302020204" pitchFamily="66" charset="0"/>
              </a:rPr>
              <a:t>cuáles</a:t>
            </a:r>
            <a:r>
              <a:rPr lang="en-US" b="1" dirty="0" smtClean="0">
                <a:solidFill>
                  <a:srgbClr val="202020"/>
                </a:solidFill>
                <a:latin typeface="Comic Sans MS" panose="030F0702030302020204" pitchFamily="66" charset="0"/>
              </a:rPr>
              <a:t> </a:t>
            </a:r>
            <a:r>
              <a:rPr lang="en-US" b="1" dirty="0" err="1" smtClean="0">
                <a:solidFill>
                  <a:srgbClr val="202020"/>
                </a:solidFill>
                <a:latin typeface="Comic Sans MS" panose="030F0702030302020204" pitchFamily="66" charset="0"/>
              </a:rPr>
              <a:t>especies</a:t>
            </a:r>
            <a:r>
              <a:rPr lang="en-US" b="1" dirty="0" smtClean="0">
                <a:solidFill>
                  <a:srgbClr val="202020"/>
                </a:solidFill>
                <a:latin typeface="Comic Sans MS" panose="030F0702030302020204" pitchFamily="66" charset="0"/>
              </a:rPr>
              <a:t> </a:t>
            </a:r>
            <a:r>
              <a:rPr lang="en-US" dirty="0" err="1" smtClean="0">
                <a:solidFill>
                  <a:srgbClr val="202020"/>
                </a:solidFill>
                <a:latin typeface="Comic Sans MS" panose="030F0702030302020204" pitchFamily="66" charset="0"/>
              </a:rPr>
              <a:t>microbianas</a:t>
            </a:r>
            <a:r>
              <a:rPr lang="en-US" dirty="0" smtClean="0">
                <a:solidFill>
                  <a:srgbClr val="202020"/>
                </a:solidFill>
                <a:latin typeface="Comic Sans MS" panose="030F0702030302020204" pitchFamily="66" charset="0"/>
              </a:rPr>
              <a:t> (</a:t>
            </a:r>
            <a:r>
              <a:rPr lang="en-US" dirty="0" err="1" smtClean="0">
                <a:solidFill>
                  <a:srgbClr val="202020"/>
                </a:solidFill>
                <a:latin typeface="Comic Sans MS" panose="030F0702030302020204" pitchFamily="66" charset="0"/>
              </a:rPr>
              <a:t>roja</a:t>
            </a:r>
            <a:r>
              <a:rPr lang="en-US" dirty="0" smtClean="0">
                <a:solidFill>
                  <a:srgbClr val="202020"/>
                </a:solidFill>
                <a:latin typeface="Comic Sans MS" panose="030F0702030302020204" pitchFamily="66" charset="0"/>
              </a:rPr>
              <a:t> o </a:t>
            </a:r>
            <a:r>
              <a:rPr lang="en-US" dirty="0" err="1" smtClean="0">
                <a:solidFill>
                  <a:srgbClr val="202020"/>
                </a:solidFill>
                <a:latin typeface="Comic Sans MS" panose="030F0702030302020204" pitchFamily="66" charset="0"/>
              </a:rPr>
              <a:t>azul</a:t>
            </a:r>
            <a:r>
              <a:rPr lang="en-US" dirty="0" smtClean="0">
                <a:solidFill>
                  <a:srgbClr val="202020"/>
                </a:solidFill>
                <a:latin typeface="Comic Sans MS" panose="030F0702030302020204" pitchFamily="66" charset="0"/>
              </a:rPr>
              <a:t>) </a:t>
            </a:r>
            <a:r>
              <a:rPr lang="en-US" b="1" dirty="0" err="1" smtClean="0">
                <a:solidFill>
                  <a:srgbClr val="202020"/>
                </a:solidFill>
                <a:latin typeface="Comic Sans MS" panose="030F0702030302020204" pitchFamily="66" charset="0"/>
              </a:rPr>
              <a:t>establecen</a:t>
            </a:r>
            <a:r>
              <a:rPr lang="en-US" b="1" dirty="0" smtClean="0">
                <a:solidFill>
                  <a:srgbClr val="202020"/>
                </a:solidFill>
                <a:latin typeface="Comic Sans MS" panose="030F0702030302020204" pitchFamily="66" charset="0"/>
              </a:rPr>
              <a:t> </a:t>
            </a:r>
            <a:r>
              <a:rPr lang="en-US" b="1" dirty="0" err="1" smtClean="0">
                <a:solidFill>
                  <a:srgbClr val="202020"/>
                </a:solidFill>
                <a:latin typeface="Comic Sans MS" panose="030F0702030302020204" pitchFamily="66" charset="0"/>
              </a:rPr>
              <a:t>residencia</a:t>
            </a:r>
            <a:r>
              <a:rPr lang="en-US" b="1" dirty="0" smtClean="0">
                <a:solidFill>
                  <a:srgbClr val="202020"/>
                </a:solidFill>
                <a:latin typeface="Comic Sans MS" panose="030F0702030302020204" pitchFamily="66" charset="0"/>
              </a:rPr>
              <a:t> </a:t>
            </a:r>
            <a:r>
              <a:rPr lang="en-US" dirty="0" smtClean="0">
                <a:solidFill>
                  <a:srgbClr val="202020"/>
                </a:solidFill>
                <a:latin typeface="Comic Sans MS" panose="030F0702030302020204" pitchFamily="66" charset="0"/>
              </a:rPr>
              <a:t>en el </a:t>
            </a:r>
            <a:r>
              <a:rPr lang="en-US" dirty="0" err="1" smtClean="0">
                <a:solidFill>
                  <a:srgbClr val="202020"/>
                </a:solidFill>
                <a:latin typeface="Comic Sans MS" panose="030F0702030302020204" pitchFamily="66" charset="0"/>
              </a:rPr>
              <a:t>nicho-nutriente</a:t>
            </a:r>
            <a:r>
              <a:rPr lang="en-US" dirty="0" smtClean="0">
                <a:solidFill>
                  <a:srgbClr val="202020"/>
                </a:solidFill>
                <a:latin typeface="Comic Sans MS" panose="030F0702030302020204" pitchFamily="66" charset="0"/>
              </a:rPr>
              <a:t>, </a:t>
            </a:r>
            <a:r>
              <a:rPr lang="en-US" dirty="0" err="1" smtClean="0">
                <a:solidFill>
                  <a:srgbClr val="202020"/>
                </a:solidFill>
                <a:latin typeface="Comic Sans MS" panose="030F0702030302020204" pitchFamily="66" charset="0"/>
              </a:rPr>
              <a:t>por</a:t>
            </a:r>
            <a:r>
              <a:rPr lang="en-US" dirty="0" smtClean="0">
                <a:solidFill>
                  <a:srgbClr val="202020"/>
                </a:solidFill>
                <a:latin typeface="Comic Sans MS" panose="030F0702030302020204" pitchFamily="66" charset="0"/>
              </a:rPr>
              <a:t> </a:t>
            </a:r>
            <a:r>
              <a:rPr lang="en-US" dirty="0" err="1" smtClean="0">
                <a:solidFill>
                  <a:srgbClr val="202020"/>
                </a:solidFill>
                <a:latin typeface="Comic Sans MS" panose="030F0702030302020204" pitchFamily="66" charset="0"/>
              </a:rPr>
              <a:t>tanto</a:t>
            </a:r>
            <a:r>
              <a:rPr lang="en-US" dirty="0" smtClean="0">
                <a:solidFill>
                  <a:srgbClr val="202020"/>
                </a:solidFill>
                <a:latin typeface="Comic Sans MS" panose="030F0702030302020204" pitchFamily="66" charset="0"/>
              </a:rPr>
              <a:t> </a:t>
            </a:r>
            <a:r>
              <a:rPr lang="en-US" b="1" dirty="0" err="1" smtClean="0">
                <a:solidFill>
                  <a:srgbClr val="202020"/>
                </a:solidFill>
                <a:latin typeface="Comic Sans MS" panose="030F0702030302020204" pitchFamily="66" charset="0"/>
              </a:rPr>
              <a:t>generando</a:t>
            </a:r>
            <a:r>
              <a:rPr lang="en-US" b="1" dirty="0" smtClean="0">
                <a:solidFill>
                  <a:srgbClr val="202020"/>
                </a:solidFill>
                <a:latin typeface="Comic Sans MS" panose="030F0702030302020204" pitchFamily="66" charset="0"/>
              </a:rPr>
              <a:t> </a:t>
            </a:r>
            <a:r>
              <a:rPr lang="en-US" b="1" dirty="0" err="1" smtClean="0">
                <a:solidFill>
                  <a:srgbClr val="202020"/>
                </a:solidFill>
                <a:latin typeface="Comic Sans MS" panose="030F0702030302020204" pitchFamily="66" charset="0"/>
              </a:rPr>
              <a:t>diversidad</a:t>
            </a:r>
            <a:r>
              <a:rPr lang="en-US" b="1" dirty="0" smtClean="0">
                <a:solidFill>
                  <a:srgbClr val="202020"/>
                </a:solidFill>
                <a:latin typeface="Comic Sans MS" panose="030F0702030302020204" pitchFamily="66" charset="0"/>
              </a:rPr>
              <a:t> </a:t>
            </a:r>
            <a:r>
              <a:rPr lang="en-US" b="1" dirty="0" err="1" smtClean="0">
                <a:solidFill>
                  <a:srgbClr val="202020"/>
                </a:solidFill>
                <a:latin typeface="Comic Sans MS" panose="030F0702030302020204" pitchFamily="66" charset="0"/>
              </a:rPr>
              <a:t>carruaje</a:t>
            </a:r>
            <a:r>
              <a:rPr lang="en-US" b="1" dirty="0" smtClean="0">
                <a:solidFill>
                  <a:srgbClr val="202020"/>
                </a:solidFill>
                <a:latin typeface="Comic Sans MS" panose="030F0702030302020204" pitchFamily="66" charset="0"/>
              </a:rPr>
              <a:t> de taxa entre </a:t>
            </a:r>
            <a:r>
              <a:rPr lang="en-US" b="1" dirty="0" err="1" smtClean="0">
                <a:solidFill>
                  <a:srgbClr val="202020"/>
                </a:solidFill>
                <a:latin typeface="Comic Sans MS" panose="030F0702030302020204" pitchFamily="66" charset="0"/>
              </a:rPr>
              <a:t>individuos</a:t>
            </a:r>
            <a:r>
              <a:rPr lang="en-US" dirty="0" smtClean="0">
                <a:solidFill>
                  <a:srgbClr val="202020"/>
                </a:solidFill>
                <a:latin typeface="Comic Sans MS" panose="030F0702030302020204" pitchFamily="66" charset="0"/>
              </a:rPr>
              <a:t>. </a:t>
            </a:r>
          </a:p>
          <a:p>
            <a:endParaRPr lang="en-US" sz="800" dirty="0">
              <a:solidFill>
                <a:srgbClr val="202020"/>
              </a:solidFill>
              <a:latin typeface="Comic Sans MS" panose="030F0702030302020204" pitchFamily="66" charset="0"/>
            </a:endParaRPr>
          </a:p>
          <a:p>
            <a:r>
              <a:rPr lang="en-US" dirty="0" smtClean="0">
                <a:solidFill>
                  <a:srgbClr val="202020"/>
                </a:solidFill>
                <a:latin typeface="Comic Sans MS" panose="030F0702030302020204" pitchFamily="66" charset="0"/>
              </a:rPr>
              <a:t>El </a:t>
            </a:r>
            <a:r>
              <a:rPr lang="en-US" b="1" dirty="0" err="1" smtClean="0">
                <a:solidFill>
                  <a:srgbClr val="202020"/>
                </a:solidFill>
                <a:latin typeface="Comic Sans MS" panose="030F0702030302020204" pitchFamily="66" charset="0"/>
              </a:rPr>
              <a:t>ocupante</a:t>
            </a:r>
            <a:r>
              <a:rPr lang="en-US" b="1" dirty="0" smtClean="0">
                <a:solidFill>
                  <a:srgbClr val="202020"/>
                </a:solidFill>
                <a:latin typeface="Comic Sans MS" panose="030F0702030302020204" pitchFamily="66" charset="0"/>
              </a:rPr>
              <a:t> </a:t>
            </a:r>
            <a:r>
              <a:rPr lang="en-US" b="1" dirty="0" err="1" smtClean="0">
                <a:solidFill>
                  <a:srgbClr val="202020"/>
                </a:solidFill>
                <a:latin typeface="Comic Sans MS" panose="030F0702030302020204" pitchFamily="66" charset="0"/>
              </a:rPr>
              <a:t>fundador</a:t>
            </a:r>
            <a:r>
              <a:rPr lang="en-US" b="1" dirty="0" smtClean="0">
                <a:solidFill>
                  <a:srgbClr val="202020"/>
                </a:solidFill>
                <a:latin typeface="Comic Sans MS" panose="030F0702030302020204" pitchFamily="66" charset="0"/>
              </a:rPr>
              <a:t> </a:t>
            </a:r>
            <a:r>
              <a:rPr lang="en-US" dirty="0" err="1" smtClean="0">
                <a:solidFill>
                  <a:srgbClr val="202020"/>
                </a:solidFill>
                <a:latin typeface="Comic Sans MS" panose="030F0702030302020204" pitchFamily="66" charset="0"/>
              </a:rPr>
              <a:t>gana</a:t>
            </a:r>
            <a:r>
              <a:rPr lang="en-US" dirty="0" smtClean="0">
                <a:solidFill>
                  <a:srgbClr val="202020"/>
                </a:solidFill>
                <a:latin typeface="Comic Sans MS" panose="030F0702030302020204" pitchFamily="66" charset="0"/>
              </a:rPr>
              <a:t> </a:t>
            </a:r>
            <a:r>
              <a:rPr lang="en-US" b="1" dirty="0" err="1" smtClean="0">
                <a:solidFill>
                  <a:srgbClr val="202020"/>
                </a:solidFill>
                <a:latin typeface="Comic Sans MS" panose="030F0702030302020204" pitchFamily="66" charset="0"/>
              </a:rPr>
              <a:t>acceso</a:t>
            </a:r>
            <a:r>
              <a:rPr lang="en-US" b="1" dirty="0" smtClean="0">
                <a:solidFill>
                  <a:srgbClr val="202020"/>
                </a:solidFill>
                <a:latin typeface="Comic Sans MS" panose="030F0702030302020204" pitchFamily="66" charset="0"/>
              </a:rPr>
              <a:t> </a:t>
            </a:r>
            <a:r>
              <a:rPr lang="en-US" b="1" dirty="0" err="1" smtClean="0">
                <a:solidFill>
                  <a:srgbClr val="202020"/>
                </a:solidFill>
                <a:latin typeface="Comic Sans MS" panose="030F0702030302020204" pitchFamily="66" charset="0"/>
              </a:rPr>
              <a:t>prioritario</a:t>
            </a:r>
            <a:r>
              <a:rPr lang="en-US" b="1" dirty="0" smtClean="0">
                <a:solidFill>
                  <a:srgbClr val="202020"/>
                </a:solidFill>
                <a:latin typeface="Comic Sans MS" panose="030F0702030302020204" pitchFamily="66" charset="0"/>
              </a:rPr>
              <a:t> a </a:t>
            </a:r>
            <a:r>
              <a:rPr lang="en-US" b="1" dirty="0" err="1" smtClean="0">
                <a:solidFill>
                  <a:srgbClr val="202020"/>
                </a:solidFill>
                <a:latin typeface="Comic Sans MS" panose="030F0702030302020204" pitchFamily="66" charset="0"/>
              </a:rPr>
              <a:t>recurso</a:t>
            </a:r>
            <a:r>
              <a:rPr lang="en-US" b="1" dirty="0" smtClean="0">
                <a:solidFill>
                  <a:srgbClr val="202020"/>
                </a:solidFill>
                <a:latin typeface="Comic Sans MS" panose="030F0702030302020204" pitchFamily="66" charset="0"/>
              </a:rPr>
              <a:t> de </a:t>
            </a:r>
            <a:r>
              <a:rPr lang="en-US" b="1" dirty="0" err="1" smtClean="0">
                <a:solidFill>
                  <a:srgbClr val="202020"/>
                </a:solidFill>
                <a:latin typeface="Comic Sans MS" panose="030F0702030302020204" pitchFamily="66" charset="0"/>
              </a:rPr>
              <a:t>crecimiento</a:t>
            </a:r>
            <a:r>
              <a:rPr lang="en-US" b="1" dirty="0" smtClean="0">
                <a:solidFill>
                  <a:srgbClr val="202020"/>
                </a:solidFill>
                <a:latin typeface="Comic Sans MS" panose="030F0702030302020204" pitchFamily="66" charset="0"/>
              </a:rPr>
              <a:t> </a:t>
            </a:r>
            <a:r>
              <a:rPr lang="en-US" b="1" dirty="0" err="1" smtClean="0">
                <a:solidFill>
                  <a:srgbClr val="202020"/>
                </a:solidFill>
                <a:latin typeface="Comic Sans MS" panose="030F0702030302020204" pitchFamily="66" charset="0"/>
              </a:rPr>
              <a:t>limitado</a:t>
            </a:r>
            <a:r>
              <a:rPr lang="en-US" dirty="0" smtClean="0">
                <a:solidFill>
                  <a:srgbClr val="202020"/>
                </a:solidFill>
                <a:latin typeface="Comic Sans MS" panose="030F0702030302020204" pitchFamily="66" charset="0"/>
              </a:rPr>
              <a:t> </a:t>
            </a:r>
            <a:r>
              <a:rPr lang="en-US" dirty="0" err="1" smtClean="0">
                <a:solidFill>
                  <a:srgbClr val="202020"/>
                </a:solidFill>
                <a:latin typeface="Comic Sans MS" panose="030F0702030302020204" pitchFamily="66" charset="0"/>
              </a:rPr>
              <a:t>que</a:t>
            </a:r>
            <a:r>
              <a:rPr lang="en-US" dirty="0" smtClean="0">
                <a:solidFill>
                  <a:srgbClr val="202020"/>
                </a:solidFill>
                <a:latin typeface="Comic Sans MS" panose="030F0702030302020204" pitchFamily="66" charset="0"/>
              </a:rPr>
              <a:t> </a:t>
            </a:r>
            <a:r>
              <a:rPr lang="en-US" b="1" dirty="0" smtClean="0">
                <a:solidFill>
                  <a:srgbClr val="202020"/>
                </a:solidFill>
                <a:latin typeface="Comic Sans MS" panose="030F0702030302020204" pitchFamily="66" charset="0"/>
              </a:rPr>
              <a:t>define </a:t>
            </a:r>
            <a:r>
              <a:rPr lang="en-US" b="1" dirty="0" err="1" smtClean="0">
                <a:solidFill>
                  <a:srgbClr val="202020"/>
                </a:solidFill>
                <a:latin typeface="Comic Sans MS" panose="030F0702030302020204" pitchFamily="66" charset="0"/>
              </a:rPr>
              <a:t>su</a:t>
            </a:r>
            <a:r>
              <a:rPr lang="en-US" b="1" dirty="0" smtClean="0">
                <a:solidFill>
                  <a:srgbClr val="202020"/>
                </a:solidFill>
                <a:latin typeface="Comic Sans MS" panose="030F0702030302020204" pitchFamily="66" charset="0"/>
              </a:rPr>
              <a:t> </a:t>
            </a:r>
            <a:r>
              <a:rPr lang="en-US" b="1" dirty="0" err="1" smtClean="0">
                <a:solidFill>
                  <a:srgbClr val="202020"/>
                </a:solidFill>
                <a:latin typeface="Comic Sans MS" panose="030F0702030302020204" pitchFamily="66" charset="0"/>
              </a:rPr>
              <a:t>nicho</a:t>
            </a:r>
            <a:r>
              <a:rPr lang="en-US" b="1" dirty="0" smtClean="0">
                <a:solidFill>
                  <a:srgbClr val="202020"/>
                </a:solidFill>
                <a:latin typeface="Comic Sans MS" panose="030F0702030302020204" pitchFamily="66" charset="0"/>
              </a:rPr>
              <a:t> </a:t>
            </a:r>
            <a:r>
              <a:rPr lang="en-US" b="1" dirty="0" err="1" smtClean="0">
                <a:solidFill>
                  <a:srgbClr val="202020"/>
                </a:solidFill>
                <a:latin typeface="Comic Sans MS" panose="030F0702030302020204" pitchFamily="66" charset="0"/>
              </a:rPr>
              <a:t>nutriente</a:t>
            </a:r>
            <a:r>
              <a:rPr lang="en-US" dirty="0" smtClean="0">
                <a:solidFill>
                  <a:srgbClr val="202020"/>
                </a:solidFill>
                <a:latin typeface="Comic Sans MS" panose="030F0702030302020204" pitchFamily="66" charset="0"/>
              </a:rPr>
              <a:t>. </a:t>
            </a:r>
          </a:p>
          <a:p>
            <a:endParaRPr lang="en-US" sz="800" dirty="0">
              <a:solidFill>
                <a:srgbClr val="202020"/>
              </a:solidFill>
              <a:latin typeface="Comic Sans MS" panose="030F0702030302020204" pitchFamily="66" charset="0"/>
            </a:endParaRPr>
          </a:p>
          <a:p>
            <a:r>
              <a:rPr lang="en-US" dirty="0" err="1" smtClean="0">
                <a:solidFill>
                  <a:srgbClr val="202020"/>
                </a:solidFill>
                <a:latin typeface="Comic Sans MS" panose="030F0702030302020204" pitchFamily="66" charset="0"/>
              </a:rPr>
              <a:t>Estos</a:t>
            </a:r>
            <a:r>
              <a:rPr lang="en-US" dirty="0" smtClean="0">
                <a:solidFill>
                  <a:srgbClr val="202020"/>
                </a:solidFill>
                <a:latin typeface="Comic Sans MS" panose="030F0702030302020204" pitchFamily="66" charset="0"/>
              </a:rPr>
              <a:t> </a:t>
            </a:r>
            <a:r>
              <a:rPr lang="en-US" dirty="0" err="1" smtClean="0">
                <a:solidFill>
                  <a:srgbClr val="202020"/>
                </a:solidFill>
                <a:latin typeface="Comic Sans MS" panose="030F0702030302020204" pitchFamily="66" charset="0"/>
              </a:rPr>
              <a:t>efectos</a:t>
            </a:r>
            <a:r>
              <a:rPr lang="en-US" dirty="0" smtClean="0">
                <a:solidFill>
                  <a:srgbClr val="202020"/>
                </a:solidFill>
                <a:latin typeface="Comic Sans MS" panose="030F0702030302020204" pitchFamily="66" charset="0"/>
              </a:rPr>
              <a:t> </a:t>
            </a:r>
            <a:r>
              <a:rPr lang="en-US" dirty="0" err="1" smtClean="0">
                <a:solidFill>
                  <a:srgbClr val="202020"/>
                </a:solidFill>
                <a:latin typeface="Comic Sans MS" panose="030F0702030302020204" pitchFamily="66" charset="0"/>
              </a:rPr>
              <a:t>prioritarios</a:t>
            </a:r>
            <a:r>
              <a:rPr lang="en-US" dirty="0" smtClean="0">
                <a:solidFill>
                  <a:srgbClr val="202020"/>
                </a:solidFill>
                <a:latin typeface="Comic Sans MS" panose="030F0702030302020204" pitchFamily="66" charset="0"/>
              </a:rPr>
              <a:t> </a:t>
            </a:r>
            <a:r>
              <a:rPr lang="en-US" b="1" dirty="0" err="1" smtClean="0">
                <a:solidFill>
                  <a:srgbClr val="202020"/>
                </a:solidFill>
                <a:latin typeface="Comic Sans MS" panose="030F0702030302020204" pitchFamily="66" charset="0"/>
              </a:rPr>
              <a:t>capacitan</a:t>
            </a:r>
            <a:r>
              <a:rPr lang="en-US" b="1" dirty="0" smtClean="0">
                <a:solidFill>
                  <a:srgbClr val="202020"/>
                </a:solidFill>
                <a:latin typeface="Comic Sans MS" panose="030F0702030302020204" pitchFamily="66" charset="0"/>
              </a:rPr>
              <a:t> al </a:t>
            </a:r>
            <a:r>
              <a:rPr lang="en-US" b="1" dirty="0" err="1" smtClean="0">
                <a:solidFill>
                  <a:srgbClr val="202020"/>
                </a:solidFill>
                <a:latin typeface="Comic Sans MS" panose="030F0702030302020204" pitchFamily="66" charset="0"/>
              </a:rPr>
              <a:t>ocupante</a:t>
            </a:r>
            <a:r>
              <a:rPr lang="en-US" b="1" dirty="0" smtClean="0">
                <a:solidFill>
                  <a:srgbClr val="202020"/>
                </a:solidFill>
                <a:latin typeface="Comic Sans MS" panose="030F0702030302020204" pitchFamily="66" charset="0"/>
              </a:rPr>
              <a:t> a </a:t>
            </a:r>
            <a:r>
              <a:rPr lang="en-US" b="1" dirty="0" err="1" smtClean="0">
                <a:solidFill>
                  <a:srgbClr val="202020"/>
                </a:solidFill>
                <a:latin typeface="Comic Sans MS" panose="030F0702030302020204" pitchFamily="66" charset="0"/>
              </a:rPr>
              <a:t>conferir</a:t>
            </a:r>
            <a:r>
              <a:rPr lang="en-US" b="1" dirty="0" smtClean="0">
                <a:solidFill>
                  <a:srgbClr val="202020"/>
                </a:solidFill>
                <a:latin typeface="Comic Sans MS" panose="030F0702030302020204" pitchFamily="66" charset="0"/>
              </a:rPr>
              <a:t> </a:t>
            </a:r>
            <a:r>
              <a:rPr lang="en-US" b="1" dirty="0" err="1" smtClean="0">
                <a:solidFill>
                  <a:srgbClr val="202020"/>
                </a:solidFill>
                <a:latin typeface="Comic Sans MS" panose="030F0702030302020204" pitchFamily="66" charset="0"/>
              </a:rPr>
              <a:t>resistencia</a:t>
            </a:r>
            <a:r>
              <a:rPr lang="en-US" b="1" dirty="0" smtClean="0">
                <a:solidFill>
                  <a:srgbClr val="202020"/>
                </a:solidFill>
                <a:latin typeface="Comic Sans MS" panose="030F0702030302020204" pitchFamily="66" charset="0"/>
              </a:rPr>
              <a:t> a </a:t>
            </a:r>
            <a:r>
              <a:rPr lang="en-US" b="1" dirty="0" err="1" smtClean="0">
                <a:solidFill>
                  <a:srgbClr val="202020"/>
                </a:solidFill>
                <a:latin typeface="Comic Sans MS" panose="030F0702030302020204" pitchFamily="66" charset="0"/>
              </a:rPr>
              <a:t>colonización</a:t>
            </a:r>
            <a:r>
              <a:rPr lang="en-US" dirty="0" smtClean="0">
                <a:solidFill>
                  <a:srgbClr val="202020"/>
                </a:solidFill>
                <a:latin typeface="Comic Sans MS" panose="030F0702030302020204" pitchFamily="66" charset="0"/>
              </a:rPr>
              <a:t> contra </a:t>
            </a:r>
            <a:r>
              <a:rPr lang="en-US" dirty="0" err="1" smtClean="0">
                <a:solidFill>
                  <a:srgbClr val="202020"/>
                </a:solidFill>
                <a:latin typeface="Comic Sans MS" panose="030F0702030302020204" pitchFamily="66" charset="0"/>
              </a:rPr>
              <a:t>exposición</a:t>
            </a:r>
            <a:r>
              <a:rPr lang="en-US" dirty="0" smtClean="0">
                <a:solidFill>
                  <a:srgbClr val="202020"/>
                </a:solidFill>
                <a:latin typeface="Comic Sans MS" panose="030F0702030302020204" pitchFamily="66" charset="0"/>
              </a:rPr>
              <a:t> </a:t>
            </a:r>
            <a:r>
              <a:rPr lang="en-US" dirty="0" err="1" smtClean="0">
                <a:solidFill>
                  <a:srgbClr val="202020"/>
                </a:solidFill>
                <a:latin typeface="Comic Sans MS" panose="030F0702030302020204" pitchFamily="66" charset="0"/>
              </a:rPr>
              <a:t>ambiental</a:t>
            </a:r>
            <a:r>
              <a:rPr lang="en-US" dirty="0" smtClean="0">
                <a:solidFill>
                  <a:srgbClr val="202020"/>
                </a:solidFill>
                <a:latin typeface="Comic Sans MS" panose="030F0702030302020204" pitchFamily="66" charset="0"/>
              </a:rPr>
              <a:t> a </a:t>
            </a:r>
            <a:r>
              <a:rPr lang="en-US" b="1" dirty="0" err="1" smtClean="0">
                <a:solidFill>
                  <a:srgbClr val="202020"/>
                </a:solidFill>
                <a:latin typeface="Comic Sans MS" panose="030F0702030302020204" pitchFamily="66" charset="0"/>
              </a:rPr>
              <a:t>microorganismos</a:t>
            </a:r>
            <a:r>
              <a:rPr lang="en-US" b="1" dirty="0" smtClean="0">
                <a:solidFill>
                  <a:srgbClr val="202020"/>
                </a:solidFill>
                <a:latin typeface="Comic Sans MS" panose="030F0702030302020204" pitchFamily="66" charset="0"/>
              </a:rPr>
              <a:t> </a:t>
            </a:r>
            <a:r>
              <a:rPr lang="en-US" b="1" dirty="0" err="1" smtClean="0">
                <a:solidFill>
                  <a:srgbClr val="202020"/>
                </a:solidFill>
                <a:latin typeface="Comic Sans MS" panose="030F0702030302020204" pitchFamily="66" charset="0"/>
              </a:rPr>
              <a:t>que</a:t>
            </a:r>
            <a:r>
              <a:rPr lang="en-US" b="1" dirty="0" smtClean="0">
                <a:solidFill>
                  <a:srgbClr val="202020"/>
                </a:solidFill>
                <a:latin typeface="Comic Sans MS" panose="030F0702030302020204" pitchFamily="66" charset="0"/>
              </a:rPr>
              <a:t> son </a:t>
            </a:r>
            <a:r>
              <a:rPr lang="en-US" b="1" dirty="0" err="1" smtClean="0">
                <a:solidFill>
                  <a:srgbClr val="202020"/>
                </a:solidFill>
                <a:latin typeface="Comic Sans MS" panose="030F0702030302020204" pitchFamily="66" charset="0"/>
              </a:rPr>
              <a:t>contendores</a:t>
            </a:r>
            <a:r>
              <a:rPr lang="en-US" b="1" dirty="0" smtClean="0">
                <a:solidFill>
                  <a:srgbClr val="202020"/>
                </a:solidFill>
                <a:latin typeface="Comic Sans MS" panose="030F0702030302020204" pitchFamily="66" charset="0"/>
              </a:rPr>
              <a:t> </a:t>
            </a:r>
            <a:r>
              <a:rPr lang="en-US" b="1" dirty="0" err="1" smtClean="0">
                <a:solidFill>
                  <a:srgbClr val="202020"/>
                </a:solidFill>
                <a:latin typeface="Comic Sans MS" panose="030F0702030302020204" pitchFamily="66" charset="0"/>
              </a:rPr>
              <a:t>disponibles</a:t>
            </a:r>
            <a:r>
              <a:rPr lang="en-US" b="1" dirty="0" smtClean="0">
                <a:solidFill>
                  <a:srgbClr val="202020"/>
                </a:solidFill>
                <a:latin typeface="Comic Sans MS" panose="030F0702030302020204" pitchFamily="66" charset="0"/>
              </a:rPr>
              <a:t> para el </a:t>
            </a:r>
            <a:r>
              <a:rPr lang="en-US" b="1" dirty="0" err="1" smtClean="0">
                <a:solidFill>
                  <a:srgbClr val="202020"/>
                </a:solidFill>
                <a:latin typeface="Comic Sans MS" panose="030F0702030302020204" pitchFamily="66" charset="0"/>
              </a:rPr>
              <a:t>mismo</a:t>
            </a:r>
            <a:r>
              <a:rPr lang="en-US" b="1" dirty="0" smtClean="0">
                <a:solidFill>
                  <a:srgbClr val="202020"/>
                </a:solidFill>
                <a:latin typeface="Comic Sans MS" panose="030F0702030302020204" pitchFamily="66" charset="0"/>
              </a:rPr>
              <a:t> </a:t>
            </a:r>
            <a:r>
              <a:rPr lang="en-US" b="1" dirty="0" err="1" smtClean="0">
                <a:solidFill>
                  <a:srgbClr val="202020"/>
                </a:solidFill>
                <a:latin typeface="Comic Sans MS" panose="030F0702030302020204" pitchFamily="66" charset="0"/>
              </a:rPr>
              <a:t>nicho</a:t>
            </a:r>
            <a:r>
              <a:rPr lang="en-US" b="1" dirty="0" smtClean="0">
                <a:solidFill>
                  <a:srgbClr val="202020"/>
                </a:solidFill>
                <a:latin typeface="Comic Sans MS" panose="030F0702030302020204" pitchFamily="66" charset="0"/>
              </a:rPr>
              <a:t> </a:t>
            </a:r>
            <a:r>
              <a:rPr lang="en-US" b="1" dirty="0" err="1" smtClean="0">
                <a:solidFill>
                  <a:srgbClr val="202020"/>
                </a:solidFill>
                <a:latin typeface="Comic Sans MS" panose="030F0702030302020204" pitchFamily="66" charset="0"/>
              </a:rPr>
              <a:t>nutriente</a:t>
            </a:r>
            <a:r>
              <a:rPr lang="en-US" b="1" dirty="0" smtClean="0">
                <a:solidFill>
                  <a:srgbClr val="202020"/>
                </a:solidFill>
                <a:latin typeface="Comic Sans MS" panose="030F0702030302020204" pitchFamily="66" charset="0"/>
              </a:rPr>
              <a:t>. </a:t>
            </a:r>
          </a:p>
          <a:p>
            <a:endParaRPr lang="en-US" sz="800" dirty="0">
              <a:solidFill>
                <a:srgbClr val="202020"/>
              </a:solidFill>
              <a:latin typeface="Comic Sans MS" panose="030F0702030302020204" pitchFamily="66" charset="0"/>
            </a:endParaRPr>
          </a:p>
          <a:p>
            <a:r>
              <a:rPr lang="en-US" dirty="0" smtClean="0">
                <a:solidFill>
                  <a:srgbClr val="202020"/>
                </a:solidFill>
                <a:latin typeface="Comic Sans MS" panose="030F0702030302020204" pitchFamily="66" charset="0"/>
              </a:rPr>
              <a:t>La </a:t>
            </a:r>
            <a:r>
              <a:rPr lang="en-US" dirty="0" err="1" smtClean="0">
                <a:solidFill>
                  <a:srgbClr val="202020"/>
                </a:solidFill>
                <a:latin typeface="Comic Sans MS" panose="030F0702030302020204" pitchFamily="66" charset="0"/>
              </a:rPr>
              <a:t>resultante</a:t>
            </a:r>
            <a:r>
              <a:rPr lang="en-US" dirty="0" smtClean="0">
                <a:solidFill>
                  <a:srgbClr val="202020"/>
                </a:solidFill>
                <a:latin typeface="Comic Sans MS" panose="030F0702030302020204" pitchFamily="66" charset="0"/>
              </a:rPr>
              <a:t> </a:t>
            </a:r>
            <a:r>
              <a:rPr lang="en-US" b="1" dirty="0" err="1" smtClean="0">
                <a:solidFill>
                  <a:srgbClr val="202020"/>
                </a:solidFill>
                <a:latin typeface="Comic Sans MS" panose="030F0702030302020204" pitchFamily="66" charset="0"/>
              </a:rPr>
              <a:t>resistencia</a:t>
            </a:r>
            <a:r>
              <a:rPr lang="en-US" b="1" dirty="0" smtClean="0">
                <a:solidFill>
                  <a:srgbClr val="202020"/>
                </a:solidFill>
                <a:latin typeface="Comic Sans MS" panose="030F0702030302020204" pitchFamily="66" charset="0"/>
              </a:rPr>
              <a:t> a </a:t>
            </a:r>
            <a:r>
              <a:rPr lang="en-US" b="1" dirty="0" err="1" smtClean="0">
                <a:solidFill>
                  <a:srgbClr val="202020"/>
                </a:solidFill>
                <a:latin typeface="Comic Sans MS" panose="030F0702030302020204" pitchFamily="66" charset="0"/>
              </a:rPr>
              <a:t>estrés</a:t>
            </a:r>
            <a:r>
              <a:rPr lang="en-US" b="1" dirty="0" smtClean="0">
                <a:solidFill>
                  <a:srgbClr val="202020"/>
                </a:solidFill>
                <a:latin typeface="Comic Sans MS" panose="030F0702030302020204" pitchFamily="66" charset="0"/>
              </a:rPr>
              <a:t> </a:t>
            </a:r>
            <a:r>
              <a:rPr lang="en-US" b="1" dirty="0" err="1" smtClean="0">
                <a:solidFill>
                  <a:srgbClr val="202020"/>
                </a:solidFill>
                <a:latin typeface="Comic Sans MS" panose="030F0702030302020204" pitchFamily="66" charset="0"/>
              </a:rPr>
              <a:t>impuesto</a:t>
            </a:r>
            <a:r>
              <a:rPr lang="en-US" b="1" dirty="0" smtClean="0">
                <a:solidFill>
                  <a:srgbClr val="202020"/>
                </a:solidFill>
                <a:latin typeface="Comic Sans MS" panose="030F0702030302020204" pitchFamily="66" charset="0"/>
              </a:rPr>
              <a:t> a </a:t>
            </a:r>
            <a:r>
              <a:rPr lang="en-US" b="1" dirty="0" err="1" smtClean="0">
                <a:solidFill>
                  <a:srgbClr val="202020"/>
                </a:solidFill>
                <a:latin typeface="Comic Sans MS" panose="030F0702030302020204" pitchFamily="66" charset="0"/>
              </a:rPr>
              <a:t>través</a:t>
            </a:r>
            <a:r>
              <a:rPr lang="en-US" b="1" dirty="0" smtClean="0">
                <a:solidFill>
                  <a:srgbClr val="202020"/>
                </a:solidFill>
                <a:latin typeface="Comic Sans MS" panose="030F0702030302020204" pitchFamily="66" charset="0"/>
              </a:rPr>
              <a:t> de </a:t>
            </a:r>
            <a:r>
              <a:rPr lang="en-US" b="1" dirty="0" err="1" smtClean="0">
                <a:solidFill>
                  <a:srgbClr val="202020"/>
                </a:solidFill>
                <a:latin typeface="Comic Sans MS" panose="030F0702030302020204" pitchFamily="66" charset="0"/>
              </a:rPr>
              <a:t>exposición</a:t>
            </a:r>
            <a:r>
              <a:rPr lang="en-US" b="1" dirty="0" smtClean="0">
                <a:solidFill>
                  <a:srgbClr val="202020"/>
                </a:solidFill>
                <a:latin typeface="Comic Sans MS" panose="030F0702030302020204" pitchFamily="66" charset="0"/>
              </a:rPr>
              <a:t> </a:t>
            </a:r>
            <a:r>
              <a:rPr lang="en-US" b="1" dirty="0" err="1" smtClean="0">
                <a:solidFill>
                  <a:srgbClr val="202020"/>
                </a:solidFill>
                <a:latin typeface="Comic Sans MS" panose="030F0702030302020204" pitchFamily="66" charset="0"/>
              </a:rPr>
              <a:t>ambiental</a:t>
            </a:r>
            <a:r>
              <a:rPr lang="en-US" b="1" dirty="0" smtClean="0">
                <a:solidFill>
                  <a:srgbClr val="202020"/>
                </a:solidFill>
                <a:latin typeface="Comic Sans MS" panose="030F0702030302020204" pitchFamily="66" charset="0"/>
              </a:rPr>
              <a:t> a </a:t>
            </a:r>
            <a:r>
              <a:rPr lang="en-US" b="1" dirty="0" err="1" smtClean="0">
                <a:solidFill>
                  <a:srgbClr val="202020"/>
                </a:solidFill>
                <a:latin typeface="Comic Sans MS" panose="030F0702030302020204" pitchFamily="66" charset="0"/>
              </a:rPr>
              <a:t>microorganismos</a:t>
            </a:r>
            <a:r>
              <a:rPr lang="en-US" b="1" dirty="0" smtClean="0">
                <a:solidFill>
                  <a:srgbClr val="202020"/>
                </a:solidFill>
                <a:latin typeface="Comic Sans MS" panose="030F0702030302020204" pitchFamily="66" charset="0"/>
              </a:rPr>
              <a:t> produce </a:t>
            </a:r>
            <a:r>
              <a:rPr lang="en-US" b="1" dirty="0" err="1" smtClean="0">
                <a:solidFill>
                  <a:srgbClr val="202020"/>
                </a:solidFill>
                <a:latin typeface="Comic Sans MS" panose="030F0702030302020204" pitchFamily="66" charset="0"/>
              </a:rPr>
              <a:t>resistencia</a:t>
            </a:r>
            <a:r>
              <a:rPr lang="en-US" b="1" dirty="0" smtClean="0">
                <a:solidFill>
                  <a:srgbClr val="202020"/>
                </a:solidFill>
                <a:latin typeface="Comic Sans MS" panose="030F0702030302020204" pitchFamily="66" charset="0"/>
              </a:rPr>
              <a:t> del microbiota. </a:t>
            </a:r>
            <a:endParaRPr lang="en-US" b="1" i="0" dirty="0">
              <a:solidFill>
                <a:srgbClr val="202020"/>
              </a:solidFill>
              <a:effectLst/>
              <a:latin typeface="Comic Sans MS" panose="030F0702030302020204" pitchFamily="66" charset="0"/>
            </a:endParaRPr>
          </a:p>
        </p:txBody>
      </p:sp>
      <p:sp>
        <p:nvSpPr>
          <p:cNvPr id="9" name="Rectángulo 8"/>
          <p:cNvSpPr/>
          <p:nvPr/>
        </p:nvSpPr>
        <p:spPr>
          <a:xfrm>
            <a:off x="1216220" y="5743746"/>
            <a:ext cx="6491472" cy="461665"/>
          </a:xfrm>
          <a:prstGeom prst="rect">
            <a:avLst/>
          </a:prstGeom>
        </p:spPr>
        <p:txBody>
          <a:bodyPr wrap="square">
            <a:spAutoFit/>
          </a:bodyPr>
          <a:lstStyle/>
          <a:p>
            <a:pPr algn="ctr"/>
            <a:r>
              <a:rPr lang="en-US" sz="1200" dirty="0" smtClean="0">
                <a:latin typeface="Times New Roman" panose="02020603050405020304" pitchFamily="18" charset="0"/>
                <a:cs typeface="Times New Roman" panose="02020603050405020304" pitchFamily="18" charset="0"/>
              </a:rPr>
              <a:t>Y. </a:t>
            </a:r>
            <a:r>
              <a:rPr lang="en-US" sz="1200" dirty="0" err="1" smtClean="0">
                <a:latin typeface="Times New Roman" panose="02020603050405020304" pitchFamily="18" charset="0"/>
                <a:cs typeface="Times New Roman" panose="02020603050405020304" pitchFamily="18" charset="0"/>
              </a:rPr>
              <a:t>Litvak</a:t>
            </a:r>
            <a:r>
              <a:rPr lang="en-US" sz="1200" dirty="0" smtClean="0">
                <a:latin typeface="Times New Roman" panose="02020603050405020304" pitchFamily="18" charset="0"/>
                <a:cs typeface="Times New Roman" panose="02020603050405020304" pitchFamily="18" charset="0"/>
              </a:rPr>
              <a:t>, AJ</a:t>
            </a:r>
            <a:r>
              <a:rPr lang="en-US" sz="1200" dirty="0">
                <a:latin typeface="Times New Roman" panose="02020603050405020304" pitchFamily="18" charset="0"/>
                <a:cs typeface="Times New Roman" panose="02020603050405020304" pitchFamily="18" charset="0"/>
              </a:rPr>
              <a:t>. </a:t>
            </a:r>
            <a:r>
              <a:rPr lang="en-US" sz="1200" dirty="0" err="1" smtClean="0">
                <a:latin typeface="Times New Roman" panose="02020603050405020304" pitchFamily="18" charset="0"/>
                <a:cs typeface="Times New Roman" panose="02020603050405020304" pitchFamily="18" charset="0"/>
              </a:rPr>
              <a:t>Bäumler</a:t>
            </a:r>
            <a:r>
              <a:rPr lang="en-US" sz="1200" dirty="0" smtClean="0">
                <a:latin typeface="Times New Roman" panose="02020603050405020304" pitchFamily="18" charset="0"/>
                <a:cs typeface="Times New Roman" panose="02020603050405020304" pitchFamily="18" charset="0"/>
              </a:rPr>
              <a:t>. </a:t>
            </a:r>
            <a:r>
              <a:rPr lang="en-US" sz="1200" i="1" dirty="0" smtClean="0">
                <a:latin typeface="Times New Roman" panose="02020603050405020304" pitchFamily="18" charset="0"/>
                <a:cs typeface="Times New Roman" panose="02020603050405020304" pitchFamily="18" charset="0"/>
              </a:rPr>
              <a:t>The founder hypothesis: A basis for microbiota resistance, diversity in taxa carriage, and colonization resistance against pathogens. </a:t>
            </a:r>
            <a:r>
              <a:rPr lang="pt-BR" sz="1200" dirty="0" err="1" smtClean="0">
                <a:latin typeface="Times New Roman" panose="02020603050405020304" pitchFamily="18" charset="0"/>
                <a:cs typeface="Times New Roman" panose="02020603050405020304" pitchFamily="18" charset="0"/>
              </a:rPr>
              <a:t>PLoS</a:t>
            </a:r>
            <a:r>
              <a:rPr lang="pt-BR" sz="1200" dirty="0" smtClean="0">
                <a:latin typeface="Times New Roman" panose="02020603050405020304" pitchFamily="18" charset="0"/>
                <a:cs typeface="Times New Roman" panose="02020603050405020304" pitchFamily="18" charset="0"/>
              </a:rPr>
              <a:t> </a:t>
            </a:r>
            <a:r>
              <a:rPr lang="pt-BR" sz="1200" dirty="0" err="1">
                <a:latin typeface="Times New Roman" panose="02020603050405020304" pitchFamily="18" charset="0"/>
                <a:cs typeface="Times New Roman" panose="02020603050405020304" pitchFamily="18" charset="0"/>
              </a:rPr>
              <a:t>Pathog</a:t>
            </a:r>
            <a:r>
              <a:rPr lang="pt-BR" sz="1200" dirty="0">
                <a:latin typeface="Times New Roman" panose="02020603050405020304" pitchFamily="18" charset="0"/>
                <a:cs typeface="Times New Roman" panose="02020603050405020304" pitchFamily="18" charset="0"/>
              </a:rPr>
              <a:t>. 2019 </a:t>
            </a:r>
            <a:r>
              <a:rPr lang="pt-BR" sz="1200" dirty="0" err="1">
                <a:latin typeface="Times New Roman" panose="02020603050405020304" pitchFamily="18" charset="0"/>
                <a:cs typeface="Times New Roman" panose="02020603050405020304" pitchFamily="18" charset="0"/>
              </a:rPr>
              <a:t>Feb</a:t>
            </a:r>
            <a:r>
              <a:rPr lang="pt-BR" sz="1200" dirty="0">
                <a:latin typeface="Times New Roman" panose="02020603050405020304" pitchFamily="18" charset="0"/>
                <a:cs typeface="Times New Roman" panose="02020603050405020304" pitchFamily="18" charset="0"/>
              </a:rPr>
              <a:t> 21;15(2):e1007563. </a:t>
            </a:r>
            <a:endParaRPr lang="es-VE" sz="1200" dirty="0">
              <a:latin typeface="Times New Roman" panose="02020603050405020304" pitchFamily="18" charset="0"/>
              <a:cs typeface="Times New Roman" panose="02020603050405020304" pitchFamily="18" charset="0"/>
            </a:endParaRPr>
          </a:p>
        </p:txBody>
      </p:sp>
      <p:sp>
        <p:nvSpPr>
          <p:cNvPr id="2" name="Rectángulo 1"/>
          <p:cNvSpPr/>
          <p:nvPr/>
        </p:nvSpPr>
        <p:spPr>
          <a:xfrm>
            <a:off x="3061009" y="577072"/>
            <a:ext cx="3021981" cy="400110"/>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none">
            <a:spAutoFit/>
          </a:bodyPr>
          <a:lstStyle/>
          <a:p>
            <a:r>
              <a:rPr lang="en-US" sz="2000" dirty="0" err="1" smtClean="0">
                <a:solidFill>
                  <a:srgbClr val="202020"/>
                </a:solidFill>
                <a:effectLst>
                  <a:outerShdw blurRad="38100" dist="38100" dir="2700000" algn="tl">
                    <a:srgbClr val="000000">
                      <a:alpha val="43137"/>
                    </a:srgbClr>
                  </a:outerShdw>
                </a:effectLst>
                <a:latin typeface="Comic Sans MS" panose="030F0702030302020204" pitchFamily="66" charset="0"/>
              </a:rPr>
              <a:t>Hipótesis</a:t>
            </a:r>
            <a:r>
              <a:rPr lang="en-US" sz="2000" dirty="0" smtClean="0">
                <a:solidFill>
                  <a:srgbClr val="202020"/>
                </a:solidFill>
                <a:effectLst>
                  <a:outerShdw blurRad="38100" dist="38100" dir="2700000" algn="tl">
                    <a:srgbClr val="000000">
                      <a:alpha val="43137"/>
                    </a:srgbClr>
                  </a:outerShdw>
                </a:effectLst>
                <a:latin typeface="Comic Sans MS" panose="030F0702030302020204" pitchFamily="66" charset="0"/>
              </a:rPr>
              <a:t> del </a:t>
            </a:r>
            <a:r>
              <a:rPr lang="en-US" sz="2000" dirty="0" err="1">
                <a:solidFill>
                  <a:srgbClr val="202020"/>
                </a:solidFill>
                <a:effectLst>
                  <a:outerShdw blurRad="38100" dist="38100" dir="2700000" algn="tl">
                    <a:srgbClr val="000000">
                      <a:alpha val="43137"/>
                    </a:srgbClr>
                  </a:outerShdw>
                </a:effectLst>
                <a:latin typeface="Comic Sans MS" panose="030F0702030302020204" pitchFamily="66" charset="0"/>
              </a:rPr>
              <a:t>F</a:t>
            </a:r>
            <a:r>
              <a:rPr lang="en-US" sz="2000" dirty="0" err="1" smtClean="0">
                <a:solidFill>
                  <a:srgbClr val="202020"/>
                </a:solidFill>
                <a:effectLst>
                  <a:outerShdw blurRad="38100" dist="38100" dir="2700000" algn="tl">
                    <a:srgbClr val="000000">
                      <a:alpha val="43137"/>
                    </a:srgbClr>
                  </a:outerShdw>
                </a:effectLst>
                <a:latin typeface="Comic Sans MS" panose="030F0702030302020204" pitchFamily="66" charset="0"/>
              </a:rPr>
              <a:t>undador</a:t>
            </a:r>
            <a:endParaRPr lang="en-US" sz="2000" dirty="0">
              <a:solidFill>
                <a:srgbClr val="202020"/>
              </a:solidFill>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2909436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5 CuadroTexto"/>
          <p:cNvSpPr txBox="1"/>
          <p:nvPr/>
        </p:nvSpPr>
        <p:spPr>
          <a:xfrm>
            <a:off x="6526991" y="6548968"/>
            <a:ext cx="2606804" cy="261610"/>
          </a:xfrm>
          <a:prstGeom prst="rect">
            <a:avLst/>
          </a:prstGeom>
          <a:noFill/>
        </p:spPr>
        <p:txBody>
          <a:bodyPr wrap="none" rtlCol="0">
            <a:spAutoFit/>
          </a:bodyPr>
          <a:lstStyle/>
          <a:p>
            <a:r>
              <a:rPr lang="es-VE" sz="1100" dirty="0">
                <a:solidFill>
                  <a:prstClr val="white">
                    <a:lumMod val="65000"/>
                  </a:prstClr>
                </a:solidFill>
                <a:latin typeface="Arial" panose="020B0604020202020204" pitchFamily="34" charset="0"/>
                <a:cs typeface="Arial" panose="020B0604020202020204" pitchFamily="34" charset="0"/>
              </a:rPr>
              <a:t>X. Páez. Facultad Medicina. ULA </a:t>
            </a:r>
            <a:r>
              <a:rPr lang="es-VE" sz="1100" dirty="0" smtClean="0">
                <a:solidFill>
                  <a:prstClr val="white">
                    <a:lumMod val="65000"/>
                  </a:prstClr>
                </a:solidFill>
                <a:latin typeface="Arial" panose="020B0604020202020204" pitchFamily="34" charset="0"/>
                <a:cs typeface="Arial" panose="020B0604020202020204" pitchFamily="34" charset="0"/>
              </a:rPr>
              <a:t>2019</a:t>
            </a:r>
            <a:endParaRPr lang="es-VE" sz="1100" dirty="0">
              <a:solidFill>
                <a:prstClr val="white">
                  <a:lumMod val="65000"/>
                </a:prstClr>
              </a:solidFill>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BEBA8EAE-BF5A-486C-A8C5-ECC9F3942E4B}">
                <a14:imgProps xmlns:a14="http://schemas.microsoft.com/office/drawing/2010/main">
                  <a14:imgLayer r:embed="rId3">
                    <a14:imgEffect>
                      <a14:sharpenSoften amount="24000"/>
                    </a14:imgEffect>
                  </a14:imgLayer>
                </a14:imgProps>
              </a:ext>
              <a:ext uri="{28A0092B-C50C-407E-A947-70E740481C1C}">
                <a14:useLocalDpi xmlns:a14="http://schemas.microsoft.com/office/drawing/2010/main" val="0"/>
              </a:ext>
            </a:extLst>
          </a:blip>
          <a:stretch>
            <a:fillRect/>
          </a:stretch>
        </p:blipFill>
        <p:spPr>
          <a:xfrm>
            <a:off x="2412752" y="261355"/>
            <a:ext cx="4337506" cy="6072510"/>
          </a:xfrm>
          <a:prstGeom prst="rect">
            <a:avLst/>
          </a:prstGeom>
          <a:effectLst>
            <a:outerShdw blurRad="50800" dist="38100" dir="2700000" algn="tl" rotWithShape="0">
              <a:prstClr val="black">
                <a:alpha val="40000"/>
              </a:prstClr>
            </a:outerShdw>
          </a:effectLst>
        </p:spPr>
      </p:pic>
      <p:sp>
        <p:nvSpPr>
          <p:cNvPr id="6" name="Rectángulo 5"/>
          <p:cNvSpPr/>
          <p:nvPr/>
        </p:nvSpPr>
        <p:spPr>
          <a:xfrm>
            <a:off x="2357438" y="6345155"/>
            <a:ext cx="4572000" cy="276999"/>
          </a:xfrm>
          <a:prstGeom prst="rect">
            <a:avLst/>
          </a:prstGeom>
        </p:spPr>
        <p:txBody>
          <a:bodyPr>
            <a:spAutoFit/>
          </a:bodyPr>
          <a:lstStyle/>
          <a:p>
            <a:r>
              <a:rPr lang="es-VE" sz="1200" dirty="0">
                <a:solidFill>
                  <a:schemeClr val="bg1"/>
                </a:solidFill>
                <a:latin typeface="Times New Roman" panose="02020603050405020304" pitchFamily="18" charset="0"/>
                <a:cs typeface="Times New Roman" panose="02020603050405020304" pitchFamily="18" charset="0"/>
              </a:rPr>
              <a:t>https://www.cartoonstock.com/directory/y/you_are_what_you_eat.asp</a:t>
            </a:r>
          </a:p>
        </p:txBody>
      </p:sp>
    </p:spTree>
    <p:extLst>
      <p:ext uri="{BB962C8B-B14F-4D97-AF65-F5344CB8AC3E}">
        <p14:creationId xmlns:p14="http://schemas.microsoft.com/office/powerpoint/2010/main" val="411376255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6753540" y="6581159"/>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6" name="Rectángulo 5"/>
          <p:cNvSpPr/>
          <p:nvPr/>
        </p:nvSpPr>
        <p:spPr>
          <a:xfrm>
            <a:off x="935026" y="1276858"/>
            <a:ext cx="7416824" cy="5047536"/>
          </a:xfrm>
          <a:prstGeom prst="rect">
            <a:avLst/>
          </a:prstGeom>
          <a:noFill/>
          <a:ln>
            <a:solidFill>
              <a:srgbClr val="0000FF"/>
            </a:solidFill>
          </a:ln>
          <a:effectLst>
            <a:outerShdw blurRad="50800" dist="38100" dir="2700000" algn="tl" rotWithShape="0">
              <a:prstClr val="black">
                <a:alpha val="40000"/>
              </a:prstClr>
            </a:outerShdw>
          </a:effectLst>
        </p:spPr>
        <p:txBody>
          <a:bodyPr wrap="square">
            <a:spAutoFit/>
          </a:bodyPr>
          <a:lstStyle/>
          <a:p>
            <a:r>
              <a:rPr lang="es-VE" sz="2400" dirty="0" smtClean="0">
                <a:solidFill>
                  <a:srgbClr val="0000FF"/>
                </a:solidFill>
                <a:latin typeface="Comic Sans MS" panose="030F0702030302020204" pitchFamily="66" charset="0"/>
              </a:rPr>
              <a:t>Lo que se sabe</a:t>
            </a:r>
          </a:p>
          <a:p>
            <a:endParaRPr lang="es-VE" sz="1000" b="1" dirty="0">
              <a:latin typeface="Comic Sans MS" panose="030F0702030302020204" pitchFamily="66" charset="0"/>
            </a:endParaRPr>
          </a:p>
          <a:p>
            <a:r>
              <a:rPr lang="en-US" sz="2000" dirty="0">
                <a:latin typeface="Comic Sans MS" panose="030F0702030302020204" pitchFamily="66" charset="0"/>
              </a:rPr>
              <a:t>• </a:t>
            </a:r>
            <a:r>
              <a:rPr lang="en-US" sz="2000" dirty="0" err="1">
                <a:latin typeface="Comic Sans MS" panose="030F0702030302020204" pitchFamily="66" charset="0"/>
              </a:rPr>
              <a:t>S</a:t>
            </a:r>
            <a:r>
              <a:rPr lang="en-US" sz="2000" dirty="0" err="1" smtClean="0">
                <a:latin typeface="Comic Sans MS" panose="030F0702030302020204" pitchFamily="66" charset="0"/>
              </a:rPr>
              <a:t>uplemento</a:t>
            </a:r>
            <a:r>
              <a:rPr lang="en-US" sz="2000" dirty="0" smtClean="0">
                <a:latin typeface="Comic Sans MS" panose="030F0702030302020204" pitchFamily="66" charset="0"/>
              </a:rPr>
              <a:t> de </a:t>
            </a:r>
            <a:r>
              <a:rPr lang="en-US" sz="2000" dirty="0" smtClean="0">
                <a:effectLst>
                  <a:outerShdw blurRad="38100" dist="38100" dir="2700000" algn="tl">
                    <a:srgbClr val="000000">
                      <a:alpha val="43137"/>
                    </a:srgbClr>
                  </a:outerShdw>
                </a:effectLst>
                <a:latin typeface="Comic Sans MS" panose="030F0702030302020204" pitchFamily="66" charset="0"/>
              </a:rPr>
              <a:t>probióticos</a:t>
            </a:r>
            <a:r>
              <a:rPr lang="en-US" sz="2000" dirty="0" smtClean="0">
                <a:latin typeface="Comic Sans MS" panose="030F0702030302020204" pitchFamily="66" charset="0"/>
              </a:rPr>
              <a:t> </a:t>
            </a:r>
            <a:r>
              <a:rPr lang="en-US" sz="2000" dirty="0" err="1" smtClean="0">
                <a:latin typeface="Comic Sans MS" panose="030F0702030302020204" pitchFamily="66" charset="0"/>
              </a:rPr>
              <a:t>tiene</a:t>
            </a:r>
            <a:r>
              <a:rPr lang="en-US" sz="2000" dirty="0" smtClean="0">
                <a:latin typeface="Comic Sans MS" panose="030F0702030302020204" pitchFamily="66" charset="0"/>
              </a:rPr>
              <a:t> </a:t>
            </a:r>
            <a:r>
              <a:rPr lang="en-US" sz="2000" dirty="0" err="1" smtClean="0">
                <a:latin typeface="Comic Sans MS" panose="030F0702030302020204" pitchFamily="66" charset="0"/>
              </a:rPr>
              <a:t>varios</a:t>
            </a:r>
            <a:r>
              <a:rPr lang="en-US" sz="2000" dirty="0" smtClean="0">
                <a:latin typeface="Comic Sans MS" panose="030F0702030302020204" pitchFamily="66" charset="0"/>
              </a:rPr>
              <a:t> </a:t>
            </a:r>
            <a:r>
              <a:rPr lang="en-US" sz="2000" dirty="0" err="1" smtClean="0">
                <a:latin typeface="Comic Sans MS" panose="030F0702030302020204" pitchFamily="66" charset="0"/>
              </a:rPr>
              <a:t>efectos</a:t>
            </a:r>
            <a:r>
              <a:rPr lang="en-US" sz="2000" dirty="0" smtClean="0">
                <a:latin typeface="Comic Sans MS" panose="030F0702030302020204" pitchFamily="66" charset="0"/>
              </a:rPr>
              <a:t>  </a:t>
            </a:r>
          </a:p>
          <a:p>
            <a:r>
              <a:rPr lang="en-US" sz="2000" dirty="0">
                <a:latin typeface="Comic Sans MS" panose="030F0702030302020204" pitchFamily="66" charset="0"/>
              </a:rPr>
              <a:t> </a:t>
            </a:r>
            <a:r>
              <a:rPr lang="en-US" sz="2000" dirty="0" smtClean="0">
                <a:latin typeface="Comic Sans MS" panose="030F0702030302020204" pitchFamily="66" charset="0"/>
              </a:rPr>
              <a:t> </a:t>
            </a:r>
            <a:r>
              <a:rPr lang="en-US" sz="2000" dirty="0" err="1" smtClean="0">
                <a:latin typeface="Comic Sans MS" panose="030F0702030302020204" pitchFamily="66" charset="0"/>
              </a:rPr>
              <a:t>beneficiosos</a:t>
            </a:r>
            <a:r>
              <a:rPr lang="en-US" sz="2000" dirty="0" smtClean="0">
                <a:latin typeface="Comic Sans MS" panose="030F0702030302020204" pitchFamily="66" charset="0"/>
              </a:rPr>
              <a:t> </a:t>
            </a:r>
            <a:r>
              <a:rPr lang="en-US" sz="2000" dirty="0" err="1" smtClean="0">
                <a:latin typeface="Comic Sans MS" panose="030F0702030302020204" pitchFamily="66" charset="0"/>
              </a:rPr>
              <a:t>sobre</a:t>
            </a:r>
            <a:r>
              <a:rPr lang="en-US" sz="2000" dirty="0" smtClean="0">
                <a:latin typeface="Comic Sans MS" panose="030F0702030302020204" pitchFamily="66" charset="0"/>
              </a:rPr>
              <a:t> la </a:t>
            </a:r>
            <a:r>
              <a:rPr lang="en-US" sz="2000" dirty="0" err="1" smtClean="0">
                <a:latin typeface="Comic Sans MS" panose="030F0702030302020204" pitchFamily="66" charset="0"/>
              </a:rPr>
              <a:t>salud</a:t>
            </a:r>
            <a:r>
              <a:rPr lang="en-US" sz="2000" dirty="0" smtClean="0">
                <a:latin typeface="Comic Sans MS" panose="030F0702030302020204" pitchFamily="66" charset="0"/>
              </a:rPr>
              <a:t> </a:t>
            </a:r>
            <a:r>
              <a:rPr lang="en-US" sz="2000" dirty="0" err="1" smtClean="0">
                <a:latin typeface="Comic Sans MS" panose="030F0702030302020204" pitchFamily="66" charset="0"/>
              </a:rPr>
              <a:t>humana</a:t>
            </a:r>
            <a:endParaRPr lang="en-US" sz="2000" dirty="0" smtClean="0">
              <a:latin typeface="Comic Sans MS" panose="030F0702030302020204" pitchFamily="66" charset="0"/>
            </a:endParaRPr>
          </a:p>
          <a:p>
            <a:endParaRPr lang="en-US" sz="800" dirty="0">
              <a:latin typeface="Comic Sans MS" panose="030F0702030302020204" pitchFamily="66" charset="0"/>
            </a:endParaRPr>
          </a:p>
          <a:p>
            <a:r>
              <a:rPr lang="en-US" sz="2000" dirty="0">
                <a:latin typeface="Comic Sans MS" panose="030F0702030302020204" pitchFamily="66" charset="0"/>
              </a:rPr>
              <a:t>• </a:t>
            </a:r>
            <a:r>
              <a:rPr lang="en-US" sz="2000" dirty="0" err="1">
                <a:effectLst>
                  <a:outerShdw blurRad="38100" dist="38100" dir="2700000" algn="tl">
                    <a:srgbClr val="000000">
                      <a:alpha val="43137"/>
                    </a:srgbClr>
                  </a:outerShdw>
                </a:effectLst>
                <a:latin typeface="Comic Sans MS" panose="030F0702030302020204" pitchFamily="66" charset="0"/>
              </a:rPr>
              <a:t>M</a:t>
            </a:r>
            <a:r>
              <a:rPr lang="en-US" sz="2000" dirty="0" err="1" smtClean="0">
                <a:effectLst>
                  <a:outerShdw blurRad="38100" dist="38100" dir="2700000" algn="tl">
                    <a:srgbClr val="000000">
                      <a:alpha val="43137"/>
                    </a:srgbClr>
                  </a:outerShdw>
                </a:effectLst>
                <a:latin typeface="Comic Sans MS" panose="030F0702030302020204" pitchFamily="66" charset="0"/>
              </a:rPr>
              <a:t>icrobios</a:t>
            </a:r>
            <a:r>
              <a:rPr lang="en-US" sz="2000" dirty="0" smtClean="0">
                <a:latin typeface="Comic Sans MS" panose="030F0702030302020204" pitchFamily="66" charset="0"/>
              </a:rPr>
              <a:t> </a:t>
            </a:r>
            <a:r>
              <a:rPr lang="en-US" sz="2000" dirty="0" err="1" smtClean="0">
                <a:latin typeface="Comic Sans MS" panose="030F0702030302020204" pitchFamily="66" charset="0"/>
              </a:rPr>
              <a:t>influyen</a:t>
            </a:r>
            <a:r>
              <a:rPr lang="en-US" sz="2000" dirty="0" smtClean="0">
                <a:latin typeface="Comic Sans MS" panose="030F0702030302020204" pitchFamily="66" charset="0"/>
              </a:rPr>
              <a:t> en el </a:t>
            </a:r>
            <a:r>
              <a:rPr lang="en-US" sz="2000" dirty="0" err="1" smtClean="0">
                <a:latin typeface="Comic Sans MS" panose="030F0702030302020204" pitchFamily="66" charset="0"/>
              </a:rPr>
              <a:t>metabolismo</a:t>
            </a:r>
            <a:r>
              <a:rPr lang="en-US" sz="2000" dirty="0" smtClean="0">
                <a:latin typeface="Comic Sans MS" panose="030F0702030302020204" pitchFamily="66" charset="0"/>
              </a:rPr>
              <a:t> </a:t>
            </a:r>
            <a:r>
              <a:rPr lang="en-US" sz="2000" dirty="0" err="1" smtClean="0">
                <a:latin typeface="Comic Sans MS" panose="030F0702030302020204" pitchFamily="66" charset="0"/>
              </a:rPr>
              <a:t>humano</a:t>
            </a:r>
            <a:r>
              <a:rPr lang="en-US" sz="2000" dirty="0" smtClean="0">
                <a:latin typeface="Comic Sans MS" panose="030F0702030302020204" pitchFamily="66" charset="0"/>
              </a:rPr>
              <a:t> de la </a:t>
            </a:r>
            <a:r>
              <a:rPr lang="en-US" sz="2000" dirty="0" err="1" smtClean="0">
                <a:latin typeface="Comic Sans MS" panose="030F0702030302020204" pitchFamily="66" charset="0"/>
              </a:rPr>
              <a:t>energía</a:t>
            </a:r>
            <a:endParaRPr lang="en-US" sz="2000" dirty="0" smtClean="0">
              <a:latin typeface="Comic Sans MS" panose="030F0702030302020204" pitchFamily="66" charset="0"/>
            </a:endParaRPr>
          </a:p>
          <a:p>
            <a:r>
              <a:rPr lang="en-US" sz="800" dirty="0" smtClean="0">
                <a:latin typeface="Comic Sans MS" panose="030F0702030302020204" pitchFamily="66" charset="0"/>
              </a:rPr>
              <a:t> </a:t>
            </a:r>
          </a:p>
          <a:p>
            <a:r>
              <a:rPr lang="en-US" sz="2000" dirty="0" smtClean="0">
                <a:latin typeface="Comic Sans MS" panose="030F0702030302020204" pitchFamily="66" charset="0"/>
              </a:rPr>
              <a:t>• </a:t>
            </a:r>
            <a:r>
              <a:rPr lang="en-US" sz="2000" dirty="0" err="1" smtClean="0">
                <a:effectLst>
                  <a:outerShdw blurRad="38100" dist="38100" dir="2700000" algn="tl">
                    <a:srgbClr val="000000">
                      <a:alpha val="43137"/>
                    </a:srgbClr>
                  </a:outerShdw>
                </a:effectLst>
                <a:latin typeface="Comic Sans MS" panose="030F0702030302020204" pitchFamily="66" charset="0"/>
              </a:rPr>
              <a:t>Dieta</a:t>
            </a:r>
            <a:r>
              <a:rPr lang="en-US" sz="2000" dirty="0" smtClean="0">
                <a:effectLst>
                  <a:outerShdw blurRad="38100" dist="38100" dir="2700000" algn="tl">
                    <a:srgbClr val="000000">
                      <a:alpha val="43137"/>
                    </a:srgbClr>
                  </a:outerShdw>
                </a:effectLst>
                <a:latin typeface="Comic Sans MS" panose="030F0702030302020204" pitchFamily="66" charset="0"/>
              </a:rPr>
              <a:t> y </a:t>
            </a:r>
            <a:r>
              <a:rPr lang="en-US" sz="2000" dirty="0" err="1" smtClean="0">
                <a:effectLst>
                  <a:outerShdw blurRad="38100" dist="38100" dir="2700000" algn="tl">
                    <a:srgbClr val="000000">
                      <a:alpha val="43137"/>
                    </a:srgbClr>
                  </a:outerShdw>
                </a:effectLst>
                <a:latin typeface="Comic Sans MS" panose="030F0702030302020204" pitchFamily="66" charset="0"/>
              </a:rPr>
              <a:t>medicación</a:t>
            </a:r>
            <a:r>
              <a:rPr lang="en-US" sz="2000" dirty="0" smtClean="0">
                <a:effectLst>
                  <a:outerShdw blurRad="38100" dist="38100" dir="2700000" algn="tl">
                    <a:srgbClr val="000000">
                      <a:alpha val="43137"/>
                    </a:srgbClr>
                  </a:outerShdw>
                </a:effectLst>
                <a:latin typeface="Comic Sans MS" panose="030F0702030302020204" pitchFamily="66" charset="0"/>
              </a:rPr>
              <a:t> </a:t>
            </a:r>
            <a:r>
              <a:rPr lang="en-US" sz="2000" dirty="0" err="1" smtClean="0">
                <a:latin typeface="Comic Sans MS" panose="030F0702030302020204" pitchFamily="66" charset="0"/>
              </a:rPr>
              <a:t>tiene</a:t>
            </a:r>
            <a:r>
              <a:rPr lang="en-US" sz="2000" dirty="0" smtClean="0">
                <a:latin typeface="Comic Sans MS" panose="030F0702030302020204" pitchFamily="66" charset="0"/>
              </a:rPr>
              <a:t> </a:t>
            </a:r>
            <a:r>
              <a:rPr lang="en-US" sz="2000" dirty="0" err="1" smtClean="0">
                <a:latin typeface="Comic Sans MS" panose="030F0702030302020204" pitchFamily="66" charset="0"/>
              </a:rPr>
              <a:t>fuerte</a:t>
            </a:r>
            <a:r>
              <a:rPr lang="en-US" sz="2000" dirty="0" smtClean="0">
                <a:latin typeface="Comic Sans MS" panose="030F0702030302020204" pitchFamily="66" charset="0"/>
              </a:rPr>
              <a:t> </a:t>
            </a:r>
            <a:r>
              <a:rPr lang="en-US" sz="2000" dirty="0" err="1" smtClean="0">
                <a:latin typeface="Comic Sans MS" panose="030F0702030302020204" pitchFamily="66" charset="0"/>
              </a:rPr>
              <a:t>influencia</a:t>
            </a:r>
            <a:r>
              <a:rPr lang="en-US" sz="2000" dirty="0" smtClean="0">
                <a:latin typeface="Comic Sans MS" panose="030F0702030302020204" pitchFamily="66" charset="0"/>
              </a:rPr>
              <a:t> </a:t>
            </a:r>
            <a:r>
              <a:rPr lang="en-US" sz="2000" dirty="0" err="1" smtClean="0">
                <a:latin typeface="Comic Sans MS" panose="030F0702030302020204" pitchFamily="66" charset="0"/>
              </a:rPr>
              <a:t>sobre</a:t>
            </a:r>
            <a:r>
              <a:rPr lang="en-US" sz="2000" dirty="0" smtClean="0">
                <a:latin typeface="Comic Sans MS" panose="030F0702030302020204" pitchFamily="66" charset="0"/>
              </a:rPr>
              <a:t> la  </a:t>
            </a:r>
          </a:p>
          <a:p>
            <a:r>
              <a:rPr lang="en-US" sz="2000" dirty="0">
                <a:latin typeface="Comic Sans MS" panose="030F0702030302020204" pitchFamily="66" charset="0"/>
              </a:rPr>
              <a:t> </a:t>
            </a:r>
            <a:r>
              <a:rPr lang="en-US" sz="2000" dirty="0" smtClean="0">
                <a:latin typeface="Comic Sans MS" panose="030F0702030302020204" pitchFamily="66" charset="0"/>
              </a:rPr>
              <a:t> </a:t>
            </a:r>
            <a:r>
              <a:rPr lang="en-US" sz="2000" dirty="0" err="1" smtClean="0">
                <a:latin typeface="Comic Sans MS" panose="030F0702030302020204" pitchFamily="66" charset="0"/>
              </a:rPr>
              <a:t>composición</a:t>
            </a:r>
            <a:r>
              <a:rPr lang="en-US" sz="2000" dirty="0" smtClean="0">
                <a:latin typeface="Comic Sans MS" panose="030F0702030302020204" pitchFamily="66" charset="0"/>
              </a:rPr>
              <a:t> del microbiota</a:t>
            </a:r>
          </a:p>
          <a:p>
            <a:endParaRPr lang="en-US" sz="800" dirty="0" smtClean="0">
              <a:latin typeface="Comic Sans MS" panose="030F0702030302020204" pitchFamily="66" charset="0"/>
            </a:endParaRPr>
          </a:p>
          <a:p>
            <a:r>
              <a:rPr lang="en-US" sz="2000" dirty="0" smtClean="0">
                <a:latin typeface="Comic Sans MS" panose="030F0702030302020204" pitchFamily="66" charset="0"/>
              </a:rPr>
              <a:t>• </a:t>
            </a:r>
            <a:r>
              <a:rPr lang="en-US" sz="2000" dirty="0" err="1">
                <a:effectLst>
                  <a:outerShdw blurRad="38100" dist="38100" dir="2700000" algn="tl">
                    <a:srgbClr val="000000">
                      <a:alpha val="43137"/>
                    </a:srgbClr>
                  </a:outerShdw>
                </a:effectLst>
                <a:latin typeface="Comic Sans MS" panose="030F0702030302020204" pitchFamily="66" charset="0"/>
              </a:rPr>
              <a:t>C</a:t>
            </a:r>
            <a:r>
              <a:rPr lang="en-US" sz="2000" dirty="0" err="1" smtClean="0">
                <a:effectLst>
                  <a:outerShdw blurRad="38100" dist="38100" dir="2700000" algn="tl">
                    <a:srgbClr val="000000">
                      <a:alpha val="43137"/>
                    </a:srgbClr>
                  </a:outerShdw>
                </a:effectLst>
                <a:latin typeface="Comic Sans MS" panose="030F0702030302020204" pitchFamily="66" charset="0"/>
              </a:rPr>
              <a:t>omposición</a:t>
            </a:r>
            <a:r>
              <a:rPr lang="en-US" sz="2000" dirty="0" smtClean="0">
                <a:effectLst>
                  <a:outerShdw blurRad="38100" dist="38100" dir="2700000" algn="tl">
                    <a:srgbClr val="000000">
                      <a:alpha val="43137"/>
                    </a:srgbClr>
                  </a:outerShdw>
                </a:effectLst>
                <a:latin typeface="Comic Sans MS" panose="030F0702030302020204" pitchFamily="66" charset="0"/>
              </a:rPr>
              <a:t> del microbiota </a:t>
            </a:r>
            <a:r>
              <a:rPr lang="en-US" sz="2000" dirty="0" err="1" smtClean="0">
                <a:latin typeface="Comic Sans MS" panose="030F0702030302020204" pitchFamily="66" charset="0"/>
              </a:rPr>
              <a:t>influye</a:t>
            </a:r>
            <a:r>
              <a:rPr lang="en-US" sz="2000" dirty="0" smtClean="0">
                <a:latin typeface="Comic Sans MS" panose="030F0702030302020204" pitchFamily="66" charset="0"/>
              </a:rPr>
              <a:t> en la </a:t>
            </a:r>
            <a:r>
              <a:rPr lang="en-US" sz="2000" dirty="0" err="1" smtClean="0">
                <a:latin typeface="Comic Sans MS" panose="030F0702030302020204" pitchFamily="66" charset="0"/>
              </a:rPr>
              <a:t>respuesta</a:t>
            </a:r>
            <a:r>
              <a:rPr lang="en-US" sz="2000" dirty="0" smtClean="0">
                <a:latin typeface="Comic Sans MS" panose="030F0702030302020204" pitchFamily="66" charset="0"/>
              </a:rPr>
              <a:t> a la </a:t>
            </a:r>
          </a:p>
          <a:p>
            <a:r>
              <a:rPr lang="en-US" sz="2000" dirty="0">
                <a:latin typeface="Comic Sans MS" panose="030F0702030302020204" pitchFamily="66" charset="0"/>
              </a:rPr>
              <a:t> </a:t>
            </a:r>
            <a:r>
              <a:rPr lang="en-US" sz="2000" dirty="0" smtClean="0">
                <a:latin typeface="Comic Sans MS" panose="030F0702030302020204" pitchFamily="66" charset="0"/>
              </a:rPr>
              <a:t> </a:t>
            </a:r>
            <a:r>
              <a:rPr lang="en-US" sz="2000" dirty="0" err="1" smtClean="0">
                <a:latin typeface="Comic Sans MS" panose="030F0702030302020204" pitchFamily="66" charset="0"/>
              </a:rPr>
              <a:t>quimioterapia</a:t>
            </a:r>
            <a:r>
              <a:rPr lang="en-US" sz="2000" dirty="0" smtClean="0">
                <a:latin typeface="Comic Sans MS" panose="030F0702030302020204" pitchFamily="66" charset="0"/>
              </a:rPr>
              <a:t> e </a:t>
            </a:r>
            <a:r>
              <a:rPr lang="en-US" sz="2000" dirty="0" err="1" smtClean="0">
                <a:latin typeface="Comic Sans MS" panose="030F0702030302020204" pitchFamily="66" charset="0"/>
              </a:rPr>
              <a:t>inmunoterapia</a:t>
            </a:r>
            <a:endParaRPr lang="en-US" sz="2000" dirty="0" smtClean="0">
              <a:latin typeface="Comic Sans MS" panose="030F0702030302020204" pitchFamily="66" charset="0"/>
            </a:endParaRPr>
          </a:p>
          <a:p>
            <a:endParaRPr lang="en-US" sz="800" dirty="0" smtClean="0">
              <a:latin typeface="Comic Sans MS" panose="030F0702030302020204" pitchFamily="66" charset="0"/>
            </a:endParaRPr>
          </a:p>
          <a:p>
            <a:r>
              <a:rPr lang="en-US" sz="800" dirty="0" smtClean="0">
                <a:latin typeface="Comic Sans MS" panose="030F0702030302020204" pitchFamily="66" charset="0"/>
              </a:rPr>
              <a:t> </a:t>
            </a:r>
          </a:p>
          <a:p>
            <a:r>
              <a:rPr lang="en-US" sz="2000" dirty="0" smtClean="0">
                <a:latin typeface="Comic Sans MS" panose="030F0702030302020204" pitchFamily="66" charset="0"/>
              </a:rPr>
              <a:t>• </a:t>
            </a:r>
            <a:r>
              <a:rPr lang="en-US" sz="2000" dirty="0" err="1">
                <a:effectLst>
                  <a:outerShdw blurRad="38100" dist="38100" dir="2700000" algn="tl">
                    <a:srgbClr val="000000">
                      <a:alpha val="43137"/>
                    </a:srgbClr>
                  </a:outerShdw>
                </a:effectLst>
                <a:latin typeface="Comic Sans MS" panose="030F0702030302020204" pitchFamily="66" charset="0"/>
              </a:rPr>
              <a:t>C</a:t>
            </a:r>
            <a:r>
              <a:rPr lang="en-US" sz="2000" dirty="0" err="1" smtClean="0">
                <a:effectLst>
                  <a:outerShdw blurRad="38100" dist="38100" dir="2700000" algn="tl">
                    <a:srgbClr val="000000">
                      <a:alpha val="43137"/>
                    </a:srgbClr>
                  </a:outerShdw>
                </a:effectLst>
                <a:latin typeface="Comic Sans MS" panose="030F0702030302020204" pitchFamily="66" charset="0"/>
              </a:rPr>
              <a:t>omposición</a:t>
            </a:r>
            <a:r>
              <a:rPr lang="en-US" sz="2000" dirty="0" smtClean="0">
                <a:effectLst>
                  <a:outerShdw blurRad="38100" dist="38100" dir="2700000" algn="tl">
                    <a:srgbClr val="000000">
                      <a:alpha val="43137"/>
                    </a:srgbClr>
                  </a:outerShdw>
                </a:effectLst>
                <a:latin typeface="Comic Sans MS" panose="030F0702030302020204" pitchFamily="66" charset="0"/>
              </a:rPr>
              <a:t> del microbioma </a:t>
            </a:r>
            <a:r>
              <a:rPr lang="en-US" sz="2000" dirty="0" smtClean="0">
                <a:latin typeface="Comic Sans MS" panose="030F0702030302020204" pitchFamily="66" charset="0"/>
              </a:rPr>
              <a:t>define la </a:t>
            </a:r>
            <a:r>
              <a:rPr lang="en-US" sz="2000" dirty="0" err="1" smtClean="0">
                <a:latin typeface="Comic Sans MS" panose="030F0702030302020204" pitchFamily="66" charset="0"/>
              </a:rPr>
              <a:t>respuesta</a:t>
            </a:r>
            <a:r>
              <a:rPr lang="en-US" sz="2000" dirty="0" smtClean="0">
                <a:latin typeface="Comic Sans MS" panose="030F0702030302020204" pitchFamily="66" charset="0"/>
              </a:rPr>
              <a:t> de la  </a:t>
            </a:r>
          </a:p>
          <a:p>
            <a:r>
              <a:rPr lang="en-US" sz="2000" dirty="0">
                <a:latin typeface="Comic Sans MS" panose="030F0702030302020204" pitchFamily="66" charset="0"/>
              </a:rPr>
              <a:t> </a:t>
            </a:r>
            <a:r>
              <a:rPr lang="en-US" sz="2000" dirty="0" smtClean="0">
                <a:latin typeface="Comic Sans MS" panose="030F0702030302020204" pitchFamily="66" charset="0"/>
              </a:rPr>
              <a:t> </a:t>
            </a:r>
            <a:r>
              <a:rPr lang="en-US" sz="2000" dirty="0" err="1" smtClean="0">
                <a:latin typeface="Comic Sans MS" panose="030F0702030302020204" pitchFamily="66" charset="0"/>
              </a:rPr>
              <a:t>glucosa</a:t>
            </a:r>
            <a:r>
              <a:rPr lang="en-US" sz="2000" dirty="0" smtClean="0">
                <a:latin typeface="Comic Sans MS" panose="030F0702030302020204" pitchFamily="66" charset="0"/>
              </a:rPr>
              <a:t> a </a:t>
            </a:r>
            <a:r>
              <a:rPr lang="en-US" sz="2000" dirty="0" err="1" smtClean="0">
                <a:latin typeface="Comic Sans MS" panose="030F0702030302020204" pitchFamily="66" charset="0"/>
              </a:rPr>
              <a:t>comidas</a:t>
            </a:r>
            <a:r>
              <a:rPr lang="en-US" sz="2000" dirty="0" smtClean="0">
                <a:latin typeface="Comic Sans MS" panose="030F0702030302020204" pitchFamily="66" charset="0"/>
              </a:rPr>
              <a:t> y </a:t>
            </a:r>
            <a:r>
              <a:rPr lang="en-US" sz="2000" dirty="0" err="1" smtClean="0">
                <a:latin typeface="Comic Sans MS" panose="030F0702030302020204" pitchFamily="66" charset="0"/>
              </a:rPr>
              <a:t>puede</a:t>
            </a:r>
            <a:r>
              <a:rPr lang="en-US" sz="2000" dirty="0" smtClean="0">
                <a:latin typeface="Comic Sans MS" panose="030F0702030302020204" pitchFamily="66" charset="0"/>
              </a:rPr>
              <a:t> </a:t>
            </a:r>
            <a:r>
              <a:rPr lang="en-US" sz="2000" dirty="0" err="1" smtClean="0">
                <a:latin typeface="Comic Sans MS" panose="030F0702030302020204" pitchFamily="66" charset="0"/>
              </a:rPr>
              <a:t>ser</a:t>
            </a:r>
            <a:r>
              <a:rPr lang="en-US" sz="2000" dirty="0" smtClean="0">
                <a:latin typeface="Comic Sans MS" panose="030F0702030302020204" pitchFamily="66" charset="0"/>
              </a:rPr>
              <a:t> </a:t>
            </a:r>
            <a:r>
              <a:rPr lang="en-US" sz="2000" dirty="0" err="1" smtClean="0">
                <a:latin typeface="Comic Sans MS" panose="030F0702030302020204" pitchFamily="66" charset="0"/>
              </a:rPr>
              <a:t>usada</a:t>
            </a:r>
            <a:r>
              <a:rPr lang="en-US" sz="2000" dirty="0" smtClean="0">
                <a:latin typeface="Comic Sans MS" panose="030F0702030302020204" pitchFamily="66" charset="0"/>
              </a:rPr>
              <a:t> para </a:t>
            </a:r>
            <a:r>
              <a:rPr lang="en-US" sz="2000" dirty="0" err="1" smtClean="0">
                <a:latin typeface="Comic Sans MS" panose="030F0702030302020204" pitchFamily="66" charset="0"/>
              </a:rPr>
              <a:t>personalizar</a:t>
            </a:r>
            <a:r>
              <a:rPr lang="en-US" sz="2000" dirty="0" smtClean="0">
                <a:latin typeface="Comic Sans MS" panose="030F0702030302020204" pitchFamily="66" charset="0"/>
              </a:rPr>
              <a:t>  </a:t>
            </a:r>
          </a:p>
          <a:p>
            <a:r>
              <a:rPr lang="en-US" sz="2000" dirty="0">
                <a:latin typeface="Comic Sans MS" panose="030F0702030302020204" pitchFamily="66" charset="0"/>
              </a:rPr>
              <a:t> </a:t>
            </a:r>
            <a:r>
              <a:rPr lang="en-US" sz="2000" dirty="0" smtClean="0">
                <a:latin typeface="Comic Sans MS" panose="030F0702030302020204" pitchFamily="66" charset="0"/>
              </a:rPr>
              <a:t> </a:t>
            </a:r>
            <a:r>
              <a:rPr lang="en-US" sz="2000" dirty="0" err="1" smtClean="0">
                <a:latin typeface="Comic Sans MS" panose="030F0702030302020204" pitchFamily="66" charset="0"/>
              </a:rPr>
              <a:t>dieta</a:t>
            </a:r>
            <a:r>
              <a:rPr lang="en-US" sz="2000" dirty="0" smtClean="0">
                <a:latin typeface="Comic Sans MS" panose="030F0702030302020204" pitchFamily="66" charset="0"/>
              </a:rPr>
              <a:t> </a:t>
            </a:r>
          </a:p>
          <a:p>
            <a:endParaRPr lang="en-US" sz="800" dirty="0" smtClean="0">
              <a:latin typeface="Comic Sans MS" panose="030F0702030302020204" pitchFamily="66" charset="0"/>
            </a:endParaRPr>
          </a:p>
          <a:p>
            <a:r>
              <a:rPr lang="en-US" sz="2000" dirty="0" smtClean="0">
                <a:latin typeface="Comic Sans MS" panose="030F0702030302020204" pitchFamily="66" charset="0"/>
              </a:rPr>
              <a:t>• </a:t>
            </a:r>
            <a:r>
              <a:rPr lang="en-US" sz="2000" dirty="0" err="1">
                <a:effectLst>
                  <a:outerShdw blurRad="38100" dist="38100" dir="2700000" algn="tl">
                    <a:srgbClr val="000000">
                      <a:alpha val="43137"/>
                    </a:srgbClr>
                  </a:outerShdw>
                </a:effectLst>
                <a:latin typeface="Comic Sans MS" panose="030F0702030302020204" pitchFamily="66" charset="0"/>
              </a:rPr>
              <a:t>F</a:t>
            </a:r>
            <a:r>
              <a:rPr lang="en-US" sz="2000" dirty="0" err="1" smtClean="0">
                <a:effectLst>
                  <a:outerShdw blurRad="38100" dist="38100" dir="2700000" algn="tl">
                    <a:srgbClr val="000000">
                      <a:alpha val="43137"/>
                    </a:srgbClr>
                  </a:outerShdw>
                </a:effectLst>
                <a:latin typeface="Comic Sans MS" panose="030F0702030302020204" pitchFamily="66" charset="0"/>
              </a:rPr>
              <a:t>ibra</a:t>
            </a:r>
            <a:r>
              <a:rPr lang="en-US" sz="2000" dirty="0" smtClean="0">
                <a:effectLst>
                  <a:outerShdw blurRad="38100" dist="38100" dir="2700000" algn="tl">
                    <a:srgbClr val="000000">
                      <a:alpha val="43137"/>
                    </a:srgbClr>
                  </a:outerShdw>
                </a:effectLst>
                <a:latin typeface="Comic Sans MS" panose="030F0702030302020204" pitchFamily="66" charset="0"/>
              </a:rPr>
              <a:t> de la </a:t>
            </a:r>
            <a:r>
              <a:rPr lang="en-US" sz="2000" dirty="0" err="1" smtClean="0">
                <a:effectLst>
                  <a:outerShdw blurRad="38100" dist="38100" dir="2700000" algn="tl">
                    <a:srgbClr val="000000">
                      <a:alpha val="43137"/>
                    </a:srgbClr>
                  </a:outerShdw>
                </a:effectLst>
                <a:latin typeface="Comic Sans MS" panose="030F0702030302020204" pitchFamily="66" charset="0"/>
              </a:rPr>
              <a:t>dieta</a:t>
            </a:r>
            <a:r>
              <a:rPr lang="en-US" sz="2000" dirty="0" smtClean="0">
                <a:effectLst>
                  <a:outerShdw blurRad="38100" dist="38100" dir="2700000" algn="tl">
                    <a:srgbClr val="000000">
                      <a:alpha val="43137"/>
                    </a:srgbClr>
                  </a:outerShdw>
                </a:effectLst>
                <a:latin typeface="Comic Sans MS" panose="030F0702030302020204" pitchFamily="66" charset="0"/>
              </a:rPr>
              <a:t> </a:t>
            </a:r>
            <a:r>
              <a:rPr lang="en-US" sz="2000" dirty="0" err="1" smtClean="0">
                <a:latin typeface="Comic Sans MS" panose="030F0702030302020204" pitchFamily="66" charset="0"/>
              </a:rPr>
              <a:t>influye</a:t>
            </a:r>
            <a:r>
              <a:rPr lang="en-US" sz="2000" dirty="0" smtClean="0">
                <a:latin typeface="Comic Sans MS" panose="030F0702030302020204" pitchFamily="66" charset="0"/>
              </a:rPr>
              <a:t> en la </a:t>
            </a:r>
            <a:r>
              <a:rPr lang="en-US" sz="2000" dirty="0" err="1" smtClean="0">
                <a:latin typeface="Comic Sans MS" panose="030F0702030302020204" pitchFamily="66" charset="0"/>
              </a:rPr>
              <a:t>composición</a:t>
            </a:r>
            <a:r>
              <a:rPr lang="en-US" sz="2000" dirty="0" smtClean="0">
                <a:latin typeface="Comic Sans MS" panose="030F0702030302020204" pitchFamily="66" charset="0"/>
              </a:rPr>
              <a:t> del microbiota y </a:t>
            </a:r>
          </a:p>
          <a:p>
            <a:r>
              <a:rPr lang="en-US" sz="2000" dirty="0">
                <a:latin typeface="Comic Sans MS" panose="030F0702030302020204" pitchFamily="66" charset="0"/>
              </a:rPr>
              <a:t> </a:t>
            </a:r>
            <a:r>
              <a:rPr lang="en-US" sz="2000" dirty="0" smtClean="0">
                <a:latin typeface="Comic Sans MS" panose="030F0702030302020204" pitchFamily="66" charset="0"/>
              </a:rPr>
              <a:t> </a:t>
            </a:r>
            <a:r>
              <a:rPr lang="en-US" sz="2000" dirty="0" err="1" smtClean="0">
                <a:latin typeface="Comic Sans MS" panose="030F0702030302020204" pitchFamily="66" charset="0"/>
              </a:rPr>
              <a:t>está</a:t>
            </a:r>
            <a:r>
              <a:rPr lang="en-US" sz="2000" dirty="0" smtClean="0">
                <a:latin typeface="Comic Sans MS" panose="030F0702030302020204" pitchFamily="66" charset="0"/>
              </a:rPr>
              <a:t> </a:t>
            </a:r>
            <a:r>
              <a:rPr lang="en-US" sz="2000" dirty="0" err="1" smtClean="0">
                <a:latin typeface="Comic Sans MS" panose="030F0702030302020204" pitchFamily="66" charset="0"/>
              </a:rPr>
              <a:t>relacionada</a:t>
            </a:r>
            <a:r>
              <a:rPr lang="en-US" sz="2000" dirty="0" smtClean="0">
                <a:latin typeface="Comic Sans MS" panose="030F0702030302020204" pitchFamily="66" charset="0"/>
              </a:rPr>
              <a:t> a </a:t>
            </a:r>
            <a:r>
              <a:rPr lang="en-US" sz="2000" dirty="0" err="1" smtClean="0">
                <a:latin typeface="Comic Sans MS" panose="030F0702030302020204" pitchFamily="66" charset="0"/>
              </a:rPr>
              <a:t>una</a:t>
            </a:r>
            <a:r>
              <a:rPr lang="en-US" sz="2000" dirty="0" smtClean="0">
                <a:latin typeface="Comic Sans MS" panose="030F0702030302020204" pitchFamily="66" charset="0"/>
              </a:rPr>
              <a:t> </a:t>
            </a:r>
            <a:r>
              <a:rPr lang="en-US" sz="2000" dirty="0" err="1" smtClean="0">
                <a:latin typeface="Comic Sans MS" panose="030F0702030302020204" pitchFamily="66" charset="0"/>
              </a:rPr>
              <a:t>mejor</a:t>
            </a:r>
            <a:r>
              <a:rPr lang="en-US" sz="2000" dirty="0" smtClean="0">
                <a:latin typeface="Comic Sans MS" panose="030F0702030302020204" pitchFamily="66" charset="0"/>
              </a:rPr>
              <a:t> </a:t>
            </a:r>
            <a:r>
              <a:rPr lang="en-US" sz="2000" dirty="0" err="1" smtClean="0">
                <a:latin typeface="Comic Sans MS" panose="030F0702030302020204" pitchFamily="66" charset="0"/>
              </a:rPr>
              <a:t>salud</a:t>
            </a:r>
            <a:r>
              <a:rPr lang="en-US" sz="2000" dirty="0" smtClean="0">
                <a:latin typeface="Comic Sans MS" panose="030F0702030302020204" pitchFamily="66" charset="0"/>
              </a:rPr>
              <a:t>. </a:t>
            </a:r>
            <a:endParaRPr lang="es-VE" sz="2000" dirty="0">
              <a:latin typeface="Comic Sans MS" panose="030F0702030302020204" pitchFamily="66" charset="0"/>
            </a:endParaRPr>
          </a:p>
        </p:txBody>
      </p:sp>
      <p:sp>
        <p:nvSpPr>
          <p:cNvPr id="7" name="Rectángulo 6"/>
          <p:cNvSpPr/>
          <p:nvPr/>
        </p:nvSpPr>
        <p:spPr>
          <a:xfrm>
            <a:off x="1177370" y="6450354"/>
            <a:ext cx="6768752" cy="261610"/>
          </a:xfrm>
          <a:prstGeom prst="rect">
            <a:avLst/>
          </a:prstGeom>
        </p:spPr>
        <p:txBody>
          <a:bodyPr wrap="square">
            <a:spAutoFit/>
          </a:bodyPr>
          <a:lstStyle/>
          <a:p>
            <a:r>
              <a:rPr lang="en-US" sz="1100" dirty="0" smtClean="0">
                <a:latin typeface="Times New Roman" panose="02020603050405020304" pitchFamily="18" charset="0"/>
                <a:cs typeface="Times New Roman" panose="02020603050405020304" pitchFamily="18" charset="0"/>
              </a:rPr>
              <a:t>AM Valdes. J Walter, E Segal, TD Spector. </a:t>
            </a:r>
            <a:r>
              <a:rPr lang="en-US" sz="1100" i="1" dirty="0" smtClean="0">
                <a:latin typeface="Times New Roman" panose="02020603050405020304" pitchFamily="18" charset="0"/>
                <a:cs typeface="Times New Roman" panose="02020603050405020304" pitchFamily="18" charset="0"/>
              </a:rPr>
              <a:t>Role </a:t>
            </a:r>
            <a:r>
              <a:rPr lang="en-US" sz="1100" i="1" dirty="0">
                <a:latin typeface="Times New Roman" panose="02020603050405020304" pitchFamily="18" charset="0"/>
                <a:cs typeface="Times New Roman" panose="02020603050405020304" pitchFamily="18" charset="0"/>
              </a:rPr>
              <a:t>of the gut microbiota in nutrition and </a:t>
            </a:r>
            <a:r>
              <a:rPr lang="en-US" sz="1100" i="1" dirty="0" smtClean="0">
                <a:latin typeface="Times New Roman" panose="02020603050405020304" pitchFamily="18" charset="0"/>
                <a:cs typeface="Times New Roman" panose="02020603050405020304" pitchFamily="18" charset="0"/>
              </a:rPr>
              <a:t>health.. </a:t>
            </a:r>
            <a:r>
              <a:rPr lang="en-US" sz="1100" dirty="0" smtClean="0">
                <a:latin typeface="Times New Roman" panose="02020603050405020304" pitchFamily="18" charset="0"/>
                <a:cs typeface="Times New Roman" panose="02020603050405020304" pitchFamily="18" charset="0"/>
              </a:rPr>
              <a:t>BMJ </a:t>
            </a:r>
            <a:r>
              <a:rPr lang="en-US" sz="1100" b="1" dirty="0">
                <a:latin typeface="Times New Roman" panose="02020603050405020304" pitchFamily="18" charset="0"/>
                <a:cs typeface="Times New Roman" panose="02020603050405020304" pitchFamily="18" charset="0"/>
              </a:rPr>
              <a:t>2018</a:t>
            </a:r>
            <a:r>
              <a:rPr lang="en-US" sz="1100" dirty="0">
                <a:latin typeface="Times New Roman" panose="02020603050405020304" pitchFamily="18" charset="0"/>
                <a:cs typeface="Times New Roman" panose="02020603050405020304" pitchFamily="18" charset="0"/>
              </a:rPr>
              <a:t>;361:k2179 </a:t>
            </a:r>
            <a:endParaRPr lang="es-VE" sz="1100" dirty="0">
              <a:latin typeface="Times New Roman" panose="02020603050405020304" pitchFamily="18" charset="0"/>
              <a:cs typeface="Times New Roman" panose="02020603050405020304" pitchFamily="18" charset="0"/>
            </a:endParaRPr>
          </a:p>
        </p:txBody>
      </p:sp>
      <p:sp>
        <p:nvSpPr>
          <p:cNvPr id="8" name="1 CuadroTexto"/>
          <p:cNvSpPr txBox="1"/>
          <p:nvPr/>
        </p:nvSpPr>
        <p:spPr>
          <a:xfrm>
            <a:off x="2395066" y="233028"/>
            <a:ext cx="4496744" cy="707886"/>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sz="2000" dirty="0" smtClean="0">
                <a:effectLst>
                  <a:outerShdw blurRad="38100" dist="38100" dir="2700000" algn="tl">
                    <a:srgbClr val="000000">
                      <a:alpha val="43137"/>
                    </a:srgbClr>
                  </a:outerShdw>
                </a:effectLst>
                <a:latin typeface="Comic Sans MS" pitchFamily="66" charset="0"/>
              </a:rPr>
              <a:t>Prebióticos, probióticos, simbióticos</a:t>
            </a:r>
          </a:p>
          <a:p>
            <a:pPr algn="ctr"/>
            <a:r>
              <a:rPr lang="es-VE" sz="2000" dirty="0" smtClean="0">
                <a:effectLst>
                  <a:outerShdw blurRad="38100" dist="38100" dir="2700000" algn="tl">
                    <a:srgbClr val="000000">
                      <a:alpha val="43137"/>
                    </a:srgbClr>
                  </a:outerShdw>
                </a:effectLst>
                <a:latin typeface="Comic Sans MS" pitchFamily="66" charset="0"/>
              </a:rPr>
              <a:t>Consensos e incertidumbres </a:t>
            </a:r>
            <a:endParaRPr lang="es-VE" sz="2000" dirty="0">
              <a:effectLst>
                <a:outerShdw blurRad="38100" dist="38100" dir="2700000" algn="tl">
                  <a:srgbClr val="000000">
                    <a:alpha val="43137"/>
                  </a:srgbClr>
                </a:outerShdw>
              </a:effectLst>
              <a:latin typeface="Comic Sans MS" pitchFamily="66" charset="0"/>
            </a:endParaRPr>
          </a:p>
        </p:txBody>
      </p:sp>
      <p:sp>
        <p:nvSpPr>
          <p:cNvPr id="9" name="6 CuadroTexto"/>
          <p:cNvSpPr txBox="1"/>
          <p:nvPr/>
        </p:nvSpPr>
        <p:spPr>
          <a:xfrm>
            <a:off x="189977" y="235199"/>
            <a:ext cx="877163"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III</a:t>
            </a:r>
            <a:r>
              <a:rPr lang="es-VE" sz="2000" dirty="0" smtClean="0">
                <a:solidFill>
                  <a:prstClr val="white"/>
                </a:solidFill>
                <a:latin typeface="Comic Sans MS" pitchFamily="66" charset="0"/>
              </a:rPr>
              <a:t>A</a:t>
            </a:r>
            <a:endParaRPr lang="es-VE" sz="2000" dirty="0">
              <a:solidFill>
                <a:prstClr val="white"/>
              </a:solidFill>
              <a:latin typeface="Comic Sans MS" pitchFamily="66" charset="0"/>
            </a:endParaRPr>
          </a:p>
        </p:txBody>
      </p:sp>
      <p:sp>
        <p:nvSpPr>
          <p:cNvPr id="10" name="CuadroTexto 9"/>
          <p:cNvSpPr txBox="1"/>
          <p:nvPr/>
        </p:nvSpPr>
        <p:spPr>
          <a:xfrm>
            <a:off x="189977" y="748541"/>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spTree>
    <p:extLst>
      <p:ext uri="{BB962C8B-B14F-4D97-AF65-F5344CB8AC3E}">
        <p14:creationId xmlns:p14="http://schemas.microsoft.com/office/powerpoint/2010/main" val="62249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
                                            <p:txEl>
                                              <p:pRg st="14" end="1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
                                            <p:txEl>
                                              <p:pRg st="15" end="1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
                                            <p:txEl>
                                              <p:pRg st="16" end="16"/>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
                                            <p:txEl>
                                              <p:pRg st="18" end="18"/>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6">
                                            <p:txEl>
                                              <p:pRg st="19" end="1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6764767" y="6579831"/>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6" name="Rectángulo 5"/>
          <p:cNvSpPr/>
          <p:nvPr/>
        </p:nvSpPr>
        <p:spPr>
          <a:xfrm>
            <a:off x="729081" y="1443978"/>
            <a:ext cx="7685837" cy="4524315"/>
          </a:xfrm>
          <a:prstGeom prst="rect">
            <a:avLst/>
          </a:prstGeom>
          <a:ln>
            <a:solidFill>
              <a:schemeClr val="accent2">
                <a:lumMod val="75000"/>
              </a:schemeClr>
            </a:solidFill>
          </a:ln>
          <a:effectLst>
            <a:outerShdw blurRad="50800" dist="38100" dir="2700000" algn="tl" rotWithShape="0">
              <a:prstClr val="black">
                <a:alpha val="40000"/>
              </a:prstClr>
            </a:outerShdw>
          </a:effectLst>
        </p:spPr>
        <p:txBody>
          <a:bodyPr wrap="square">
            <a:spAutoFit/>
          </a:bodyPr>
          <a:lstStyle/>
          <a:p>
            <a:r>
              <a:rPr lang="es-VE" sz="2400" dirty="0" smtClean="0">
                <a:solidFill>
                  <a:schemeClr val="accent2">
                    <a:lumMod val="75000"/>
                  </a:schemeClr>
                </a:solidFill>
                <a:latin typeface="Comic Sans MS" panose="030F0702030302020204" pitchFamily="66" charset="0"/>
              </a:rPr>
              <a:t>Lo que no se sabe</a:t>
            </a:r>
          </a:p>
          <a:p>
            <a:endParaRPr lang="es-VE" sz="1200" dirty="0">
              <a:latin typeface="Comic Sans MS" panose="030F0702030302020204" pitchFamily="66" charset="0"/>
            </a:endParaRPr>
          </a:p>
          <a:p>
            <a:r>
              <a:rPr lang="en-US" sz="2000" dirty="0">
                <a:latin typeface="Comic Sans MS" panose="030F0702030302020204" pitchFamily="66" charset="0"/>
              </a:rPr>
              <a:t>• </a:t>
            </a:r>
            <a:r>
              <a:rPr lang="en-US" sz="2000" dirty="0" smtClean="0">
                <a:latin typeface="Comic Sans MS" panose="030F0702030302020204" pitchFamily="66" charset="0"/>
              </a:rPr>
              <a:t>¿Son los probióticos </a:t>
            </a:r>
            <a:r>
              <a:rPr lang="en-US" sz="2000" dirty="0" err="1" smtClean="0">
                <a:latin typeface="Comic Sans MS" panose="030F0702030302020204" pitchFamily="66" charset="0"/>
              </a:rPr>
              <a:t>naturales</a:t>
            </a:r>
            <a:r>
              <a:rPr lang="en-US" sz="2000" dirty="0" smtClean="0">
                <a:latin typeface="Comic Sans MS" panose="030F0702030302020204" pitchFamily="66" charset="0"/>
              </a:rPr>
              <a:t> en la comida </a:t>
            </a:r>
            <a:r>
              <a:rPr lang="en-US" sz="2000" dirty="0" err="1" smtClean="0">
                <a:latin typeface="Comic Sans MS" panose="030F0702030302020204" pitchFamily="66" charset="0"/>
              </a:rPr>
              <a:t>mejores</a:t>
            </a:r>
            <a:r>
              <a:rPr lang="en-US" sz="2000" dirty="0" smtClean="0">
                <a:latin typeface="Comic Sans MS" panose="030F0702030302020204" pitchFamily="66" charset="0"/>
              </a:rPr>
              <a:t> </a:t>
            </a:r>
            <a:r>
              <a:rPr lang="en-US" sz="2000" dirty="0" err="1" smtClean="0">
                <a:latin typeface="Comic Sans MS" panose="030F0702030302020204" pitchFamily="66" charset="0"/>
              </a:rPr>
              <a:t>que</a:t>
            </a:r>
            <a:r>
              <a:rPr lang="en-US" sz="2000" dirty="0" smtClean="0">
                <a:latin typeface="Comic Sans MS" panose="030F0702030302020204" pitchFamily="66" charset="0"/>
              </a:rPr>
              <a:t> los </a:t>
            </a:r>
          </a:p>
          <a:p>
            <a:r>
              <a:rPr lang="en-US" sz="2000" dirty="0">
                <a:latin typeface="Comic Sans MS" panose="030F0702030302020204" pitchFamily="66" charset="0"/>
              </a:rPr>
              <a:t> </a:t>
            </a:r>
            <a:r>
              <a:rPr lang="en-US" sz="2000" dirty="0" smtClean="0">
                <a:latin typeface="Comic Sans MS" panose="030F0702030302020204" pitchFamily="66" charset="0"/>
              </a:rPr>
              <a:t>  </a:t>
            </a:r>
            <a:r>
              <a:rPr lang="en-US" sz="2000" dirty="0" err="1" smtClean="0">
                <a:latin typeface="Comic Sans MS" panose="030F0702030302020204" pitchFamily="66" charset="0"/>
              </a:rPr>
              <a:t>suplementos</a:t>
            </a:r>
            <a:r>
              <a:rPr lang="en-US" sz="2000" dirty="0" smtClean="0">
                <a:latin typeface="Comic Sans MS" panose="030F0702030302020204" pitchFamily="66" charset="0"/>
              </a:rPr>
              <a:t> de probióticos? ¿</a:t>
            </a:r>
            <a:r>
              <a:rPr lang="en-US" sz="2000" dirty="0" err="1" smtClean="0">
                <a:latin typeface="Comic Sans MS" panose="030F0702030302020204" pitchFamily="66" charset="0"/>
              </a:rPr>
              <a:t>Deberíamos</a:t>
            </a:r>
            <a:r>
              <a:rPr lang="en-US" sz="2000" dirty="0" smtClean="0">
                <a:latin typeface="Comic Sans MS" panose="030F0702030302020204" pitchFamily="66" charset="0"/>
              </a:rPr>
              <a:t> </a:t>
            </a:r>
            <a:r>
              <a:rPr lang="en-US" sz="2000" dirty="0" err="1" smtClean="0">
                <a:latin typeface="Comic Sans MS" panose="030F0702030302020204" pitchFamily="66" charset="0"/>
              </a:rPr>
              <a:t>tomarlos</a:t>
            </a:r>
            <a:r>
              <a:rPr lang="en-US" sz="2000" dirty="0" smtClean="0">
                <a:latin typeface="Comic Sans MS" panose="030F0702030302020204" pitchFamily="66" charset="0"/>
              </a:rPr>
              <a:t> </a:t>
            </a:r>
          </a:p>
          <a:p>
            <a:r>
              <a:rPr lang="en-US" sz="2000" dirty="0">
                <a:latin typeface="Comic Sans MS" panose="030F0702030302020204" pitchFamily="66" charset="0"/>
              </a:rPr>
              <a:t> </a:t>
            </a:r>
            <a:r>
              <a:rPr lang="en-US" sz="2000" dirty="0" smtClean="0">
                <a:latin typeface="Comic Sans MS" panose="030F0702030302020204" pitchFamily="66" charset="0"/>
              </a:rPr>
              <a:t>  </a:t>
            </a:r>
            <a:r>
              <a:rPr lang="en-US" sz="2000" dirty="0" err="1" smtClean="0">
                <a:latin typeface="Comic Sans MS" panose="030F0702030302020204" pitchFamily="66" charset="0"/>
              </a:rPr>
              <a:t>preventivamente</a:t>
            </a:r>
            <a:r>
              <a:rPr lang="en-US" sz="2000" dirty="0" smtClean="0">
                <a:latin typeface="Comic Sans MS" panose="030F0702030302020204" pitchFamily="66" charset="0"/>
              </a:rPr>
              <a:t>?</a:t>
            </a:r>
          </a:p>
          <a:p>
            <a:r>
              <a:rPr lang="en-US" sz="800" dirty="0" smtClean="0">
                <a:latin typeface="Comic Sans MS" panose="030F0702030302020204" pitchFamily="66" charset="0"/>
              </a:rPr>
              <a:t> </a:t>
            </a:r>
          </a:p>
          <a:p>
            <a:r>
              <a:rPr lang="en-US" sz="2000" dirty="0" smtClean="0">
                <a:latin typeface="Comic Sans MS" panose="030F0702030302020204" pitchFamily="66" charset="0"/>
              </a:rPr>
              <a:t>• ¿</a:t>
            </a:r>
            <a:r>
              <a:rPr lang="en-US" sz="2000" dirty="0" err="1" smtClean="0">
                <a:latin typeface="Comic Sans MS" panose="030F0702030302020204" pitchFamily="66" charset="0"/>
              </a:rPr>
              <a:t>Pueden</a:t>
            </a:r>
            <a:r>
              <a:rPr lang="en-US" sz="2000" dirty="0" smtClean="0">
                <a:latin typeface="Comic Sans MS" panose="030F0702030302020204" pitchFamily="66" charset="0"/>
              </a:rPr>
              <a:t> los </a:t>
            </a:r>
            <a:r>
              <a:rPr lang="en-US" sz="2000" dirty="0" err="1" smtClean="0">
                <a:latin typeface="Comic Sans MS" panose="030F0702030302020204" pitchFamily="66" charset="0"/>
              </a:rPr>
              <a:t>microbios</a:t>
            </a:r>
            <a:r>
              <a:rPr lang="en-US" sz="2000" dirty="0" smtClean="0">
                <a:latin typeface="Comic Sans MS" panose="030F0702030302020204" pitchFamily="66" charset="0"/>
              </a:rPr>
              <a:t> </a:t>
            </a:r>
            <a:r>
              <a:rPr lang="en-US" sz="2000" dirty="0" err="1" smtClean="0">
                <a:latin typeface="Comic Sans MS" panose="030F0702030302020204" pitchFamily="66" charset="0"/>
              </a:rPr>
              <a:t>influir</a:t>
            </a:r>
            <a:r>
              <a:rPr lang="en-US" sz="2000" dirty="0" smtClean="0">
                <a:latin typeface="Comic Sans MS" panose="030F0702030302020204" pitchFamily="66" charset="0"/>
              </a:rPr>
              <a:t> en la </a:t>
            </a:r>
            <a:r>
              <a:rPr lang="en-US" sz="2000" dirty="0" err="1" smtClean="0">
                <a:latin typeface="Comic Sans MS" panose="030F0702030302020204" pitchFamily="66" charset="0"/>
              </a:rPr>
              <a:t>selección</a:t>
            </a:r>
            <a:r>
              <a:rPr lang="en-US" sz="2000" dirty="0" smtClean="0">
                <a:latin typeface="Comic Sans MS" panose="030F0702030302020204" pitchFamily="66" charset="0"/>
              </a:rPr>
              <a:t> de </a:t>
            </a:r>
            <a:r>
              <a:rPr lang="en-US" sz="2000" dirty="0" err="1" smtClean="0">
                <a:latin typeface="Comic Sans MS" panose="030F0702030302020204" pitchFamily="66" charset="0"/>
              </a:rPr>
              <a:t>comidas</a:t>
            </a:r>
            <a:r>
              <a:rPr lang="en-US" sz="2000" dirty="0" smtClean="0">
                <a:latin typeface="Comic Sans MS" panose="030F0702030302020204" pitchFamily="66" charset="0"/>
              </a:rPr>
              <a:t> y </a:t>
            </a:r>
          </a:p>
          <a:p>
            <a:r>
              <a:rPr lang="en-US" sz="2000" dirty="0">
                <a:latin typeface="Comic Sans MS" panose="030F0702030302020204" pitchFamily="66" charset="0"/>
              </a:rPr>
              <a:t> </a:t>
            </a:r>
            <a:r>
              <a:rPr lang="en-US" sz="2000" dirty="0" smtClean="0">
                <a:latin typeface="Comic Sans MS" panose="030F0702030302020204" pitchFamily="66" charset="0"/>
              </a:rPr>
              <a:t>  </a:t>
            </a:r>
            <a:r>
              <a:rPr lang="en-US" sz="2000" dirty="0" err="1" smtClean="0">
                <a:latin typeface="Comic Sans MS" panose="030F0702030302020204" pitchFamily="66" charset="0"/>
              </a:rPr>
              <a:t>apetito</a:t>
            </a:r>
            <a:r>
              <a:rPr lang="en-US" sz="2000" dirty="0" smtClean="0">
                <a:latin typeface="Comic Sans MS" panose="030F0702030302020204" pitchFamily="66" charset="0"/>
              </a:rPr>
              <a:t>?</a:t>
            </a:r>
          </a:p>
          <a:p>
            <a:r>
              <a:rPr lang="en-US" sz="800" dirty="0" smtClean="0">
                <a:latin typeface="Comic Sans MS" panose="030F0702030302020204" pitchFamily="66" charset="0"/>
              </a:rPr>
              <a:t> </a:t>
            </a:r>
          </a:p>
          <a:p>
            <a:r>
              <a:rPr lang="en-US" sz="2000" dirty="0" smtClean="0">
                <a:latin typeface="Comic Sans MS" panose="030F0702030302020204" pitchFamily="66" charset="0"/>
              </a:rPr>
              <a:t>• ¿</a:t>
            </a:r>
            <a:r>
              <a:rPr lang="en-US" sz="2000" dirty="0" err="1" smtClean="0">
                <a:latin typeface="Comic Sans MS" panose="030F0702030302020204" pitchFamily="66" charset="0"/>
              </a:rPr>
              <a:t>Bajas</a:t>
            </a:r>
            <a:r>
              <a:rPr lang="en-US" sz="2000" dirty="0" smtClean="0">
                <a:latin typeface="Comic Sans MS" panose="030F0702030302020204" pitchFamily="66" charset="0"/>
              </a:rPr>
              <a:t> </a:t>
            </a:r>
            <a:r>
              <a:rPr lang="en-US" sz="2000" dirty="0" err="1" smtClean="0">
                <a:latin typeface="Comic Sans MS" panose="030F0702030302020204" pitchFamily="66" charset="0"/>
              </a:rPr>
              <a:t>dosis</a:t>
            </a:r>
            <a:r>
              <a:rPr lang="en-US" sz="2000" dirty="0" smtClean="0">
                <a:latin typeface="Comic Sans MS" panose="030F0702030302020204" pitchFamily="66" charset="0"/>
              </a:rPr>
              <a:t> de </a:t>
            </a:r>
            <a:r>
              <a:rPr lang="en-US" sz="2000" dirty="0" err="1" smtClean="0">
                <a:latin typeface="Comic Sans MS" panose="030F0702030302020204" pitchFamily="66" charset="0"/>
              </a:rPr>
              <a:t>antibióticos</a:t>
            </a:r>
            <a:r>
              <a:rPr lang="en-US" sz="2000" dirty="0" smtClean="0">
                <a:latin typeface="Comic Sans MS" panose="030F0702030302020204" pitchFamily="66" charset="0"/>
              </a:rPr>
              <a:t> en la comida </a:t>
            </a:r>
            <a:r>
              <a:rPr lang="en-US" sz="2000" dirty="0" err="1" smtClean="0">
                <a:latin typeface="Comic Sans MS" panose="030F0702030302020204" pitchFamily="66" charset="0"/>
              </a:rPr>
              <a:t>afectan</a:t>
            </a:r>
            <a:r>
              <a:rPr lang="en-US" sz="2000" dirty="0" smtClean="0">
                <a:latin typeface="Comic Sans MS" panose="030F0702030302020204" pitchFamily="66" charset="0"/>
              </a:rPr>
              <a:t> la </a:t>
            </a:r>
            <a:r>
              <a:rPr lang="en-US" sz="2000" dirty="0" err="1" smtClean="0">
                <a:latin typeface="Comic Sans MS" panose="030F0702030302020204" pitchFamily="66" charset="0"/>
              </a:rPr>
              <a:t>salud</a:t>
            </a:r>
            <a:r>
              <a:rPr lang="en-US" sz="2000" dirty="0" smtClean="0">
                <a:latin typeface="Comic Sans MS" panose="030F0702030302020204" pitchFamily="66" charset="0"/>
              </a:rPr>
              <a:t> </a:t>
            </a:r>
          </a:p>
          <a:p>
            <a:r>
              <a:rPr lang="en-US" sz="2000" dirty="0">
                <a:latin typeface="Comic Sans MS" panose="030F0702030302020204" pitchFamily="66" charset="0"/>
              </a:rPr>
              <a:t> </a:t>
            </a:r>
            <a:r>
              <a:rPr lang="en-US" sz="2000" dirty="0" smtClean="0">
                <a:latin typeface="Comic Sans MS" panose="030F0702030302020204" pitchFamily="66" charset="0"/>
              </a:rPr>
              <a:t>  </a:t>
            </a:r>
            <a:r>
              <a:rPr lang="en-US" sz="2000" dirty="0" err="1" smtClean="0">
                <a:latin typeface="Comic Sans MS" panose="030F0702030302020204" pitchFamily="66" charset="0"/>
              </a:rPr>
              <a:t>humana</a:t>
            </a:r>
            <a:r>
              <a:rPr lang="en-US" sz="2000" dirty="0" smtClean="0">
                <a:latin typeface="Comic Sans MS" panose="030F0702030302020204" pitchFamily="66" charset="0"/>
              </a:rPr>
              <a:t>? </a:t>
            </a:r>
          </a:p>
          <a:p>
            <a:endParaRPr lang="en-US" sz="800" dirty="0">
              <a:latin typeface="Comic Sans MS" panose="030F0702030302020204" pitchFamily="66" charset="0"/>
            </a:endParaRPr>
          </a:p>
          <a:p>
            <a:r>
              <a:rPr lang="en-US" sz="2000" dirty="0">
                <a:latin typeface="Comic Sans MS" panose="030F0702030302020204" pitchFamily="66" charset="0"/>
              </a:rPr>
              <a:t>• </a:t>
            </a:r>
            <a:r>
              <a:rPr lang="en-US" sz="2000" dirty="0" smtClean="0">
                <a:latin typeface="Comic Sans MS" panose="030F0702030302020204" pitchFamily="66" charset="0"/>
              </a:rPr>
              <a:t>¿</a:t>
            </a:r>
            <a:r>
              <a:rPr lang="en-US" sz="2000" dirty="0" err="1" smtClean="0">
                <a:latin typeface="Comic Sans MS" panose="030F0702030302020204" pitchFamily="66" charset="0"/>
              </a:rPr>
              <a:t>Cuál</a:t>
            </a:r>
            <a:r>
              <a:rPr lang="en-US" sz="2000" dirty="0" smtClean="0">
                <a:latin typeface="Comic Sans MS" panose="030F0702030302020204" pitchFamily="66" charset="0"/>
              </a:rPr>
              <a:t> </a:t>
            </a:r>
            <a:r>
              <a:rPr lang="en-US" sz="2000" dirty="0" err="1" smtClean="0">
                <a:latin typeface="Comic Sans MS" panose="030F0702030302020204" pitchFamily="66" charset="0"/>
              </a:rPr>
              <a:t>es</a:t>
            </a:r>
            <a:r>
              <a:rPr lang="en-US" sz="2000" dirty="0" smtClean="0">
                <a:latin typeface="Comic Sans MS" panose="030F0702030302020204" pitchFamily="66" charset="0"/>
              </a:rPr>
              <a:t> el </a:t>
            </a:r>
            <a:r>
              <a:rPr lang="en-US" sz="2000" dirty="0" err="1" smtClean="0">
                <a:latin typeface="Comic Sans MS" panose="030F0702030302020204" pitchFamily="66" charset="0"/>
              </a:rPr>
              <a:t>efecto</a:t>
            </a:r>
            <a:r>
              <a:rPr lang="en-US" sz="2000" dirty="0" smtClean="0">
                <a:latin typeface="Comic Sans MS" panose="030F0702030302020204" pitchFamily="66" charset="0"/>
              </a:rPr>
              <a:t> de los </a:t>
            </a:r>
            <a:r>
              <a:rPr lang="en-US" sz="2000" dirty="0" err="1" smtClean="0">
                <a:latin typeface="Comic Sans MS" panose="030F0702030302020204" pitchFamily="66" charset="0"/>
              </a:rPr>
              <a:t>pesticidas</a:t>
            </a:r>
            <a:r>
              <a:rPr lang="en-US" sz="2000" dirty="0" smtClean="0">
                <a:latin typeface="Comic Sans MS" panose="030F0702030302020204" pitchFamily="66" charset="0"/>
              </a:rPr>
              <a:t> en la comida </a:t>
            </a:r>
            <a:r>
              <a:rPr lang="en-US" sz="2000" dirty="0" err="1" smtClean="0">
                <a:latin typeface="Comic Sans MS" panose="030F0702030302020204" pitchFamily="66" charset="0"/>
              </a:rPr>
              <a:t>sobre</a:t>
            </a:r>
            <a:r>
              <a:rPr lang="en-US" sz="2000" dirty="0" smtClean="0">
                <a:latin typeface="Comic Sans MS" panose="030F0702030302020204" pitchFamily="66" charset="0"/>
              </a:rPr>
              <a:t> el </a:t>
            </a:r>
          </a:p>
          <a:p>
            <a:r>
              <a:rPr lang="en-US" sz="2000" dirty="0">
                <a:latin typeface="Comic Sans MS" panose="030F0702030302020204" pitchFamily="66" charset="0"/>
              </a:rPr>
              <a:t> </a:t>
            </a:r>
            <a:r>
              <a:rPr lang="en-US" sz="2000" dirty="0" smtClean="0">
                <a:latin typeface="Comic Sans MS" panose="030F0702030302020204" pitchFamily="66" charset="0"/>
              </a:rPr>
              <a:t> microbiota? ¿</a:t>
            </a:r>
            <a:r>
              <a:rPr lang="en-US" sz="2000" dirty="0" err="1" smtClean="0">
                <a:latin typeface="Comic Sans MS" panose="030F0702030302020204" pitchFamily="66" charset="0"/>
              </a:rPr>
              <a:t>Es</a:t>
            </a:r>
            <a:r>
              <a:rPr lang="en-US" sz="2000" dirty="0" smtClean="0">
                <a:latin typeface="Comic Sans MS" panose="030F0702030302020204" pitchFamily="66" charset="0"/>
              </a:rPr>
              <a:t> la comida </a:t>
            </a:r>
            <a:r>
              <a:rPr lang="en-US" sz="2000" dirty="0" err="1" smtClean="0">
                <a:latin typeface="Comic Sans MS" panose="030F0702030302020204" pitchFamily="66" charset="0"/>
              </a:rPr>
              <a:t>orgánica</a:t>
            </a:r>
            <a:r>
              <a:rPr lang="en-US" sz="2000" dirty="0" smtClean="0">
                <a:latin typeface="Comic Sans MS" panose="030F0702030302020204" pitchFamily="66" charset="0"/>
              </a:rPr>
              <a:t> </a:t>
            </a:r>
            <a:r>
              <a:rPr lang="en-US" sz="2000" dirty="0" err="1" smtClean="0">
                <a:latin typeface="Comic Sans MS" panose="030F0702030302020204" pitchFamily="66" charset="0"/>
              </a:rPr>
              <a:t>mejor</a:t>
            </a:r>
            <a:r>
              <a:rPr lang="en-US" sz="2000" dirty="0" smtClean="0">
                <a:latin typeface="Comic Sans MS" panose="030F0702030302020204" pitchFamily="66" charset="0"/>
              </a:rPr>
              <a:t> para el microbiota? </a:t>
            </a:r>
          </a:p>
          <a:p>
            <a:endParaRPr lang="es-VE" sz="800" dirty="0">
              <a:latin typeface="Comic Sans MS" panose="030F0702030302020204" pitchFamily="66" charset="0"/>
            </a:endParaRPr>
          </a:p>
          <a:p>
            <a:r>
              <a:rPr lang="en-US" sz="2000" dirty="0">
                <a:latin typeface="Comic Sans MS" panose="030F0702030302020204" pitchFamily="66" charset="0"/>
              </a:rPr>
              <a:t>• </a:t>
            </a:r>
            <a:r>
              <a:rPr lang="en-US" sz="2000" dirty="0" smtClean="0">
                <a:latin typeface="Comic Sans MS" panose="030F0702030302020204" pitchFamily="66" charset="0"/>
              </a:rPr>
              <a:t>¿Las </a:t>
            </a:r>
            <a:r>
              <a:rPr lang="en-US" sz="2000" dirty="0" err="1">
                <a:latin typeface="Comic Sans MS" panose="030F0702030302020204" pitchFamily="66" charset="0"/>
              </a:rPr>
              <a:t>nuevas</a:t>
            </a:r>
            <a:r>
              <a:rPr lang="en-US" sz="2000" dirty="0">
                <a:latin typeface="Comic Sans MS" panose="030F0702030302020204" pitchFamily="66" charset="0"/>
              </a:rPr>
              <a:t> </a:t>
            </a:r>
            <a:r>
              <a:rPr lang="en-US" sz="2000" dirty="0" err="1">
                <a:latin typeface="Comic Sans MS" panose="030F0702030302020204" pitchFamily="66" charset="0"/>
              </a:rPr>
              <a:t>drogas</a:t>
            </a:r>
            <a:r>
              <a:rPr lang="en-US" sz="2000" dirty="0">
                <a:latin typeface="Comic Sans MS" panose="030F0702030302020204" pitchFamily="66" charset="0"/>
              </a:rPr>
              <a:t> y </a:t>
            </a:r>
            <a:r>
              <a:rPr lang="en-US" sz="2000" dirty="0" err="1">
                <a:latin typeface="Comic Sans MS" panose="030F0702030302020204" pitchFamily="66" charset="0"/>
              </a:rPr>
              <a:t>químicos</a:t>
            </a:r>
            <a:r>
              <a:rPr lang="en-US" sz="2000" dirty="0">
                <a:latin typeface="Comic Sans MS" panose="030F0702030302020204" pitchFamily="66" charset="0"/>
              </a:rPr>
              <a:t> en la </a:t>
            </a:r>
            <a:r>
              <a:rPr lang="en-US" sz="2000" dirty="0" smtClean="0">
                <a:latin typeface="Comic Sans MS" panose="030F0702030302020204" pitchFamily="66" charset="0"/>
              </a:rPr>
              <a:t>comida </a:t>
            </a:r>
            <a:r>
              <a:rPr lang="en-US" sz="2000" dirty="0" err="1" smtClean="0">
                <a:latin typeface="Comic Sans MS" panose="030F0702030302020204" pitchFamily="66" charset="0"/>
              </a:rPr>
              <a:t>deberían</a:t>
            </a:r>
            <a:r>
              <a:rPr lang="en-US" sz="2000" dirty="0" smtClean="0">
                <a:latin typeface="Comic Sans MS" panose="030F0702030302020204" pitchFamily="66" charset="0"/>
              </a:rPr>
              <a:t> </a:t>
            </a:r>
            <a:r>
              <a:rPr lang="en-US" sz="2000" dirty="0" err="1" smtClean="0">
                <a:latin typeface="Comic Sans MS" panose="030F0702030302020204" pitchFamily="66" charset="0"/>
              </a:rPr>
              <a:t>ser</a:t>
            </a:r>
            <a:r>
              <a:rPr lang="en-US" sz="2000" dirty="0" smtClean="0">
                <a:latin typeface="Comic Sans MS" panose="030F0702030302020204" pitchFamily="66" charset="0"/>
              </a:rPr>
              <a:t> </a:t>
            </a:r>
          </a:p>
          <a:p>
            <a:r>
              <a:rPr lang="en-US" sz="2000" dirty="0">
                <a:latin typeface="Comic Sans MS" panose="030F0702030302020204" pitchFamily="66" charset="0"/>
              </a:rPr>
              <a:t> </a:t>
            </a:r>
            <a:r>
              <a:rPr lang="en-US" sz="2000" dirty="0" smtClean="0">
                <a:latin typeface="Comic Sans MS" panose="030F0702030302020204" pitchFamily="66" charset="0"/>
              </a:rPr>
              <a:t>  </a:t>
            </a:r>
            <a:r>
              <a:rPr lang="en-US" sz="2000" dirty="0" err="1" smtClean="0">
                <a:latin typeface="Comic Sans MS" panose="030F0702030302020204" pitchFamily="66" charset="0"/>
              </a:rPr>
              <a:t>probadas</a:t>
            </a:r>
            <a:r>
              <a:rPr lang="en-US" sz="2000" dirty="0" smtClean="0">
                <a:latin typeface="Comic Sans MS" panose="030F0702030302020204" pitchFamily="66" charset="0"/>
              </a:rPr>
              <a:t> </a:t>
            </a:r>
            <a:r>
              <a:rPr lang="en-US" sz="2000" dirty="0" err="1" smtClean="0">
                <a:latin typeface="Comic Sans MS" panose="030F0702030302020204" pitchFamily="66" charset="0"/>
              </a:rPr>
              <a:t>sobre</a:t>
            </a:r>
            <a:r>
              <a:rPr lang="en-US" sz="2000" dirty="0" smtClean="0">
                <a:latin typeface="Comic Sans MS" panose="030F0702030302020204" pitchFamily="66" charset="0"/>
              </a:rPr>
              <a:t> el microbiota?</a:t>
            </a:r>
            <a:endParaRPr lang="es-VE" sz="2000" dirty="0">
              <a:latin typeface="Comic Sans MS" panose="030F0702030302020204" pitchFamily="66" charset="0"/>
            </a:endParaRPr>
          </a:p>
        </p:txBody>
      </p:sp>
      <p:sp>
        <p:nvSpPr>
          <p:cNvPr id="5" name="Rectángulo 4"/>
          <p:cNvSpPr/>
          <p:nvPr/>
        </p:nvSpPr>
        <p:spPr>
          <a:xfrm>
            <a:off x="1138039" y="6164333"/>
            <a:ext cx="6867921" cy="261610"/>
          </a:xfrm>
          <a:prstGeom prst="rect">
            <a:avLst/>
          </a:prstGeom>
        </p:spPr>
        <p:txBody>
          <a:bodyPr wrap="square">
            <a:spAutoFit/>
          </a:bodyPr>
          <a:lstStyle/>
          <a:p>
            <a:r>
              <a:rPr lang="en-US" sz="1100" dirty="0" smtClean="0">
                <a:latin typeface="Times New Roman" panose="02020603050405020304" pitchFamily="18" charset="0"/>
                <a:cs typeface="Times New Roman" panose="02020603050405020304" pitchFamily="18" charset="0"/>
              </a:rPr>
              <a:t>AM Valdes. J Walter, E Segal, TD Spector. </a:t>
            </a:r>
            <a:r>
              <a:rPr lang="en-US" sz="1100" i="1" dirty="0" smtClean="0">
                <a:latin typeface="Times New Roman" panose="02020603050405020304" pitchFamily="18" charset="0"/>
                <a:cs typeface="Times New Roman" panose="02020603050405020304" pitchFamily="18" charset="0"/>
              </a:rPr>
              <a:t>Role </a:t>
            </a:r>
            <a:r>
              <a:rPr lang="en-US" sz="1100" i="1" dirty="0">
                <a:latin typeface="Times New Roman" panose="02020603050405020304" pitchFamily="18" charset="0"/>
                <a:cs typeface="Times New Roman" panose="02020603050405020304" pitchFamily="18" charset="0"/>
              </a:rPr>
              <a:t>of the gut microbiota in nutrition and </a:t>
            </a:r>
            <a:r>
              <a:rPr lang="en-US" sz="1100" i="1" dirty="0" smtClean="0">
                <a:latin typeface="Times New Roman" panose="02020603050405020304" pitchFamily="18" charset="0"/>
                <a:cs typeface="Times New Roman" panose="02020603050405020304" pitchFamily="18" charset="0"/>
              </a:rPr>
              <a:t>health. </a:t>
            </a:r>
            <a:r>
              <a:rPr lang="en-US" sz="1100" dirty="0" smtClean="0">
                <a:latin typeface="Times New Roman" panose="02020603050405020304" pitchFamily="18" charset="0"/>
                <a:cs typeface="Times New Roman" panose="02020603050405020304" pitchFamily="18" charset="0"/>
              </a:rPr>
              <a:t>BMJ </a:t>
            </a:r>
            <a:r>
              <a:rPr lang="en-US" sz="1100" b="1" dirty="0">
                <a:latin typeface="Times New Roman" panose="02020603050405020304" pitchFamily="18" charset="0"/>
                <a:cs typeface="Times New Roman" panose="02020603050405020304" pitchFamily="18" charset="0"/>
              </a:rPr>
              <a:t>2018</a:t>
            </a:r>
            <a:r>
              <a:rPr lang="en-US" sz="1100" dirty="0">
                <a:latin typeface="Times New Roman" panose="02020603050405020304" pitchFamily="18" charset="0"/>
                <a:cs typeface="Times New Roman" panose="02020603050405020304" pitchFamily="18" charset="0"/>
              </a:rPr>
              <a:t>;361:k2179 </a:t>
            </a:r>
            <a:endParaRPr lang="es-VE" sz="1100" dirty="0">
              <a:latin typeface="Times New Roman" panose="02020603050405020304" pitchFamily="18" charset="0"/>
              <a:cs typeface="Times New Roman" panose="02020603050405020304" pitchFamily="18" charset="0"/>
            </a:endParaRPr>
          </a:p>
        </p:txBody>
      </p:sp>
      <p:sp>
        <p:nvSpPr>
          <p:cNvPr id="8" name="1 CuadroTexto"/>
          <p:cNvSpPr txBox="1"/>
          <p:nvPr/>
        </p:nvSpPr>
        <p:spPr>
          <a:xfrm>
            <a:off x="1893222" y="416941"/>
            <a:ext cx="5357556" cy="830997"/>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sz="2400" dirty="0" smtClean="0">
                <a:effectLst>
                  <a:outerShdw blurRad="38100" dist="38100" dir="2700000" algn="tl">
                    <a:srgbClr val="000000">
                      <a:alpha val="43137"/>
                    </a:srgbClr>
                  </a:outerShdw>
                </a:effectLst>
                <a:latin typeface="Comic Sans MS" pitchFamily="66" charset="0"/>
              </a:rPr>
              <a:t>Prebióticos, probióticos, simbióticos</a:t>
            </a:r>
          </a:p>
          <a:p>
            <a:pPr algn="ctr"/>
            <a:r>
              <a:rPr lang="es-VE" sz="2400" dirty="0" smtClean="0">
                <a:effectLst>
                  <a:outerShdw blurRad="38100" dist="38100" dir="2700000" algn="tl">
                    <a:srgbClr val="000000">
                      <a:alpha val="43137"/>
                    </a:srgbClr>
                  </a:outerShdw>
                </a:effectLst>
                <a:latin typeface="Comic Sans MS" pitchFamily="66" charset="0"/>
              </a:rPr>
              <a:t>Consensos e incertidumbres </a:t>
            </a:r>
            <a:endParaRPr lang="es-VE" sz="2400" dirty="0">
              <a:effectLst>
                <a:outerShdw blurRad="38100" dist="38100" dir="2700000" algn="tl">
                  <a:srgbClr val="000000">
                    <a:alpha val="43137"/>
                  </a:srgbClr>
                </a:outerShdw>
              </a:effectLst>
              <a:latin typeface="Comic Sans MS" pitchFamily="66" charset="0"/>
            </a:endParaRPr>
          </a:p>
        </p:txBody>
      </p:sp>
      <p:sp>
        <p:nvSpPr>
          <p:cNvPr id="10" name="6 CuadroTexto"/>
          <p:cNvSpPr txBox="1"/>
          <p:nvPr/>
        </p:nvSpPr>
        <p:spPr>
          <a:xfrm>
            <a:off x="159445" y="114456"/>
            <a:ext cx="877163"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III</a:t>
            </a:r>
            <a:r>
              <a:rPr lang="es-VE" sz="2000" dirty="0" smtClean="0">
                <a:solidFill>
                  <a:prstClr val="white"/>
                </a:solidFill>
                <a:latin typeface="Comic Sans MS" pitchFamily="66" charset="0"/>
              </a:rPr>
              <a:t>A</a:t>
            </a:r>
            <a:endParaRPr lang="es-VE" sz="2000" dirty="0">
              <a:solidFill>
                <a:prstClr val="white"/>
              </a:solidFill>
              <a:latin typeface="Comic Sans MS" pitchFamily="66" charset="0"/>
            </a:endParaRPr>
          </a:p>
        </p:txBody>
      </p:sp>
      <p:sp>
        <p:nvSpPr>
          <p:cNvPr id="11" name="CuadroTexto 10"/>
          <p:cNvSpPr txBox="1"/>
          <p:nvPr/>
        </p:nvSpPr>
        <p:spPr>
          <a:xfrm>
            <a:off x="159445" y="627798"/>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spTree>
    <p:extLst>
      <p:ext uri="{BB962C8B-B14F-4D97-AF65-F5344CB8AC3E}">
        <p14:creationId xmlns:p14="http://schemas.microsoft.com/office/powerpoint/2010/main" val="585305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
                                            <p:txEl>
                                              <p:pRg st="15" end="1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4 CuadroTexto"/>
          <p:cNvSpPr txBox="1"/>
          <p:nvPr/>
        </p:nvSpPr>
        <p:spPr>
          <a:xfrm>
            <a:off x="6156176" y="6453336"/>
            <a:ext cx="2856423" cy="276999"/>
          </a:xfrm>
          <a:prstGeom prst="rect">
            <a:avLst/>
          </a:prstGeom>
          <a:noFill/>
        </p:spPr>
        <p:txBody>
          <a:bodyPr wrap="none" rtlCol="0">
            <a:spAutoFit/>
          </a:bodyPr>
          <a:lstStyle/>
          <a:p>
            <a:r>
              <a:rPr lang="es-VE" sz="1200" dirty="0" smtClean="0">
                <a:solidFill>
                  <a:prstClr val="white">
                    <a:lumMod val="85000"/>
                  </a:prstClr>
                </a:solidFill>
                <a:latin typeface="Arial" panose="020B0604020202020204" pitchFamily="34" charset="0"/>
                <a:cs typeface="Arial" panose="020B0604020202020204" pitchFamily="34" charset="0"/>
              </a:rPr>
              <a:t>X. Páez. Facultad Medicina. ULA  2019</a:t>
            </a:r>
            <a:endParaRPr lang="es-VE" sz="1200" dirty="0">
              <a:solidFill>
                <a:prstClr val="white">
                  <a:lumMod val="85000"/>
                </a:prstClr>
              </a:solidFill>
              <a:latin typeface="Arial" panose="020B0604020202020204" pitchFamily="34" charset="0"/>
              <a:cs typeface="Arial" panose="020B0604020202020204" pitchFamily="34" charset="0"/>
            </a:endParaRPr>
          </a:p>
        </p:txBody>
      </p:sp>
      <p:sp>
        <p:nvSpPr>
          <p:cNvPr id="6" name="5 CuadroTexto"/>
          <p:cNvSpPr txBox="1"/>
          <p:nvPr/>
        </p:nvSpPr>
        <p:spPr>
          <a:xfrm>
            <a:off x="1741375" y="980728"/>
            <a:ext cx="5655715" cy="5078313"/>
          </a:xfrm>
          <a:prstGeom prst="rect">
            <a:avLst/>
          </a:prstGeom>
          <a:noFill/>
          <a:ln>
            <a:solidFill>
              <a:schemeClr val="accent6">
                <a:lumMod val="50000"/>
              </a:schemeClr>
            </a:solidFill>
          </a:ln>
        </p:spPr>
        <p:txBody>
          <a:bodyPr wrap="none" rtlCol="0">
            <a:spAutoFit/>
          </a:bodyPr>
          <a:lstStyle/>
          <a:p>
            <a:pPr>
              <a:buClr>
                <a:srgbClr val="3399FF"/>
              </a:buClr>
              <a:buSzPct val="130000"/>
            </a:pPr>
            <a:r>
              <a:rPr lang="es-VE" sz="3200" dirty="0" smtClean="0">
                <a:solidFill>
                  <a:prstClr val="white"/>
                </a:solidFill>
                <a:effectLst>
                  <a:outerShdw blurRad="38100" dist="38100" dir="2700000" algn="tl">
                    <a:srgbClr val="000000">
                      <a:alpha val="43137"/>
                    </a:srgbClr>
                  </a:outerShdw>
                </a:effectLst>
                <a:latin typeface="Comic Sans MS" pitchFamily="66" charset="0"/>
              </a:rPr>
              <a:t>Prevención y Terapéutica</a:t>
            </a:r>
          </a:p>
          <a:p>
            <a:pPr>
              <a:buClr>
                <a:srgbClr val="3399FF"/>
              </a:buClr>
              <a:buSzPct val="130000"/>
            </a:pPr>
            <a:r>
              <a:rPr lang="es-VE" sz="2800" dirty="0" smtClean="0">
                <a:solidFill>
                  <a:schemeClr val="accent6">
                    <a:lumMod val="75000"/>
                  </a:schemeClr>
                </a:solidFill>
                <a:effectLst>
                  <a:outerShdw blurRad="38100" dist="38100" dir="2700000" algn="tl">
                    <a:srgbClr val="000000">
                      <a:alpha val="43137"/>
                    </a:srgbClr>
                  </a:outerShdw>
                </a:effectLst>
                <a:latin typeface="Comic Sans MS" pitchFamily="66" charset="0"/>
              </a:rPr>
              <a:t>A. General</a:t>
            </a:r>
            <a:r>
              <a:rPr lang="es-VE" sz="2800" dirty="0" smtClean="0">
                <a:solidFill>
                  <a:schemeClr val="accent6">
                    <a:lumMod val="75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es </a:t>
            </a:r>
            <a:r>
              <a:rPr lang="es-VE" sz="3600" dirty="0">
                <a:solidFill>
                  <a:prstClr val="black"/>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tratamientos</a:t>
            </a:r>
          </a:p>
          <a:p>
            <a:pPr>
              <a:buClr>
                <a:srgbClr val="0047D6"/>
              </a:buClr>
              <a:buSzPct val="200000"/>
            </a:pPr>
            <a:r>
              <a:rPr lang="es-VE" dirty="0">
                <a:solidFill>
                  <a:prstClr val="white"/>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a:t>
            </a:r>
            <a:r>
              <a:rPr lang="es-VE" dirty="0" smtClean="0">
                <a:solidFill>
                  <a:prstClr val="white"/>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A1. </a:t>
            </a:r>
            <a:r>
              <a:rPr lang="es-VE" dirty="0" smtClean="0">
                <a:solidFill>
                  <a:schemeClr val="accent6">
                    <a:lumMod val="40000"/>
                    <a:lumOff val="6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Prebióticos</a:t>
            </a:r>
            <a:r>
              <a:rPr lang="es-VE" dirty="0">
                <a:solidFill>
                  <a:schemeClr val="accent6">
                    <a:lumMod val="40000"/>
                    <a:lumOff val="6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a:t>
            </a:r>
            <a:r>
              <a:rPr lang="es-VE" dirty="0" smtClean="0">
                <a:solidFill>
                  <a:schemeClr val="accent6">
                    <a:lumMod val="40000"/>
                    <a:lumOff val="6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Probióticos</a:t>
            </a:r>
            <a:r>
              <a:rPr lang="es-VE" dirty="0">
                <a:solidFill>
                  <a:schemeClr val="accent6">
                    <a:lumMod val="40000"/>
                    <a:lumOff val="6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a:t>
            </a:r>
            <a:endParaRPr lang="es-VE" dirty="0" smtClean="0">
              <a:solidFill>
                <a:schemeClr val="accent6">
                  <a:lumMod val="40000"/>
                  <a:lumOff val="6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endParaRPr>
          </a:p>
          <a:p>
            <a:pPr>
              <a:buClr>
                <a:srgbClr val="0047D6"/>
              </a:buClr>
              <a:buSzPct val="200000"/>
            </a:pPr>
            <a:r>
              <a:rPr lang="es-VE" dirty="0">
                <a:solidFill>
                  <a:schemeClr val="accent6">
                    <a:lumMod val="40000"/>
                    <a:lumOff val="6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a:t>
            </a:r>
            <a:r>
              <a:rPr lang="es-VE" dirty="0" smtClean="0">
                <a:solidFill>
                  <a:schemeClr val="accent6">
                    <a:lumMod val="40000"/>
                    <a:lumOff val="6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Simbióticos</a:t>
            </a:r>
          </a:p>
          <a:p>
            <a:pPr>
              <a:buClr>
                <a:srgbClr val="0047D6"/>
              </a:buClr>
              <a:buSzPct val="200000"/>
            </a:pPr>
            <a:endParaRPr lang="es-VE" dirty="0" smtClean="0">
              <a:solidFill>
                <a:srgbClr val="F79646">
                  <a:lumMod val="20000"/>
                  <a:lumOff val="80000"/>
                </a:srgb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endParaRPr>
          </a:p>
          <a:p>
            <a:pPr>
              <a:buClr>
                <a:srgbClr val="0047D6"/>
              </a:buClr>
              <a:buSzPct val="200000"/>
            </a:pPr>
            <a:endParaRPr lang="es-VE" dirty="0" smtClean="0">
              <a:solidFill>
                <a:srgbClr val="F79646">
                  <a:lumMod val="20000"/>
                  <a:lumOff val="80000"/>
                </a:srgb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endParaRPr>
          </a:p>
          <a:p>
            <a:pPr>
              <a:buClr>
                <a:srgbClr val="0047D6"/>
              </a:buClr>
              <a:buSzPct val="200000"/>
            </a:pPr>
            <a:r>
              <a:rPr lang="es-VE" sz="2400" dirty="0" smtClean="0">
                <a:solidFill>
                  <a:srgbClr val="F79646">
                    <a:lumMod val="75000"/>
                  </a:srgb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a:t>
            </a:r>
            <a:r>
              <a:rPr lang="es-VE" sz="2400" dirty="0" smtClean="0">
                <a:solidFill>
                  <a:schemeClr val="bg1"/>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A2. </a:t>
            </a:r>
            <a:r>
              <a:rPr lang="es-VE" sz="2400" dirty="0" err="1" smtClean="0">
                <a:solidFill>
                  <a:schemeClr val="accent6">
                    <a:lumMod val="60000"/>
                    <a:lumOff val="4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Postbióticos</a:t>
            </a:r>
            <a:r>
              <a:rPr lang="es-VE" sz="2400" dirty="0" smtClean="0">
                <a:solidFill>
                  <a:schemeClr val="accent6">
                    <a:lumMod val="60000"/>
                    <a:lumOff val="4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Transplante fecal.</a:t>
            </a:r>
          </a:p>
          <a:p>
            <a:pPr>
              <a:buClr>
                <a:srgbClr val="0047D6"/>
              </a:buClr>
              <a:buSzPct val="200000"/>
            </a:pPr>
            <a:r>
              <a:rPr lang="es-VE" sz="2400" dirty="0">
                <a:solidFill>
                  <a:schemeClr val="accent6">
                    <a:lumMod val="60000"/>
                    <a:lumOff val="4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a:t>
            </a:r>
            <a:r>
              <a:rPr lang="es-VE" sz="2400" dirty="0" smtClean="0">
                <a:solidFill>
                  <a:schemeClr val="accent6">
                    <a:lumMod val="60000"/>
                    <a:lumOff val="4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Terapéutica racional</a:t>
            </a:r>
            <a:endParaRPr lang="es-VE" sz="2400" dirty="0">
              <a:solidFill>
                <a:schemeClr val="accent6">
                  <a:lumMod val="60000"/>
                  <a:lumOff val="4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endParaRPr>
          </a:p>
          <a:p>
            <a:pPr marL="514350" indent="-514350">
              <a:buClr>
                <a:srgbClr val="3399FF"/>
              </a:buClr>
              <a:buSzPct val="130000"/>
              <a:buFontTx/>
              <a:buAutoNum type="alphaUcPeriod"/>
            </a:pPr>
            <a:endParaRPr lang="es-VE" sz="2000" dirty="0" smtClean="0">
              <a:solidFill>
                <a:prstClr val="white"/>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200" dirty="0" smtClean="0">
                <a:solidFill>
                  <a:prstClr val="white"/>
                </a:solidFill>
                <a:effectLst>
                  <a:outerShdw blurRad="38100" dist="38100" dir="2700000" algn="tl">
                    <a:srgbClr val="000000">
                      <a:alpha val="43137"/>
                    </a:srgbClr>
                  </a:outerShdw>
                </a:effectLst>
                <a:latin typeface="Comic Sans MS" pitchFamily="66" charset="0"/>
              </a:rPr>
              <a:t>B. </a:t>
            </a:r>
            <a:r>
              <a:rPr lang="es-VE" sz="2200" dirty="0" smtClean="0">
                <a:solidFill>
                  <a:schemeClr val="accent6">
                    <a:lumMod val="60000"/>
                    <a:lumOff val="40000"/>
                  </a:schemeClr>
                </a:solidFill>
                <a:effectLst>
                  <a:outerShdw blurRad="38100" dist="38100" dir="2700000" algn="tl">
                    <a:srgbClr val="000000">
                      <a:alpha val="43137"/>
                    </a:srgbClr>
                  </a:outerShdw>
                </a:effectLst>
                <a:latin typeface="Comic Sans MS" pitchFamily="66" charset="0"/>
              </a:rPr>
              <a:t>Efectos de microbiota sobre </a:t>
            </a:r>
          </a:p>
          <a:p>
            <a:pPr>
              <a:buClr>
                <a:srgbClr val="3399FF"/>
              </a:buClr>
              <a:buSzPct val="130000"/>
            </a:pPr>
            <a:r>
              <a:rPr lang="es-VE" sz="2200" dirty="0">
                <a:solidFill>
                  <a:schemeClr val="accent6">
                    <a:lumMod val="60000"/>
                    <a:lumOff val="40000"/>
                  </a:schemeClr>
                </a:solidFill>
                <a:effectLst>
                  <a:outerShdw blurRad="38100" dist="38100" dir="2700000" algn="tl">
                    <a:srgbClr val="000000">
                      <a:alpha val="43137"/>
                    </a:srgbClr>
                  </a:outerShdw>
                </a:effectLst>
                <a:latin typeface="Comic Sans MS" pitchFamily="66" charset="0"/>
              </a:rPr>
              <a:t> </a:t>
            </a:r>
            <a:r>
              <a:rPr lang="es-VE" sz="2200" dirty="0" smtClean="0">
                <a:solidFill>
                  <a:schemeClr val="accent6">
                    <a:lumMod val="60000"/>
                    <a:lumOff val="40000"/>
                  </a:schemeClr>
                </a:solidFill>
                <a:effectLst>
                  <a:outerShdw blurRad="38100" dist="38100" dir="2700000" algn="tl">
                    <a:srgbClr val="000000">
                      <a:alpha val="43137"/>
                    </a:srgbClr>
                  </a:outerShdw>
                </a:effectLst>
                <a:latin typeface="Comic Sans MS" pitchFamily="66" charset="0"/>
              </a:rPr>
              <a:t>   agentes terapéuticos</a:t>
            </a:r>
          </a:p>
          <a:p>
            <a:pPr>
              <a:buClr>
                <a:srgbClr val="3399FF"/>
              </a:buClr>
              <a:buSzPct val="130000"/>
            </a:pPr>
            <a:r>
              <a:rPr lang="es-VE" sz="2400" dirty="0">
                <a:solidFill>
                  <a:schemeClr val="accent6">
                    <a:lumMod val="60000"/>
                    <a:lumOff val="40000"/>
                  </a:schemeClr>
                </a:solidFill>
                <a:effectLst>
                  <a:outerShdw blurRad="38100" dist="38100" dir="2700000" algn="tl">
                    <a:srgbClr val="000000">
                      <a:alpha val="43137"/>
                    </a:srgbClr>
                  </a:outerShdw>
                </a:effectLst>
                <a:latin typeface="Comic Sans MS" pitchFamily="66" charset="0"/>
              </a:rPr>
              <a:t> </a:t>
            </a:r>
            <a:r>
              <a:rPr lang="es-VE" sz="2400" dirty="0" smtClean="0">
                <a:solidFill>
                  <a:schemeClr val="accent6">
                    <a:lumMod val="60000"/>
                    <a:lumOff val="40000"/>
                  </a:schemeClr>
                </a:solidFill>
                <a:effectLst>
                  <a:outerShdw blurRad="38100" dist="38100" dir="2700000" algn="tl">
                    <a:srgbClr val="000000">
                      <a:alpha val="43137"/>
                    </a:srgbClr>
                  </a:outerShdw>
                </a:effectLst>
                <a:latin typeface="Comic Sans MS" pitchFamily="66" charset="0"/>
              </a:rPr>
              <a:t>   </a:t>
            </a:r>
            <a:r>
              <a:rPr lang="es-VE" dirty="0" smtClean="0">
                <a:solidFill>
                  <a:schemeClr val="accent6">
                    <a:lumMod val="40000"/>
                    <a:lumOff val="60000"/>
                  </a:schemeClr>
                </a:solidFill>
                <a:effectLst>
                  <a:outerShdw blurRad="38100" dist="38100" dir="2700000" algn="tl">
                    <a:srgbClr val="000000">
                      <a:alpha val="43137"/>
                    </a:srgbClr>
                  </a:outerShdw>
                </a:effectLst>
                <a:latin typeface="Comic Sans MS" pitchFamily="66" charset="0"/>
              </a:rPr>
              <a:t>Quimioterapia, Inmunoterapia</a:t>
            </a:r>
          </a:p>
          <a:p>
            <a:pPr>
              <a:buClr>
                <a:srgbClr val="3399FF"/>
              </a:buClr>
              <a:buSzPct val="130000"/>
            </a:pPr>
            <a:endParaRPr lang="es-VE" sz="2000" dirty="0">
              <a:solidFill>
                <a:srgbClr val="F79646">
                  <a:lumMod val="75000"/>
                </a:srgbClr>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000" dirty="0" smtClean="0">
                <a:solidFill>
                  <a:prstClr val="white"/>
                </a:solidFill>
                <a:effectLst>
                  <a:outerShdw blurRad="38100" dist="38100" dir="2700000" algn="tl">
                    <a:srgbClr val="000000">
                      <a:alpha val="43137"/>
                    </a:srgbClr>
                  </a:outerShdw>
                </a:effectLst>
                <a:latin typeface="Comic Sans MS" pitchFamily="66" charset="0"/>
              </a:rPr>
              <a:t>C. </a:t>
            </a:r>
            <a:r>
              <a:rPr lang="es-VE" sz="2000" dirty="0" smtClean="0">
                <a:solidFill>
                  <a:schemeClr val="accent6">
                    <a:lumMod val="60000"/>
                    <a:lumOff val="40000"/>
                  </a:schemeClr>
                </a:solidFill>
                <a:effectLst>
                  <a:outerShdw blurRad="38100" dist="38100" dir="2700000" algn="tl">
                    <a:srgbClr val="000000">
                      <a:alpha val="43137"/>
                    </a:srgbClr>
                  </a:outerShdw>
                </a:effectLst>
                <a:latin typeface="Comic Sans MS" pitchFamily="66" charset="0"/>
              </a:rPr>
              <a:t>Terapias en algunas enfermedades</a:t>
            </a:r>
          </a:p>
        </p:txBody>
      </p:sp>
      <p:sp>
        <p:nvSpPr>
          <p:cNvPr id="7" name="6 CuadroTexto"/>
          <p:cNvSpPr txBox="1"/>
          <p:nvPr/>
        </p:nvSpPr>
        <p:spPr>
          <a:xfrm>
            <a:off x="755576" y="980728"/>
            <a:ext cx="771365" cy="523220"/>
          </a:xfrm>
          <a:prstGeom prst="rect">
            <a:avLst/>
          </a:prstGeom>
          <a:solidFill>
            <a:srgbClr val="0047D6"/>
          </a:solidFill>
        </p:spPr>
        <p:txBody>
          <a:bodyPr wrap="none" rtlCol="0">
            <a:spAutoFit/>
          </a:bodyPr>
          <a:lstStyle/>
          <a:p>
            <a:r>
              <a:rPr lang="es-VE" sz="2800" dirty="0" smtClean="0">
                <a:solidFill>
                  <a:prstClr val="white"/>
                </a:solidFill>
                <a:latin typeface="Comic Sans MS" pitchFamily="66" charset="0"/>
              </a:rPr>
              <a:t>III</a:t>
            </a:r>
            <a:endParaRPr lang="es-VE" sz="2800" dirty="0">
              <a:solidFill>
                <a:prstClr val="white"/>
              </a:solidFill>
              <a:latin typeface="Comic Sans MS" pitchFamily="66" charset="0"/>
            </a:endParaRPr>
          </a:p>
        </p:txBody>
      </p:sp>
      <p:sp>
        <p:nvSpPr>
          <p:cNvPr id="2" name="CuadroTexto 1"/>
          <p:cNvSpPr txBox="1"/>
          <p:nvPr/>
        </p:nvSpPr>
        <p:spPr>
          <a:xfrm>
            <a:off x="5364088" y="2492896"/>
            <a:ext cx="1584176" cy="584775"/>
          </a:xfrm>
          <a:prstGeom prst="rect">
            <a:avLst/>
          </a:prstGeom>
          <a:noFill/>
        </p:spPr>
        <p:txBody>
          <a:bodyPr wrap="square" rtlCol="0">
            <a:spAutoFit/>
          </a:bodyPr>
          <a:lstStyle/>
          <a:p>
            <a:r>
              <a:rPr lang="es-VE" sz="3200" dirty="0" smtClean="0">
                <a:solidFill>
                  <a:schemeClr val="bg1"/>
                </a:solidFill>
                <a:latin typeface="Comic Sans MS" panose="030F0702030302020204" pitchFamily="66" charset="0"/>
              </a:rPr>
              <a:t>Sigue…</a:t>
            </a:r>
            <a:endParaRPr lang="es-VE" sz="3200" dirty="0">
              <a:solidFill>
                <a:schemeClr val="bg1"/>
              </a:solidFill>
              <a:latin typeface="Comic Sans MS" panose="030F0702030302020204" pitchFamily="66" charset="0"/>
            </a:endParaRPr>
          </a:p>
        </p:txBody>
      </p:sp>
    </p:spTree>
    <p:extLst>
      <p:ext uri="{BB962C8B-B14F-4D97-AF65-F5344CB8AC3E}">
        <p14:creationId xmlns:p14="http://schemas.microsoft.com/office/powerpoint/2010/main" val="727163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2" descr="D:\Mis Documentos\EN PROCESO 2015\FOTOS RENE 2015\SEPTIEMBRE 2015\trinitaria carlos.jpg"/>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55000"/>
                    </a14:imgEffect>
                  </a14:imgLayer>
                </a14:imgProps>
              </a:ext>
              <a:ext uri="{28A0092B-C50C-407E-A947-70E740481C1C}">
                <a14:useLocalDpi xmlns:a14="http://schemas.microsoft.com/office/drawing/2010/main" val="0"/>
              </a:ext>
            </a:extLst>
          </a:blip>
          <a:srcRect l="6819" t="13989" r="12143" b="5444"/>
          <a:stretch/>
        </p:blipFill>
        <p:spPr bwMode="auto">
          <a:xfrm rot="5400000">
            <a:off x="1600957" y="329897"/>
            <a:ext cx="5942085" cy="6198206"/>
          </a:xfrm>
          <a:prstGeom prst="rect">
            <a:avLst/>
          </a:prstGeom>
          <a:solidFill>
            <a:srgbClr val="C00000"/>
          </a:solidFill>
          <a:ln w="28575">
            <a:solidFill>
              <a:srgbClr val="C00000"/>
            </a:solidFill>
          </a:ln>
          <a:effectLst>
            <a:outerShdw blurRad="50800" dist="38100" dir="2700000" algn="tl" rotWithShape="0">
              <a:prstClr val="black">
                <a:alpha val="40000"/>
              </a:prstClr>
            </a:outerShdw>
          </a:effectLst>
          <a:extLst/>
        </p:spPr>
      </p:pic>
      <p:sp>
        <p:nvSpPr>
          <p:cNvPr id="5" name="4 CuadroTexto"/>
          <p:cNvSpPr txBox="1"/>
          <p:nvPr/>
        </p:nvSpPr>
        <p:spPr>
          <a:xfrm>
            <a:off x="6301121" y="6536377"/>
            <a:ext cx="2813142" cy="276999"/>
          </a:xfrm>
          <a:prstGeom prst="rect">
            <a:avLst/>
          </a:prstGeom>
          <a:noFill/>
        </p:spPr>
        <p:txBody>
          <a:bodyPr wrap="none" rtlCol="0">
            <a:spAutoFit/>
          </a:bodyPr>
          <a:lstStyle/>
          <a:p>
            <a:r>
              <a:rPr lang="es-VE" sz="12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200" dirty="0">
              <a:solidFill>
                <a:schemeClr val="bg1">
                  <a:lumMod val="65000"/>
                </a:schemeClr>
              </a:solidFill>
              <a:latin typeface="Arial" panose="020B0604020202020204" pitchFamily="34" charset="0"/>
              <a:cs typeface="Arial" panose="020B0604020202020204" pitchFamily="34" charset="0"/>
            </a:endParaRPr>
          </a:p>
        </p:txBody>
      </p:sp>
      <p:sp>
        <p:nvSpPr>
          <p:cNvPr id="2" name="CuadroTexto 1"/>
          <p:cNvSpPr txBox="1"/>
          <p:nvPr/>
        </p:nvSpPr>
        <p:spPr>
          <a:xfrm>
            <a:off x="4956024" y="5266219"/>
            <a:ext cx="2387192" cy="1200329"/>
          </a:xfrm>
          <a:prstGeom prst="rect">
            <a:avLst/>
          </a:prstGeom>
          <a:noFill/>
          <a:effectLst>
            <a:outerShdw blurRad="50800" dist="38100" dir="2700000" algn="tl" rotWithShape="0">
              <a:prstClr val="black">
                <a:alpha val="40000"/>
              </a:prstClr>
            </a:outerShdw>
          </a:effectLst>
        </p:spPr>
        <p:txBody>
          <a:bodyPr wrap="none" rtlCol="0">
            <a:spAutoFit/>
          </a:bodyPr>
          <a:lstStyle/>
          <a:p>
            <a:pPr algn="r"/>
            <a:r>
              <a:rPr lang="es-VE" sz="4400" dirty="0" smtClean="0">
                <a:solidFill>
                  <a:schemeClr val="bg1"/>
                </a:solidFill>
                <a:effectLst>
                  <a:outerShdw blurRad="38100" dist="38100" dir="2700000" algn="tl">
                    <a:srgbClr val="000000">
                      <a:alpha val="43137"/>
                    </a:srgbClr>
                  </a:outerShdw>
                </a:effectLst>
                <a:latin typeface="Comic Sans MS" panose="030F0702030302020204" pitchFamily="66" charset="0"/>
              </a:rPr>
              <a:t>Gracias</a:t>
            </a:r>
          </a:p>
          <a:p>
            <a:pPr algn="r"/>
            <a:r>
              <a:rPr lang="es-VE" sz="2800" dirty="0" smtClean="0">
                <a:solidFill>
                  <a:schemeClr val="bg1"/>
                </a:solidFill>
                <a:effectLst>
                  <a:outerShdw blurRad="38100" dist="38100" dir="2700000" algn="tl">
                    <a:srgbClr val="000000">
                      <a:alpha val="43137"/>
                    </a:srgbClr>
                  </a:outerShdw>
                </a:effectLst>
                <a:latin typeface="Comic Sans MS" panose="030F0702030302020204" pitchFamily="66" charset="0"/>
              </a:rPr>
              <a:t>pacap@ula.ve</a:t>
            </a:r>
            <a:endParaRPr lang="es-VE" sz="2800" dirty="0">
              <a:solidFill>
                <a:schemeClr val="bg1"/>
              </a:solidFill>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41433363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t="25622" b="21624"/>
          <a:stretch/>
        </p:blipFill>
        <p:spPr>
          <a:xfrm>
            <a:off x="1173815" y="1180513"/>
            <a:ext cx="6939245" cy="3960440"/>
          </a:xfrm>
          <a:prstGeom prst="rect">
            <a:avLst/>
          </a:prstGeom>
        </p:spPr>
      </p:pic>
      <p:sp>
        <p:nvSpPr>
          <p:cNvPr id="5" name="Rectángulo 4"/>
          <p:cNvSpPr/>
          <p:nvPr/>
        </p:nvSpPr>
        <p:spPr>
          <a:xfrm>
            <a:off x="2357438" y="6055106"/>
            <a:ext cx="4572000" cy="276999"/>
          </a:xfrm>
          <a:prstGeom prst="rect">
            <a:avLst/>
          </a:prstGeom>
        </p:spPr>
        <p:txBody>
          <a:bodyPr>
            <a:spAutoFit/>
          </a:bodyPr>
          <a:lstStyle/>
          <a:p>
            <a:r>
              <a:rPr lang="es-VE" sz="1200" dirty="0">
                <a:solidFill>
                  <a:schemeClr val="bg1"/>
                </a:solidFill>
                <a:latin typeface="Times New Roman" panose="02020603050405020304" pitchFamily="18" charset="0"/>
                <a:cs typeface="Times New Roman" panose="02020603050405020304" pitchFamily="18" charset="0"/>
              </a:rPr>
              <a:t>https://betterbodychemistry.com/bacteria/gut-bacteria-eat-house-home/</a:t>
            </a:r>
          </a:p>
        </p:txBody>
      </p:sp>
      <p:sp>
        <p:nvSpPr>
          <p:cNvPr id="6" name="4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200" dirty="0">
              <a:solidFill>
                <a:schemeClr val="bg1">
                  <a:lumMod val="65000"/>
                </a:schemeClr>
              </a:solidFill>
              <a:latin typeface="Arial" panose="020B0604020202020204" pitchFamily="34" charset="0"/>
              <a:cs typeface="Arial" panose="020B0604020202020204" pitchFamily="34" charset="0"/>
            </a:endParaRPr>
          </a:p>
        </p:txBody>
      </p:sp>
      <p:sp>
        <p:nvSpPr>
          <p:cNvPr id="7" name="CuadroTexto 6"/>
          <p:cNvSpPr txBox="1"/>
          <p:nvPr/>
        </p:nvSpPr>
        <p:spPr>
          <a:xfrm>
            <a:off x="1152111" y="5342538"/>
            <a:ext cx="7049889" cy="707886"/>
          </a:xfrm>
          <a:prstGeom prst="rect">
            <a:avLst/>
          </a:prstGeom>
          <a:noFill/>
        </p:spPr>
        <p:txBody>
          <a:bodyPr wrap="square" rtlCol="0">
            <a:spAutoFit/>
          </a:bodyPr>
          <a:lstStyle/>
          <a:p>
            <a:pPr algn="ctr"/>
            <a:r>
              <a:rPr lang="es-VE" sz="2000" dirty="0" smtClean="0">
                <a:solidFill>
                  <a:schemeClr val="bg1"/>
                </a:solidFill>
                <a:latin typeface="Comic Sans MS" panose="030F0702030302020204" pitchFamily="66" charset="0"/>
              </a:rPr>
              <a:t>“Sus bacterias intestinales comen fibra de los vegetales, </a:t>
            </a:r>
          </a:p>
          <a:p>
            <a:pPr algn="ctr"/>
            <a:r>
              <a:rPr lang="es-VE" sz="2000" dirty="0" smtClean="0">
                <a:solidFill>
                  <a:schemeClr val="bg1"/>
                </a:solidFill>
                <a:latin typeface="Comic Sans MS" panose="030F0702030302020204" pitchFamily="66" charset="0"/>
              </a:rPr>
              <a:t>si Ud. no las alimenta con fibra, ellas se lo comen a Ud.”.</a:t>
            </a:r>
            <a:endParaRPr lang="es-VE" sz="2000" dirty="0">
              <a:solidFill>
                <a:schemeClr val="bg1"/>
              </a:solidFill>
              <a:latin typeface="Comic Sans MS" panose="030F0702030302020204" pitchFamily="66" charset="0"/>
            </a:endParaRPr>
          </a:p>
        </p:txBody>
      </p:sp>
    </p:spTree>
    <p:extLst>
      <p:ext uri="{BB962C8B-B14F-4D97-AF65-F5344CB8AC3E}">
        <p14:creationId xmlns:p14="http://schemas.microsoft.com/office/powerpoint/2010/main" val="3076402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wipe(left)">
                                      <p:cBhvr>
                                        <p:cTn id="1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79495" y="6020866"/>
            <a:ext cx="6470492" cy="253916"/>
          </a:xfrm>
          <a:prstGeom prst="rect">
            <a:avLst/>
          </a:prstGeom>
        </p:spPr>
        <p:txBody>
          <a:bodyPr wrap="square">
            <a:spAutoFit/>
          </a:bodyPr>
          <a:lstStyle/>
          <a:p>
            <a:r>
              <a:rPr lang="en-US" sz="1050" dirty="0" smtClean="0">
                <a:latin typeface="Times New Roman" panose="02020603050405020304" pitchFamily="18" charset="0"/>
                <a:cs typeface="Times New Roman" panose="02020603050405020304" pitchFamily="18" charset="0"/>
              </a:rPr>
              <a:t>AM Valdes. J Walter, E Segal, TD Spector. </a:t>
            </a:r>
            <a:r>
              <a:rPr lang="en-US" sz="1050" i="1" dirty="0" smtClean="0">
                <a:latin typeface="Times New Roman" panose="02020603050405020304" pitchFamily="18" charset="0"/>
                <a:cs typeface="Times New Roman" panose="02020603050405020304" pitchFamily="18" charset="0"/>
              </a:rPr>
              <a:t>Role </a:t>
            </a:r>
            <a:r>
              <a:rPr lang="en-US" sz="1050" i="1" dirty="0">
                <a:latin typeface="Times New Roman" panose="02020603050405020304" pitchFamily="18" charset="0"/>
                <a:cs typeface="Times New Roman" panose="02020603050405020304" pitchFamily="18" charset="0"/>
              </a:rPr>
              <a:t>of the </a:t>
            </a:r>
            <a:r>
              <a:rPr lang="en-US" sz="1050" i="1" dirty="0" smtClean="0">
                <a:latin typeface="Times New Roman" panose="02020603050405020304" pitchFamily="18" charset="0"/>
                <a:cs typeface="Times New Roman" panose="02020603050405020304" pitchFamily="18" charset="0"/>
              </a:rPr>
              <a:t>gut microbiota </a:t>
            </a:r>
            <a:r>
              <a:rPr lang="en-US" sz="1050" i="1" dirty="0">
                <a:latin typeface="Times New Roman" panose="02020603050405020304" pitchFamily="18" charset="0"/>
                <a:cs typeface="Times New Roman" panose="02020603050405020304" pitchFamily="18" charset="0"/>
              </a:rPr>
              <a:t>in nutrition and </a:t>
            </a:r>
            <a:r>
              <a:rPr lang="en-US" sz="1050" i="1" dirty="0" err="1" smtClean="0">
                <a:latin typeface="Times New Roman" panose="02020603050405020304" pitchFamily="18" charset="0"/>
                <a:cs typeface="Times New Roman" panose="02020603050405020304" pitchFamily="18" charset="0"/>
              </a:rPr>
              <a:t>health..</a:t>
            </a:r>
            <a:r>
              <a:rPr lang="en-US" sz="1050" dirty="0" err="1" smtClean="0">
                <a:latin typeface="Times New Roman" panose="02020603050405020304" pitchFamily="18" charset="0"/>
                <a:cs typeface="Times New Roman" panose="02020603050405020304" pitchFamily="18" charset="0"/>
              </a:rPr>
              <a:t>BMJ</a:t>
            </a:r>
            <a:r>
              <a:rPr lang="en-US" sz="1050" dirty="0" smtClean="0">
                <a:latin typeface="Times New Roman" panose="02020603050405020304" pitchFamily="18" charset="0"/>
                <a:cs typeface="Times New Roman" panose="02020603050405020304" pitchFamily="18" charset="0"/>
              </a:rPr>
              <a:t> </a:t>
            </a:r>
            <a:r>
              <a:rPr lang="en-US" sz="1050" b="1" dirty="0">
                <a:latin typeface="Times New Roman" panose="02020603050405020304" pitchFamily="18" charset="0"/>
                <a:cs typeface="Times New Roman" panose="02020603050405020304" pitchFamily="18" charset="0"/>
              </a:rPr>
              <a:t>2018</a:t>
            </a:r>
            <a:r>
              <a:rPr lang="en-US" sz="1050" dirty="0">
                <a:latin typeface="Times New Roman" panose="02020603050405020304" pitchFamily="18" charset="0"/>
                <a:cs typeface="Times New Roman" panose="02020603050405020304" pitchFamily="18" charset="0"/>
              </a:rPr>
              <a:t>;361:k2179 </a:t>
            </a:r>
            <a:endParaRPr lang="es-VE" sz="1050" dirty="0">
              <a:latin typeface="Times New Roman" panose="02020603050405020304" pitchFamily="18" charset="0"/>
              <a:cs typeface="Times New Roman" panose="02020603050405020304" pitchFamily="18" charset="0"/>
            </a:endParaRPr>
          </a:p>
        </p:txBody>
      </p:sp>
      <p:sp>
        <p:nvSpPr>
          <p:cNvPr id="5" name="Rectángulo 4"/>
          <p:cNvSpPr/>
          <p:nvPr/>
        </p:nvSpPr>
        <p:spPr>
          <a:xfrm>
            <a:off x="719002" y="1202019"/>
            <a:ext cx="7848872" cy="4708981"/>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pPr marL="179388" indent="-179388"/>
            <a:r>
              <a:rPr lang="en-US" sz="2000" dirty="0" smtClean="0">
                <a:solidFill>
                  <a:srgbClr val="000000"/>
                </a:solidFill>
                <a:latin typeface="Comic Sans MS" panose="030F0702030302020204" pitchFamily="66" charset="0"/>
              </a:rPr>
              <a:t>• El microbiota intestinal </a:t>
            </a:r>
            <a:r>
              <a:rPr lang="en-US" sz="2000" dirty="0" err="1" smtClean="0">
                <a:solidFill>
                  <a:srgbClr val="000000"/>
                </a:solidFill>
                <a:latin typeface="Comic Sans MS" panose="030F0702030302020204" pitchFamily="66" charset="0"/>
              </a:rPr>
              <a:t>influye</a:t>
            </a:r>
            <a:r>
              <a:rPr lang="en-US" sz="2000" dirty="0" smtClean="0">
                <a:solidFill>
                  <a:srgbClr val="000000"/>
                </a:solidFill>
                <a:latin typeface="Comic Sans MS" panose="030F0702030302020204" pitchFamily="66" charset="0"/>
              </a:rPr>
              <a:t> en </a:t>
            </a:r>
            <a:r>
              <a:rPr lang="en-US" sz="2000" dirty="0" err="1" smtClean="0">
                <a:solidFill>
                  <a:srgbClr val="000000"/>
                </a:solidFill>
                <a:latin typeface="Comic Sans MS" panose="030F0702030302020204" pitchFamily="66" charset="0"/>
              </a:rPr>
              <a:t>muchas</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áreas</a:t>
            </a:r>
            <a:r>
              <a:rPr lang="en-US" sz="2000" dirty="0" smtClean="0">
                <a:solidFill>
                  <a:srgbClr val="000000"/>
                </a:solidFill>
                <a:latin typeface="Comic Sans MS" panose="030F0702030302020204" pitchFamily="66" charset="0"/>
              </a:rPr>
              <a:t> de la </a:t>
            </a:r>
            <a:r>
              <a:rPr lang="en-US" sz="2000" dirty="0" err="1" smtClean="0">
                <a:solidFill>
                  <a:srgbClr val="000000"/>
                </a:solidFill>
                <a:latin typeface="Comic Sans MS" panose="030F0702030302020204" pitchFamily="66" charset="0"/>
              </a:rPr>
              <a:t>salud</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humana</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desde</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inmunidad</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innata</a:t>
            </a:r>
            <a:r>
              <a:rPr lang="en-US" sz="2000" dirty="0" smtClean="0">
                <a:solidFill>
                  <a:srgbClr val="000000"/>
                </a:solidFill>
                <a:latin typeface="Comic Sans MS" panose="030F0702030302020204" pitchFamily="66" charset="0"/>
              </a:rPr>
              <a:t> a </a:t>
            </a:r>
            <a:r>
              <a:rPr lang="en-US" sz="2000" dirty="0" err="1" smtClean="0">
                <a:solidFill>
                  <a:srgbClr val="000000"/>
                </a:solidFill>
                <a:latin typeface="Comic Sans MS" panose="030F0702030302020204" pitchFamily="66" charset="0"/>
              </a:rPr>
              <a:t>apetito</a:t>
            </a:r>
            <a:r>
              <a:rPr lang="en-US" sz="2000" dirty="0" smtClean="0">
                <a:solidFill>
                  <a:srgbClr val="000000"/>
                </a:solidFill>
                <a:latin typeface="Comic Sans MS" panose="030F0702030302020204" pitchFamily="66" charset="0"/>
              </a:rPr>
              <a:t> y </a:t>
            </a:r>
            <a:r>
              <a:rPr lang="en-US" sz="2000" dirty="0" err="1" smtClean="0">
                <a:solidFill>
                  <a:srgbClr val="000000"/>
                </a:solidFill>
                <a:latin typeface="Comic Sans MS" panose="030F0702030302020204" pitchFamily="66" charset="0"/>
              </a:rPr>
              <a:t>metabolismo</a:t>
            </a:r>
            <a:r>
              <a:rPr lang="en-US" sz="2000" dirty="0" smtClean="0">
                <a:solidFill>
                  <a:srgbClr val="000000"/>
                </a:solidFill>
                <a:latin typeface="Comic Sans MS" panose="030F0702030302020204" pitchFamily="66" charset="0"/>
              </a:rPr>
              <a:t> de </a:t>
            </a:r>
            <a:r>
              <a:rPr lang="en-US" sz="2000" dirty="0" err="1" smtClean="0">
                <a:solidFill>
                  <a:srgbClr val="000000"/>
                </a:solidFill>
                <a:latin typeface="Comic Sans MS" panose="030F0702030302020204" pitchFamily="66" charset="0"/>
              </a:rPr>
              <a:t>energía</a:t>
            </a:r>
            <a:r>
              <a:rPr lang="en-US" sz="2000" dirty="0" smtClean="0">
                <a:solidFill>
                  <a:srgbClr val="000000"/>
                </a:solidFill>
                <a:latin typeface="Comic Sans MS" panose="030F0702030302020204" pitchFamily="66" charset="0"/>
              </a:rPr>
              <a:t>. </a:t>
            </a:r>
          </a:p>
          <a:p>
            <a:pPr marL="179388" indent="-179388"/>
            <a:endParaRPr lang="en-US" sz="1000" dirty="0" smtClean="0">
              <a:solidFill>
                <a:srgbClr val="000000"/>
              </a:solidFill>
              <a:latin typeface="Comic Sans MS" panose="030F0702030302020204" pitchFamily="66" charset="0"/>
            </a:endParaRPr>
          </a:p>
          <a:p>
            <a:pPr marL="179388" indent="-179388"/>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Dirigiéndose</a:t>
            </a:r>
            <a:r>
              <a:rPr lang="en-US" sz="2000" dirty="0" smtClean="0">
                <a:solidFill>
                  <a:srgbClr val="000000"/>
                </a:solidFill>
                <a:latin typeface="Comic Sans MS" panose="030F0702030302020204" pitchFamily="66" charset="0"/>
              </a:rPr>
              <a:t> al microbiota intestinal con </a:t>
            </a:r>
            <a:r>
              <a:rPr lang="en-US" sz="2000" b="1" dirty="0" smtClean="0">
                <a:solidFill>
                  <a:srgbClr val="000000"/>
                </a:solidFill>
                <a:latin typeface="Comic Sans MS" panose="030F0702030302020204" pitchFamily="66" charset="0"/>
              </a:rPr>
              <a:t>probióticos o </a:t>
            </a:r>
            <a:r>
              <a:rPr lang="en-US" sz="2000" b="1" dirty="0" err="1" smtClean="0">
                <a:solidFill>
                  <a:srgbClr val="000000"/>
                </a:solidFill>
                <a:latin typeface="Comic Sans MS" panose="030F0702030302020204" pitchFamily="66" charset="0"/>
              </a:rPr>
              <a:t>fibra</a:t>
            </a:r>
            <a:r>
              <a:rPr lang="en-US" sz="2000" b="1" dirty="0" smtClean="0">
                <a:solidFill>
                  <a:srgbClr val="000000"/>
                </a:solidFill>
                <a:latin typeface="Comic Sans MS" panose="030F0702030302020204" pitchFamily="66" charset="0"/>
              </a:rPr>
              <a:t> de la </a:t>
            </a:r>
            <a:r>
              <a:rPr lang="en-US" sz="2000" b="1" dirty="0" err="1" smtClean="0">
                <a:solidFill>
                  <a:srgbClr val="000000"/>
                </a:solidFill>
                <a:latin typeface="Comic Sans MS" panose="030F0702030302020204" pitchFamily="66" charset="0"/>
              </a:rPr>
              <a:t>dieta</a:t>
            </a:r>
            <a:r>
              <a:rPr lang="en-US" sz="2000" b="1" dirty="0" smtClean="0">
                <a:solidFill>
                  <a:srgbClr val="000000"/>
                </a:solidFill>
                <a:latin typeface="Comic Sans MS" panose="030F0702030302020204" pitchFamily="66" charset="0"/>
              </a:rPr>
              <a:t>, se </a:t>
            </a:r>
            <a:r>
              <a:rPr lang="en-US" sz="2000" b="1" dirty="0" err="1" smtClean="0">
                <a:solidFill>
                  <a:srgbClr val="000000"/>
                </a:solidFill>
                <a:latin typeface="Comic Sans MS" panose="030F0702030302020204" pitchFamily="66" charset="0"/>
              </a:rPr>
              <a:t>beneficia</a:t>
            </a:r>
            <a:r>
              <a:rPr lang="en-US" sz="2000" b="1" dirty="0" smtClean="0">
                <a:solidFill>
                  <a:srgbClr val="000000"/>
                </a:solidFill>
                <a:latin typeface="Comic Sans MS" panose="030F0702030302020204" pitchFamily="66" charset="0"/>
              </a:rPr>
              <a:t> la </a:t>
            </a:r>
            <a:r>
              <a:rPr lang="en-US" sz="2000" b="1" dirty="0" err="1" smtClean="0">
                <a:solidFill>
                  <a:srgbClr val="000000"/>
                </a:solidFill>
                <a:latin typeface="Comic Sans MS" panose="030F0702030302020204" pitchFamily="66" charset="0"/>
              </a:rPr>
              <a:t>salud</a:t>
            </a:r>
            <a:r>
              <a:rPr lang="en-US" sz="2000" b="1" dirty="0" smtClean="0">
                <a:solidFill>
                  <a:srgbClr val="000000"/>
                </a:solidFill>
                <a:latin typeface="Comic Sans MS" panose="030F0702030302020204" pitchFamily="66" charset="0"/>
              </a:rPr>
              <a:t> </a:t>
            </a:r>
            <a:r>
              <a:rPr lang="en-US" sz="2000" b="1" dirty="0" err="1" smtClean="0">
                <a:solidFill>
                  <a:srgbClr val="000000"/>
                </a:solidFill>
                <a:latin typeface="Comic Sans MS" panose="030F0702030302020204" pitchFamily="66" charset="0"/>
              </a:rPr>
              <a:t>humana</a:t>
            </a:r>
            <a:r>
              <a:rPr lang="en-US" sz="2000" b="1" dirty="0" smtClean="0">
                <a:solidFill>
                  <a:srgbClr val="000000"/>
                </a:solidFill>
                <a:latin typeface="Comic Sans MS" panose="030F0702030302020204" pitchFamily="66" charset="0"/>
              </a:rPr>
              <a:t> </a:t>
            </a:r>
            <a:r>
              <a:rPr lang="en-US" sz="2000" dirty="0" smtClean="0">
                <a:solidFill>
                  <a:srgbClr val="000000"/>
                </a:solidFill>
                <a:latin typeface="Comic Sans MS" panose="030F0702030302020204" pitchFamily="66" charset="0"/>
              </a:rPr>
              <a:t>y se </a:t>
            </a:r>
            <a:r>
              <a:rPr lang="en-US" sz="2000" dirty="0" err="1" smtClean="0">
                <a:solidFill>
                  <a:srgbClr val="000000"/>
                </a:solidFill>
                <a:latin typeface="Comic Sans MS" panose="030F0702030302020204" pitchFamily="66" charset="0"/>
              </a:rPr>
              <a:t>podría</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potencialmente</a:t>
            </a:r>
            <a:r>
              <a:rPr lang="en-US" sz="2000" dirty="0" smtClean="0">
                <a:solidFill>
                  <a:srgbClr val="000000"/>
                </a:solidFill>
                <a:latin typeface="Comic Sans MS" panose="030F0702030302020204" pitchFamily="66" charset="0"/>
              </a:rPr>
              <a:t> reducer </a:t>
            </a:r>
            <a:r>
              <a:rPr lang="en-US" sz="2000" dirty="0" err="1" smtClean="0">
                <a:solidFill>
                  <a:srgbClr val="000000"/>
                </a:solidFill>
                <a:latin typeface="Comic Sans MS" panose="030F0702030302020204" pitchFamily="66" charset="0"/>
              </a:rPr>
              <a:t>obesidad</a:t>
            </a:r>
            <a:endParaRPr lang="en-US" sz="2000" dirty="0" smtClean="0">
              <a:solidFill>
                <a:srgbClr val="000000"/>
              </a:solidFill>
              <a:latin typeface="Comic Sans MS" panose="030F0702030302020204" pitchFamily="66" charset="0"/>
            </a:endParaRPr>
          </a:p>
          <a:p>
            <a:pPr marL="179388" indent="-179388"/>
            <a:endParaRPr lang="en-US" sz="1000" dirty="0">
              <a:solidFill>
                <a:srgbClr val="000000"/>
              </a:solidFill>
              <a:latin typeface="Comic Sans MS" panose="030F0702030302020204" pitchFamily="66" charset="0"/>
            </a:endParaRPr>
          </a:p>
          <a:p>
            <a:pPr marL="179388" indent="-179388"/>
            <a:r>
              <a:rPr lang="es-VE" sz="2000" dirty="0" smtClean="0">
                <a:solidFill>
                  <a:srgbClr val="000000"/>
                </a:solidFill>
                <a:latin typeface="Comic Sans MS" panose="030F0702030302020204" pitchFamily="66" charset="0"/>
              </a:rPr>
              <a:t>• Drogas, ingredientes de comida, antibióticos y pesticidas todos podrían tener </a:t>
            </a:r>
            <a:r>
              <a:rPr lang="es-VE" sz="2000" b="1" dirty="0" smtClean="0">
                <a:solidFill>
                  <a:srgbClr val="000000"/>
                </a:solidFill>
                <a:latin typeface="Comic Sans MS" panose="030F0702030302020204" pitchFamily="66" charset="0"/>
              </a:rPr>
              <a:t>efectos adversos </a:t>
            </a:r>
            <a:r>
              <a:rPr lang="es-VE" sz="2000" dirty="0" smtClean="0">
                <a:solidFill>
                  <a:srgbClr val="000000"/>
                </a:solidFill>
                <a:latin typeface="Comic Sans MS" panose="030F0702030302020204" pitchFamily="66" charset="0"/>
              </a:rPr>
              <a:t>sobre el microbiota intestinal </a:t>
            </a:r>
          </a:p>
          <a:p>
            <a:pPr marL="179388" indent="-179388"/>
            <a:endParaRPr lang="es-VE" sz="1000" dirty="0" smtClean="0">
              <a:solidFill>
                <a:srgbClr val="000000"/>
              </a:solidFill>
              <a:latin typeface="Comic Sans MS" panose="030F0702030302020204" pitchFamily="66" charset="0"/>
            </a:endParaRPr>
          </a:p>
          <a:p>
            <a:pPr marL="179388" indent="-179388"/>
            <a:r>
              <a:rPr lang="en-US" sz="2000" dirty="0" smtClean="0">
                <a:solidFill>
                  <a:srgbClr val="000000"/>
                </a:solidFill>
                <a:latin typeface="Comic Sans MS" panose="030F0702030302020204" pitchFamily="66" charset="0"/>
              </a:rPr>
              <a:t>• El </a:t>
            </a:r>
            <a:r>
              <a:rPr lang="en-US" sz="2000" b="1" dirty="0" smtClean="0">
                <a:solidFill>
                  <a:srgbClr val="000000"/>
                </a:solidFill>
                <a:latin typeface="Comic Sans MS" panose="030F0702030302020204" pitchFamily="66" charset="0"/>
              </a:rPr>
              <a:t>microbiota </a:t>
            </a:r>
            <a:r>
              <a:rPr lang="en-US" sz="2000" dirty="0" err="1" smtClean="0">
                <a:solidFill>
                  <a:srgbClr val="000000"/>
                </a:solidFill>
                <a:latin typeface="Comic Sans MS" panose="030F0702030302020204" pitchFamily="66" charset="0"/>
              </a:rPr>
              <a:t>debería</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ser</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considerado</a:t>
            </a:r>
            <a:r>
              <a:rPr lang="en-US" sz="2000" dirty="0" smtClean="0">
                <a:solidFill>
                  <a:srgbClr val="000000"/>
                </a:solidFill>
                <a:latin typeface="Comic Sans MS" panose="030F0702030302020204" pitchFamily="66" charset="0"/>
              </a:rPr>
              <a:t> un </a:t>
            </a:r>
            <a:r>
              <a:rPr lang="en-US" sz="2000" b="1" dirty="0" err="1" smtClean="0">
                <a:solidFill>
                  <a:srgbClr val="000000"/>
                </a:solidFill>
                <a:latin typeface="Comic Sans MS" panose="030F0702030302020204" pitchFamily="66" charset="0"/>
              </a:rPr>
              <a:t>aspecto</a:t>
            </a:r>
            <a:r>
              <a:rPr lang="en-US" sz="2000" b="1" dirty="0" smtClean="0">
                <a:solidFill>
                  <a:srgbClr val="000000"/>
                </a:solidFill>
                <a:latin typeface="Comic Sans MS" panose="030F0702030302020204" pitchFamily="66" charset="0"/>
              </a:rPr>
              <a:t> clave en </a:t>
            </a:r>
            <a:r>
              <a:rPr lang="en-US" sz="2000" b="1" dirty="0" err="1" smtClean="0">
                <a:solidFill>
                  <a:srgbClr val="000000"/>
                </a:solidFill>
                <a:latin typeface="Comic Sans MS" panose="030F0702030302020204" pitchFamily="66" charset="0"/>
              </a:rPr>
              <a:t>nutrición</a:t>
            </a:r>
            <a:r>
              <a:rPr lang="en-US" sz="2000" dirty="0" smtClean="0">
                <a:solidFill>
                  <a:srgbClr val="000000"/>
                </a:solidFill>
                <a:latin typeface="Comic Sans MS" panose="030F0702030302020204" pitchFamily="66" charset="0"/>
              </a:rPr>
              <a:t>; la </a:t>
            </a:r>
            <a:r>
              <a:rPr lang="en-US" sz="2000" dirty="0" err="1" smtClean="0">
                <a:solidFill>
                  <a:srgbClr val="000000"/>
                </a:solidFill>
                <a:latin typeface="Comic Sans MS" panose="030F0702030302020204" pitchFamily="66" charset="0"/>
              </a:rPr>
              <a:t>comunidad</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médica</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debería</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adaptar</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su</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educación</a:t>
            </a:r>
            <a:r>
              <a:rPr lang="en-US" sz="2000" dirty="0" smtClean="0">
                <a:solidFill>
                  <a:srgbClr val="000000"/>
                </a:solidFill>
                <a:latin typeface="Comic Sans MS" panose="030F0702030302020204" pitchFamily="66" charset="0"/>
              </a:rPr>
              <a:t> y </a:t>
            </a:r>
            <a:r>
              <a:rPr lang="en-US" sz="2000" dirty="0" err="1" smtClean="0">
                <a:solidFill>
                  <a:srgbClr val="000000"/>
                </a:solidFill>
                <a:latin typeface="Comic Sans MS" panose="030F0702030302020204" pitchFamily="66" charset="0"/>
              </a:rPr>
              <a:t>mensajes</a:t>
            </a:r>
            <a:r>
              <a:rPr lang="en-US" sz="2000" dirty="0" smtClean="0">
                <a:solidFill>
                  <a:srgbClr val="000000"/>
                </a:solidFill>
                <a:latin typeface="Comic Sans MS" panose="030F0702030302020204" pitchFamily="66" charset="0"/>
              </a:rPr>
              <a:t> de </a:t>
            </a:r>
            <a:r>
              <a:rPr lang="en-US" sz="2000" dirty="0" err="1" smtClean="0">
                <a:solidFill>
                  <a:srgbClr val="000000"/>
                </a:solidFill>
                <a:latin typeface="Comic Sans MS" panose="030F0702030302020204" pitchFamily="66" charset="0"/>
              </a:rPr>
              <a:t>salud</a:t>
            </a:r>
            <a:r>
              <a:rPr lang="en-US" sz="2000" dirty="0" smtClean="0">
                <a:solidFill>
                  <a:srgbClr val="000000"/>
                </a:solidFill>
                <a:latin typeface="Comic Sans MS" panose="030F0702030302020204" pitchFamily="66" charset="0"/>
              </a:rPr>
              <a:t> al </a:t>
            </a:r>
            <a:r>
              <a:rPr lang="en-US" sz="2000" dirty="0" err="1" smtClean="0">
                <a:solidFill>
                  <a:srgbClr val="000000"/>
                </a:solidFill>
                <a:latin typeface="Comic Sans MS" panose="030F0702030302020204" pitchFamily="66" charset="0"/>
              </a:rPr>
              <a:t>público</a:t>
            </a:r>
            <a:r>
              <a:rPr lang="en-US" sz="2000" dirty="0" smtClean="0">
                <a:solidFill>
                  <a:srgbClr val="000000"/>
                </a:solidFill>
                <a:latin typeface="Comic Sans MS" panose="030F0702030302020204" pitchFamily="66" charset="0"/>
              </a:rPr>
              <a:t> </a:t>
            </a:r>
          </a:p>
          <a:p>
            <a:pPr marL="179388" indent="-179388"/>
            <a:endParaRPr lang="en-US" sz="1000" dirty="0" smtClean="0">
              <a:solidFill>
                <a:srgbClr val="000000"/>
              </a:solidFill>
              <a:latin typeface="Comic Sans MS" panose="030F0702030302020204" pitchFamily="66" charset="0"/>
            </a:endParaRPr>
          </a:p>
          <a:p>
            <a:pPr marL="179388" indent="-179388"/>
            <a:r>
              <a:rPr lang="en-US" sz="2000" dirty="0" smtClean="0">
                <a:solidFill>
                  <a:srgbClr val="000000"/>
                </a:solidFill>
                <a:latin typeface="Comic Sans MS" panose="030F0702030302020204" pitchFamily="66" charset="0"/>
              </a:rPr>
              <a:t>• El </a:t>
            </a:r>
            <a:r>
              <a:rPr lang="en-US" sz="2000" b="1" dirty="0" err="1" smtClean="0">
                <a:solidFill>
                  <a:srgbClr val="000000"/>
                </a:solidFill>
                <a:latin typeface="Comic Sans MS" panose="030F0702030302020204" pitchFamily="66" charset="0"/>
              </a:rPr>
              <a:t>consumo</a:t>
            </a:r>
            <a:r>
              <a:rPr lang="en-US" sz="2000" b="1" dirty="0" smtClean="0">
                <a:solidFill>
                  <a:srgbClr val="000000"/>
                </a:solidFill>
                <a:latin typeface="Comic Sans MS" panose="030F0702030302020204" pitchFamily="66" charset="0"/>
              </a:rPr>
              <a:t> de </a:t>
            </a:r>
            <a:r>
              <a:rPr lang="en-US" sz="2000" b="1" dirty="0" err="1" smtClean="0">
                <a:solidFill>
                  <a:srgbClr val="000000"/>
                </a:solidFill>
                <a:latin typeface="Comic Sans MS" panose="030F0702030302020204" pitchFamily="66" charset="0"/>
              </a:rPr>
              <a:t>fibra</a:t>
            </a:r>
            <a:r>
              <a:rPr lang="en-US" sz="2000" b="1"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está</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asociado</a:t>
            </a:r>
            <a:r>
              <a:rPr lang="en-US" sz="2000" dirty="0" smtClean="0">
                <a:solidFill>
                  <a:srgbClr val="000000"/>
                </a:solidFill>
                <a:latin typeface="Comic Sans MS" panose="030F0702030302020204" pitchFamily="66" charset="0"/>
              </a:rPr>
              <a:t> con </a:t>
            </a:r>
            <a:r>
              <a:rPr lang="en-US" sz="2000" b="1" dirty="0" err="1" smtClean="0">
                <a:solidFill>
                  <a:srgbClr val="000000"/>
                </a:solidFill>
                <a:latin typeface="Comic Sans MS" panose="030F0702030302020204" pitchFamily="66" charset="0"/>
              </a:rPr>
              <a:t>efectos</a:t>
            </a:r>
            <a:r>
              <a:rPr lang="en-US" sz="2000" b="1" dirty="0" smtClean="0">
                <a:solidFill>
                  <a:srgbClr val="000000"/>
                </a:solidFill>
                <a:latin typeface="Comic Sans MS" panose="030F0702030302020204" pitchFamily="66" charset="0"/>
              </a:rPr>
              <a:t> </a:t>
            </a:r>
            <a:r>
              <a:rPr lang="en-US" sz="2000" b="1" dirty="0" err="1" smtClean="0">
                <a:solidFill>
                  <a:srgbClr val="000000"/>
                </a:solidFill>
                <a:latin typeface="Comic Sans MS" panose="030F0702030302020204" pitchFamily="66" charset="0"/>
              </a:rPr>
              <a:t>beneficiosos</a:t>
            </a:r>
            <a:r>
              <a:rPr lang="en-US" sz="2000" b="1" dirty="0" smtClean="0">
                <a:solidFill>
                  <a:srgbClr val="000000"/>
                </a:solidFill>
                <a:latin typeface="Comic Sans MS" panose="030F0702030302020204" pitchFamily="66" charset="0"/>
              </a:rPr>
              <a:t> </a:t>
            </a:r>
            <a:r>
              <a:rPr lang="en-US" sz="2000" dirty="0" smtClean="0">
                <a:solidFill>
                  <a:srgbClr val="000000"/>
                </a:solidFill>
                <a:latin typeface="Comic Sans MS" panose="030F0702030302020204" pitchFamily="66" charset="0"/>
              </a:rPr>
              <a:t>en </a:t>
            </a:r>
            <a:r>
              <a:rPr lang="en-US" sz="2000" dirty="0" err="1" smtClean="0">
                <a:solidFill>
                  <a:srgbClr val="000000"/>
                </a:solidFill>
                <a:latin typeface="Comic Sans MS" panose="030F0702030302020204" pitchFamily="66" charset="0"/>
              </a:rPr>
              <a:t>diversos</a:t>
            </a:r>
            <a:r>
              <a:rPr lang="en-US" sz="2000" dirty="0" smtClean="0">
                <a:solidFill>
                  <a:srgbClr val="000000"/>
                </a:solidFill>
                <a:latin typeface="Comic Sans MS" panose="030F0702030302020204" pitchFamily="66" charset="0"/>
              </a:rPr>
              <a:t> </a:t>
            </a:r>
            <a:r>
              <a:rPr lang="en-US" sz="2000" dirty="0" err="1" smtClean="0">
                <a:solidFill>
                  <a:srgbClr val="000000"/>
                </a:solidFill>
                <a:latin typeface="Comic Sans MS" panose="030F0702030302020204" pitchFamily="66" charset="0"/>
              </a:rPr>
              <a:t>contextos</a:t>
            </a:r>
            <a:r>
              <a:rPr lang="en-US" sz="2000" dirty="0" smtClean="0">
                <a:solidFill>
                  <a:srgbClr val="000000"/>
                </a:solidFill>
                <a:latin typeface="Comic Sans MS" panose="030F0702030302020204" pitchFamily="66" charset="0"/>
              </a:rPr>
              <a:t>. </a:t>
            </a:r>
            <a:endParaRPr lang="es-VE" sz="2000" dirty="0">
              <a:latin typeface="Comic Sans MS" panose="030F0702030302020204" pitchFamily="66" charset="0"/>
            </a:endParaRPr>
          </a:p>
        </p:txBody>
      </p:sp>
      <p:sp>
        <p:nvSpPr>
          <p:cNvPr id="6" name="6 CuadroTexto"/>
          <p:cNvSpPr txBox="1"/>
          <p:nvPr/>
        </p:nvSpPr>
        <p:spPr>
          <a:xfrm>
            <a:off x="6330858" y="660593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CuadroTexto 6"/>
          <p:cNvSpPr txBox="1"/>
          <p:nvPr/>
        </p:nvSpPr>
        <p:spPr>
          <a:xfrm>
            <a:off x="2512886" y="424654"/>
            <a:ext cx="4384534" cy="461665"/>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r>
              <a:rPr lang="es-VE" sz="2400" dirty="0" smtClean="0">
                <a:latin typeface="Comic Sans MS" panose="030F0702030302020204" pitchFamily="66" charset="0"/>
              </a:rPr>
              <a:t>Microbiota Intestinal y Dieta</a:t>
            </a:r>
            <a:endParaRPr lang="es-VE" sz="2400" dirty="0">
              <a:latin typeface="Comic Sans MS" panose="030F0702030302020204" pitchFamily="66" charset="0"/>
            </a:endParaRPr>
          </a:p>
        </p:txBody>
      </p:sp>
      <p:sp>
        <p:nvSpPr>
          <p:cNvPr id="8" name="6 CuadroTexto"/>
          <p:cNvSpPr txBox="1"/>
          <p:nvPr/>
        </p:nvSpPr>
        <p:spPr>
          <a:xfrm>
            <a:off x="261984" y="188243"/>
            <a:ext cx="914033"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IIIA</a:t>
            </a:r>
            <a:endParaRPr lang="es-VE" sz="2400" dirty="0">
              <a:solidFill>
                <a:prstClr val="white"/>
              </a:solidFill>
              <a:latin typeface="Comic Sans MS" pitchFamily="66" charset="0"/>
            </a:endParaRPr>
          </a:p>
        </p:txBody>
      </p:sp>
      <p:sp>
        <p:nvSpPr>
          <p:cNvPr id="9" name="CuadroTexto 8"/>
          <p:cNvSpPr txBox="1"/>
          <p:nvPr/>
        </p:nvSpPr>
        <p:spPr>
          <a:xfrm>
            <a:off x="261984" y="701585"/>
            <a:ext cx="1335622" cy="584775"/>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Terapéutica</a:t>
            </a:r>
          </a:p>
          <a:p>
            <a:r>
              <a:rPr lang="es-VE" sz="1600" dirty="0" smtClean="0">
                <a:latin typeface="Comic Sans MS" panose="030F0702030302020204" pitchFamily="66" charset="0"/>
              </a:rPr>
              <a:t>General</a:t>
            </a:r>
            <a:endParaRPr lang="es-VE" sz="1600" dirty="0">
              <a:latin typeface="Comic Sans MS" panose="030F0702030302020204" pitchFamily="66" charset="0"/>
            </a:endParaRPr>
          </a:p>
        </p:txBody>
      </p:sp>
    </p:spTree>
    <p:extLst>
      <p:ext uri="{BB962C8B-B14F-4D97-AF65-F5344CB8AC3E}">
        <p14:creationId xmlns:p14="http://schemas.microsoft.com/office/powerpoint/2010/main" val="3933231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122282" y="1095866"/>
            <a:ext cx="7042312" cy="646331"/>
          </a:xfrm>
          <a:prstGeom prst="rect">
            <a:avLst/>
          </a:prstGeom>
          <a:noFill/>
        </p:spPr>
        <p:txBody>
          <a:bodyPr wrap="none" rtlCol="0">
            <a:spAutoFit/>
          </a:bodyPr>
          <a:lstStyle/>
          <a:p>
            <a:r>
              <a:rPr lang="es-VE" sz="3600" dirty="0" smtClean="0">
                <a:latin typeface="Comic Sans MS" panose="030F0702030302020204" pitchFamily="66" charset="0"/>
              </a:rPr>
              <a:t>¿ Qué debemos comer y qué no?</a:t>
            </a:r>
            <a:endParaRPr lang="es-VE" sz="3600" dirty="0">
              <a:latin typeface="Comic Sans MS" panose="030F0702030302020204" pitchFamily="66" charset="0"/>
            </a:endParaRPr>
          </a:p>
        </p:txBody>
      </p:sp>
      <p:sp>
        <p:nvSpPr>
          <p:cNvPr id="5" name="10 CuadroTexto"/>
          <p:cNvSpPr txBox="1"/>
          <p:nvPr/>
        </p:nvSpPr>
        <p:spPr>
          <a:xfrm>
            <a:off x="6735968" y="6611779"/>
            <a:ext cx="2408032" cy="246221"/>
          </a:xfrm>
          <a:prstGeom prst="rect">
            <a:avLst/>
          </a:prstGeom>
          <a:noFill/>
        </p:spPr>
        <p:txBody>
          <a:bodyPr wrap="none" rtlCol="0">
            <a:spAutoFit/>
          </a:bodyPr>
          <a:lstStyle/>
          <a:p>
            <a:r>
              <a:rPr lang="es-VE" sz="1000" dirty="0" smtClean="0">
                <a:solidFill>
                  <a:prstClr val="black">
                    <a:lumMod val="65000"/>
                    <a:lumOff val="35000"/>
                  </a:prstClr>
                </a:solidFill>
                <a:latin typeface="Arial" panose="020B0604020202020204" pitchFamily="34" charset="0"/>
                <a:cs typeface="Arial" panose="020B0604020202020204" pitchFamily="34" charset="0"/>
              </a:rPr>
              <a:t>X. Páez. .Facultad Medicina ULA  2019</a:t>
            </a:r>
            <a:endParaRPr lang="es-VE" sz="1000" dirty="0">
              <a:solidFill>
                <a:prstClr val="black">
                  <a:lumMod val="65000"/>
                  <a:lumOff val="35000"/>
                </a:prstClr>
              </a:solidFill>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07628" y="2132856"/>
            <a:ext cx="5071619" cy="3803714"/>
          </a:xfrm>
          <a:prstGeom prst="rect">
            <a:avLst/>
          </a:prstGeom>
        </p:spPr>
      </p:pic>
      <p:sp>
        <p:nvSpPr>
          <p:cNvPr id="6" name="CuadroTexto 5"/>
          <p:cNvSpPr txBox="1"/>
          <p:nvPr/>
        </p:nvSpPr>
        <p:spPr>
          <a:xfrm>
            <a:off x="459440" y="382041"/>
            <a:ext cx="8367996" cy="646331"/>
          </a:xfrm>
          <a:prstGeom prst="rect">
            <a:avLst/>
          </a:prstGeom>
          <a:noFill/>
        </p:spPr>
        <p:txBody>
          <a:bodyPr wrap="none" rtlCol="0">
            <a:spAutoFit/>
          </a:bodyPr>
          <a:lstStyle/>
          <a:p>
            <a:r>
              <a:rPr lang="es-VE" sz="3600" dirty="0" smtClean="0">
                <a:latin typeface="Comic Sans MS" panose="030F0702030302020204" pitchFamily="66" charset="0"/>
              </a:rPr>
              <a:t>Modulación del microbiota por la dieta</a:t>
            </a:r>
            <a:endParaRPr lang="es-VE" sz="3600" dirty="0">
              <a:latin typeface="Comic Sans MS" panose="030F0702030302020204" pitchFamily="66" charset="0"/>
            </a:endParaRPr>
          </a:p>
        </p:txBody>
      </p:sp>
    </p:spTree>
    <p:extLst>
      <p:ext uri="{BB962C8B-B14F-4D97-AF65-F5344CB8AC3E}">
        <p14:creationId xmlns:p14="http://schemas.microsoft.com/office/powerpoint/2010/main" val="249224029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7867</TotalTime>
  <Words>5993</Words>
  <Application>Microsoft Office PowerPoint</Application>
  <PresentationFormat>Presentación en pantalla (4:3)</PresentationFormat>
  <Paragraphs>1128</Paragraphs>
  <Slides>63</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63</vt:i4>
      </vt:variant>
    </vt:vector>
  </HeadingPairs>
  <TitlesOfParts>
    <vt:vector size="72" baseType="lpstr">
      <vt:lpstr>Batang</vt:lpstr>
      <vt:lpstr>Arabic Typesetting</vt:lpstr>
      <vt:lpstr>Arial</vt:lpstr>
      <vt:lpstr>Calibri</vt:lpstr>
      <vt:lpstr>Comic Sans MS</vt:lpstr>
      <vt:lpstr>msgothic</vt:lpstr>
      <vt:lpstr>Symbol</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ximena</dc:creator>
  <cp:lastModifiedBy>ximena</cp:lastModifiedBy>
  <cp:revision>1010</cp:revision>
  <dcterms:created xsi:type="dcterms:W3CDTF">2014-11-02T15:33:38Z</dcterms:created>
  <dcterms:modified xsi:type="dcterms:W3CDTF">2019-03-28T15:34:10Z</dcterms:modified>
</cp:coreProperties>
</file>