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492" r:id="rId2"/>
    <p:sldId id="620" r:id="rId3"/>
    <p:sldId id="619" r:id="rId4"/>
    <p:sldId id="681" r:id="rId5"/>
    <p:sldId id="344" r:id="rId6"/>
    <p:sldId id="371" r:id="rId7"/>
    <p:sldId id="431" r:id="rId8"/>
    <p:sldId id="463" r:id="rId9"/>
    <p:sldId id="640" r:id="rId10"/>
    <p:sldId id="416" r:id="rId11"/>
    <p:sldId id="417" r:id="rId12"/>
    <p:sldId id="593" r:id="rId13"/>
    <p:sldId id="596" r:id="rId14"/>
    <p:sldId id="595" r:id="rId15"/>
    <p:sldId id="599" r:id="rId16"/>
    <p:sldId id="623" r:id="rId17"/>
    <p:sldId id="600" r:id="rId18"/>
    <p:sldId id="462" r:id="rId19"/>
    <p:sldId id="700" r:id="rId20"/>
    <p:sldId id="612" r:id="rId21"/>
    <p:sldId id="613" r:id="rId22"/>
    <p:sldId id="614" r:id="rId23"/>
    <p:sldId id="419" r:id="rId24"/>
    <p:sldId id="418" r:id="rId25"/>
    <p:sldId id="592" r:id="rId26"/>
    <p:sldId id="699" r:id="rId27"/>
    <p:sldId id="703" r:id="rId28"/>
    <p:sldId id="704" r:id="rId29"/>
    <p:sldId id="705" r:id="rId30"/>
    <p:sldId id="706" r:id="rId31"/>
    <p:sldId id="707" r:id="rId32"/>
    <p:sldId id="694" r:id="rId33"/>
    <p:sldId id="695" r:id="rId34"/>
    <p:sldId id="683" r:id="rId35"/>
    <p:sldId id="686" r:id="rId36"/>
    <p:sldId id="691" r:id="rId37"/>
    <p:sldId id="684" r:id="rId38"/>
    <p:sldId id="687" r:id="rId39"/>
    <p:sldId id="689" r:id="rId40"/>
    <p:sldId id="685" r:id="rId41"/>
    <p:sldId id="688" r:id="rId42"/>
    <p:sldId id="690" r:id="rId43"/>
    <p:sldId id="672" r:id="rId44"/>
    <p:sldId id="693" r:id="rId45"/>
    <p:sldId id="670" r:id="rId46"/>
    <p:sldId id="562" r:id="rId47"/>
    <p:sldId id="555" r:id="rId48"/>
    <p:sldId id="603" r:id="rId49"/>
    <p:sldId id="692" r:id="rId50"/>
    <p:sldId id="577" r:id="rId51"/>
    <p:sldId id="578" r:id="rId52"/>
    <p:sldId id="579" r:id="rId53"/>
    <p:sldId id="580" r:id="rId54"/>
    <p:sldId id="671" r:id="rId55"/>
    <p:sldId id="401" r:id="rId56"/>
    <p:sldId id="402" r:id="rId57"/>
    <p:sldId id="403" r:id="rId58"/>
    <p:sldId id="405" r:id="rId59"/>
    <p:sldId id="404" r:id="rId60"/>
    <p:sldId id="406" r:id="rId61"/>
    <p:sldId id="701" r:id="rId62"/>
    <p:sldId id="556" r:id="rId63"/>
    <p:sldId id="674" r:id="rId64"/>
    <p:sldId id="557" r:id="rId65"/>
    <p:sldId id="675" r:id="rId66"/>
    <p:sldId id="558" r:id="rId67"/>
    <p:sldId id="676" r:id="rId68"/>
    <p:sldId id="677" r:id="rId69"/>
    <p:sldId id="678" r:id="rId70"/>
    <p:sldId id="679" r:id="rId71"/>
    <p:sldId id="680" r:id="rId7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6EC3B97-AFD3-4E87-ACED-888C392792EB}">
          <p14:sldIdLst>
            <p14:sldId id="492"/>
            <p14:sldId id="620"/>
            <p14:sldId id="619"/>
            <p14:sldId id="681"/>
            <p14:sldId id="344"/>
            <p14:sldId id="371"/>
            <p14:sldId id="431"/>
            <p14:sldId id="463"/>
            <p14:sldId id="640"/>
            <p14:sldId id="416"/>
            <p14:sldId id="417"/>
            <p14:sldId id="593"/>
            <p14:sldId id="596"/>
            <p14:sldId id="595"/>
            <p14:sldId id="599"/>
            <p14:sldId id="623"/>
            <p14:sldId id="600"/>
            <p14:sldId id="462"/>
            <p14:sldId id="700"/>
          </p14:sldIdLst>
        </p14:section>
        <p14:section name="Sección sin título" id="{90150520-1847-48F9-91C1-66ECE594AEF9}">
          <p14:sldIdLst>
            <p14:sldId id="612"/>
            <p14:sldId id="613"/>
            <p14:sldId id="614"/>
            <p14:sldId id="419"/>
            <p14:sldId id="418"/>
            <p14:sldId id="592"/>
            <p14:sldId id="699"/>
            <p14:sldId id="703"/>
            <p14:sldId id="704"/>
            <p14:sldId id="705"/>
            <p14:sldId id="706"/>
            <p14:sldId id="707"/>
            <p14:sldId id="694"/>
            <p14:sldId id="695"/>
            <p14:sldId id="683"/>
            <p14:sldId id="686"/>
            <p14:sldId id="691"/>
            <p14:sldId id="684"/>
            <p14:sldId id="687"/>
            <p14:sldId id="689"/>
            <p14:sldId id="685"/>
            <p14:sldId id="688"/>
            <p14:sldId id="690"/>
            <p14:sldId id="672"/>
            <p14:sldId id="693"/>
            <p14:sldId id="670"/>
            <p14:sldId id="562"/>
            <p14:sldId id="555"/>
            <p14:sldId id="603"/>
            <p14:sldId id="692"/>
            <p14:sldId id="577"/>
            <p14:sldId id="578"/>
            <p14:sldId id="579"/>
            <p14:sldId id="580"/>
            <p14:sldId id="671"/>
            <p14:sldId id="401"/>
            <p14:sldId id="402"/>
            <p14:sldId id="403"/>
            <p14:sldId id="405"/>
            <p14:sldId id="404"/>
            <p14:sldId id="406"/>
            <p14:sldId id="701"/>
            <p14:sldId id="556"/>
            <p14:sldId id="674"/>
            <p14:sldId id="557"/>
            <p14:sldId id="675"/>
            <p14:sldId id="558"/>
            <p14:sldId id="676"/>
            <p14:sldId id="677"/>
            <p14:sldId id="678"/>
            <p14:sldId id="679"/>
            <p14:sldId id="6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F2F8"/>
    <a:srgbClr val="0000FF"/>
    <a:srgbClr val="FFFFCC"/>
    <a:srgbClr val="A9E5F1"/>
    <a:srgbClr val="C1ECF5"/>
    <a:srgbClr val="EAD5FF"/>
    <a:srgbClr val="CC99FF"/>
    <a:srgbClr val="FFCCFF"/>
    <a:srgbClr val="FF0066"/>
    <a:srgbClr val="A9DA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0" autoAdjust="0"/>
    <p:restoredTop sz="94660"/>
  </p:normalViewPr>
  <p:slideViewPr>
    <p:cSldViewPr showGuides="1">
      <p:cViewPr varScale="1">
        <p:scale>
          <a:sx n="63" d="100"/>
          <a:sy n="63" d="100"/>
        </p:scale>
        <p:origin x="516" y="72"/>
      </p:cViewPr>
      <p:guideLst>
        <p:guide orient="horz" pos="2069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9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D51A5-FBB4-4C34-AA76-B4AD9F347DB5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F21EC-44AE-48E1-9948-5796B8332E0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4884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21EC-44AE-48E1-9948-5796B8332E04}" type="slidenum">
              <a:rPr lang="es-VE" smtClean="0"/>
              <a:t>13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69391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ncbi.nlm.nih.gov/core/lw/2.0/html/tileshop_pmc/tileshop_pmc_inline.html?title=Click%20on%20image%20to%20zoom&amp;p=PMC3&amp;id=5114849_nihms822517f1.jpg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ncbi.nlm.nih.gov/core/lw/2.0/html/tileshop_pmc/tileshop_pmc_inline.html?title=Click%20on%20image%20to%20zoom&amp;p=PMC3&amp;id=5114849_nihms822517f1.jpg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ncbi.nlm.nih.gov/core/lw/2.0/html/tileshop_pmc/tileshop_pmc_inline.html?title=Click%20on%20image%20to%20zoom&amp;p=PMC3&amp;id=5114849_nihms822517f2.jpg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ncbi.nlm.nih.gov/core/lw/2.0/html/tileshop_pmc/tileshop_pmc_inline.html?title=Click%20on%20image%20to%20zoom&amp;p=PMC3&amp;id=5114849_nihms822517f3.jpg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nrgastro.2013.178#auth-2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00349" y="1400432"/>
            <a:ext cx="7143302" cy="35394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6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MICROBIOME</a:t>
            </a:r>
          </a:p>
          <a:p>
            <a:pPr algn="ctr"/>
            <a:endParaRPr lang="es-VE" sz="4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6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61935" y="5105400"/>
            <a:ext cx="2887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chief</a:t>
            </a:r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539" y="468786"/>
            <a:ext cx="6956451" cy="578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707145" y="6292046"/>
            <a:ext cx="5729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CL. </a:t>
            </a:r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Ohland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C. </a:t>
            </a:r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Jobin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9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Homeostasis: A </a:t>
            </a:r>
            <a:r>
              <a:rPr lang="es-VE" sz="9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Delicate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Balance </a:t>
            </a:r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Health and </a:t>
            </a:r>
            <a:r>
              <a:rPr lang="en-US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 </a:t>
            </a:r>
            <a:r>
              <a:rPr lang="es-VE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;1:28–40</a:t>
            </a:r>
            <a:endParaRPr lang="es-VE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102538" y="662145"/>
            <a:ext cx="1133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Bacterias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comensales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849900" y="2155668"/>
            <a:ext cx="9012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Bact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err="1" smtClean="0">
                <a:latin typeface="Comic Sans MS" pitchFamily="66" charset="0"/>
              </a:rPr>
              <a:t>Segment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err="1" smtClean="0">
                <a:latin typeface="Comic Sans MS" pitchFamily="66" charset="0"/>
              </a:rPr>
              <a:t>Filament</a:t>
            </a:r>
            <a:r>
              <a:rPr lang="es-VE" sz="1200" dirty="0" smtClean="0">
                <a:latin typeface="Comic Sans MS" pitchFamily="66" charset="0"/>
              </a:rPr>
              <a:t>.</a:t>
            </a:r>
          </a:p>
          <a:p>
            <a:r>
              <a:rPr lang="es-VE" sz="1600" b="1" dirty="0" smtClean="0">
                <a:latin typeface="Comic Sans MS" pitchFamily="66" charset="0"/>
              </a:rPr>
              <a:t>SFB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461127" y="3645024"/>
            <a:ext cx="1018227" cy="461665"/>
          </a:xfrm>
          <a:prstGeom prst="rect">
            <a:avLst/>
          </a:prstGeom>
          <a:solidFill>
            <a:srgbClr val="F6C2B8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itchFamily="66" charset="0"/>
              </a:rPr>
              <a:t>Producción 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CK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00505" y="468786"/>
            <a:ext cx="751215" cy="1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3 CuadroTexto"/>
          <p:cNvSpPr txBox="1"/>
          <p:nvPr/>
        </p:nvSpPr>
        <p:spPr>
          <a:xfrm>
            <a:off x="569455" y="807984"/>
            <a:ext cx="1342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Ac. biliares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407618" y="1268760"/>
            <a:ext cx="1061894" cy="81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834312" y="1128864"/>
            <a:ext cx="140134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Secundarios</a:t>
            </a:r>
          </a:p>
          <a:p>
            <a:r>
              <a:rPr lang="es-VE" sz="1200" dirty="0" err="1" smtClean="0">
                <a:latin typeface="Comic Sans MS" pitchFamily="66" charset="0"/>
              </a:rPr>
              <a:t>Deshidroxilados</a:t>
            </a:r>
            <a:endParaRPr lang="es-VE" sz="1200" dirty="0" smtClean="0">
              <a:latin typeface="Comic Sans MS" pitchFamily="66" charset="0"/>
            </a:endParaRPr>
          </a:p>
          <a:p>
            <a:r>
              <a:rPr lang="es-VE" sz="1200" dirty="0" smtClean="0">
                <a:latin typeface="Comic Sans MS" pitchFamily="66" charset="0"/>
              </a:rPr>
              <a:t>Deshidrogenados</a:t>
            </a:r>
          </a:p>
          <a:p>
            <a:r>
              <a:rPr lang="es-VE" sz="1200" dirty="0" err="1">
                <a:latin typeface="Comic Sans MS" pitchFamily="66" charset="0"/>
              </a:rPr>
              <a:t>D</a:t>
            </a:r>
            <a:r>
              <a:rPr lang="es-VE" sz="1200" dirty="0" err="1" smtClean="0">
                <a:latin typeface="Comic Sans MS" pitchFamily="66" charset="0"/>
              </a:rPr>
              <a:t>esconjugados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1848745" y="2649652"/>
            <a:ext cx="62076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1804995" y="2286744"/>
            <a:ext cx="89479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Fosfatasa</a:t>
            </a:r>
          </a:p>
          <a:p>
            <a:r>
              <a:rPr lang="es-VE" sz="1200" dirty="0" smtClean="0">
                <a:latin typeface="Comic Sans MS" pitchFamily="66" charset="0"/>
              </a:rPr>
              <a:t>inmune</a:t>
            </a:r>
            <a:endParaRPr lang="es-VE" sz="1200" dirty="0">
              <a:latin typeface="Comic Sans MS" pitchFamily="66" charset="0"/>
            </a:endParaRPr>
          </a:p>
          <a:p>
            <a:r>
              <a:rPr lang="es-VE" sz="1200" dirty="0" smtClean="0">
                <a:latin typeface="Comic Sans MS" pitchFamily="66" charset="0"/>
              </a:rPr>
              <a:t>intestinal</a:t>
            </a:r>
          </a:p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IAP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3059831" y="2253645"/>
            <a:ext cx="1121413" cy="3960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3069579" y="2234523"/>
            <a:ext cx="1133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itchFamily="66" charset="0"/>
              </a:rPr>
              <a:t>Detoxifica</a:t>
            </a:r>
            <a:r>
              <a:rPr lang="es-VE" sz="16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LPS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3275856" y="1153882"/>
            <a:ext cx="792088" cy="258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22 Rectángulo"/>
          <p:cNvSpPr/>
          <p:nvPr/>
        </p:nvSpPr>
        <p:spPr>
          <a:xfrm>
            <a:off x="1848745" y="5737520"/>
            <a:ext cx="1067071" cy="327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1988257" y="5695801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Desarrollo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c.Th17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3499052" y="5013176"/>
            <a:ext cx="942762" cy="31329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3275856" y="4691125"/>
            <a:ext cx="14830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Desarrollo</a:t>
            </a:r>
          </a:p>
          <a:p>
            <a:pPr algn="ctr"/>
            <a:r>
              <a:rPr lang="es-VE" sz="1400" b="1" dirty="0" err="1" smtClean="0">
                <a:latin typeface="Comic Sans MS" pitchFamily="66" charset="0"/>
              </a:rPr>
              <a:t>Tej</a:t>
            </a:r>
            <a:r>
              <a:rPr lang="es-VE" sz="1400" b="1" dirty="0" smtClean="0">
                <a:latin typeface="Comic Sans MS" pitchFamily="66" charset="0"/>
              </a:rPr>
              <a:t>. Linfoide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asociado a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intestino GALT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5220072" y="2706688"/>
            <a:ext cx="661819" cy="2552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CuadroTexto"/>
          <p:cNvSpPr txBox="1"/>
          <p:nvPr/>
        </p:nvSpPr>
        <p:spPr>
          <a:xfrm>
            <a:off x="5169103" y="2649652"/>
            <a:ext cx="936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Barrera </a:t>
            </a:r>
          </a:p>
          <a:p>
            <a:pPr algn="ctr"/>
            <a:r>
              <a:rPr lang="es-VE" sz="1400" b="1" dirty="0" err="1" smtClean="0">
                <a:latin typeface="Comic Sans MS" pitchFamily="66" charset="0"/>
              </a:rPr>
              <a:t>Epit</a:t>
            </a:r>
            <a:r>
              <a:rPr lang="es-VE" sz="1400" b="1" dirty="0" smtClean="0">
                <a:latin typeface="Comic Sans MS" pitchFamily="66" charset="0"/>
              </a:rPr>
              <a:t>.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6372200" y="2649652"/>
            <a:ext cx="360040" cy="18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16 CuadroTexto"/>
          <p:cNvSpPr txBox="1"/>
          <p:nvPr/>
        </p:nvSpPr>
        <p:spPr>
          <a:xfrm>
            <a:off x="6300192" y="2589603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Moco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7308304" y="5389139"/>
            <a:ext cx="914400" cy="512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uadroTexto"/>
          <p:cNvSpPr txBox="1"/>
          <p:nvPr/>
        </p:nvSpPr>
        <p:spPr>
          <a:xfrm>
            <a:off x="7223086" y="5198330"/>
            <a:ext cx="17796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Aumento</a:t>
            </a:r>
          </a:p>
          <a:p>
            <a:pPr algn="ctr"/>
            <a:r>
              <a:rPr lang="es-VE" sz="1600" b="1" dirty="0" err="1" smtClean="0">
                <a:latin typeface="Comic Sans MS" pitchFamily="66" charset="0"/>
              </a:rPr>
              <a:t>c.D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err="1" smtClean="0">
                <a:latin typeface="Comic Sans MS" pitchFamily="66" charset="0"/>
              </a:rPr>
              <a:t>tolerogénica</a:t>
            </a:r>
            <a:endParaRPr lang="es-VE" sz="1600" b="1" dirty="0" smtClean="0">
              <a:latin typeface="Comic Sans MS" pitchFamily="66" charset="0"/>
            </a:endParaRPr>
          </a:p>
          <a:p>
            <a:pPr algn="ctr"/>
            <a:r>
              <a:rPr lang="es-VE" sz="1600" dirty="0" smtClean="0">
                <a:latin typeface="Comic Sans MS" pitchFamily="66" charset="0"/>
              </a:rPr>
              <a:t> y </a:t>
            </a:r>
            <a:r>
              <a:rPr lang="es-VE" sz="1600" b="1" dirty="0" err="1" smtClean="0">
                <a:latin typeface="Comic Sans MS" pitchFamily="66" charset="0"/>
              </a:rPr>
              <a:t>c.Treg</a:t>
            </a:r>
            <a:endParaRPr lang="es-VE" sz="1600" b="1" dirty="0" smtClean="0">
              <a:latin typeface="Comic Sans MS" pitchFamily="66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7277889" y="673657"/>
            <a:ext cx="678487" cy="379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7056516" y="54868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Exclusión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patógenos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7277889" y="1620651"/>
            <a:ext cx="487615" cy="296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28 CuadroTexto"/>
          <p:cNvSpPr txBox="1"/>
          <p:nvPr/>
        </p:nvSpPr>
        <p:spPr>
          <a:xfrm>
            <a:off x="7584992" y="1790508"/>
            <a:ext cx="16610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Señalización </a:t>
            </a:r>
          </a:p>
          <a:p>
            <a:r>
              <a:rPr lang="es-VE" sz="1200" dirty="0" smtClean="0">
                <a:latin typeface="Comic Sans MS" pitchFamily="66" charset="0"/>
              </a:rPr>
              <a:t>Patrón mol. </a:t>
            </a:r>
            <a:r>
              <a:rPr lang="es-VE" sz="1200" dirty="0" err="1" smtClean="0">
                <a:latin typeface="Comic Sans MS" pitchFamily="66" charset="0"/>
              </a:rPr>
              <a:t>asoc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a microbios </a:t>
            </a:r>
            <a:r>
              <a:rPr lang="es-VE" sz="1200" b="1" dirty="0" smtClean="0">
                <a:latin typeface="Comic Sans MS" pitchFamily="66" charset="0"/>
              </a:rPr>
              <a:t>MAMP</a:t>
            </a:r>
          </a:p>
          <a:p>
            <a:r>
              <a:rPr lang="es-VE" sz="1200" dirty="0" smtClean="0">
                <a:latin typeface="Comic Sans MS" pitchFamily="66" charset="0"/>
              </a:rPr>
              <a:t>y Polisacárido A </a:t>
            </a:r>
            <a:r>
              <a:rPr lang="es-VE" sz="1200" b="1" dirty="0" smtClean="0">
                <a:latin typeface="Comic Sans MS" pitchFamily="66" charset="0"/>
              </a:rPr>
              <a:t>PSA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31" name="5 CuadroTexto"/>
          <p:cNvSpPr txBox="1"/>
          <p:nvPr/>
        </p:nvSpPr>
        <p:spPr>
          <a:xfrm>
            <a:off x="6735739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5 Rectángulo"/>
          <p:cNvSpPr/>
          <p:nvPr/>
        </p:nvSpPr>
        <p:spPr>
          <a:xfrm>
            <a:off x="1970240" y="60593"/>
            <a:ext cx="5148572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Efectos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 Microbiota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sobre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 el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</a:rPr>
              <a:t>H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ospedero</a:t>
            </a:r>
            <a:endParaRPr lang="es-VE" sz="2000" dirty="0"/>
          </a:p>
        </p:txBody>
      </p:sp>
      <p:sp>
        <p:nvSpPr>
          <p:cNvPr id="2" name="Rectángulo 1"/>
          <p:cNvSpPr/>
          <p:nvPr/>
        </p:nvSpPr>
        <p:spPr>
          <a:xfrm>
            <a:off x="6612209" y="1412776"/>
            <a:ext cx="348193" cy="207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6544699" y="1331476"/>
            <a:ext cx="907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SCFAs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7670212" y="4797152"/>
            <a:ext cx="510076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1a.</a:t>
            </a:r>
            <a:endParaRPr lang="es-VE" sz="2000" b="1" dirty="0"/>
          </a:p>
        </p:txBody>
      </p:sp>
      <p:sp>
        <p:nvSpPr>
          <p:cNvPr id="36" name="CuadroTexto 35"/>
          <p:cNvSpPr txBox="1"/>
          <p:nvPr/>
        </p:nvSpPr>
        <p:spPr>
          <a:xfrm>
            <a:off x="2011865" y="1864087"/>
            <a:ext cx="521297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1b.</a:t>
            </a:r>
            <a:endParaRPr lang="es-VE" sz="2000" b="1" dirty="0"/>
          </a:p>
        </p:txBody>
      </p:sp>
      <p:sp>
        <p:nvSpPr>
          <p:cNvPr id="37" name="CuadroTexto 36"/>
          <p:cNvSpPr txBox="1"/>
          <p:nvPr/>
        </p:nvSpPr>
        <p:spPr>
          <a:xfrm>
            <a:off x="6156176" y="951111"/>
            <a:ext cx="521297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1b.</a:t>
            </a:r>
            <a:endParaRPr lang="es-VE" sz="2000" b="1" dirty="0"/>
          </a:p>
        </p:txBody>
      </p:sp>
      <p:sp>
        <p:nvSpPr>
          <p:cNvPr id="38" name="CuadroTexto 37"/>
          <p:cNvSpPr txBox="1"/>
          <p:nvPr/>
        </p:nvSpPr>
        <p:spPr>
          <a:xfrm>
            <a:off x="421073" y="2325752"/>
            <a:ext cx="383438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/>
              <a:t>2</a:t>
            </a:r>
            <a:r>
              <a:rPr lang="es-VE" sz="2000" b="1" dirty="0" smtClean="0"/>
              <a:t>.</a:t>
            </a:r>
            <a:endParaRPr lang="es-VE" sz="2000" b="1" dirty="0"/>
          </a:p>
        </p:txBody>
      </p:sp>
      <p:sp>
        <p:nvSpPr>
          <p:cNvPr id="39" name="CuadroTexto 38"/>
          <p:cNvSpPr txBox="1"/>
          <p:nvPr/>
        </p:nvSpPr>
        <p:spPr>
          <a:xfrm>
            <a:off x="3190873" y="1146538"/>
            <a:ext cx="383438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/>
              <a:t>3</a:t>
            </a:r>
            <a:r>
              <a:rPr lang="es-VE" sz="2000" b="1" dirty="0" smtClean="0"/>
              <a:t>.</a:t>
            </a:r>
            <a:endParaRPr lang="es-VE" sz="2000" b="1" dirty="0"/>
          </a:p>
        </p:txBody>
      </p:sp>
      <p:sp>
        <p:nvSpPr>
          <p:cNvPr id="40" name="CuadroTexto 39"/>
          <p:cNvSpPr txBox="1"/>
          <p:nvPr/>
        </p:nvSpPr>
        <p:spPr>
          <a:xfrm>
            <a:off x="436525" y="1181943"/>
            <a:ext cx="383438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/>
              <a:t>4</a:t>
            </a:r>
            <a:r>
              <a:rPr lang="es-VE" sz="2000" b="1" dirty="0" smtClean="0"/>
              <a:t>.</a:t>
            </a:r>
            <a:endParaRPr lang="es-VE" sz="2000" b="1" dirty="0"/>
          </a:p>
        </p:txBody>
      </p:sp>
      <p:sp>
        <p:nvSpPr>
          <p:cNvPr id="35" name="Rectángulo 34"/>
          <p:cNvSpPr/>
          <p:nvPr/>
        </p:nvSpPr>
        <p:spPr>
          <a:xfrm>
            <a:off x="4845659" y="2202078"/>
            <a:ext cx="323444" cy="146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CuadroTexto 40"/>
          <p:cNvSpPr txBox="1"/>
          <p:nvPr/>
        </p:nvSpPr>
        <p:spPr>
          <a:xfrm>
            <a:off x="4840553" y="2069395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IgA</a:t>
            </a:r>
            <a:r>
              <a:rPr lang="es-VE" sz="1400" b="1" dirty="0" err="1" smtClean="0">
                <a:latin typeface="Comic Sans MS" panose="030F0702030302020204" pitchFamily="66" charset="0"/>
              </a:rPr>
              <a:t>sec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42" name="6 CuadroTexto"/>
          <p:cNvSpPr txBox="1"/>
          <p:nvPr/>
        </p:nvSpPr>
        <p:spPr>
          <a:xfrm>
            <a:off x="254584" y="159247"/>
            <a:ext cx="747320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49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 animBg="1"/>
      <p:bldP spid="4" grpId="0"/>
      <p:bldP spid="7" grpId="0"/>
      <p:bldP spid="11" grpId="0"/>
      <p:bldP spid="9" grpId="0"/>
      <p:bldP spid="13" grpId="0"/>
      <p:bldP spid="14" grpId="0"/>
      <p:bldP spid="16" grpId="0"/>
      <p:bldP spid="17" grpId="0"/>
      <p:bldP spid="18" grpId="0"/>
      <p:bldP spid="15" grpId="0"/>
      <p:bldP spid="29" grpId="0"/>
      <p:bldP spid="3" grpId="0"/>
      <p:bldP spid="33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828943" y="1081272"/>
            <a:ext cx="5911409" cy="46628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SzPct val="150000"/>
            </a:pPr>
            <a:r>
              <a:rPr lang="en-US" sz="1600" b="1" dirty="0" smtClean="0">
                <a:latin typeface="Comic Sans MS" pitchFamily="66" charset="0"/>
              </a:rPr>
              <a:t>1.</a:t>
            </a:r>
            <a:r>
              <a:rPr lang="en-US" dirty="0" smtClean="0">
                <a:latin typeface="Comic Sans MS" pitchFamily="66" charset="0"/>
              </a:rPr>
              <a:t>Induce </a:t>
            </a:r>
            <a:r>
              <a:rPr lang="en-US" b="1" dirty="0" err="1">
                <a:latin typeface="Comic Sans MS" pitchFamily="66" charset="0"/>
              </a:rPr>
              <a:t>T</a:t>
            </a:r>
            <a:r>
              <a:rPr lang="en-US" b="1" dirty="0" err="1" smtClean="0">
                <a:latin typeface="Comic Sans MS" pitchFamily="66" charset="0"/>
              </a:rPr>
              <a:t>olerancia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I</a:t>
            </a:r>
            <a:r>
              <a:rPr lang="en-US" b="1" dirty="0" err="1" smtClean="0">
                <a:latin typeface="Comic Sans MS" pitchFamily="66" charset="0"/>
              </a:rPr>
              <a:t>nmune</a:t>
            </a:r>
            <a:r>
              <a:rPr lang="en-US" b="1" dirty="0" smtClean="0">
                <a:latin typeface="Comic Sans MS" pitchFamily="66" charset="0"/>
              </a:rPr>
              <a:t> a </a:t>
            </a:r>
            <a:r>
              <a:rPr lang="en-US" b="1" dirty="0" err="1" smtClean="0">
                <a:latin typeface="Comic Sans MS" pitchFamily="66" charset="0"/>
              </a:rPr>
              <a:t>bacterias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comensales</a:t>
            </a:r>
            <a:r>
              <a:rPr lang="en-US" b="1" dirty="0" smtClean="0">
                <a:latin typeface="Comic Sans MS" pitchFamily="66" charset="0"/>
              </a:rPr>
              <a:t>   </a:t>
            </a:r>
          </a:p>
          <a:p>
            <a:pPr>
              <a:buSzPct val="150000"/>
            </a:pPr>
            <a:endParaRPr lang="en-US" sz="800" b="1" dirty="0" smtClean="0">
              <a:latin typeface="Comic Sans MS" pitchFamily="66" charset="0"/>
            </a:endParaRPr>
          </a:p>
          <a:p>
            <a:pPr marL="274638">
              <a:buSzPct val="150000"/>
            </a:pPr>
            <a:r>
              <a:rPr lang="en-US" sz="1600" b="1" dirty="0" smtClean="0">
                <a:latin typeface="Comic Sans MS" pitchFamily="66" charset="0"/>
              </a:rPr>
              <a:t>a. </a:t>
            </a:r>
            <a:r>
              <a:rPr lang="en-US" sz="1600" b="1" dirty="0" err="1" smtClean="0">
                <a:latin typeface="Comic Sans MS" pitchFamily="66" charset="0"/>
              </a:rPr>
              <a:t>Directamente</a:t>
            </a:r>
            <a:r>
              <a:rPr lang="en-US" sz="1600" dirty="0" smtClean="0">
                <a:latin typeface="Comic Sans MS" pitchFamily="66" charset="0"/>
              </a:rPr>
              <a:t>: </a:t>
            </a:r>
            <a:r>
              <a:rPr lang="en-US" sz="1600" dirty="0" err="1" smtClean="0">
                <a:latin typeface="Comic Sans MS" pitchFamily="66" charset="0"/>
              </a:rPr>
              <a:t>vía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señalización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b="1" dirty="0" smtClean="0">
                <a:latin typeface="Comic Sans MS" pitchFamily="66" charset="0"/>
              </a:rPr>
              <a:t>PSA y</a:t>
            </a:r>
            <a:r>
              <a:rPr lang="en-US" sz="1600" b="1" dirty="0">
                <a:latin typeface="Comic Sans MS" pitchFamily="66" charset="0"/>
              </a:rPr>
              <a:t> </a:t>
            </a:r>
            <a:r>
              <a:rPr lang="en-US" sz="1600" b="1" dirty="0" smtClean="0">
                <a:latin typeface="Comic Sans MS" pitchFamily="66" charset="0"/>
              </a:rPr>
              <a:t>MAMP </a:t>
            </a:r>
          </a:p>
          <a:p>
            <a:pPr marL="274638">
              <a:buSzPct val="150000"/>
            </a:pPr>
            <a:r>
              <a:rPr lang="en-US" sz="1600" b="1" dirty="0" smtClean="0">
                <a:latin typeface="Comic Sans MS" pitchFamily="66" charset="0"/>
              </a:rPr>
              <a:t>b. </a:t>
            </a:r>
            <a:r>
              <a:rPr lang="en-US" sz="1600" b="1" dirty="0" err="1" smtClean="0">
                <a:latin typeface="Comic Sans MS" pitchFamily="66" charset="0"/>
              </a:rPr>
              <a:t>Indirectamente</a:t>
            </a:r>
            <a:r>
              <a:rPr lang="en-US" sz="1600" dirty="0" smtClean="0">
                <a:latin typeface="Comic Sans MS" pitchFamily="66" charset="0"/>
              </a:rPr>
              <a:t>: </a:t>
            </a:r>
            <a:r>
              <a:rPr lang="en-US" sz="1600" dirty="0" err="1" smtClean="0">
                <a:latin typeface="Comic Sans MS" pitchFamily="66" charset="0"/>
              </a:rPr>
              <a:t>por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producción</a:t>
            </a:r>
            <a:r>
              <a:rPr lang="en-US" sz="1600" dirty="0" smtClean="0">
                <a:latin typeface="Comic Sans MS" pitchFamily="66" charset="0"/>
              </a:rPr>
              <a:t> de </a:t>
            </a:r>
            <a:r>
              <a:rPr lang="en-US" sz="1600" b="1" dirty="0" smtClean="0">
                <a:latin typeface="Comic Sans MS" pitchFamily="66" charset="0"/>
              </a:rPr>
              <a:t>SCFA</a:t>
            </a:r>
            <a:r>
              <a:rPr lang="en-US" sz="1600" dirty="0" smtClean="0">
                <a:latin typeface="Comic Sans MS" pitchFamily="66" charset="0"/>
              </a:rPr>
              <a:t> y   </a:t>
            </a:r>
          </a:p>
          <a:p>
            <a:pPr marL="625475">
              <a:buSzPct val="150000"/>
            </a:pPr>
            <a:r>
              <a:rPr lang="en-US" sz="1600" dirty="0" err="1" smtClean="0">
                <a:latin typeface="Comic Sans MS" pitchFamily="66" charset="0"/>
              </a:rPr>
              <a:t>potencialmente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por</a:t>
            </a:r>
            <a:r>
              <a:rPr lang="en-US" sz="1600" dirty="0" smtClean="0">
                <a:latin typeface="Comic Sans MS" pitchFamily="66" charset="0"/>
              </a:rPr>
              <a:t> la </a:t>
            </a:r>
            <a:r>
              <a:rPr lang="en-US" sz="1600" dirty="0" err="1" smtClean="0">
                <a:latin typeface="Comic Sans MS" pitchFamily="66" charset="0"/>
              </a:rPr>
              <a:t>expresión</a:t>
            </a:r>
            <a:r>
              <a:rPr lang="en-US" sz="1600" dirty="0" smtClean="0">
                <a:latin typeface="Comic Sans MS" pitchFamily="66" charset="0"/>
              </a:rPr>
              <a:t> de </a:t>
            </a:r>
            <a:r>
              <a:rPr lang="en-US" sz="1600" b="1" dirty="0" err="1" smtClean="0">
                <a:latin typeface="Comic Sans MS" pitchFamily="66" charset="0"/>
              </a:rPr>
              <a:t>fosfatasa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inmune</a:t>
            </a:r>
            <a:r>
              <a:rPr lang="en-US" sz="1600" b="1" dirty="0" smtClean="0">
                <a:latin typeface="Comic Sans MS" pitchFamily="66" charset="0"/>
              </a:rPr>
              <a:t>  </a:t>
            </a:r>
          </a:p>
          <a:p>
            <a:pPr marL="625475">
              <a:buSzPct val="150000"/>
            </a:pPr>
            <a:r>
              <a:rPr lang="en-US" sz="1600" b="1" dirty="0" smtClean="0">
                <a:latin typeface="Comic Sans MS" pitchFamily="66" charset="0"/>
              </a:rPr>
              <a:t>intestinal</a:t>
            </a:r>
            <a:r>
              <a:rPr lang="en-US" sz="1600" dirty="0" smtClean="0">
                <a:latin typeface="Comic Sans MS" pitchFamily="66" charset="0"/>
              </a:rPr>
              <a:t> (</a:t>
            </a:r>
            <a:r>
              <a:rPr lang="en-US" sz="1600" b="1" dirty="0" smtClean="0">
                <a:latin typeface="Comic Sans MS" pitchFamily="66" charset="0"/>
              </a:rPr>
              <a:t>IAP</a:t>
            </a:r>
            <a:r>
              <a:rPr lang="en-US" sz="1600" dirty="0" smtClean="0">
                <a:latin typeface="Comic Sans MS" pitchFamily="66" charset="0"/>
              </a:rPr>
              <a:t>) </a:t>
            </a:r>
            <a:r>
              <a:rPr lang="en-US" sz="1600" dirty="0" err="1" smtClean="0">
                <a:latin typeface="Comic Sans MS" pitchFamily="66" charset="0"/>
              </a:rPr>
              <a:t>que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detoxifica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liposacáridos</a:t>
            </a:r>
            <a:r>
              <a:rPr lang="en-US" sz="1600" dirty="0" smtClean="0">
                <a:latin typeface="Comic Sans MS" pitchFamily="66" charset="0"/>
              </a:rPr>
              <a:t> (</a:t>
            </a:r>
            <a:r>
              <a:rPr lang="en-US" sz="1600" b="1" dirty="0" smtClean="0">
                <a:latin typeface="Comic Sans MS" pitchFamily="66" charset="0"/>
              </a:rPr>
              <a:t>LPS</a:t>
            </a:r>
            <a:r>
              <a:rPr lang="en-US" sz="1600" dirty="0" smtClean="0">
                <a:latin typeface="Comic Sans MS" pitchFamily="66" charset="0"/>
              </a:rPr>
              <a:t>) </a:t>
            </a:r>
          </a:p>
          <a:p>
            <a:pPr marL="625475">
              <a:buSzPct val="150000"/>
            </a:pPr>
            <a:r>
              <a:rPr lang="en-US" sz="1600" dirty="0" smtClean="0">
                <a:latin typeface="Comic Sans MS" pitchFamily="66" charset="0"/>
              </a:rPr>
              <a:t>luminales</a:t>
            </a:r>
            <a:r>
              <a:rPr lang="en-US" dirty="0">
                <a:latin typeface="Comic Sans MS" pitchFamily="66" charset="0"/>
              </a:rPr>
              <a:t>. </a:t>
            </a:r>
            <a:endParaRPr lang="en-US" dirty="0" smtClean="0">
              <a:latin typeface="Comic Sans MS" pitchFamily="66" charset="0"/>
            </a:endParaRPr>
          </a:p>
          <a:p>
            <a:pPr marL="176213" indent="-176213">
              <a:buSzPct val="150000"/>
              <a:buFont typeface="Arial" panose="020B0604020202020204" pitchFamily="34" charset="0"/>
              <a:buChar char="•"/>
            </a:pPr>
            <a:endParaRPr lang="en-US" sz="900" dirty="0" smtClean="0">
              <a:latin typeface="Comic Sans MS" pitchFamily="66" charset="0"/>
            </a:endParaRPr>
          </a:p>
          <a:p>
            <a:pPr marL="274638">
              <a:buSzPct val="150000"/>
            </a:pPr>
            <a:r>
              <a:rPr lang="en-US" sz="1600" b="1" dirty="0" smtClean="0">
                <a:latin typeface="Comic Sans MS" pitchFamily="66" charset="0"/>
              </a:rPr>
              <a:t>SCFA </a:t>
            </a:r>
            <a:r>
              <a:rPr lang="en-US" sz="1600" dirty="0" err="1">
                <a:latin typeface="Comic Sans MS" pitchFamily="66" charset="0"/>
              </a:rPr>
              <a:t>también</a:t>
            </a:r>
            <a:r>
              <a:rPr lang="en-US" sz="1600" dirty="0">
                <a:latin typeface="Comic Sans MS" pitchFamily="66" charset="0"/>
              </a:rPr>
              <a:t> induce </a:t>
            </a:r>
            <a:r>
              <a:rPr lang="en-US" sz="1600" b="1" dirty="0">
                <a:latin typeface="Comic Sans MS" pitchFamily="66" charset="0"/>
              </a:rPr>
              <a:t>IgA y </a:t>
            </a:r>
            <a:r>
              <a:rPr lang="en-US" sz="1600" b="1" dirty="0" err="1">
                <a:latin typeface="Comic Sans MS" pitchFamily="66" charset="0"/>
              </a:rPr>
              <a:t>secreción</a:t>
            </a:r>
            <a:r>
              <a:rPr lang="en-US" sz="1600" b="1" dirty="0">
                <a:latin typeface="Comic Sans MS" pitchFamily="66" charset="0"/>
              </a:rPr>
              <a:t> de moco </a:t>
            </a:r>
            <a:r>
              <a:rPr lang="en-US" sz="1600" dirty="0">
                <a:latin typeface="Comic Sans MS" pitchFamily="66" charset="0"/>
              </a:rPr>
              <a:t>en </a:t>
            </a:r>
            <a:endParaRPr lang="en-US" sz="1600" dirty="0" smtClean="0">
              <a:latin typeface="Comic Sans MS" pitchFamily="66" charset="0"/>
            </a:endParaRPr>
          </a:p>
          <a:p>
            <a:pPr marL="274638">
              <a:buSzPct val="150000"/>
            </a:pPr>
            <a:r>
              <a:rPr lang="en-US" sz="1600" dirty="0" smtClean="0">
                <a:latin typeface="Comic Sans MS" pitchFamily="66" charset="0"/>
              </a:rPr>
              <a:t>la </a:t>
            </a:r>
            <a:r>
              <a:rPr lang="en-US" sz="1600" dirty="0" err="1">
                <a:latin typeface="Comic Sans MS" pitchFamily="66" charset="0"/>
              </a:rPr>
              <a:t>luz</a:t>
            </a:r>
            <a:r>
              <a:rPr lang="en-US" sz="1600" dirty="0">
                <a:latin typeface="Comic Sans MS" pitchFamily="66" charset="0"/>
              </a:rPr>
              <a:t>, </a:t>
            </a:r>
            <a:r>
              <a:rPr lang="en-US" sz="1600" dirty="0" err="1">
                <a:latin typeface="Comic Sans MS" pitchFamily="66" charset="0"/>
              </a:rPr>
              <a:t>promueve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b="1" dirty="0" err="1">
                <a:latin typeface="Comic Sans MS" pitchFamily="66" charset="0"/>
              </a:rPr>
              <a:t>integridad</a:t>
            </a:r>
            <a:r>
              <a:rPr lang="en-US" sz="1600" b="1" dirty="0">
                <a:latin typeface="Comic Sans MS" pitchFamily="66" charset="0"/>
              </a:rPr>
              <a:t> de la </a:t>
            </a:r>
            <a:r>
              <a:rPr lang="en-US" sz="1600" b="1" dirty="0" err="1">
                <a:latin typeface="Comic Sans MS" pitchFamily="66" charset="0"/>
              </a:rPr>
              <a:t>barrera</a:t>
            </a:r>
            <a:r>
              <a:rPr lang="en-US" sz="1600" dirty="0">
                <a:latin typeface="Comic Sans MS" pitchFamily="66" charset="0"/>
              </a:rPr>
              <a:t> intestinal </a:t>
            </a:r>
            <a:r>
              <a:rPr lang="en-US" sz="1600" dirty="0" smtClean="0">
                <a:latin typeface="Comic Sans MS" pitchFamily="66" charset="0"/>
              </a:rPr>
              <a:t>  </a:t>
            </a:r>
          </a:p>
          <a:p>
            <a:pPr marL="274638">
              <a:buSzPct val="150000"/>
            </a:pPr>
            <a:r>
              <a:rPr lang="en-US" sz="1600" dirty="0" smtClean="0">
                <a:latin typeface="Comic Sans MS" pitchFamily="66" charset="0"/>
              </a:rPr>
              <a:t>y </a:t>
            </a:r>
            <a:r>
              <a:rPr lang="en-US" sz="1600" b="1" dirty="0" err="1">
                <a:latin typeface="Comic Sans MS" pitchFamily="66" charset="0"/>
              </a:rPr>
              <a:t>evita</a:t>
            </a:r>
            <a:r>
              <a:rPr lang="en-US" sz="1600" b="1" dirty="0">
                <a:latin typeface="Comic Sans MS" pitchFamily="66" charset="0"/>
              </a:rPr>
              <a:t> </a:t>
            </a:r>
            <a:r>
              <a:rPr lang="en-US" sz="1600" b="1" dirty="0" err="1">
                <a:latin typeface="Comic Sans MS" pitchFamily="66" charset="0"/>
              </a:rPr>
              <a:t>colonización</a:t>
            </a:r>
            <a:r>
              <a:rPr lang="en-US" sz="1600" b="1" dirty="0">
                <a:latin typeface="Comic Sans MS" pitchFamily="66" charset="0"/>
              </a:rPr>
              <a:t> de </a:t>
            </a:r>
            <a:r>
              <a:rPr lang="en-US" sz="1600" b="1" dirty="0" err="1">
                <a:latin typeface="Comic Sans MS" pitchFamily="66" charset="0"/>
              </a:rPr>
              <a:t>patógenos</a:t>
            </a:r>
            <a:r>
              <a:rPr lang="en-US" sz="1600" b="1" dirty="0" smtClean="0">
                <a:latin typeface="Comic Sans MS" pitchFamily="66" charset="0"/>
              </a:rPr>
              <a:t>.</a:t>
            </a:r>
          </a:p>
          <a:p>
            <a:pPr>
              <a:buSzPct val="150000"/>
            </a:pPr>
            <a:r>
              <a:rPr lang="en-US" sz="900" b="1" dirty="0" smtClean="0">
                <a:latin typeface="Comic Sans MS" pitchFamily="66" charset="0"/>
              </a:rPr>
              <a:t> </a:t>
            </a:r>
            <a:endParaRPr lang="en-US" sz="900" b="1" dirty="0">
              <a:latin typeface="Comic Sans MS" pitchFamily="66" charset="0"/>
            </a:endParaRPr>
          </a:p>
          <a:p>
            <a:pPr>
              <a:buSzPct val="150000"/>
            </a:pPr>
            <a:r>
              <a:rPr lang="en-US" sz="1600" b="1" dirty="0" smtClean="0">
                <a:latin typeface="Comic Sans MS" pitchFamily="66" charset="0"/>
              </a:rPr>
              <a:t>2. SFB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promueven</a:t>
            </a:r>
            <a:r>
              <a:rPr lang="en-US" sz="1600" dirty="0" smtClean="0">
                <a:latin typeface="Comic Sans MS" pitchFamily="66" charset="0"/>
              </a:rPr>
              <a:t>  </a:t>
            </a:r>
            <a:r>
              <a:rPr lang="en-US" sz="1600" b="1" dirty="0" err="1">
                <a:latin typeface="Comic Sans MS" pitchFamily="66" charset="0"/>
              </a:rPr>
              <a:t>D</a:t>
            </a:r>
            <a:r>
              <a:rPr lang="en-US" sz="1600" b="1" dirty="0" err="1" smtClean="0">
                <a:latin typeface="Comic Sans MS" pitchFamily="66" charset="0"/>
              </a:rPr>
              <a:t>esarrollo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>
                <a:latin typeface="Comic Sans MS" pitchFamily="66" charset="0"/>
              </a:rPr>
              <a:t>I</a:t>
            </a:r>
            <a:r>
              <a:rPr lang="en-US" sz="1600" b="1" dirty="0" err="1" smtClean="0">
                <a:latin typeface="Comic Sans MS" pitchFamily="66" charset="0"/>
              </a:rPr>
              <a:t>nmune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de </a:t>
            </a:r>
            <a:r>
              <a:rPr lang="en-US" sz="1600" b="1" dirty="0" smtClean="0">
                <a:latin typeface="Comic Sans MS" pitchFamily="66" charset="0"/>
              </a:rPr>
              <a:t>c.Th17 </a:t>
            </a:r>
            <a:r>
              <a:rPr lang="en-US" sz="1600" dirty="0" smtClean="0">
                <a:latin typeface="Comic Sans MS" pitchFamily="66" charset="0"/>
              </a:rPr>
              <a:t>a   </a:t>
            </a:r>
          </a:p>
          <a:p>
            <a:pPr>
              <a:buSzPct val="150000"/>
            </a:pP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    </a:t>
            </a:r>
            <a:r>
              <a:rPr lang="en-US" sz="1600" dirty="0" err="1" smtClean="0">
                <a:latin typeface="Comic Sans MS" pitchFamily="66" charset="0"/>
              </a:rPr>
              <a:t>través</a:t>
            </a:r>
            <a:r>
              <a:rPr lang="en-US" sz="1600" dirty="0" smtClean="0">
                <a:latin typeface="Comic Sans MS" pitchFamily="66" charset="0"/>
              </a:rPr>
              <a:t> de </a:t>
            </a:r>
            <a:r>
              <a:rPr lang="en-US" sz="1600" dirty="0" err="1" smtClean="0">
                <a:latin typeface="Comic Sans MS" pitchFamily="66" charset="0"/>
              </a:rPr>
              <a:t>producción</a:t>
            </a:r>
            <a:r>
              <a:rPr lang="en-US" sz="1600" dirty="0" smtClean="0">
                <a:latin typeface="Comic Sans MS" pitchFamily="66" charset="0"/>
              </a:rPr>
              <a:t> de </a:t>
            </a:r>
            <a:r>
              <a:rPr lang="en-US" sz="1600" b="1" dirty="0" smtClean="0">
                <a:latin typeface="Comic Sans MS" pitchFamily="66" charset="0"/>
              </a:rPr>
              <a:t>CK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epitelial</a:t>
            </a:r>
            <a:r>
              <a:rPr lang="en-US" sz="1600" dirty="0" smtClean="0">
                <a:latin typeface="Comic Sans MS" pitchFamily="66" charset="0"/>
              </a:rPr>
              <a:t> y </a:t>
            </a:r>
            <a:r>
              <a:rPr lang="en-US" sz="1600" dirty="0" err="1" smtClean="0">
                <a:latin typeface="Comic Sans MS" pitchFamily="66" charset="0"/>
              </a:rPr>
              <a:t>presentación</a:t>
            </a:r>
            <a:r>
              <a:rPr lang="en-US" sz="1600" dirty="0" smtClean="0">
                <a:latin typeface="Comic Sans MS" pitchFamily="66" charset="0"/>
              </a:rPr>
              <a:t> de  </a:t>
            </a:r>
          </a:p>
          <a:p>
            <a:pPr>
              <a:buSzPct val="150000"/>
            </a:pP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    </a:t>
            </a:r>
            <a:r>
              <a:rPr lang="en-US" sz="1600" dirty="0" err="1" smtClean="0">
                <a:latin typeface="Comic Sans MS" pitchFamily="66" charset="0"/>
              </a:rPr>
              <a:t>antígenos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por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las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c.Ds</a:t>
            </a:r>
            <a:endParaRPr lang="en-US" sz="1600" b="1" dirty="0" smtClean="0">
              <a:latin typeface="Comic Sans MS" pitchFamily="66" charset="0"/>
            </a:endParaRPr>
          </a:p>
          <a:p>
            <a:pPr>
              <a:buSzPct val="150000"/>
            </a:pPr>
            <a:endParaRPr lang="en-US" sz="900" dirty="0" smtClean="0">
              <a:latin typeface="Comic Sans MS" pitchFamily="66" charset="0"/>
            </a:endParaRPr>
          </a:p>
          <a:p>
            <a:pPr>
              <a:buSzPct val="150000"/>
            </a:pPr>
            <a:r>
              <a:rPr lang="en-US" sz="1600" b="1" dirty="0" smtClean="0">
                <a:latin typeface="Comic Sans MS" pitchFamily="66" charset="0"/>
              </a:rPr>
              <a:t>3. </a:t>
            </a:r>
            <a:r>
              <a:rPr lang="en-US" sz="1600" dirty="0" smtClean="0">
                <a:latin typeface="Comic Sans MS" pitchFamily="66" charset="0"/>
              </a:rPr>
              <a:t>La </a:t>
            </a:r>
            <a:r>
              <a:rPr lang="en-US" sz="1600" dirty="0" err="1" smtClean="0">
                <a:latin typeface="Comic Sans MS" pitchFamily="66" charset="0"/>
              </a:rPr>
              <a:t>comunidad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como</a:t>
            </a:r>
            <a:r>
              <a:rPr lang="en-US" sz="1600" dirty="0" smtClean="0">
                <a:latin typeface="Comic Sans MS" pitchFamily="66" charset="0"/>
              </a:rPr>
              <a:t> un </a:t>
            </a:r>
            <a:r>
              <a:rPr lang="en-US" sz="1600" dirty="0" err="1" smtClean="0">
                <a:latin typeface="Comic Sans MS" pitchFamily="66" charset="0"/>
              </a:rPr>
              <a:t>todo</a:t>
            </a:r>
            <a:r>
              <a:rPr lang="en-US" sz="1600" dirty="0" smtClean="0">
                <a:latin typeface="Comic Sans MS" pitchFamily="66" charset="0"/>
              </a:rPr>
              <a:t> se </a:t>
            </a:r>
            <a:r>
              <a:rPr lang="en-US" sz="1600" dirty="0" err="1" smtClean="0">
                <a:latin typeface="Comic Sans MS" pitchFamily="66" charset="0"/>
              </a:rPr>
              <a:t>requiere</a:t>
            </a:r>
            <a:r>
              <a:rPr lang="en-US" sz="1600" dirty="0" smtClean="0">
                <a:latin typeface="Comic Sans MS" pitchFamily="66" charset="0"/>
              </a:rPr>
              <a:t> para </a:t>
            </a:r>
            <a:r>
              <a:rPr lang="en-US" sz="1600" dirty="0" err="1" smtClean="0">
                <a:latin typeface="Comic Sans MS" pitchFamily="66" charset="0"/>
              </a:rPr>
              <a:t>desarrollo</a:t>
            </a:r>
            <a:r>
              <a:rPr lang="en-US" sz="1600" dirty="0" smtClean="0">
                <a:latin typeface="Comic Sans MS" pitchFamily="66" charset="0"/>
              </a:rPr>
              <a:t>  </a:t>
            </a:r>
          </a:p>
          <a:p>
            <a:pPr>
              <a:buSzPct val="150000"/>
            </a:pPr>
            <a:r>
              <a:rPr lang="en-US" sz="1600" dirty="0" smtClean="0">
                <a:latin typeface="Comic Sans MS" pitchFamily="66" charset="0"/>
              </a:rPr>
              <a:t>     </a:t>
            </a:r>
            <a:r>
              <a:rPr lang="en-US" sz="1600" dirty="0" err="1" smtClean="0">
                <a:latin typeface="Comic Sans MS" pitchFamily="66" charset="0"/>
              </a:rPr>
              <a:t>apropiado</a:t>
            </a:r>
            <a:r>
              <a:rPr lang="en-US" sz="1600" dirty="0" smtClean="0">
                <a:latin typeface="Comic Sans MS" pitchFamily="66" charset="0"/>
              </a:rPr>
              <a:t> del </a:t>
            </a:r>
            <a:r>
              <a:rPr lang="en-US" sz="1600" dirty="0" err="1" smtClean="0">
                <a:latin typeface="Comic Sans MS" pitchFamily="66" charset="0"/>
              </a:rPr>
              <a:t>tej</a:t>
            </a:r>
            <a:r>
              <a:rPr lang="en-US" sz="1600" dirty="0">
                <a:latin typeface="Comic Sans MS" pitchFamily="66" charset="0"/>
              </a:rPr>
              <a:t>.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linf</a:t>
            </a:r>
            <a:r>
              <a:rPr lang="en-US" sz="1600" dirty="0" smtClean="0">
                <a:latin typeface="Comic Sans MS" pitchFamily="66" charset="0"/>
              </a:rPr>
              <a:t>. </a:t>
            </a:r>
            <a:r>
              <a:rPr lang="en-US" sz="1600" dirty="0" err="1">
                <a:latin typeface="Comic Sans MS" pitchFamily="66" charset="0"/>
              </a:rPr>
              <a:t>a</a:t>
            </a:r>
            <a:r>
              <a:rPr lang="en-US" sz="1600" dirty="0" err="1" smtClean="0">
                <a:latin typeface="Comic Sans MS" pitchFamily="66" charset="0"/>
              </a:rPr>
              <a:t>sociado</a:t>
            </a:r>
            <a:r>
              <a:rPr lang="en-US" sz="1600" dirty="0" smtClean="0">
                <a:latin typeface="Comic Sans MS" pitchFamily="66" charset="0"/>
              </a:rPr>
              <a:t> a </a:t>
            </a:r>
            <a:r>
              <a:rPr lang="en-US" sz="1600" dirty="0" err="1" smtClean="0">
                <a:latin typeface="Comic Sans MS" pitchFamily="66" charset="0"/>
              </a:rPr>
              <a:t>intestino</a:t>
            </a:r>
            <a:r>
              <a:rPr lang="en-US" sz="1600" dirty="0" smtClean="0">
                <a:latin typeface="Comic Sans MS" pitchFamily="66" charset="0"/>
              </a:rPr>
              <a:t> (</a:t>
            </a:r>
            <a:r>
              <a:rPr lang="en-US" sz="1600" b="1" dirty="0" smtClean="0">
                <a:latin typeface="Comic Sans MS" pitchFamily="66" charset="0"/>
              </a:rPr>
              <a:t>GALT</a:t>
            </a:r>
            <a:r>
              <a:rPr lang="en-US" sz="1600" dirty="0" smtClean="0">
                <a:latin typeface="Comic Sans MS" pitchFamily="66" charset="0"/>
              </a:rPr>
              <a:t>). </a:t>
            </a:r>
          </a:p>
          <a:p>
            <a:pPr>
              <a:buSzPct val="150000"/>
            </a:pPr>
            <a:endParaRPr lang="en-US" sz="900" dirty="0">
              <a:latin typeface="Comic Sans MS" pitchFamily="66" charset="0"/>
            </a:endParaRPr>
          </a:p>
          <a:p>
            <a:pPr>
              <a:buSzPct val="150000"/>
            </a:pPr>
            <a:r>
              <a:rPr lang="en-US" sz="1600" b="1" dirty="0" smtClean="0">
                <a:latin typeface="Comic Sans MS" pitchFamily="66" charset="0"/>
              </a:rPr>
              <a:t>4. </a:t>
            </a:r>
            <a:r>
              <a:rPr lang="en-US" sz="1600" dirty="0" err="1" smtClean="0">
                <a:latin typeface="Comic Sans MS" pitchFamily="66" charset="0"/>
              </a:rPr>
              <a:t>Participa</a:t>
            </a:r>
            <a:r>
              <a:rPr lang="en-US" sz="1600" dirty="0" smtClean="0">
                <a:latin typeface="Comic Sans MS" pitchFamily="66" charset="0"/>
              </a:rPr>
              <a:t> en la </a:t>
            </a:r>
            <a:r>
              <a:rPr lang="en-US" sz="1600" dirty="0" err="1" smtClean="0">
                <a:latin typeface="Comic Sans MS" pitchFamily="66" charset="0"/>
              </a:rPr>
              <a:t>formación</a:t>
            </a:r>
            <a:r>
              <a:rPr lang="en-US" sz="1600" dirty="0" smtClean="0">
                <a:latin typeface="Comic Sans MS" pitchFamily="66" charset="0"/>
              </a:rPr>
              <a:t> de </a:t>
            </a:r>
            <a:r>
              <a:rPr lang="en-US" sz="1600" b="1" dirty="0" smtClean="0">
                <a:latin typeface="Comic Sans MS" pitchFamily="66" charset="0"/>
              </a:rPr>
              <a:t>ac. </a:t>
            </a:r>
            <a:r>
              <a:rPr lang="en-US" sz="1600" b="1" dirty="0" err="1" smtClean="0">
                <a:latin typeface="Comic Sans MS" pitchFamily="66" charset="0"/>
              </a:rPr>
              <a:t>biliares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secundarios</a:t>
            </a:r>
            <a:r>
              <a:rPr lang="en-US" dirty="0" smtClean="0">
                <a:latin typeface="Comic Sans MS" pitchFamily="66" charset="0"/>
              </a:rPr>
              <a:t>. 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311950" y="5781121"/>
            <a:ext cx="6520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Ohland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C.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Homeostasis: A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Delicate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Balance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Health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</a:p>
          <a:p>
            <a:pPr algn="ctr"/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;1:28–40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808375" y="438930"/>
            <a:ext cx="5433628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200" dirty="0" err="1" smtClean="0">
                <a:solidFill>
                  <a:prstClr val="black"/>
                </a:solidFill>
                <a:latin typeface="Comic Sans MS" pitchFamily="66" charset="0"/>
              </a:rPr>
              <a:t>Efectos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Microbiota </a:t>
            </a:r>
            <a:r>
              <a:rPr lang="en-US" sz="2200" dirty="0" err="1" smtClean="0">
                <a:solidFill>
                  <a:prstClr val="black"/>
                </a:solidFill>
                <a:latin typeface="Comic Sans MS" pitchFamily="66" charset="0"/>
              </a:rPr>
              <a:t>sobre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el </a:t>
            </a:r>
            <a:r>
              <a:rPr lang="en-US" sz="2200" dirty="0" err="1">
                <a:solidFill>
                  <a:prstClr val="black"/>
                </a:solidFill>
                <a:latin typeface="Comic Sans MS" pitchFamily="66" charset="0"/>
              </a:rPr>
              <a:t>H</a:t>
            </a:r>
            <a:r>
              <a:rPr lang="en-US" sz="2200" dirty="0" err="1" smtClean="0">
                <a:solidFill>
                  <a:prstClr val="black"/>
                </a:solidFill>
                <a:latin typeface="Comic Sans MS" pitchFamily="66" charset="0"/>
              </a:rPr>
              <a:t>ospedero</a:t>
            </a:r>
            <a:endParaRPr lang="es-VE" sz="2200" dirty="0"/>
          </a:p>
        </p:txBody>
      </p:sp>
      <p:sp>
        <p:nvSpPr>
          <p:cNvPr id="7" name="5 CuadroTexto"/>
          <p:cNvSpPr txBox="1"/>
          <p:nvPr/>
        </p:nvSpPr>
        <p:spPr>
          <a:xfrm>
            <a:off x="6663731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05456" y="654374"/>
            <a:ext cx="141421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</a:t>
            </a:r>
            <a:r>
              <a:rPr lang="es-VE" sz="1400" dirty="0">
                <a:latin typeface="Comic Sans MS" pitchFamily="66" charset="0"/>
              </a:rPr>
              <a:t> </a:t>
            </a:r>
            <a:r>
              <a:rPr lang="es-VE" sz="1400" dirty="0" smtClean="0">
                <a:latin typeface="Comic Sans MS" pitchFamily="66" charset="0"/>
              </a:rPr>
              <a:t>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Comunic</a:t>
            </a:r>
            <a:r>
              <a:rPr lang="es-VE" sz="1400" b="1" dirty="0" smtClean="0">
                <a:latin typeface="Comic Sans MS" pitchFamily="66" charset="0"/>
              </a:rPr>
              <a:t>. </a:t>
            </a:r>
            <a:r>
              <a:rPr lang="es-VE" sz="1400" b="1" dirty="0">
                <a:latin typeface="Comic Sans MS" pitchFamily="66" charset="0"/>
              </a:rPr>
              <a:t>c</a:t>
            </a:r>
            <a:r>
              <a:rPr lang="es-VE" sz="1400" b="1" dirty="0" smtClean="0">
                <a:latin typeface="Comic Sans MS" pitchFamily="66" charset="0"/>
              </a:rPr>
              <a:t>on hospedero 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224828" y="206603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67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51" r="2449" b="5900"/>
          <a:stretch/>
        </p:blipFill>
        <p:spPr>
          <a:xfrm>
            <a:off x="2224797" y="332656"/>
            <a:ext cx="4579451" cy="612068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28794" y="4713286"/>
            <a:ext cx="30725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BO. Schroeder, F.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Bäckhed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Signals from the gut microbiota to distant organs in physiology and disease.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Nature Medicine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22: 1079–1089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204892" y="19492"/>
            <a:ext cx="242726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Señales ambientales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731935" y="4627"/>
            <a:ext cx="78258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Dieta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158527" y="1340768"/>
            <a:ext cx="75728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3032116" y="1196752"/>
            <a:ext cx="757289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3981047" y="1340768"/>
            <a:ext cx="75728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4930243" y="1196752"/>
            <a:ext cx="865893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6064909" y="1249894"/>
            <a:ext cx="75728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1953032" y="1369843"/>
            <a:ext cx="1056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Antibióticos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825672" y="1124473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Exposición 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 frío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908733" y="125395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Fibra de 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dieta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758962" y="1163078"/>
            <a:ext cx="1465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Grasas saturadas 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animales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077046" y="1167135"/>
            <a:ext cx="958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Colesterol 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la dieta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428386" y="2172100"/>
            <a:ext cx="75728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3267435" y="2105373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intestinal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428386" y="4482580"/>
            <a:ext cx="1962695" cy="1007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3713767" y="4463798"/>
            <a:ext cx="1326004" cy="1015663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LPS/endotoxina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Ac. Biliares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SFCA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Trimetilamina</a:t>
            </a:r>
            <a:endParaRPr lang="es-VE" sz="12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Desconocidos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870779" y="6437385"/>
            <a:ext cx="5190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T. Adiposo  Hígado    Intestino   Cerebro  S. CV.   Pulmones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5649350" y="2455165"/>
            <a:ext cx="2955098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El microbiota intestinal </a:t>
            </a:r>
            <a:r>
              <a:rPr lang="en-US" sz="2000" dirty="0" err="1">
                <a:latin typeface="Comic Sans MS" panose="030F0702030302020204" pitchFamily="66" charset="0"/>
              </a:rPr>
              <a:t>convierte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señales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ambientales</a:t>
            </a:r>
            <a:r>
              <a:rPr lang="en-US" sz="2000" dirty="0">
                <a:latin typeface="Comic Sans MS" panose="030F0702030302020204" pitchFamily="66" charset="0"/>
              </a:rPr>
              <a:t> y  </a:t>
            </a:r>
            <a:r>
              <a:rPr lang="en-US" sz="2000" dirty="0" err="1">
                <a:latin typeface="Comic Sans MS" panose="030F0702030302020204" pitchFamily="66" charset="0"/>
              </a:rPr>
              <a:t>moléculas</a:t>
            </a:r>
            <a:r>
              <a:rPr lang="en-US" sz="2000" dirty="0">
                <a:latin typeface="Comic Sans MS" panose="030F0702030302020204" pitchFamily="66" charset="0"/>
              </a:rPr>
              <a:t> de la </a:t>
            </a:r>
            <a:r>
              <a:rPr lang="en-US" sz="2000" dirty="0" err="1">
                <a:latin typeface="Comic Sans MS" panose="030F0702030302020204" pitchFamily="66" charset="0"/>
              </a:rPr>
              <a:t>dieta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metabolitos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señales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para </a:t>
            </a:r>
            <a:r>
              <a:rPr lang="en-US" sz="2000" dirty="0" err="1">
                <a:latin typeface="Comic Sans MS" panose="030F0702030302020204" pitchFamily="66" charset="0"/>
              </a:rPr>
              <a:t>comunicarse</a:t>
            </a:r>
            <a:r>
              <a:rPr lang="en-US" sz="2000" dirty="0">
                <a:latin typeface="Comic Sans MS" panose="030F0702030302020204" pitchFamily="66" charset="0"/>
              </a:rPr>
              <a:t> con el </a:t>
            </a:r>
            <a:r>
              <a:rPr lang="en-US" sz="2000" dirty="0" err="1">
                <a:latin typeface="Comic Sans MS" panose="030F0702030302020204" pitchFamily="66" charset="0"/>
              </a:rPr>
              <a:t>hospedero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6992748" y="344848"/>
            <a:ext cx="1756819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latin typeface="Comic Sans MS" panose="030F0702030302020204" pitchFamily="66" charset="0"/>
              </a:rPr>
              <a:t>Factores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que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afectan</a:t>
            </a:r>
            <a:r>
              <a:rPr lang="en-US" sz="1600" b="1" dirty="0" smtClean="0"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b="1" dirty="0">
                <a:latin typeface="Comic Sans MS" panose="030F0702030302020204" pitchFamily="66" charset="0"/>
              </a:rPr>
              <a:t>d</a:t>
            </a:r>
            <a:r>
              <a:rPr lang="en-US" sz="1600" b="1" dirty="0" smtClean="0">
                <a:latin typeface="Comic Sans MS" panose="030F0702030302020204" pitchFamily="66" charset="0"/>
              </a:rPr>
              <a:t>el microbiota</a:t>
            </a:r>
            <a:endParaRPr lang="en-US" sz="1600" b="1" dirty="0">
              <a:latin typeface="Comic Sans MS" panose="030F0702030302020204" pitchFamily="66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268763" y="2316116"/>
            <a:ext cx="1705821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 y </a:t>
            </a:r>
          </a:p>
          <a:p>
            <a:r>
              <a:rPr lang="es-VE" sz="1600" dirty="0" smtClean="0">
                <a:latin typeface="Comic Sans MS" pitchFamily="66" charset="0"/>
              </a:rPr>
              <a:t>Enfermedad</a:t>
            </a:r>
          </a:p>
          <a:p>
            <a:r>
              <a:rPr lang="es-VE" sz="1600" b="1" dirty="0" smtClean="0">
                <a:latin typeface="Comic Sans MS" pitchFamily="66" charset="0"/>
              </a:rPr>
              <a:t>Comunicación </a:t>
            </a:r>
          </a:p>
          <a:p>
            <a:r>
              <a:rPr lang="es-VE" sz="1600" b="1" dirty="0">
                <a:latin typeface="Comic Sans MS" pitchFamily="66" charset="0"/>
              </a:rPr>
              <a:t>c</a:t>
            </a:r>
            <a:r>
              <a:rPr lang="es-VE" sz="1600" b="1" dirty="0" smtClean="0">
                <a:latin typeface="Comic Sans MS" pitchFamily="66" charset="0"/>
              </a:rPr>
              <a:t>on hospedero </a:t>
            </a:r>
          </a:p>
        </p:txBody>
      </p:sp>
      <p:sp>
        <p:nvSpPr>
          <p:cNvPr id="27" name="6 CuadroTexto"/>
          <p:cNvSpPr txBox="1"/>
          <p:nvPr/>
        </p:nvSpPr>
        <p:spPr>
          <a:xfrm>
            <a:off x="274002" y="1844824"/>
            <a:ext cx="715260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34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23" grpId="0" animBg="1"/>
      <p:bldP spid="25" grpId="0"/>
      <p:bldP spid="26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50" r="2801"/>
          <a:stretch/>
        </p:blipFill>
        <p:spPr>
          <a:xfrm>
            <a:off x="1139371" y="173400"/>
            <a:ext cx="6672989" cy="666936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622402" y="6392256"/>
            <a:ext cx="45215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BO. Schroeder, F.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Bäckhed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Signals from the gut microbiota to distant organs in physiology and disease</a:t>
            </a:r>
            <a:r>
              <a:rPr lang="en-US" sz="1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Nature Medicine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22: 1079–1089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1 CuadroTexto"/>
          <p:cNvSpPr txBox="1"/>
          <p:nvPr/>
        </p:nvSpPr>
        <p:spPr>
          <a:xfrm>
            <a:off x="-41390" y="666256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692796" y="1168050"/>
            <a:ext cx="1886855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Microbiota se </a:t>
            </a:r>
            <a:r>
              <a:rPr lang="en-US" dirty="0" err="1" smtClean="0">
                <a:latin typeface="Comic Sans MS" panose="030F0702030302020204" pitchFamily="66" charset="0"/>
              </a:rPr>
              <a:t>comunica</a:t>
            </a:r>
            <a:r>
              <a:rPr lang="en-US" dirty="0" smtClean="0">
                <a:latin typeface="Comic Sans MS" panose="030F0702030302020204" pitchFamily="66" charset="0"/>
              </a:rPr>
              <a:t> con el </a:t>
            </a:r>
            <a:r>
              <a:rPr lang="en-US" b="1" dirty="0" err="1" smtClean="0">
                <a:latin typeface="Comic Sans MS" panose="030F0702030302020204" pitchFamily="66" charset="0"/>
              </a:rPr>
              <a:t>T</a:t>
            </a:r>
            <a:r>
              <a:rPr lang="en-US" b="1" dirty="0" err="1" smtClean="0">
                <a:latin typeface="Comic Sans MS" panose="030F0702030302020204" pitchFamily="66" charset="0"/>
              </a:rPr>
              <a:t>ejido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A</a:t>
            </a:r>
            <a:r>
              <a:rPr lang="en-US" b="1" dirty="0" err="1" smtClean="0">
                <a:latin typeface="Comic Sans MS" panose="030F0702030302020204" pitchFamily="66" charset="0"/>
              </a:rPr>
              <a:t>diposo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552211" y="167543"/>
            <a:ext cx="1186543" cy="523220"/>
          </a:xfrm>
          <a:prstGeom prst="rect">
            <a:avLst/>
          </a:prstGeom>
          <a:solidFill>
            <a:srgbClr val="BCEEB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srgbClr val="008A3E"/>
                </a:solidFill>
                <a:latin typeface="Comic Sans MS" panose="030F0702030302020204" pitchFamily="66" charset="0"/>
              </a:rPr>
              <a:t>2. Fibra de</a:t>
            </a:r>
          </a:p>
          <a:p>
            <a:pPr algn="ctr"/>
            <a:r>
              <a:rPr lang="es-VE" sz="1400" b="1" dirty="0" smtClean="0">
                <a:solidFill>
                  <a:srgbClr val="008A3E"/>
                </a:solidFill>
                <a:latin typeface="Comic Sans MS" panose="030F0702030302020204" pitchFamily="66" charset="0"/>
              </a:rPr>
              <a:t> dieta</a:t>
            </a:r>
            <a:endParaRPr lang="es-VE" sz="1400" b="1" dirty="0">
              <a:solidFill>
                <a:srgbClr val="008A3E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076056" y="100281"/>
            <a:ext cx="1152128" cy="232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6057693" y="225706"/>
            <a:ext cx="1859805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1. Grasa saturada </a:t>
            </a:r>
          </a:p>
          <a:p>
            <a:pPr algn="ctr"/>
            <a:r>
              <a:rPr lang="es-VE" sz="14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animal</a:t>
            </a:r>
            <a:endParaRPr lang="es-VE" sz="14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927280" y="4581128"/>
            <a:ext cx="109299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5639045" y="4611909"/>
            <a:ext cx="1364698" cy="523220"/>
          </a:xfrm>
          <a:prstGeom prst="rect">
            <a:avLst/>
          </a:prstGeom>
          <a:solidFill>
            <a:srgbClr val="A7E8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3. Exposición </a:t>
            </a:r>
          </a:p>
          <a:p>
            <a:pPr algn="ctr"/>
            <a:r>
              <a:rPr lang="es-VE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 frío</a:t>
            </a:r>
            <a:endParaRPr lang="es-VE" sz="1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955045" y="1474325"/>
            <a:ext cx="1744289" cy="5392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3900931" y="1457852"/>
            <a:ext cx="197041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T. Adiposo Marrón BAT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Aumenta Termogénesis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907704" y="3104904"/>
            <a:ext cx="1520687" cy="529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1619263" y="3000100"/>
            <a:ext cx="1967205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T. Adiposo Blanco WAT</a:t>
            </a:r>
          </a:p>
          <a:p>
            <a:pPr algn="ctr"/>
            <a:r>
              <a:rPr lang="es-VE" sz="1200" b="1" i="1" dirty="0" err="1" smtClean="0">
                <a:latin typeface="Comic Sans MS" panose="030F0702030302020204" pitchFamily="66" charset="0"/>
              </a:rPr>
              <a:t>Marronización</a:t>
            </a:r>
            <a:r>
              <a:rPr lang="es-VE" sz="1200" b="1" dirty="0" smtClean="0">
                <a:latin typeface="Comic Sans MS" panose="030F0702030302020204" pitchFamily="66" charset="0"/>
              </a:rPr>
              <a:t> 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907704" y="6309320"/>
            <a:ext cx="1080120" cy="3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1719210" y="6204630"/>
            <a:ext cx="179408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Diabetes II inducida </a:t>
            </a:r>
          </a:p>
          <a:p>
            <a:r>
              <a:rPr lang="es-VE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or dieta alta grasa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699334" y="2917009"/>
            <a:ext cx="1680578" cy="717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5652120" y="2911768"/>
            <a:ext cx="1821332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Hígado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Aumenta </a:t>
            </a:r>
            <a:r>
              <a:rPr lang="es-VE" sz="1200" dirty="0" err="1" smtClean="0">
                <a:latin typeface="Comic Sans MS" panose="030F0702030302020204" pitchFamily="66" charset="0"/>
              </a:rPr>
              <a:t>act</a:t>
            </a:r>
            <a:r>
              <a:rPr lang="es-VE" sz="1200" dirty="0" smtClean="0">
                <a:latin typeface="Comic Sans MS" panose="030F0702030302020204" pitchFamily="66" charset="0"/>
              </a:rPr>
              <a:t>. AMPK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Aumenta gasto energía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162832" y="5131152"/>
            <a:ext cx="1649528" cy="649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6097756" y="5188162"/>
            <a:ext cx="1821332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Músculo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Aumenta </a:t>
            </a:r>
            <a:r>
              <a:rPr lang="es-VE" sz="1200" dirty="0" err="1" smtClean="0">
                <a:latin typeface="Comic Sans MS" panose="030F0702030302020204" pitchFamily="66" charset="0"/>
              </a:rPr>
              <a:t>act</a:t>
            </a:r>
            <a:r>
              <a:rPr lang="es-VE" sz="1200" dirty="0" smtClean="0">
                <a:latin typeface="Comic Sans MS" panose="030F0702030302020204" pitchFamily="66" charset="0"/>
              </a:rPr>
              <a:t>. AMPK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Aumenta gasto energía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5" name="4 CuadroTexto"/>
          <p:cNvSpPr txBox="1"/>
          <p:nvPr/>
        </p:nvSpPr>
        <p:spPr>
          <a:xfrm>
            <a:off x="257894" y="640406"/>
            <a:ext cx="146131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</a:t>
            </a:r>
          </a:p>
          <a:p>
            <a:r>
              <a:rPr lang="es-VE" sz="1400" b="1" dirty="0">
                <a:latin typeface="Comic Sans MS" pitchFamily="66" charset="0"/>
              </a:rPr>
              <a:t>c</a:t>
            </a:r>
            <a:r>
              <a:rPr lang="es-VE" sz="1400" b="1" dirty="0" smtClean="0">
                <a:latin typeface="Comic Sans MS" pitchFamily="66" charset="0"/>
              </a:rPr>
              <a:t>on hospedero </a:t>
            </a:r>
          </a:p>
        </p:txBody>
      </p:sp>
      <p:sp>
        <p:nvSpPr>
          <p:cNvPr id="26" name="6 CuadroTexto"/>
          <p:cNvSpPr txBox="1"/>
          <p:nvPr/>
        </p:nvSpPr>
        <p:spPr>
          <a:xfrm>
            <a:off x="241481" y="260648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13345" y="1864712"/>
            <a:ext cx="2217274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BAT: </a:t>
            </a:r>
            <a:r>
              <a:rPr lang="es-VE" sz="1200" dirty="0" err="1">
                <a:latin typeface="Comic Sans MS" panose="030F0702030302020204" pitchFamily="66" charset="0"/>
              </a:rPr>
              <a:t>tej</a:t>
            </a:r>
            <a:r>
              <a:rPr lang="es-VE" sz="1200" dirty="0">
                <a:latin typeface="Comic Sans MS" panose="030F0702030302020204" pitchFamily="66" charset="0"/>
              </a:rPr>
              <a:t>. Adiposo marrón</a:t>
            </a:r>
          </a:p>
          <a:p>
            <a:r>
              <a:rPr lang="es-VE" sz="1200" b="1" dirty="0">
                <a:latin typeface="Comic Sans MS" panose="030F0702030302020204" pitchFamily="66" charset="0"/>
              </a:rPr>
              <a:t>WAT: </a:t>
            </a:r>
            <a:r>
              <a:rPr lang="es-VE" sz="1200" dirty="0" err="1">
                <a:latin typeface="Comic Sans MS" panose="030F0702030302020204" pitchFamily="66" charset="0"/>
              </a:rPr>
              <a:t>tej</a:t>
            </a:r>
            <a:r>
              <a:rPr lang="es-VE" sz="1200" dirty="0">
                <a:latin typeface="Comic Sans MS" panose="030F0702030302020204" pitchFamily="66" charset="0"/>
              </a:rPr>
              <a:t>. Adiposo  blanco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AMPK: </a:t>
            </a:r>
            <a:r>
              <a:rPr lang="es-VE" sz="1200" dirty="0" smtClean="0">
                <a:latin typeface="Comic Sans MS" panose="030F0702030302020204" pitchFamily="66" charset="0"/>
              </a:rPr>
              <a:t>PK activada por AMP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926284" y="3738446"/>
            <a:ext cx="2193340" cy="266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62621" y="3942960"/>
            <a:ext cx="2174688" cy="6245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53349" y="3935886"/>
            <a:ext cx="251044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Aumenta activación GPR43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55572" y="3671380"/>
            <a:ext cx="2992428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T. Adiposo Blanco</a:t>
            </a:r>
          </a:p>
        </p:txBody>
      </p:sp>
      <p:sp>
        <p:nvSpPr>
          <p:cNvPr id="32" name="CuadroTexto 31"/>
          <p:cNvSpPr txBox="1"/>
          <p:nvPr/>
        </p:nvSpPr>
        <p:spPr>
          <a:xfrm>
            <a:off x="62620" y="4160113"/>
            <a:ext cx="2971762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Aumenta </a:t>
            </a:r>
            <a:r>
              <a:rPr lang="es-VE" sz="1200" b="1" dirty="0" err="1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reclut</a:t>
            </a:r>
            <a:r>
              <a:rPr lang="es-VE" sz="1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. </a:t>
            </a:r>
            <a:r>
              <a:rPr lang="es-VE" sz="1200" b="1" dirty="0" err="1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macróf</a:t>
            </a:r>
            <a:r>
              <a:rPr lang="es-VE" sz="1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55572" y="3650432"/>
            <a:ext cx="2992428" cy="10505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2124589" y="3979157"/>
            <a:ext cx="491662" cy="2215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62620" y="4517258"/>
            <a:ext cx="2174689" cy="1784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CuadroTexto 32"/>
          <p:cNvSpPr txBox="1"/>
          <p:nvPr/>
        </p:nvSpPr>
        <p:spPr>
          <a:xfrm>
            <a:off x="107504" y="4391022"/>
            <a:ext cx="2121637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Aumenta inflamación</a:t>
            </a:r>
            <a:endParaRPr lang="es-VE" sz="12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2124588" y="4193731"/>
            <a:ext cx="877171" cy="2433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9741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1" grpId="0" animBg="1"/>
      <p:bldP spid="14" grpId="0" animBg="1"/>
      <p:bldP spid="17" grpId="0" animBg="1"/>
      <p:bldP spid="19" grpId="0" animBg="1"/>
      <p:bldP spid="21" grpId="0" animBg="1"/>
      <p:bldP spid="15" grpId="0" animBg="1"/>
      <p:bldP spid="32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171329" y="1248045"/>
            <a:ext cx="6849380" cy="46166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4625" indent="-174625">
              <a:buAutoNum type="arabicPeriod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000" u="sng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Grasas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u="sng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animales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marL="274638"/>
            <a:r>
              <a:rPr lang="en-US" dirty="0" err="1" smtClean="0">
                <a:latin typeface="Comic Sans MS" panose="030F0702030302020204" pitchFamily="66" charset="0"/>
              </a:rPr>
              <a:t>Promueven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aumento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translocación</a:t>
            </a:r>
            <a:r>
              <a:rPr lang="en-US" b="1" dirty="0" smtClean="0">
                <a:latin typeface="Comic Sans MS" panose="030F0702030302020204" pitchFamily="66" charset="0"/>
              </a:rPr>
              <a:t> de bact. Gram -</a:t>
            </a:r>
            <a:r>
              <a:rPr lang="en-US" dirty="0" smtClean="0">
                <a:latin typeface="Comic Sans MS" panose="030F0702030302020204" pitchFamily="66" charset="0"/>
              </a:rPr>
              <a:t>  y </a:t>
            </a:r>
            <a:r>
              <a:rPr lang="en-US" b="1" dirty="0" err="1" smtClean="0">
                <a:latin typeface="Comic Sans MS" panose="030F0702030302020204" pitchFamily="66" charset="0"/>
              </a:rPr>
              <a:t>endotoxina</a:t>
            </a:r>
            <a:r>
              <a:rPr lang="en-US" b="1" dirty="0" smtClean="0">
                <a:latin typeface="Comic Sans MS" panose="030F0702030302020204" pitchFamily="66" charset="0"/>
              </a:rPr>
              <a:t> bact. y </a:t>
            </a:r>
            <a:r>
              <a:rPr lang="en-US" b="1" dirty="0" err="1" smtClean="0">
                <a:latin typeface="Comic Sans MS" panose="030F0702030302020204" pitchFamily="66" charset="0"/>
              </a:rPr>
              <a:t>peptidoglicano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 la </a:t>
            </a:r>
            <a:r>
              <a:rPr lang="en-US" dirty="0" err="1" smtClean="0">
                <a:latin typeface="Comic Sans MS" panose="030F0702030302020204" pitchFamily="66" charset="0"/>
              </a:rPr>
              <a:t>circulación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resultando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inflamación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anose="030F0702030302020204" pitchFamily="66" charset="0"/>
              </a:rPr>
              <a:t>CD14 y NOD1 </a:t>
            </a:r>
            <a:r>
              <a:rPr lang="en-US" b="1" dirty="0" err="1" smtClean="0">
                <a:latin typeface="Comic Sans MS" panose="030F0702030302020204" pitchFamily="66" charset="0"/>
              </a:rPr>
              <a:t>dependiente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>
                <a:latin typeface="Comic Sans MS" panose="030F0702030302020204" pitchFamily="66" charset="0"/>
              </a:rPr>
              <a:t>WAT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contribuye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diabetes </a:t>
            </a:r>
            <a:r>
              <a:rPr lang="en-US" b="1" dirty="0" err="1" smtClean="0">
                <a:latin typeface="Comic Sans MS" panose="030F0702030302020204" pitchFamily="66" charset="0"/>
              </a:rPr>
              <a:t>tipo</a:t>
            </a:r>
            <a:r>
              <a:rPr lang="en-US" b="1" dirty="0" smtClean="0">
                <a:latin typeface="Comic Sans MS" panose="030F0702030302020204" pitchFamily="66" charset="0"/>
              </a:rPr>
              <a:t> 2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74638"/>
            <a:r>
              <a:rPr lang="en-US" dirty="0" smtClean="0">
                <a:latin typeface="Comic Sans MS" panose="030F0702030302020204" pitchFamily="66" charset="0"/>
              </a:rPr>
              <a:t>El </a:t>
            </a:r>
            <a:r>
              <a:rPr lang="en-US" dirty="0" err="1" smtClean="0">
                <a:latin typeface="Comic Sans MS" panose="030F0702030302020204" pitchFamily="66" charset="0"/>
              </a:rPr>
              <a:t>efecto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puede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prevenirse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i="1" dirty="0" smtClean="0">
                <a:latin typeface="Comic Sans MS" panose="030F0702030302020204" pitchFamily="66" charset="0"/>
              </a:rPr>
              <a:t>Bifidobacterium </a:t>
            </a:r>
            <a:r>
              <a:rPr lang="en-US" b="1" i="1" dirty="0" err="1">
                <a:latin typeface="Comic Sans MS" panose="030F0702030302020204" pitchFamily="66" charset="0"/>
              </a:rPr>
              <a:t>animalis</a:t>
            </a:r>
            <a:r>
              <a:rPr lang="en-US" b="1" i="1" dirty="0">
                <a:latin typeface="Comic Sans MS" panose="030F0702030302020204" pitchFamily="66" charset="0"/>
              </a:rPr>
              <a:t> ssp. </a:t>
            </a:r>
            <a:r>
              <a:rPr lang="en-US" b="1" i="1" dirty="0" err="1" smtClean="0">
                <a:latin typeface="Comic Sans MS" panose="030F0702030302020204" pitchFamily="66" charset="0"/>
              </a:rPr>
              <a:t>lactis</a:t>
            </a:r>
            <a:r>
              <a:rPr lang="en-US" b="1" i="1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2. </a:t>
            </a:r>
            <a:r>
              <a:rPr lang="en-US" sz="2000" u="sng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Fibra</a:t>
            </a:r>
            <a:r>
              <a:rPr lang="en-US" sz="20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2000" u="sng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dieta</a:t>
            </a:r>
            <a:r>
              <a:rPr lang="en-US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marL="274638"/>
            <a:r>
              <a:rPr lang="en-US" dirty="0" err="1"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latin typeface="Comic Sans MS" panose="030F0702030302020204" pitchFamily="66" charset="0"/>
              </a:rPr>
              <a:t>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fermentada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colónicas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generando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SCFA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acetato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señala</a:t>
            </a:r>
            <a:r>
              <a:rPr lang="en-US" dirty="0" smtClean="0">
                <a:latin typeface="Comic Sans MS" panose="030F0702030302020204" pitchFamily="66" charset="0"/>
              </a:rPr>
              <a:t>  al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receptor </a:t>
            </a:r>
            <a:r>
              <a:rPr lang="en-US" b="1" dirty="0" smtClean="0">
                <a:latin typeface="Comic Sans MS" panose="030F0702030302020204" pitchFamily="66" charset="0"/>
              </a:rPr>
              <a:t>GPR43</a:t>
            </a:r>
          </a:p>
          <a:p>
            <a:endParaRPr lang="en-US" sz="9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3. </a:t>
            </a:r>
            <a:r>
              <a:rPr lang="en-US" sz="2000" u="sng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Exposición</a:t>
            </a:r>
            <a:r>
              <a:rPr lang="en-US" sz="200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al </a:t>
            </a:r>
            <a:r>
              <a:rPr lang="en-US" sz="2000" u="sng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frío</a:t>
            </a:r>
            <a:r>
              <a:rPr 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marL="274638" indent="-7938"/>
            <a:r>
              <a:rPr lang="en-US" dirty="0">
                <a:latin typeface="Comic Sans MS" panose="030F0702030302020204" pitchFamily="66" charset="0"/>
              </a:rPr>
              <a:t>A</a:t>
            </a:r>
            <a:r>
              <a:rPr lang="en-US" dirty="0" smtClean="0">
                <a:latin typeface="Comic Sans MS" panose="030F0702030302020204" pitchFamily="66" charset="0"/>
              </a:rPr>
              <a:t>ltera </a:t>
            </a:r>
            <a:r>
              <a:rPr lang="en-US" dirty="0" err="1" smtClean="0"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llevando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i="1" dirty="0" err="1" smtClean="0">
                <a:latin typeface="Comic Sans MS" panose="030F0702030302020204" pitchFamily="66" charset="0"/>
              </a:rPr>
              <a:t>marronización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WAT</a:t>
            </a:r>
            <a:r>
              <a:rPr lang="en-US" dirty="0" smtClean="0">
                <a:latin typeface="Comic Sans MS" panose="030F0702030302020204" pitchFamily="66" charset="0"/>
              </a:rPr>
              <a:t> y a </a:t>
            </a:r>
            <a:r>
              <a:rPr lang="en-US" dirty="0" err="1" smtClean="0"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BAT</a:t>
            </a:r>
            <a:r>
              <a:rPr lang="en-US" dirty="0" smtClean="0">
                <a:latin typeface="Comic Sans MS" panose="030F0702030302020204" pitchFamily="66" charset="0"/>
              </a:rPr>
              <a:t>. La </a:t>
            </a:r>
            <a:r>
              <a:rPr lang="en-US" b="1" dirty="0" err="1" smtClean="0">
                <a:latin typeface="Comic Sans MS" panose="030F0702030302020204" pitchFamily="66" charset="0"/>
              </a:rPr>
              <a:t>termogénesis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aumentada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afecta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hígado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músculo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AMPK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llevando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gasto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energía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aumentado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310217" y="6047368"/>
            <a:ext cx="680475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BO. Schroeder, F.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Bäckhed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Signals from the gut microbiota to distant organs in physiology and disease</a:t>
            </a:r>
            <a:r>
              <a:rPr lang="en-US" sz="105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05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05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Nature 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Medicine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22: 1079–1089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601709" y="404453"/>
            <a:ext cx="332092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se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comunica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con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Adiposo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hospedero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971600" y="223108"/>
            <a:ext cx="2585914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con hospedero </a:t>
            </a:r>
          </a:p>
        </p:txBody>
      </p:sp>
      <p:sp>
        <p:nvSpPr>
          <p:cNvPr id="12" name="6 CuadroTexto"/>
          <p:cNvSpPr txBox="1"/>
          <p:nvPr/>
        </p:nvSpPr>
        <p:spPr>
          <a:xfrm>
            <a:off x="174967" y="222952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63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0" r="41701"/>
          <a:stretch/>
        </p:blipFill>
        <p:spPr>
          <a:xfrm>
            <a:off x="2195736" y="476672"/>
            <a:ext cx="3960440" cy="580907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105726" y="6120821"/>
            <a:ext cx="49325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BO. Schroeder, F.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Bäckhed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Signals from the gut microbiota to distant organs in physiology and disease</a:t>
            </a:r>
            <a:r>
              <a:rPr lang="en-US" sz="1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Nature Medicine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22: 1079–1089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158594" y="1098964"/>
            <a:ext cx="2060967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Microbiota se </a:t>
            </a:r>
            <a:r>
              <a:rPr lang="en-US" dirty="0" err="1" smtClean="0">
                <a:latin typeface="Comic Sans MS" panose="030F0702030302020204" pitchFamily="66" charset="0"/>
              </a:rPr>
              <a:t>comunica</a:t>
            </a:r>
            <a:r>
              <a:rPr lang="en-US" dirty="0" smtClean="0">
                <a:latin typeface="Comic Sans MS" panose="030F0702030302020204" pitchFamily="66" charset="0"/>
              </a:rPr>
              <a:t> con el </a:t>
            </a:r>
            <a:r>
              <a:rPr lang="en-US" b="1" dirty="0" err="1">
                <a:latin typeface="Comic Sans MS" panose="030F0702030302020204" pitchFamily="66" charset="0"/>
              </a:rPr>
              <a:t>C</a:t>
            </a:r>
            <a:r>
              <a:rPr lang="en-US" b="1" dirty="0" err="1" smtClean="0">
                <a:latin typeface="Comic Sans MS" panose="030F0702030302020204" pitchFamily="66" charset="0"/>
              </a:rPr>
              <a:t>erebro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eje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intestino-cerebro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465269" y="371553"/>
            <a:ext cx="1027846" cy="584775"/>
          </a:xfrm>
          <a:prstGeom prst="rect">
            <a:avLst/>
          </a:prstGeom>
          <a:solidFill>
            <a:srgbClr val="BCEEB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solidFill>
                  <a:srgbClr val="008A3E"/>
                </a:solidFill>
                <a:latin typeface="Comic Sans MS" panose="030F0702030302020204" pitchFamily="66" charset="0"/>
              </a:rPr>
              <a:t>Fibra de</a:t>
            </a:r>
          </a:p>
          <a:p>
            <a:pPr algn="ctr"/>
            <a:r>
              <a:rPr lang="es-VE" sz="1600" b="1" dirty="0" smtClean="0">
                <a:solidFill>
                  <a:srgbClr val="008A3E"/>
                </a:solidFill>
                <a:latin typeface="Comic Sans MS" panose="030F0702030302020204" pitchFamily="66" charset="0"/>
              </a:rPr>
              <a:t> dieta</a:t>
            </a:r>
            <a:endParaRPr lang="es-VE" sz="1600" b="1" dirty="0">
              <a:solidFill>
                <a:srgbClr val="008A3E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247175" y="525221"/>
            <a:ext cx="1350050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Antibióticos</a:t>
            </a:r>
            <a:endParaRPr lang="es-VE" sz="1600" b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339752" y="3241256"/>
            <a:ext cx="1278881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2406080" y="3206122"/>
            <a:ext cx="1460656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Hígado </a:t>
            </a:r>
            <a:r>
              <a:rPr lang="es-VE" sz="1100" dirty="0">
                <a:latin typeface="Comic Sans MS" panose="030F0702030302020204" pitchFamily="66" charset="0"/>
              </a:rPr>
              <a:t>Aumenta</a:t>
            </a:r>
            <a:r>
              <a:rPr lang="es-VE" sz="1100" dirty="0" smtClean="0">
                <a:latin typeface="Comic Sans MS" panose="030F0702030302020204" pitchFamily="66" charset="0"/>
              </a:rPr>
              <a:t>:</a:t>
            </a:r>
            <a:endParaRPr lang="es-VE" sz="1100" b="1" dirty="0" smtClean="0">
              <a:latin typeface="Comic Sans MS" panose="030F0702030302020204" pitchFamily="66" charset="0"/>
            </a:endParaRPr>
          </a:p>
          <a:p>
            <a:r>
              <a:rPr lang="es-VE" sz="1100" dirty="0">
                <a:latin typeface="Comic Sans MS" panose="030F0702030302020204" pitchFamily="66" charset="0"/>
              </a:rPr>
              <a:t>R</a:t>
            </a:r>
            <a:r>
              <a:rPr lang="es-VE" sz="1100" dirty="0" smtClean="0">
                <a:latin typeface="Comic Sans MS" panose="030F0702030302020204" pitchFamily="66" charset="0"/>
              </a:rPr>
              <a:t>esistencia insulina</a:t>
            </a:r>
          </a:p>
          <a:p>
            <a:r>
              <a:rPr lang="es-VE" sz="1100" dirty="0">
                <a:latin typeface="Comic Sans MS" panose="030F0702030302020204" pitchFamily="66" charset="0"/>
              </a:rPr>
              <a:t>D</a:t>
            </a:r>
            <a:r>
              <a:rPr lang="es-VE" sz="1100" dirty="0" smtClean="0">
                <a:latin typeface="Comic Sans MS" panose="030F0702030302020204" pitchFamily="66" charset="0"/>
              </a:rPr>
              <a:t>epósito lípidos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339752" y="4052056"/>
            <a:ext cx="1278881" cy="529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1970240" y="4052056"/>
            <a:ext cx="1548822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Músculo </a:t>
            </a:r>
            <a:r>
              <a:rPr lang="es-VE" sz="1100" dirty="0">
                <a:latin typeface="Comic Sans MS" panose="030F0702030302020204" pitchFamily="66" charset="0"/>
              </a:rPr>
              <a:t>Aumenta</a:t>
            </a:r>
            <a:r>
              <a:rPr lang="es-VE" sz="1100" dirty="0" smtClean="0">
                <a:latin typeface="Comic Sans MS" panose="030F0702030302020204" pitchFamily="66" charset="0"/>
              </a:rPr>
              <a:t>:</a:t>
            </a:r>
            <a:endParaRPr lang="es-VE" sz="1100" b="1" dirty="0" smtClean="0">
              <a:latin typeface="Comic Sans MS" panose="030F0702030302020204" pitchFamily="66" charset="0"/>
            </a:endParaRPr>
          </a:p>
          <a:p>
            <a:r>
              <a:rPr lang="es-VE" sz="1100" dirty="0">
                <a:latin typeface="Comic Sans MS" panose="030F0702030302020204" pitchFamily="66" charset="0"/>
              </a:rPr>
              <a:t>R</a:t>
            </a:r>
            <a:r>
              <a:rPr lang="es-VE" sz="1100" dirty="0" smtClean="0">
                <a:latin typeface="Comic Sans MS" panose="030F0702030302020204" pitchFamily="66" charset="0"/>
              </a:rPr>
              <a:t>esistencia </a:t>
            </a:r>
            <a:r>
              <a:rPr lang="es-VE" sz="1100" dirty="0">
                <a:latin typeface="Comic Sans MS" panose="030F0702030302020204" pitchFamily="66" charset="0"/>
              </a:rPr>
              <a:t>insulina</a:t>
            </a:r>
          </a:p>
          <a:p>
            <a:r>
              <a:rPr lang="es-VE" sz="1100" dirty="0">
                <a:latin typeface="Comic Sans MS" panose="030F0702030302020204" pitchFamily="66" charset="0"/>
              </a:rPr>
              <a:t>D</a:t>
            </a:r>
            <a:r>
              <a:rPr lang="es-VE" sz="1100" dirty="0" smtClean="0">
                <a:latin typeface="Comic Sans MS" panose="030F0702030302020204" pitchFamily="66" charset="0"/>
              </a:rPr>
              <a:t>epósito </a:t>
            </a:r>
            <a:r>
              <a:rPr lang="es-VE" sz="1100" dirty="0">
                <a:latin typeface="Comic Sans MS" panose="030F0702030302020204" pitchFamily="66" charset="0"/>
              </a:rPr>
              <a:t>lípidos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156176" y="2732407"/>
            <a:ext cx="2063385" cy="21698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Cerebro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Disminuye </a:t>
            </a:r>
            <a:r>
              <a:rPr lang="es-VE" sz="1100" dirty="0" err="1">
                <a:latin typeface="Comic Sans MS" panose="030F0702030302020204" pitchFamily="66" charset="0"/>
              </a:rPr>
              <a:t>resp</a:t>
            </a:r>
            <a:r>
              <a:rPr lang="es-VE" sz="1100" dirty="0">
                <a:latin typeface="Comic Sans MS" panose="030F0702030302020204" pitchFamily="66" charset="0"/>
              </a:rPr>
              <a:t> </a:t>
            </a:r>
            <a:r>
              <a:rPr lang="es-VE" sz="1100" dirty="0" smtClean="0">
                <a:latin typeface="Comic Sans MS" panose="030F0702030302020204" pitchFamily="66" charset="0"/>
              </a:rPr>
              <a:t>estrés</a:t>
            </a:r>
            <a:endParaRPr lang="es-VE" sz="1100" b="1" dirty="0" smtClean="0">
              <a:latin typeface="Comic Sans MS" panose="030F0702030302020204" pitchFamily="66" charset="0"/>
            </a:endParaRPr>
          </a:p>
          <a:p>
            <a:r>
              <a:rPr lang="es-VE" sz="1100" dirty="0" smtClean="0">
                <a:latin typeface="Comic Sans MS" panose="030F0702030302020204" pitchFamily="66" charset="0"/>
              </a:rPr>
              <a:t>Disminuye BDNF</a:t>
            </a:r>
          </a:p>
          <a:p>
            <a:r>
              <a:rPr lang="es-VE" sz="1100" b="1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Disminuye </a:t>
            </a:r>
            <a:r>
              <a:rPr lang="es-VE" sz="1100" b="1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cels</a:t>
            </a:r>
            <a:r>
              <a:rPr lang="es-VE" sz="1100" b="1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 T IL17</a:t>
            </a:r>
            <a:r>
              <a:rPr lang="es-VE" sz="1100" b="1" dirty="0" smtClean="0">
                <a:solidFill>
                  <a:schemeClr val="accent4">
                    <a:lumMod val="75000"/>
                  </a:schemeClr>
                </a:solidFill>
                <a:latin typeface="Symbol" panose="05050102010706020507" pitchFamily="18" charset="2"/>
              </a:rPr>
              <a:t>gd</a:t>
            </a:r>
          </a:p>
          <a:p>
            <a:r>
              <a:rPr lang="es-VE" sz="1100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Disminuye daño isquémico</a:t>
            </a:r>
          </a:p>
          <a:p>
            <a:r>
              <a:rPr lang="es-VE" sz="11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Aumenta espectro autismo ?</a:t>
            </a:r>
          </a:p>
          <a:p>
            <a:r>
              <a:rPr lang="es-VE" sz="11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Aumenta BHE</a:t>
            </a:r>
          </a:p>
          <a:p>
            <a:r>
              <a:rPr lang="es-VE" sz="11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Aumenta SN parasimpático</a:t>
            </a:r>
          </a:p>
          <a:p>
            <a:r>
              <a:rPr lang="es-VE" sz="11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Aumenta </a:t>
            </a:r>
            <a:r>
              <a:rPr lang="es-VE" sz="11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Ghrelin</a:t>
            </a:r>
            <a:endParaRPr lang="es-VE" sz="11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s-VE" sz="1100" dirty="0" smtClean="0">
                <a:latin typeface="Comic Sans MS" panose="030F0702030302020204" pitchFamily="66" charset="0"/>
              </a:rPr>
              <a:t>Aumenta síntesis triptófano</a:t>
            </a:r>
          </a:p>
          <a:p>
            <a:r>
              <a:rPr lang="es-VE" sz="11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Aumenta señalización neural </a:t>
            </a:r>
          </a:p>
          <a:p>
            <a:r>
              <a:rPr lang="es-VE" sz="11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aferente </a:t>
            </a:r>
            <a:r>
              <a:rPr lang="es-VE" sz="11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periportal</a:t>
            </a:r>
            <a:endParaRPr lang="es-VE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525010" y="5462344"/>
            <a:ext cx="1309974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100" b="1" dirty="0" smtClean="0">
                <a:solidFill>
                  <a:srgbClr val="008A3E"/>
                </a:solidFill>
                <a:latin typeface="Comic Sans MS" panose="030F0702030302020204" pitchFamily="66" charset="0"/>
              </a:rPr>
              <a:t>Gluconeogénesis </a:t>
            </a:r>
          </a:p>
          <a:p>
            <a:pPr algn="ctr"/>
            <a:r>
              <a:rPr lang="es-VE" sz="1100" b="1" dirty="0" smtClean="0">
                <a:solidFill>
                  <a:srgbClr val="008A3E"/>
                </a:solidFill>
                <a:latin typeface="Comic Sans MS" panose="030F0702030302020204" pitchFamily="66" charset="0"/>
              </a:rPr>
              <a:t>intestinal</a:t>
            </a:r>
          </a:p>
        </p:txBody>
      </p:sp>
      <p:sp>
        <p:nvSpPr>
          <p:cNvPr id="15" name="4 CuadroTexto"/>
          <p:cNvSpPr txBox="1"/>
          <p:nvPr/>
        </p:nvSpPr>
        <p:spPr>
          <a:xfrm>
            <a:off x="291588" y="871164"/>
            <a:ext cx="1766802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Mecanismos </a:t>
            </a:r>
          </a:p>
          <a:p>
            <a:r>
              <a:rPr lang="es-VE" sz="1600" dirty="0" smtClean="0">
                <a:latin typeface="Comic Sans MS" pitchFamily="66" charset="0"/>
              </a:rPr>
              <a:t>Salud y </a:t>
            </a:r>
            <a:r>
              <a:rPr lang="es-VE" sz="1600" dirty="0" err="1" smtClean="0">
                <a:latin typeface="Comic Sans MS" pitchFamily="66" charset="0"/>
              </a:rPr>
              <a:t>Enf</a:t>
            </a:r>
            <a:r>
              <a:rPr lang="es-VE" sz="1600" dirty="0" smtClean="0">
                <a:latin typeface="Comic Sans MS" pitchFamily="66" charset="0"/>
              </a:rPr>
              <a:t>.</a:t>
            </a:r>
          </a:p>
          <a:p>
            <a:r>
              <a:rPr lang="es-VE" sz="1600" b="1" dirty="0" smtClean="0">
                <a:latin typeface="Comic Sans MS" pitchFamily="66" charset="0"/>
              </a:rPr>
              <a:t>Comunicación con hospedero </a:t>
            </a:r>
          </a:p>
        </p:txBody>
      </p:sp>
      <p:sp>
        <p:nvSpPr>
          <p:cNvPr id="16" name="6 CuadroTexto"/>
          <p:cNvSpPr txBox="1"/>
          <p:nvPr/>
        </p:nvSpPr>
        <p:spPr>
          <a:xfrm>
            <a:off x="321998" y="448497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049128" y="5384556"/>
            <a:ext cx="2353529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EPEC</a:t>
            </a:r>
            <a:r>
              <a:rPr lang="es-VE" sz="1200" dirty="0" smtClean="0">
                <a:latin typeface="Comic Sans MS" panose="030F0702030302020204" pitchFamily="66" charset="0"/>
              </a:rPr>
              <a:t>: E.</a:t>
            </a:r>
            <a:r>
              <a:rPr lang="es-VE" sz="1200" i="1" dirty="0" smtClean="0">
                <a:latin typeface="Comic Sans MS" panose="030F0702030302020204" pitchFamily="66" charset="0"/>
              </a:rPr>
              <a:t> coli </a:t>
            </a:r>
            <a:r>
              <a:rPr lang="es-VE" sz="1200" dirty="0" err="1" smtClean="0">
                <a:latin typeface="Comic Sans MS" panose="030F0702030302020204" pitchFamily="66" charset="0"/>
              </a:rPr>
              <a:t>enteropatogénica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85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6978022" y="6579800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865958" y="1275928"/>
            <a:ext cx="7522466" cy="44473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9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Fibra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dieta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fermentada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colónicas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smtClean="0">
                <a:latin typeface="Comic Sans MS" panose="030F0702030302020204" pitchFamily="66" charset="0"/>
              </a:rPr>
              <a:t>SCFA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succionato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1000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de SCFAs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además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amoníaco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fueron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observados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niños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b="1" dirty="0" err="1" smtClean="0">
                <a:latin typeface="Comic Sans MS" panose="030F0702030302020204" pitchFamily="66" charset="0"/>
              </a:rPr>
              <a:t>espectro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autista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US" sz="1000" dirty="0">
                <a:latin typeface="Comic Sans MS" panose="030F0702030302020204" pitchFamily="66" charset="0"/>
              </a:rPr>
              <a:t> </a:t>
            </a:r>
            <a:r>
              <a:rPr lang="en-US" sz="1000" dirty="0" smtClean="0">
                <a:latin typeface="Comic Sans MS" panose="030F0702030302020204" pitchFamily="66" charset="0"/>
              </a:rPr>
              <a:t>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SCFAs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aprietan</a:t>
            </a:r>
            <a:r>
              <a:rPr lang="en-US" b="1" dirty="0" smtClean="0">
                <a:latin typeface="Comic Sans MS" panose="030F0702030302020204" pitchFamily="66" charset="0"/>
              </a:rPr>
              <a:t> la BHE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b="1" dirty="0" err="1" smtClean="0">
                <a:latin typeface="Comic Sans MS" panose="030F0702030302020204" pitchFamily="66" charset="0"/>
              </a:rPr>
              <a:t>acetat</a:t>
            </a:r>
            <a:r>
              <a:rPr lang="en-US" dirty="0" err="1" smtClean="0">
                <a:latin typeface="Comic Sans MS" panose="030F0702030302020204" pitchFamily="66" charset="0"/>
              </a:rPr>
              <a:t>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activa</a:t>
            </a:r>
            <a:r>
              <a:rPr lang="en-US" b="1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parasimpático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llevando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secreción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Ghrelina</a:t>
            </a:r>
            <a:r>
              <a:rPr lang="en-US" dirty="0" smtClean="0">
                <a:latin typeface="Comic Sans MS" panose="030F0702030302020204" pitchFamily="66" charset="0"/>
              </a:rPr>
              <a:t>, a </a:t>
            </a:r>
            <a:r>
              <a:rPr lang="en-US" dirty="0" err="1">
                <a:latin typeface="Comic Sans MS" panose="030F0702030302020204" pitchFamily="66" charset="0"/>
              </a:rPr>
              <a:t>r</a:t>
            </a:r>
            <a:r>
              <a:rPr lang="en-US" b="1" dirty="0" err="1" smtClean="0">
                <a:latin typeface="Comic Sans MS" panose="030F0702030302020204" pitchFamily="66" charset="0"/>
              </a:rPr>
              <a:t>esistencia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insulina</a:t>
            </a:r>
            <a:r>
              <a:rPr lang="en-US" dirty="0" smtClean="0">
                <a:latin typeface="Comic Sans MS" panose="030F0702030302020204" pitchFamily="66" charset="0"/>
              </a:rPr>
              <a:t> y a </a:t>
            </a:r>
            <a:r>
              <a:rPr lang="en-US" b="1" dirty="0" err="1" smtClean="0">
                <a:latin typeface="Comic Sans MS" panose="030F0702030302020204" pitchFamily="66" charset="0"/>
              </a:rPr>
              <a:t>depósito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lípido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hígado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músculo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Butirato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propionato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así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succinato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activan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gluconeogenesis intestinal,</a:t>
            </a:r>
            <a:r>
              <a:rPr lang="en-US" dirty="0" smtClean="0">
                <a:latin typeface="Comic Sans MS" panose="030F0702030302020204" pitchFamily="66" charset="0"/>
              </a:rPr>
              <a:t> lo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lleva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mejoría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metabólica</a:t>
            </a:r>
            <a:r>
              <a:rPr lang="en-US" dirty="0" smtClean="0">
                <a:latin typeface="Comic Sans MS" panose="030F0702030302020204" pitchFamily="66" charset="0"/>
              </a:rPr>
              <a:t> central </a:t>
            </a: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circuitos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neurales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intestino-cerebro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M</a:t>
            </a:r>
            <a:r>
              <a:rPr lang="en-US" b="1" dirty="0" smtClean="0">
                <a:latin typeface="Comic Sans MS" panose="030F0702030302020204" pitchFamily="66" charset="0"/>
              </a:rPr>
              <a:t>icrobiota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modula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síntesis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triptofano</a:t>
            </a:r>
            <a:r>
              <a:rPr lang="en-US" b="1" dirty="0" smtClean="0">
                <a:latin typeface="Comic Sans MS" panose="030F0702030302020204" pitchFamily="66" charset="0"/>
              </a:rPr>
              <a:t> en el </a:t>
            </a:r>
            <a:r>
              <a:rPr lang="en-US" b="1" dirty="0" err="1" smtClean="0">
                <a:latin typeface="Comic Sans MS" panose="030F0702030302020204" pitchFamily="66" charset="0"/>
              </a:rPr>
              <a:t>cerebro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probablemente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manera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dependiente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triptofano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hidroxilasa</a:t>
            </a:r>
            <a:r>
              <a:rPr lang="en-US" dirty="0" smtClean="0">
                <a:latin typeface="Comic Sans MS" panose="030F0702030302020204" pitchFamily="66" charset="0"/>
              </a:rPr>
              <a:t> 2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b="1" dirty="0" smtClean="0">
                <a:latin typeface="Comic Sans MS" panose="030F0702030302020204" pitchFamily="66" charset="0"/>
              </a:rPr>
              <a:t>TPH2</a:t>
            </a:r>
            <a:r>
              <a:rPr lang="en-US" dirty="0" smtClean="0">
                <a:latin typeface="Comic Sans MS" panose="030F0702030302020204" pitchFamily="66" charset="0"/>
              </a:rPr>
              <a:t>).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64315" y="5946491"/>
            <a:ext cx="77424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BO. Schroeder, F.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Bäckhed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Signals from the gut microbiota to distant organs in physiology and disease.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Nature Medicine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22: 1079–1089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962096" y="188640"/>
            <a:ext cx="162400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con hospedero 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179512" y="18864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2857645" y="344850"/>
            <a:ext cx="351455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Comunicación con Cerebro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del hospedero</a:t>
            </a:r>
          </a:p>
        </p:txBody>
      </p:sp>
    </p:spTree>
    <p:extLst>
      <p:ext uri="{BB962C8B-B14F-4D97-AF65-F5344CB8AC3E}">
        <p14:creationId xmlns:p14="http://schemas.microsoft.com/office/powerpoint/2010/main" val="221865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54227" y="1967569"/>
            <a:ext cx="6635545" cy="36625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9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Ratones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libres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gérmenes</a:t>
            </a:r>
            <a:r>
              <a:rPr lang="en-US" sz="2000" dirty="0" smtClean="0">
                <a:latin typeface="Comic Sans MS" panose="030F0702030302020204" pitchFamily="66" charset="0"/>
              </a:rPr>
              <a:t> (</a:t>
            </a:r>
            <a:r>
              <a:rPr lang="en-US" sz="2000" b="1" dirty="0" smtClean="0">
                <a:latin typeface="Comic Sans MS" panose="030F0702030302020204" pitchFamily="66" charset="0"/>
              </a:rPr>
              <a:t>GF</a:t>
            </a:r>
            <a:r>
              <a:rPr lang="en-US" sz="2000" dirty="0" smtClean="0">
                <a:latin typeface="Comic Sans MS" panose="030F0702030302020204" pitchFamily="66" charset="0"/>
              </a:rPr>
              <a:t>), </a:t>
            </a:r>
            <a:r>
              <a:rPr lang="en-US" sz="2000" dirty="0" err="1" smtClean="0">
                <a:latin typeface="Comic Sans MS" panose="030F0702030302020204" pitchFamily="66" charset="0"/>
              </a:rPr>
              <a:t>tienen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aumento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2000" dirty="0" smtClean="0">
                <a:latin typeface="Comic Sans MS" panose="030F0702030302020204" pitchFamily="66" charset="0"/>
              </a:rPr>
              <a:t> al </a:t>
            </a:r>
            <a:r>
              <a:rPr lang="en-US" sz="2000" dirty="0" err="1" smtClean="0">
                <a:latin typeface="Comic Sans MS" panose="030F0702030302020204" pitchFamily="66" charset="0"/>
              </a:rPr>
              <a:t>estrés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aumento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expresión</a:t>
            </a:r>
            <a:r>
              <a:rPr lang="en-US" sz="2000" dirty="0" smtClean="0">
                <a:latin typeface="Comic Sans MS" panose="030F0702030302020204" pitchFamily="66" charset="0"/>
              </a:rPr>
              <a:t> BDNF en </a:t>
            </a:r>
            <a:r>
              <a:rPr lang="en-US" sz="2000" dirty="0" err="1" smtClean="0">
                <a:latin typeface="Comic Sans MS" panose="030F0702030302020204" pitchFamily="66" charset="0"/>
              </a:rPr>
              <a:t>comparación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dirty="0" err="1" smtClean="0">
                <a:latin typeface="Comic Sans MS" panose="030F0702030302020204" pitchFamily="66" charset="0"/>
              </a:rPr>
              <a:t>ratones</a:t>
            </a:r>
            <a:r>
              <a:rPr lang="en-US" sz="2000" dirty="0" smtClean="0">
                <a:latin typeface="Comic Sans MS" panose="030F0702030302020204" pitchFamily="66" charset="0"/>
              </a:rPr>
              <a:t> GF </a:t>
            </a:r>
            <a:r>
              <a:rPr lang="en-US" sz="2000" dirty="0" err="1" smtClean="0">
                <a:latin typeface="Comic Sans MS" panose="030F0702030302020204" pitchFamily="66" charset="0"/>
              </a:rPr>
              <a:t>colonizados</a:t>
            </a:r>
            <a:r>
              <a:rPr lang="en-US" sz="2000" dirty="0" smtClean="0">
                <a:latin typeface="Comic Sans MS" panose="030F0702030302020204" pitchFamily="66" charset="0"/>
              </a:rPr>
              <a:t>. En </a:t>
            </a:r>
            <a:r>
              <a:rPr lang="en-US" sz="2000" dirty="0" err="1">
                <a:latin typeface="Comic Sans MS" panose="030F0702030302020204" pitchFamily="66" charset="0"/>
              </a:rPr>
              <a:t>r</a:t>
            </a:r>
            <a:r>
              <a:rPr lang="en-US" sz="2000" dirty="0" err="1" smtClean="0">
                <a:latin typeface="Comic Sans MS" panose="030F0702030302020204" pitchFamily="66" charset="0"/>
              </a:rPr>
              <a:t>atones</a:t>
            </a:r>
            <a:r>
              <a:rPr lang="en-US" sz="2000" dirty="0" smtClean="0">
                <a:latin typeface="Comic Sans MS" panose="030F0702030302020204" pitchFamily="66" charset="0"/>
              </a:rPr>
              <a:t> GF </a:t>
            </a:r>
            <a:r>
              <a:rPr lang="en-US" sz="2000" dirty="0" err="1" smtClean="0">
                <a:latin typeface="Comic Sans MS" panose="030F0702030302020204" pitchFamily="66" charset="0"/>
              </a:rPr>
              <a:t>colonizados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i="1" dirty="0" smtClean="0">
                <a:latin typeface="Comic Sans MS" panose="030F0702030302020204" pitchFamily="66" charset="0"/>
              </a:rPr>
              <a:t>E. coli </a:t>
            </a:r>
            <a:r>
              <a:rPr lang="en-US" sz="2000" dirty="0" err="1" smtClean="0">
                <a:latin typeface="Comic Sans MS" panose="030F0702030302020204" pitchFamily="66" charset="0"/>
              </a:rPr>
              <a:t>enteropatogénica</a:t>
            </a:r>
            <a:r>
              <a:rPr lang="en-US" sz="2000" dirty="0" smtClean="0">
                <a:latin typeface="Comic Sans MS" panose="030F0702030302020204" pitchFamily="66" charset="0"/>
              </a:rPr>
              <a:t> (</a:t>
            </a:r>
            <a:r>
              <a:rPr lang="en-US" sz="2000" b="1" dirty="0" smtClean="0">
                <a:latin typeface="Comic Sans MS" panose="030F0702030302020204" pitchFamily="66" charset="0"/>
              </a:rPr>
              <a:t>EPEC</a:t>
            </a:r>
            <a:r>
              <a:rPr lang="en-US" sz="2000" dirty="0">
                <a:latin typeface="Comic Sans MS" panose="030F0702030302020204" pitchFamily="66" charset="0"/>
              </a:rPr>
              <a:t>) </a:t>
            </a:r>
            <a:r>
              <a:rPr lang="en-US" sz="2000" dirty="0" smtClean="0">
                <a:latin typeface="Comic Sans MS" panose="030F0702030302020204" pitchFamily="66" charset="0"/>
              </a:rPr>
              <a:t>la </a:t>
            </a:r>
            <a:r>
              <a:rPr lang="en-US" sz="20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2000" dirty="0" smtClean="0">
                <a:latin typeface="Comic Sans MS" panose="030F0702030302020204" pitchFamily="66" charset="0"/>
              </a:rPr>
              <a:t> al </a:t>
            </a:r>
            <a:r>
              <a:rPr lang="en-US" sz="2000" dirty="0" err="1" smtClean="0">
                <a:latin typeface="Comic Sans MS" panose="030F0702030302020204" pitchFamily="66" charset="0"/>
              </a:rPr>
              <a:t>estrés</a:t>
            </a:r>
            <a:r>
              <a:rPr lang="en-US" sz="2000" dirty="0" smtClean="0">
                <a:latin typeface="Comic Sans MS" panose="030F0702030302020204" pitchFamily="66" charset="0"/>
              </a:rPr>
              <a:t> se </a:t>
            </a:r>
            <a:r>
              <a:rPr lang="en-US" sz="2000" dirty="0" err="1" smtClean="0">
                <a:latin typeface="Comic Sans MS" panose="030F0702030302020204" pitchFamily="66" charset="0"/>
              </a:rPr>
              <a:t>agrava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mecanismo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desconocido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Tratamiento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antibiótico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altera</a:t>
            </a:r>
            <a:r>
              <a:rPr lang="en-US" sz="2000" b="1" dirty="0" smtClean="0">
                <a:latin typeface="Comic Sans MS" panose="030F0702030302020204" pitchFamily="66" charset="0"/>
              </a:rPr>
              <a:t> la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del </a:t>
            </a:r>
            <a:r>
              <a:rPr lang="en-US" sz="2000" b="1" dirty="0" smtClean="0">
                <a:latin typeface="Comic Sans MS" panose="030F0702030302020204" pitchFamily="66" charset="0"/>
              </a:rPr>
              <a:t>microbiota </a:t>
            </a:r>
            <a:r>
              <a:rPr lang="en-US" sz="2000" dirty="0" smtClean="0">
                <a:latin typeface="Comic Sans MS" panose="030F0702030302020204" pitchFamily="66" charset="0"/>
              </a:rPr>
              <a:t>lo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reduce el </a:t>
            </a:r>
            <a:r>
              <a:rPr lang="en-US" sz="2000" dirty="0" err="1" smtClean="0">
                <a:latin typeface="Comic Sans MS" panose="030F0702030302020204" pitchFamily="66" charset="0"/>
              </a:rPr>
              <a:t>reclutamiento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latin typeface="Comic Sans MS" panose="030F0702030302020204" pitchFamily="66" charset="0"/>
              </a:rPr>
              <a:t>c. T IL-17+γδ 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las</a:t>
            </a:r>
            <a:r>
              <a:rPr lang="en-US" sz="2000" dirty="0" smtClean="0">
                <a:latin typeface="Comic Sans MS" panose="030F0702030302020204" pitchFamily="66" charset="0"/>
              </a:rPr>
              <a:t> meninges </a:t>
            </a:r>
            <a:r>
              <a:rPr lang="en-US" sz="2000" dirty="0" err="1" smtClean="0">
                <a:latin typeface="Comic Sans MS" panose="030F0702030302020204" pitchFamily="66" charset="0"/>
              </a:rPr>
              <a:t>reduciendo</a:t>
            </a:r>
            <a:r>
              <a:rPr lang="en-US" sz="2000" dirty="0" smtClean="0">
                <a:latin typeface="Comic Sans MS" panose="030F0702030302020204" pitchFamily="66" charset="0"/>
              </a:rPr>
              <a:t> el </a:t>
            </a:r>
            <a:r>
              <a:rPr lang="en-US" sz="2000" dirty="0" err="1" smtClean="0">
                <a:latin typeface="Comic Sans MS" panose="030F0702030302020204" pitchFamily="66" charset="0"/>
              </a:rPr>
              <a:t>daño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isquémico</a:t>
            </a:r>
            <a:r>
              <a:rPr lang="en-US" sz="2000" dirty="0" smtClean="0">
                <a:latin typeface="Comic Sans MS" panose="030F0702030302020204" pitchFamily="66" charset="0"/>
              </a:rPr>
              <a:t> cerebral. </a:t>
            </a:r>
          </a:p>
          <a:p>
            <a:endParaRPr lang="en-US" sz="900" dirty="0" smtClean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53528" y="5830784"/>
            <a:ext cx="4645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BO. Schroeder, F.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Bäckhed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Signals from the gut microbiota to distant organs in physiology and disease.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Nature Medicine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22: 1079–1089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187624" y="390819"/>
            <a:ext cx="1728192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con hospedero 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467544" y="390819"/>
            <a:ext cx="715260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2031666" y="1352926"/>
            <a:ext cx="5080668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Comunicación con Cerebro del </a:t>
            </a:r>
            <a:r>
              <a:rPr lang="es-VE" sz="2000" dirty="0">
                <a:latin typeface="Comic Sans MS" pitchFamily="66" charset="0"/>
              </a:rPr>
              <a:t>H</a:t>
            </a:r>
            <a:r>
              <a:rPr lang="es-VE" sz="2000" dirty="0" smtClean="0">
                <a:latin typeface="Comic Sans MS" pitchFamily="66" charset="0"/>
              </a:rPr>
              <a:t>ospedero</a:t>
            </a:r>
          </a:p>
        </p:txBody>
      </p:sp>
    </p:spTree>
    <p:extLst>
      <p:ext uri="{BB962C8B-B14F-4D97-AF65-F5344CB8AC3E}">
        <p14:creationId xmlns:p14="http://schemas.microsoft.com/office/powerpoint/2010/main" val="341418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98" b="9514"/>
          <a:stretch/>
        </p:blipFill>
        <p:spPr>
          <a:xfrm>
            <a:off x="1518532" y="38232"/>
            <a:ext cx="6294137" cy="554461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48074" y="5729798"/>
            <a:ext cx="362533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M.G.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Gareau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microbiota-gut-brain axis and cognitive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function.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www.nutraceuticalbusinessreview.com/technical/article_page/Addressing_stress_and_anxiety_with_probiotics/103853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756426" y="4249196"/>
            <a:ext cx="5768434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4642361" y="4213537"/>
            <a:ext cx="3384961" cy="1015663"/>
          </a:xfrm>
          <a:prstGeom prst="rect">
            <a:avLst/>
          </a:prstGeom>
          <a:solidFill>
            <a:srgbClr val="FF9B9B"/>
          </a:solidFill>
          <a:ln>
            <a:solidFill>
              <a:srgbClr val="CC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Disbiosis: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Sobrecrecimiento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patobiontes</a:t>
            </a:r>
            <a:r>
              <a:rPr lang="es-VE" sz="1400" dirty="0" smtClean="0">
                <a:latin typeface="Comic Sans MS" panose="030F0702030302020204" pitchFamily="66" charset="0"/>
              </a:rPr>
              <a:t> que promueven pérdida barrera intestinal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(</a:t>
            </a:r>
            <a:r>
              <a:rPr lang="es-VE" sz="1400" i="1" dirty="0" smtClean="0">
                <a:latin typeface="Comic Sans MS" panose="030F0702030302020204" pitchFamily="66" charset="0"/>
              </a:rPr>
              <a:t>intestino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leaky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365535" y="4221088"/>
            <a:ext cx="3204707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Simbiosis</a:t>
            </a:r>
          </a:p>
          <a:p>
            <a:r>
              <a:rPr lang="es-VE" sz="1400" dirty="0">
                <a:latin typeface="Comic Sans MS" panose="030F0702030302020204" pitchFamily="66" charset="0"/>
              </a:rPr>
              <a:t>Microbiota </a:t>
            </a:r>
            <a:r>
              <a:rPr lang="es-VE" sz="1400" dirty="0" smtClean="0">
                <a:latin typeface="Comic Sans MS" panose="030F0702030302020204" pitchFamily="66" charset="0"/>
              </a:rPr>
              <a:t>Diverso; Integridad Barrera; </a:t>
            </a:r>
            <a:r>
              <a:rPr lang="es-VE" sz="1400" dirty="0" err="1" smtClean="0">
                <a:latin typeface="Comic Sans MS" panose="030F0702030302020204" pitchFamily="66" charset="0"/>
              </a:rPr>
              <a:t>Patobiontes</a:t>
            </a:r>
            <a:r>
              <a:rPr lang="es-VE" sz="1400" dirty="0" smtClean="0">
                <a:latin typeface="Comic Sans MS" panose="030F0702030302020204" pitchFamily="66" charset="0"/>
              </a:rPr>
              <a:t> mantenidos </a:t>
            </a:r>
            <a:endParaRPr lang="es-VE" sz="1400" dirty="0">
              <a:latin typeface="Comic Sans MS" panose="030F0702030302020204" pitchFamily="66" charset="0"/>
            </a:endParaRPr>
          </a:p>
          <a:p>
            <a:r>
              <a:rPr lang="es-VE" sz="1400" dirty="0">
                <a:latin typeface="Comic Sans MS" panose="030F0702030302020204" pitchFamily="66" charset="0"/>
              </a:rPr>
              <a:t>a raya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661417" y="5477352"/>
            <a:ext cx="1164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Patobiontes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759003" y="546709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Simbiontes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733631" y="5449105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 grasos</a:t>
            </a:r>
          </a:p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cad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corta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128534" y="5503109"/>
            <a:ext cx="449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NT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085839" y="5486632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CK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proinflamatorias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2243467" y="0"/>
            <a:ext cx="1195143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737271" y="73532"/>
            <a:ext cx="1195143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3180674" y="126052"/>
            <a:ext cx="78258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Salud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35041" y="158239"/>
            <a:ext cx="2385589" cy="369332"/>
          </a:xfrm>
          <a:prstGeom prst="rect">
            <a:avLst/>
          </a:prstGeom>
          <a:solidFill>
            <a:srgbClr val="FF9B9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Estrés /enfermedad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1503880" y="783460"/>
            <a:ext cx="1321638" cy="600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6234134" y="708267"/>
            <a:ext cx="1690155" cy="714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1716367" y="1235350"/>
            <a:ext cx="121058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SNC sano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307886" y="802127"/>
            <a:ext cx="1794081" cy="954107"/>
          </a:xfrm>
          <a:prstGeom prst="rect">
            <a:avLst/>
          </a:prstGeom>
          <a:solidFill>
            <a:srgbClr val="FF9B9B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Conducta cognitiva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anormal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Respuesta estrés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Dolor visceral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3131840" y="1422928"/>
            <a:ext cx="936910" cy="450567"/>
          </a:xfrm>
          <a:prstGeom prst="rect">
            <a:avLst/>
          </a:prstGeom>
          <a:solidFill>
            <a:srgbClr val="F1F5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5014423" y="1422928"/>
            <a:ext cx="1219711" cy="454302"/>
          </a:xfrm>
          <a:prstGeom prst="rect">
            <a:avLst/>
          </a:prstGeom>
          <a:solidFill>
            <a:srgbClr val="F7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3088624" y="1175897"/>
            <a:ext cx="12602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Fisiología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intestinal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normal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973853" y="1192246"/>
            <a:ext cx="12602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Fisiología </a:t>
            </a:r>
          </a:p>
          <a:p>
            <a:r>
              <a:rPr lang="es-VE" dirty="0">
                <a:latin typeface="Comic Sans MS" panose="030F0702030302020204" pitchFamily="66" charset="0"/>
              </a:rPr>
              <a:t>i</a:t>
            </a:r>
            <a:r>
              <a:rPr lang="es-VE" dirty="0" smtClean="0">
                <a:latin typeface="Comic Sans MS" panose="030F0702030302020204" pitchFamily="66" charset="0"/>
              </a:rPr>
              <a:t>ntestinal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alterada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2356352" y="2578601"/>
            <a:ext cx="959855" cy="363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3131840" y="2887173"/>
            <a:ext cx="1440160" cy="356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3527445" y="2832244"/>
            <a:ext cx="1116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Barrera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epitelial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6527835" y="2325588"/>
            <a:ext cx="1299486" cy="33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6545834" y="2336949"/>
            <a:ext cx="1263487" cy="307777"/>
          </a:xfrm>
          <a:prstGeom prst="rect">
            <a:avLst/>
          </a:prstGeom>
          <a:solidFill>
            <a:srgbClr val="FF9B9B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Psicobióticos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4693895" y="3135337"/>
            <a:ext cx="999388" cy="149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4643383" y="3049215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Macrófago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311368" y="2473732"/>
            <a:ext cx="1406154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Señales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homeostáticas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903938" y="3765035"/>
            <a:ext cx="575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7764860" y="3723209"/>
            <a:ext cx="575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918794" y="283617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TEJIDO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7070082" y="2853777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TEJIDO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136025" y="448183"/>
            <a:ext cx="1418673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Salud/ </a:t>
            </a:r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Endocrinología microbiana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8" name="2 CuadroTexto"/>
          <p:cNvSpPr txBox="1"/>
          <p:nvPr/>
        </p:nvSpPr>
        <p:spPr>
          <a:xfrm>
            <a:off x="6771235" y="658929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5039613" y="45783"/>
            <a:ext cx="3288869" cy="51909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Rectángulo 39"/>
          <p:cNvSpPr/>
          <p:nvPr/>
        </p:nvSpPr>
        <p:spPr>
          <a:xfrm>
            <a:off x="4584894" y="3061409"/>
            <a:ext cx="494305" cy="2239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6 CuadroTexto"/>
          <p:cNvSpPr txBox="1"/>
          <p:nvPr/>
        </p:nvSpPr>
        <p:spPr>
          <a:xfrm>
            <a:off x="107504" y="38232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5347488" y="1241149"/>
            <a:ext cx="3387123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Microbiología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microbiana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:</a:t>
            </a:r>
          </a:p>
          <a:p>
            <a:endParaRPr lang="en-US" sz="8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Estudio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</a:t>
            </a:r>
            <a:r>
              <a:rPr lang="en-US" dirty="0" err="1">
                <a:latin typeface="Comic Sans MS" panose="030F0702030302020204" pitchFamily="66" charset="0"/>
                <a:ea typeface="Times New Roman" panose="02020603050405020304" pitchFamily="18" charset="0"/>
              </a:rPr>
              <a:t>h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abilidad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microorganismos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producir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reconocer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neuroquímicos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se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originan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ellos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8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Así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representa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intersección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campos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</a:t>
            </a:r>
            <a:r>
              <a:rPr lang="en-US" dirty="0" err="1">
                <a:latin typeface="Comic Sans MS" panose="030F0702030302020204" pitchFamily="66" charset="0"/>
                <a:ea typeface="Times New Roman" panose="02020603050405020304" pitchFamily="18" charset="0"/>
              </a:rPr>
              <a:t>M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icrobiología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y </a:t>
            </a:r>
            <a:r>
              <a:rPr lang="en-US" dirty="0" err="1">
                <a:latin typeface="Comic Sans MS" panose="030F0702030302020204" pitchFamily="66" charset="0"/>
                <a:ea typeface="Times New Roman" panose="02020603050405020304" pitchFamily="18" charset="0"/>
              </a:rPr>
              <a:t>N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eurobiología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924611" y="4228767"/>
            <a:ext cx="380352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Lyte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Endocrinology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Gut-Brain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Axis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Lyte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J.F.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Cryan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(eds.), Microbial Endocrinology: The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Microbiota-Gut-Brain Axis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Health and Disease, Advances in Experimental Medicine and Biology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817, DOI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10.1007/978-1-4939-0897-4_1, © Springer New York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191393" y="1633086"/>
            <a:ext cx="1228221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Eje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intestino-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cerebro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44" name="4 CuadroTexto"/>
          <p:cNvSpPr txBox="1"/>
          <p:nvPr/>
        </p:nvSpPr>
        <p:spPr>
          <a:xfrm>
            <a:off x="5969244" y="179629"/>
            <a:ext cx="1988373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Comunicación con Cerebro del </a:t>
            </a: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ospedero</a:t>
            </a:r>
          </a:p>
        </p:txBody>
      </p:sp>
    </p:spTree>
    <p:extLst>
      <p:ext uri="{BB962C8B-B14F-4D97-AF65-F5344CB8AC3E}">
        <p14:creationId xmlns:p14="http://schemas.microsoft.com/office/powerpoint/2010/main" val="214213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8" grpId="0" animBg="1"/>
      <p:bldP spid="14" grpId="0" animBg="1"/>
      <p:bldP spid="12" grpId="0" animBg="1"/>
      <p:bldP spid="42" grpId="0"/>
      <p:bldP spid="4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98" b="9514"/>
          <a:stretch/>
        </p:blipFill>
        <p:spPr>
          <a:xfrm>
            <a:off x="1518532" y="38232"/>
            <a:ext cx="6294137" cy="554461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48074" y="5729798"/>
            <a:ext cx="362533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M.G.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Gareau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microbiota-gut-brain axis and cognitive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function.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www.nutraceuticalbusinessreview.com/technical/article_page/Addressing_stress_and_anxiety_with_probiotics/103853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756426" y="4249196"/>
            <a:ext cx="5768434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4642361" y="4213537"/>
            <a:ext cx="3384961" cy="1015663"/>
          </a:xfrm>
          <a:prstGeom prst="rect">
            <a:avLst/>
          </a:prstGeom>
          <a:solidFill>
            <a:srgbClr val="FF9B9B"/>
          </a:solidFill>
          <a:ln>
            <a:solidFill>
              <a:srgbClr val="CC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Disbiosis: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Sobrecrecimiento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patobiontes</a:t>
            </a:r>
            <a:r>
              <a:rPr lang="es-VE" sz="1400" dirty="0" smtClean="0">
                <a:latin typeface="Comic Sans MS" panose="030F0702030302020204" pitchFamily="66" charset="0"/>
              </a:rPr>
              <a:t> que promueven pérdida barrera intestinal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(</a:t>
            </a:r>
            <a:r>
              <a:rPr lang="es-VE" sz="1400" i="1" dirty="0" smtClean="0">
                <a:latin typeface="Comic Sans MS" panose="030F0702030302020204" pitchFamily="66" charset="0"/>
              </a:rPr>
              <a:t>intestino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leaky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365535" y="4221088"/>
            <a:ext cx="3204707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Simbiosis</a:t>
            </a:r>
          </a:p>
          <a:p>
            <a:r>
              <a:rPr lang="es-VE" sz="1400" dirty="0">
                <a:latin typeface="Comic Sans MS" panose="030F0702030302020204" pitchFamily="66" charset="0"/>
              </a:rPr>
              <a:t>Microbiota </a:t>
            </a:r>
            <a:r>
              <a:rPr lang="es-VE" sz="1400" dirty="0" smtClean="0">
                <a:latin typeface="Comic Sans MS" panose="030F0702030302020204" pitchFamily="66" charset="0"/>
              </a:rPr>
              <a:t>Diverso; Integridad Barrera; </a:t>
            </a:r>
            <a:r>
              <a:rPr lang="es-VE" sz="1400" dirty="0" err="1" smtClean="0">
                <a:latin typeface="Comic Sans MS" panose="030F0702030302020204" pitchFamily="66" charset="0"/>
              </a:rPr>
              <a:t>Patobiontes</a:t>
            </a:r>
            <a:r>
              <a:rPr lang="es-VE" sz="1400" dirty="0" smtClean="0">
                <a:latin typeface="Comic Sans MS" panose="030F0702030302020204" pitchFamily="66" charset="0"/>
              </a:rPr>
              <a:t> mantenidos </a:t>
            </a:r>
            <a:endParaRPr lang="es-VE" sz="1400" dirty="0">
              <a:latin typeface="Comic Sans MS" panose="030F0702030302020204" pitchFamily="66" charset="0"/>
            </a:endParaRPr>
          </a:p>
          <a:p>
            <a:r>
              <a:rPr lang="es-VE" sz="1400" dirty="0">
                <a:latin typeface="Comic Sans MS" panose="030F0702030302020204" pitchFamily="66" charset="0"/>
              </a:rPr>
              <a:t>a raya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661417" y="5477352"/>
            <a:ext cx="1164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Patobiontes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759003" y="546709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Simbiontes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733631" y="5449105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 grasos</a:t>
            </a:r>
          </a:p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cad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corta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128534" y="5503109"/>
            <a:ext cx="449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NT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085839" y="5486632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CK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proinflamatorias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2243467" y="0"/>
            <a:ext cx="1195143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737271" y="73532"/>
            <a:ext cx="1195143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3180674" y="126052"/>
            <a:ext cx="78258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Salud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35041" y="158239"/>
            <a:ext cx="2385589" cy="369332"/>
          </a:xfrm>
          <a:prstGeom prst="rect">
            <a:avLst/>
          </a:prstGeom>
          <a:solidFill>
            <a:srgbClr val="FF9B9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Estrés /enfermedad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1503880" y="783460"/>
            <a:ext cx="1321638" cy="600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6234134" y="708267"/>
            <a:ext cx="1690155" cy="714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1716367" y="1235350"/>
            <a:ext cx="121058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SNC sano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307886" y="802127"/>
            <a:ext cx="1794081" cy="954107"/>
          </a:xfrm>
          <a:prstGeom prst="rect">
            <a:avLst/>
          </a:prstGeom>
          <a:solidFill>
            <a:srgbClr val="FF9B9B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Conducta cognitiva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anormal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Respuesta estrés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Dolor visceral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3131840" y="1422928"/>
            <a:ext cx="936910" cy="450567"/>
          </a:xfrm>
          <a:prstGeom prst="rect">
            <a:avLst/>
          </a:prstGeom>
          <a:solidFill>
            <a:srgbClr val="F1F5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5014423" y="1422928"/>
            <a:ext cx="1219711" cy="454302"/>
          </a:xfrm>
          <a:prstGeom prst="rect">
            <a:avLst/>
          </a:prstGeom>
          <a:solidFill>
            <a:srgbClr val="F7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3088624" y="1175897"/>
            <a:ext cx="12602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Fisiología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intestinal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normal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973853" y="1192246"/>
            <a:ext cx="12602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Fisiología </a:t>
            </a:r>
          </a:p>
          <a:p>
            <a:r>
              <a:rPr lang="es-VE" dirty="0">
                <a:latin typeface="Comic Sans MS" panose="030F0702030302020204" pitchFamily="66" charset="0"/>
              </a:rPr>
              <a:t>i</a:t>
            </a:r>
            <a:r>
              <a:rPr lang="es-VE" dirty="0" smtClean="0">
                <a:latin typeface="Comic Sans MS" panose="030F0702030302020204" pitchFamily="66" charset="0"/>
              </a:rPr>
              <a:t>ntestinal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alterada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2356352" y="2578601"/>
            <a:ext cx="959855" cy="363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3131840" y="2887173"/>
            <a:ext cx="1440160" cy="356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3527445" y="2832244"/>
            <a:ext cx="1116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Barrera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epitelial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6527835" y="2325588"/>
            <a:ext cx="1299486" cy="33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6545834" y="2336949"/>
            <a:ext cx="1263487" cy="307777"/>
          </a:xfrm>
          <a:prstGeom prst="rect">
            <a:avLst/>
          </a:prstGeom>
          <a:solidFill>
            <a:srgbClr val="FF9B9B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Psicobióticos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4693895" y="3135337"/>
            <a:ext cx="999388" cy="149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4643383" y="3049215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Macrófago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311368" y="2473732"/>
            <a:ext cx="1406154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Señales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homeostáticas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903938" y="3765035"/>
            <a:ext cx="575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7764860" y="3723209"/>
            <a:ext cx="575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918794" y="283617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TEJIDO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7070082" y="2853777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TEJIDO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136025" y="448183"/>
            <a:ext cx="1418673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Salud/ </a:t>
            </a:r>
            <a:r>
              <a:rPr lang="es-VE" sz="1400" dirty="0" err="1" smtClean="0">
                <a:latin typeface="Comic Sans MS" panose="030F0702030302020204" pitchFamily="66" charset="0"/>
              </a:rPr>
              <a:t>Enf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Endocrinología microbiana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8" name="2 CuadroTexto"/>
          <p:cNvSpPr txBox="1"/>
          <p:nvPr/>
        </p:nvSpPr>
        <p:spPr>
          <a:xfrm>
            <a:off x="6771235" y="658929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5039613" y="44624"/>
            <a:ext cx="3288869" cy="51909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Rectángulo 39"/>
          <p:cNvSpPr/>
          <p:nvPr/>
        </p:nvSpPr>
        <p:spPr>
          <a:xfrm>
            <a:off x="4584894" y="3061409"/>
            <a:ext cx="494305" cy="2239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6 CuadroTexto"/>
          <p:cNvSpPr txBox="1"/>
          <p:nvPr/>
        </p:nvSpPr>
        <p:spPr>
          <a:xfrm>
            <a:off x="107504" y="38232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65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39" grpId="0" animBg="1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670474" y="2189079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2189420" y="2038196"/>
            <a:ext cx="5659179" cy="30469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502159" y="2967335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371600" y="3779351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470099" y="4564905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5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/>
          <p:cNvSpPr txBox="1"/>
          <p:nvPr/>
        </p:nvSpPr>
        <p:spPr>
          <a:xfrm>
            <a:off x="6978022" y="6671161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35783" y="6381977"/>
            <a:ext cx="6624228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166" y="570901"/>
            <a:ext cx="5828150" cy="535005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5940152" y="393824"/>
            <a:ext cx="1080120" cy="65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809128" y="825798"/>
            <a:ext cx="1218603" cy="646331"/>
          </a:xfrm>
          <a:prstGeom prst="rect">
            <a:avLst/>
          </a:prstGeom>
          <a:solidFill>
            <a:srgbClr val="C6AE9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Bacteria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patógena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187624" y="1916832"/>
            <a:ext cx="108012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2123728" y="1916832"/>
            <a:ext cx="4320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370130" y="1809690"/>
            <a:ext cx="1218603" cy="646331"/>
          </a:xfrm>
          <a:prstGeom prst="rect">
            <a:avLst/>
          </a:prstGeom>
          <a:solidFill>
            <a:srgbClr val="A1EDF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Bacteria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comensal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952982" y="5661248"/>
            <a:ext cx="1322874" cy="36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907189" y="5418288"/>
            <a:ext cx="1058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Capa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de moco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3563888" y="5445224"/>
            <a:ext cx="1152128" cy="578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3517725" y="5338082"/>
            <a:ext cx="1218603" cy="646331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Bacteria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comensal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4391980" y="4509120"/>
            <a:ext cx="803048" cy="535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4347897" y="4268558"/>
            <a:ext cx="125386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Luz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Intestinal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228184" y="5701930"/>
            <a:ext cx="1037132" cy="239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6160028" y="5709452"/>
            <a:ext cx="134844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Epitelio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Hospedero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2" name="6 CuadroTexto"/>
          <p:cNvSpPr txBox="1"/>
          <p:nvPr/>
        </p:nvSpPr>
        <p:spPr>
          <a:xfrm>
            <a:off x="236268" y="260648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384269" y="1561685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AI3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900966" y="2802034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AI3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 rot="20461658">
            <a:off x="2555776" y="3533618"/>
            <a:ext cx="1184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Fucosilación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925208" y="4769343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NE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 rot="1815099">
            <a:off x="5561395" y="2141114"/>
            <a:ext cx="23214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latin typeface="Comic Sans MS" panose="030F0702030302020204" pitchFamily="66" charset="0"/>
              </a:rPr>
              <a:t>lactonas</a:t>
            </a:r>
            <a:r>
              <a:rPr lang="en-US" sz="1400" dirty="0">
                <a:latin typeface="Comic Sans MS" panose="030F0702030302020204" pitchFamily="66" charset="0"/>
              </a:rPr>
              <a:t> acyl-</a:t>
            </a:r>
            <a:r>
              <a:rPr lang="en-US" sz="1400" dirty="0" err="1">
                <a:latin typeface="Comic Sans MS" panose="030F0702030302020204" pitchFamily="66" charset="0"/>
              </a:rPr>
              <a:t>homoserina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endParaRPr lang="es-VE" sz="14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4813884" y="3058198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NE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8" name="4 CuadroTexto"/>
          <p:cNvSpPr txBox="1"/>
          <p:nvPr/>
        </p:nvSpPr>
        <p:spPr>
          <a:xfrm>
            <a:off x="845952" y="308820"/>
            <a:ext cx="185384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con </a:t>
            </a:r>
          </a:p>
          <a:p>
            <a:r>
              <a:rPr lang="es-VE" sz="1400" b="1" dirty="0" smtClean="0">
                <a:latin typeface="Comic Sans MS" pitchFamily="66" charset="0"/>
              </a:rPr>
              <a:t>hospedero y otros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936307" y="88292"/>
            <a:ext cx="3088999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latin typeface="Comic Sans MS" panose="030F0702030302020204" pitchFamily="66" charset="0"/>
              </a:rPr>
              <a:t>Comunicación</a:t>
            </a:r>
            <a:r>
              <a:rPr lang="en-US" dirty="0" smtClean="0">
                <a:latin typeface="Comic Sans MS" panose="030F0702030302020204" pitchFamily="66" charset="0"/>
              </a:rPr>
              <a:t> Microbiota, </a:t>
            </a:r>
            <a:r>
              <a:rPr lang="en-US" dirty="0" err="1">
                <a:latin typeface="Comic Sans MS" panose="030F0702030302020204" pitchFamily="66" charset="0"/>
              </a:rPr>
              <a:t>H</a:t>
            </a:r>
            <a:r>
              <a:rPr lang="en-US" dirty="0" err="1" smtClean="0">
                <a:latin typeface="Comic Sans MS" panose="030F0702030302020204" pitchFamily="66" charset="0"/>
              </a:rPr>
              <a:t>ospedero</a:t>
            </a:r>
            <a:r>
              <a:rPr lang="en-US" dirty="0" smtClean="0">
                <a:latin typeface="Comic Sans MS" panose="030F0702030302020204" pitchFamily="66" charset="0"/>
              </a:rPr>
              <a:t> y  </a:t>
            </a:r>
            <a:r>
              <a:rPr lang="en-US" dirty="0" err="1">
                <a:latin typeface="Comic Sans MS" panose="030F0702030302020204" pitchFamily="66" charset="0"/>
              </a:rPr>
              <a:t>P</a:t>
            </a:r>
            <a:r>
              <a:rPr lang="en-US" dirty="0" err="1" smtClean="0">
                <a:latin typeface="Comic Sans MS" panose="030F0702030302020204" pitchFamily="66" charset="0"/>
              </a:rPr>
              <a:t>atógenos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795850" y="1179763"/>
            <a:ext cx="648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EPEC</a:t>
            </a:r>
            <a:endParaRPr lang="es-VE" dirty="0"/>
          </a:p>
        </p:txBody>
      </p:sp>
      <p:sp>
        <p:nvSpPr>
          <p:cNvPr id="29" name="CuadroTexto 28"/>
          <p:cNvSpPr txBox="1"/>
          <p:nvPr/>
        </p:nvSpPr>
        <p:spPr>
          <a:xfrm>
            <a:off x="6928170" y="1241296"/>
            <a:ext cx="1885453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EPEC</a:t>
            </a:r>
            <a:r>
              <a:rPr lang="es-VE" sz="1200" dirty="0" smtClean="0">
                <a:latin typeface="Comic Sans MS" panose="030F0702030302020204" pitchFamily="66" charset="0"/>
              </a:rPr>
              <a:t>: E.</a:t>
            </a:r>
            <a:r>
              <a:rPr lang="es-VE" sz="1200" i="1" dirty="0" smtClean="0">
                <a:latin typeface="Comic Sans MS" panose="030F0702030302020204" pitchFamily="66" charset="0"/>
              </a:rPr>
              <a:t> coli </a:t>
            </a:r>
          </a:p>
          <a:p>
            <a:r>
              <a:rPr lang="es-VE" sz="1200" i="1" dirty="0">
                <a:latin typeface="Comic Sans MS" panose="030F0702030302020204" pitchFamily="66" charset="0"/>
              </a:rPr>
              <a:t> </a:t>
            </a:r>
            <a:r>
              <a:rPr lang="es-VE" sz="1200" i="1" dirty="0" smtClean="0">
                <a:latin typeface="Comic Sans MS" panose="030F0702030302020204" pitchFamily="66" charset="0"/>
              </a:rPr>
              <a:t>         </a:t>
            </a:r>
            <a:r>
              <a:rPr lang="es-VE" sz="1200" dirty="0" err="1" smtClean="0">
                <a:latin typeface="Comic Sans MS" panose="030F0702030302020204" pitchFamily="66" charset="0"/>
              </a:rPr>
              <a:t>enteropatogénica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AI3: </a:t>
            </a:r>
            <a:r>
              <a:rPr lang="es-VE" sz="1200" dirty="0" err="1" smtClean="0">
                <a:latin typeface="Comic Sans MS" panose="030F0702030302020204" pitchFamily="66" charset="0"/>
              </a:rPr>
              <a:t>autoinductor</a:t>
            </a:r>
            <a:r>
              <a:rPr lang="es-VE" sz="1200" dirty="0" smtClean="0">
                <a:latin typeface="Comic Sans MS" panose="030F0702030302020204" pitchFamily="66" charset="0"/>
              </a:rPr>
              <a:t> 3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06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5" grpId="0"/>
      <p:bldP spid="17" grpId="0" animBg="1"/>
      <p:bldP spid="19" grpId="0" animBg="1"/>
      <p:bldP spid="21" grpId="0" animBg="1"/>
      <p:bldP spid="23" grpId="0"/>
      <p:bldP spid="24" grpId="0"/>
      <p:bldP spid="25" grpId="0"/>
      <p:bldP spid="26" grpId="0"/>
      <p:bldP spid="2" grpId="0"/>
      <p:bldP spid="27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96751" y="6052648"/>
            <a:ext cx="6750497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07604" y="1105690"/>
            <a:ext cx="7128792" cy="47551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endParaRPr lang="en-US" sz="900" b="1" dirty="0" smtClean="0">
              <a:latin typeface="Comic Sans MS" panose="030F0702030302020204" pitchFamily="66" charset="0"/>
            </a:endParaRP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Moléculas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producidas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 el microbiota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tener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., </a:t>
            </a:r>
            <a:r>
              <a:rPr lang="en-US" dirty="0" err="1" smtClean="0">
                <a:latin typeface="Comic Sans MS" panose="030F0702030302020204" pitchFamily="66" charset="0"/>
              </a:rPr>
              <a:t>Autoinductor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3 (</a:t>
            </a:r>
            <a:r>
              <a:rPr lang="en-US" b="1" dirty="0">
                <a:latin typeface="Comic Sans MS" panose="030F0702030302020204" pitchFamily="66" charset="0"/>
              </a:rPr>
              <a:t>AI-3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producido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microbiota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activar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virulencia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i="1" dirty="0" smtClean="0">
                <a:latin typeface="Comic Sans MS" panose="030F0702030302020204" pitchFamily="66" charset="0"/>
              </a:rPr>
              <a:t>E. </a:t>
            </a:r>
            <a:r>
              <a:rPr lang="en-US" i="1" dirty="0">
                <a:latin typeface="Comic Sans MS" panose="030F0702030302020204" pitchFamily="66" charset="0"/>
              </a:rPr>
              <a:t>coli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enterohemorrágica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b="1" dirty="0">
                <a:latin typeface="Comic Sans MS" panose="030F0702030302020204" pitchFamily="66" charset="0"/>
              </a:rPr>
              <a:t>EHEC</a:t>
            </a:r>
            <a:r>
              <a:rPr lang="en-US" dirty="0" smtClean="0">
                <a:latin typeface="Comic Sans MS" panose="030F0702030302020204" pitchFamily="66" charset="0"/>
              </a:rPr>
              <a:t>). </a:t>
            </a: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moléculas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señalización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afectar</a:t>
            </a:r>
            <a:r>
              <a:rPr lang="en-US" dirty="0" smtClean="0">
                <a:latin typeface="Comic Sans MS" panose="030F0702030302020204" pitchFamily="66" charset="0"/>
              </a:rPr>
              <a:t> el microbiota. </a:t>
            </a:r>
            <a:r>
              <a:rPr lang="en-US" b="1" dirty="0" smtClean="0">
                <a:latin typeface="Comic Sans MS" panose="030F0702030302020204" pitchFamily="66" charset="0"/>
              </a:rPr>
              <a:t>AI-3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afectar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expresión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g</a:t>
            </a:r>
            <a:r>
              <a:rPr lang="en-US" dirty="0" err="1" smtClean="0">
                <a:latin typeface="Comic Sans MS" panose="030F0702030302020204" pitchFamily="66" charset="0"/>
              </a:rPr>
              <a:t>enética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comensal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Señales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afectar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células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., </a:t>
            </a:r>
            <a:r>
              <a:rPr lang="en-US" i="1" dirty="0">
                <a:latin typeface="Comic Sans MS" panose="030F0702030302020204" pitchFamily="66" charset="0"/>
              </a:rPr>
              <a:t>B. </a:t>
            </a:r>
            <a:r>
              <a:rPr lang="en-US" i="1" dirty="0" err="1">
                <a:latin typeface="Comic Sans MS" panose="030F0702030302020204" pitchFamily="66" charset="0"/>
              </a:rPr>
              <a:t>thetaiotaomicron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señal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difusible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induce </a:t>
            </a:r>
            <a:r>
              <a:rPr lang="en-US" b="1" dirty="0" err="1" smtClean="0">
                <a:latin typeface="Comic Sans MS" panose="030F0702030302020204" pitchFamily="66" charset="0"/>
              </a:rPr>
              <a:t>fucosilación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superficie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latin typeface="+mj-lt"/>
              </a:rPr>
              <a:t>adición</a:t>
            </a:r>
            <a:r>
              <a:rPr lang="en-US" dirty="0" smtClean="0">
                <a:latin typeface="+mj-lt"/>
              </a:rPr>
              <a:t> de </a:t>
            </a:r>
            <a:r>
              <a:rPr lang="en-US" dirty="0" err="1" smtClean="0">
                <a:latin typeface="+mj-lt"/>
              </a:rPr>
              <a:t>fucosa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azúcar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especie</a:t>
            </a:r>
            <a:r>
              <a:rPr lang="en-US" dirty="0" smtClean="0">
                <a:latin typeface="+mj-lt"/>
              </a:rPr>
              <a:t> de </a:t>
            </a:r>
            <a:r>
              <a:rPr lang="en-US" dirty="0" err="1" smtClean="0">
                <a:latin typeface="+mj-lt"/>
              </a:rPr>
              <a:t>glicosilación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importante</a:t>
            </a:r>
            <a:r>
              <a:rPr lang="en-US" dirty="0" smtClean="0">
                <a:latin typeface="+mj-lt"/>
              </a:rPr>
              <a:t> en </a:t>
            </a:r>
            <a:r>
              <a:rPr lang="en-US" dirty="0" err="1" smtClean="0">
                <a:latin typeface="+mj-lt"/>
              </a:rPr>
              <a:t>cáncer</a:t>
            </a:r>
            <a:r>
              <a:rPr lang="en-US" dirty="0" smtClean="0">
                <a:latin typeface="Comic Sans MS" panose="030F0702030302020204" pitchFamily="66" charset="0"/>
              </a:rPr>
              <a:t>). </a:t>
            </a: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Moléculas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producidas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afectar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  <a:r>
              <a:rPr lang="en-US" b="1" dirty="0" smtClean="0">
                <a:latin typeface="Comic Sans MS" panose="030F0702030302020204" pitchFamily="66" charset="0"/>
              </a:rPr>
              <a:t>NE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impactar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comunidad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entérica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637674" y="260648"/>
            <a:ext cx="5868651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Comunicación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entre el microbiota intestinal, el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hospedero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los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patógenos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entrantes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60284" y="245259"/>
            <a:ext cx="747320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66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60679" y="5569413"/>
            <a:ext cx="6611867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07604" y="1373007"/>
            <a:ext cx="7308814" cy="41242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61950" indent="-361950"/>
            <a:endParaRPr lang="en-US" sz="800" b="1" dirty="0" smtClean="0">
              <a:latin typeface="Comic Sans MS" panose="030F0702030302020204" pitchFamily="66" charset="0"/>
            </a:endParaRP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moléculas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sentidas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b="1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., </a:t>
            </a:r>
            <a:r>
              <a:rPr lang="en-US" b="1" dirty="0" err="1" smtClean="0">
                <a:latin typeface="Comic Sans MS" panose="030F0702030302020204" pitchFamily="66" charset="0"/>
              </a:rPr>
              <a:t>lactonas</a:t>
            </a:r>
            <a:r>
              <a:rPr lang="en-US" b="1" dirty="0" smtClean="0">
                <a:latin typeface="Comic Sans MS" panose="030F0702030302020204" pitchFamily="66" charset="0"/>
              </a:rPr>
              <a:t> acyl-</a:t>
            </a:r>
            <a:r>
              <a:rPr lang="en-US" b="1" dirty="0" err="1" smtClean="0">
                <a:latin typeface="Comic Sans MS" panose="030F0702030302020204" pitchFamily="66" charset="0"/>
              </a:rPr>
              <a:t>homoserina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bacterianas</a:t>
            </a:r>
            <a:r>
              <a:rPr lang="en-US" dirty="0" smtClean="0">
                <a:latin typeface="Comic Sans MS" panose="030F0702030302020204" pitchFamily="66" charset="0"/>
              </a:rPr>
              <a:t>  (</a:t>
            </a:r>
            <a:r>
              <a:rPr lang="en-US" sz="1400" dirty="0" err="1" smtClean="0">
                <a:latin typeface="Comic Sans MS" panose="030F0702030302020204" pitchFamily="66" charset="0"/>
              </a:rPr>
              <a:t>importantes</a:t>
            </a:r>
            <a:r>
              <a:rPr lang="en-US" sz="1400" dirty="0" smtClean="0">
                <a:latin typeface="Comic Sans MS" panose="030F0702030302020204" pitchFamily="66" charset="0"/>
              </a:rPr>
              <a:t> en </a:t>
            </a:r>
            <a:r>
              <a:rPr lang="en-US" sz="1400" i="1" dirty="0" smtClean="0">
                <a:latin typeface="Comic Sans MS" panose="030F0702030302020204" pitchFamily="66" charset="0"/>
              </a:rPr>
              <a:t>quorum sensing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tienen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actividades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inmunomoduladoras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SzPct val="125000"/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r>
              <a:rPr lang="en-US" dirty="0" err="1">
                <a:latin typeface="Comic Sans MS" panose="030F0702030302020204" pitchFamily="66" charset="0"/>
              </a:rPr>
              <a:t>C</a:t>
            </a:r>
            <a:r>
              <a:rPr lang="en-US" dirty="0" err="1" smtClean="0">
                <a:latin typeface="Comic Sans MS" panose="030F0702030302020204" pitchFamily="66" charset="0"/>
              </a:rPr>
              <a:t>élulas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moléculas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sentidas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b="1" dirty="0" err="1" smtClean="0">
                <a:latin typeface="Comic Sans MS" panose="030F0702030302020204" pitchFamily="66" charset="0"/>
              </a:rPr>
              <a:t>Ej</a:t>
            </a:r>
            <a:r>
              <a:rPr lang="en-US" b="1" dirty="0" smtClean="0">
                <a:latin typeface="Comic Sans MS" panose="030F0702030302020204" pitchFamily="66" charset="0"/>
              </a:rPr>
              <a:t>., </a:t>
            </a:r>
            <a:r>
              <a:rPr lang="en-US" dirty="0" smtClean="0">
                <a:latin typeface="Comic Sans MS" panose="030F0702030302020204" pitchFamily="66" charset="0"/>
              </a:rPr>
              <a:t>EHEC </a:t>
            </a:r>
            <a:r>
              <a:rPr lang="en-US" dirty="0" err="1" smtClean="0">
                <a:latin typeface="Comic Sans MS" panose="030F0702030302020204" pitchFamily="66" charset="0"/>
              </a:rPr>
              <a:t>detecta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 E y NE </a:t>
            </a:r>
            <a:r>
              <a:rPr lang="en-US" dirty="0" smtClean="0">
                <a:latin typeface="Comic Sans MS" panose="030F0702030302020204" pitchFamily="66" charset="0"/>
              </a:rPr>
              <a:t>del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182563" indent="-182563">
              <a:buSzPct val="125000"/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Diferentes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especies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interactuar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unos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otros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b="1" dirty="0" err="1" smtClean="0">
                <a:latin typeface="Comic Sans MS" panose="030F0702030302020204" pitchFamily="66" charset="0"/>
              </a:rPr>
              <a:t>Ej</a:t>
            </a:r>
            <a:r>
              <a:rPr lang="en-US" b="1" dirty="0" smtClean="0">
                <a:latin typeface="Comic Sans MS" panose="030F0702030302020204" pitchFamily="66" charset="0"/>
              </a:rPr>
              <a:t>., </a:t>
            </a:r>
            <a:r>
              <a:rPr lang="en-US" b="1" dirty="0" err="1" smtClean="0">
                <a:latin typeface="Comic Sans MS" panose="030F0702030302020204" pitchFamily="66" charset="0"/>
              </a:rPr>
              <a:t>colonización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ratones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b="1" i="1" dirty="0" smtClean="0">
                <a:latin typeface="Comic Sans MS" panose="030F0702030302020204" pitchFamily="66" charset="0"/>
              </a:rPr>
              <a:t>B</a:t>
            </a:r>
            <a:r>
              <a:rPr lang="en-US" b="1" i="1" dirty="0">
                <a:latin typeface="Comic Sans MS" panose="030F0702030302020204" pitchFamily="66" charset="0"/>
              </a:rPr>
              <a:t>. </a:t>
            </a:r>
            <a:r>
              <a:rPr lang="en-US" b="1" i="1" dirty="0" err="1">
                <a:latin typeface="Comic Sans MS" panose="030F0702030302020204" pitchFamily="66" charset="0"/>
              </a:rPr>
              <a:t>thetaitaomicron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y </a:t>
            </a:r>
            <a:r>
              <a:rPr lang="en-US" b="1" i="1" dirty="0">
                <a:latin typeface="Comic Sans MS" panose="030F0702030302020204" pitchFamily="66" charset="0"/>
              </a:rPr>
              <a:t>M. </a:t>
            </a:r>
            <a:r>
              <a:rPr lang="en-US" b="1" i="1" dirty="0" err="1">
                <a:latin typeface="Comic Sans MS" panose="030F0702030302020204" pitchFamily="66" charset="0"/>
              </a:rPr>
              <a:t>smithii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causó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densidad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cuando</a:t>
            </a:r>
            <a:r>
              <a:rPr lang="en-US" dirty="0" smtClean="0">
                <a:latin typeface="Comic Sans MS" panose="030F0702030302020204" pitchFamily="66" charset="0"/>
              </a:rPr>
              <a:t> se compare con </a:t>
            </a:r>
            <a:r>
              <a:rPr lang="en-US" dirty="0" err="1" smtClean="0">
                <a:latin typeface="Comic Sans MS" panose="030F0702030302020204" pitchFamily="66" charset="0"/>
              </a:rPr>
              <a:t>colonización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especie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separado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82563" indent="-182563">
              <a:buSzPct val="125000"/>
            </a:pPr>
            <a:endParaRPr lang="en-US" sz="800" dirty="0">
              <a:latin typeface="Comic Sans MS" panose="030F0702030302020204" pitchFamily="66" charset="0"/>
            </a:endParaRPr>
          </a:p>
          <a:p>
            <a:pPr>
              <a:buSzPct val="125000"/>
            </a:pPr>
            <a:r>
              <a:rPr lang="en-US" sz="1600" dirty="0" smtClean="0">
                <a:latin typeface="Comic Sans MS" panose="030F0702030302020204" pitchFamily="66" charset="0"/>
              </a:rPr>
              <a:t>La (</a:t>
            </a:r>
            <a:r>
              <a:rPr lang="en-US" sz="1600" b="1" dirty="0" smtClean="0">
                <a:latin typeface="Comic Sans MS" panose="030F0702030302020204" pitchFamily="66" charset="0"/>
              </a:rPr>
              <a:t>?</a:t>
            </a:r>
            <a:r>
              <a:rPr lang="en-US" sz="1600" dirty="0" smtClean="0">
                <a:latin typeface="Comic Sans MS" panose="030F0702030302020204" pitchFamily="66" charset="0"/>
              </a:rPr>
              <a:t>) </a:t>
            </a:r>
            <a:r>
              <a:rPr lang="en-US" sz="1600" dirty="0" err="1" smtClean="0">
                <a:latin typeface="Comic Sans MS" panose="030F0702030302020204" pitchFamily="66" charset="0"/>
              </a:rPr>
              <a:t>indica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no se </a:t>
            </a:r>
            <a:r>
              <a:rPr lang="en-US" sz="1600" dirty="0" err="1" smtClean="0">
                <a:latin typeface="Comic Sans MS" panose="030F0702030302020204" pitchFamily="66" charset="0"/>
              </a:rPr>
              <a:t>conoce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actualmente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si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interacciones</a:t>
            </a:r>
            <a:r>
              <a:rPr lang="en-US" sz="1600" dirty="0" smtClean="0">
                <a:latin typeface="Comic Sans MS" panose="030F0702030302020204" pitchFamily="66" charset="0"/>
              </a:rPr>
              <a:t> son de </a:t>
            </a:r>
            <a:r>
              <a:rPr lang="en-US" sz="1600" dirty="0" err="1" smtClean="0">
                <a:latin typeface="Comic Sans MS" panose="030F0702030302020204" pitchFamily="66" charset="0"/>
              </a:rPr>
              <a:t>naturaleza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puramente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metabólica</a:t>
            </a:r>
            <a:r>
              <a:rPr lang="en-US" sz="1600" dirty="0" smtClean="0">
                <a:latin typeface="Comic Sans MS" panose="030F0702030302020204" pitchFamily="66" charset="0"/>
              </a:rPr>
              <a:t> o son a </a:t>
            </a:r>
            <a:r>
              <a:rPr lang="en-US" sz="1600" dirty="0" err="1" smtClean="0"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moléculas</a:t>
            </a:r>
            <a:r>
              <a:rPr lang="en-US" sz="1600" b="1" dirty="0" smtClean="0">
                <a:latin typeface="Comic Sans MS" panose="030F0702030302020204" pitchFamily="66" charset="0"/>
              </a:rPr>
              <a:t> señalizadoras </a:t>
            </a:r>
            <a:r>
              <a:rPr lang="en-US" sz="1600" i="1" dirty="0" smtClean="0">
                <a:latin typeface="Comic Sans MS" panose="030F0702030302020204" pitchFamily="66" charset="0"/>
              </a:rPr>
              <a:t>bona </a:t>
            </a:r>
            <a:r>
              <a:rPr lang="en-US" sz="1600" i="1" dirty="0" smtClean="0"/>
              <a:t>fides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sz="1400" dirty="0" err="1" smtClean="0">
                <a:latin typeface="Comic Sans MS" panose="030F0702030302020204" pitchFamily="66" charset="0"/>
              </a:rPr>
              <a:t>moleculas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retrógrada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como</a:t>
            </a:r>
            <a:r>
              <a:rPr lang="en-US" sz="1400" dirty="0" smtClean="0">
                <a:latin typeface="Comic Sans MS" panose="030F0702030302020204" pitchFamily="66" charset="0"/>
              </a:rPr>
              <a:t> de organelos al </a:t>
            </a:r>
            <a:r>
              <a:rPr lang="en-US" sz="1400" dirty="0" err="1" smtClean="0">
                <a:latin typeface="Comic Sans MS" panose="030F0702030302020204" pitchFamily="66" charset="0"/>
              </a:rPr>
              <a:t>núcleo</a:t>
            </a:r>
            <a:r>
              <a:rPr lang="en-US" dirty="0" smtClean="0"/>
              <a:t>).</a:t>
            </a:r>
            <a:endParaRPr lang="es-VE" dirty="0"/>
          </a:p>
        </p:txBody>
      </p:sp>
      <p:sp>
        <p:nvSpPr>
          <p:cNvPr id="6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632288" y="223628"/>
            <a:ext cx="5868651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Comunicación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entre el microbiota intestinal, el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hospedero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los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patógenos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entrantes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60284" y="245259"/>
            <a:ext cx="747320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42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8"/>
          <a:stretch/>
        </p:blipFill>
        <p:spPr bwMode="auto">
          <a:xfrm>
            <a:off x="1007604" y="1483388"/>
            <a:ext cx="6855446" cy="4383694"/>
          </a:xfrm>
          <a:prstGeom prst="rect">
            <a:avLst/>
          </a:prstGeom>
          <a:solidFill>
            <a:srgbClr val="A9C1DF"/>
          </a:solidFill>
          <a:ln>
            <a:noFill/>
          </a:ln>
          <a:effectLst/>
          <a:extLst/>
        </p:spPr>
      </p:pic>
      <p:sp>
        <p:nvSpPr>
          <p:cNvPr id="5" name="4 Rectángulo"/>
          <p:cNvSpPr/>
          <p:nvPr/>
        </p:nvSpPr>
        <p:spPr>
          <a:xfrm>
            <a:off x="991510" y="6103121"/>
            <a:ext cx="71287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Ohland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C.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Jobin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Homeostasis: A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Delicate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Balance Between Health and Disease.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Mol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;1:28–40 http://dx.doi.org/10.1016/j.jcmgh.2014.11.004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48712" y="923611"/>
            <a:ext cx="2419252" cy="523220"/>
          </a:xfrm>
          <a:prstGeom prst="rect">
            <a:avLst/>
          </a:prstGeom>
          <a:solidFill>
            <a:srgbClr val="FFB7B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Muerte bacteriana o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Inhibición del crecimiento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707904" y="1045942"/>
            <a:ext cx="2419252" cy="307777"/>
          </a:xfrm>
          <a:prstGeom prst="rect">
            <a:avLst/>
          </a:prstGeom>
          <a:solidFill>
            <a:srgbClr val="FFB7B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Inhibición del crecimiento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516216" y="1363010"/>
            <a:ext cx="1152128" cy="258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6370304" y="1314229"/>
            <a:ext cx="1802096" cy="307777"/>
          </a:xfrm>
          <a:prstGeom prst="rect">
            <a:avLst/>
          </a:prstGeom>
          <a:solidFill>
            <a:srgbClr val="FFB7B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Muerte bacteriana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730298" y="4183498"/>
            <a:ext cx="128235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Molécul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  <a:p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señalización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Quorum Sensing</a:t>
            </a:r>
            <a:endParaRPr lang="es-VE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7318" y="1711525"/>
            <a:ext cx="1521570" cy="707886"/>
          </a:xfrm>
          <a:prstGeom prst="rect">
            <a:avLst/>
          </a:prstGeom>
          <a:solidFill>
            <a:srgbClr val="FF9B9B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itchFamily="66" charset="0"/>
              </a:rPr>
              <a:t>Métodos </a:t>
            </a:r>
          </a:p>
          <a:p>
            <a:r>
              <a:rPr lang="es-VE" sz="2000" b="1" dirty="0" smtClean="0">
                <a:latin typeface="Comic Sans MS" pitchFamily="66" charset="0"/>
              </a:rPr>
              <a:t>combativos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119518" y="4509120"/>
            <a:ext cx="1709122" cy="707886"/>
          </a:xfrm>
          <a:prstGeom prst="rect">
            <a:avLst/>
          </a:prstGeom>
          <a:solidFill>
            <a:srgbClr val="89AAD3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itchFamily="66" charset="0"/>
              </a:rPr>
              <a:t>Métodos </a:t>
            </a:r>
          </a:p>
          <a:p>
            <a:r>
              <a:rPr lang="es-VE" sz="2000" b="1" dirty="0" smtClean="0">
                <a:latin typeface="Comic Sans MS" pitchFamily="66" charset="0"/>
              </a:rPr>
              <a:t>cooperativos</a:t>
            </a:r>
          </a:p>
        </p:txBody>
      </p:sp>
      <p:sp>
        <p:nvSpPr>
          <p:cNvPr id="11" name="10 Triángulo isósceles"/>
          <p:cNvSpPr/>
          <p:nvPr/>
        </p:nvSpPr>
        <p:spPr>
          <a:xfrm>
            <a:off x="7380312" y="3471451"/>
            <a:ext cx="288032" cy="1943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Rectángulo"/>
          <p:cNvSpPr/>
          <p:nvPr/>
        </p:nvSpPr>
        <p:spPr>
          <a:xfrm>
            <a:off x="7564238" y="3444727"/>
            <a:ext cx="13292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Toxina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T6SS 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7428656" y="3792949"/>
            <a:ext cx="216024" cy="2616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7660370" y="3693143"/>
            <a:ext cx="132760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AMP: </a:t>
            </a:r>
            <a:r>
              <a:rPr lang="en-US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Péptidos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antimicrobiales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Estrella de 5 puntas"/>
          <p:cNvSpPr/>
          <p:nvPr/>
        </p:nvSpPr>
        <p:spPr>
          <a:xfrm>
            <a:off x="7428656" y="4204223"/>
            <a:ext cx="266328" cy="266328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16 CuadroTexto"/>
          <p:cNvSpPr txBox="1"/>
          <p:nvPr/>
        </p:nvSpPr>
        <p:spPr>
          <a:xfrm>
            <a:off x="119518" y="3598616"/>
            <a:ext cx="1473480" cy="738664"/>
          </a:xfrm>
          <a:prstGeom prst="rect">
            <a:avLst/>
          </a:prstGeom>
          <a:solidFill>
            <a:srgbClr val="A9C1DF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Transferencia </a:t>
            </a:r>
          </a:p>
          <a:p>
            <a:r>
              <a:rPr lang="es-VE" sz="1400" b="1" dirty="0" smtClean="0">
                <a:latin typeface="Comic Sans MS" pitchFamily="66" charset="0"/>
              </a:rPr>
              <a:t>horizontal </a:t>
            </a:r>
          </a:p>
          <a:p>
            <a:r>
              <a:rPr lang="es-VE" sz="1400" b="1" dirty="0" smtClean="0">
                <a:latin typeface="Comic Sans MS" pitchFamily="66" charset="0"/>
              </a:rPr>
              <a:t>Genes HGT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4211960" y="3350198"/>
            <a:ext cx="792088" cy="3429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CuadroTexto"/>
          <p:cNvSpPr txBox="1"/>
          <p:nvPr/>
        </p:nvSpPr>
        <p:spPr>
          <a:xfrm>
            <a:off x="4171387" y="2990058"/>
            <a:ext cx="119295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b="1" dirty="0" smtClean="0">
                <a:latin typeface="Comic Sans MS" pitchFamily="66" charset="0"/>
              </a:rPr>
              <a:t>Producción </a:t>
            </a:r>
          </a:p>
          <a:p>
            <a:r>
              <a:rPr lang="es-VE" sz="1100" b="1" dirty="0" smtClean="0">
                <a:latin typeface="Comic Sans MS" pitchFamily="66" charset="0"/>
              </a:rPr>
              <a:t>péptidos </a:t>
            </a:r>
          </a:p>
          <a:p>
            <a:r>
              <a:rPr lang="es-VE" sz="1100" b="1" dirty="0" smtClean="0">
                <a:latin typeface="Comic Sans MS" pitchFamily="66" charset="0"/>
              </a:rPr>
              <a:t>antimicrobiales</a:t>
            </a:r>
            <a:endParaRPr lang="es-VE" sz="1100" b="1" dirty="0"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3459708" y="2003913"/>
            <a:ext cx="1286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Inhibición </a:t>
            </a:r>
          </a:p>
          <a:p>
            <a:r>
              <a:rPr lang="es-VE" sz="1200" b="1" dirty="0" smtClean="0">
                <a:latin typeface="Comic Sans MS" pitchFamily="66" charset="0"/>
              </a:rPr>
              <a:t>Crec. </a:t>
            </a:r>
          </a:p>
          <a:p>
            <a:r>
              <a:rPr lang="es-VE" sz="1200" b="1" dirty="0" smtClean="0">
                <a:latin typeface="Comic Sans MS" pitchFamily="66" charset="0"/>
              </a:rPr>
              <a:t>contacto </a:t>
            </a:r>
          </a:p>
          <a:p>
            <a:r>
              <a:rPr lang="es-VE" sz="1200" b="1" dirty="0" err="1" smtClean="0">
                <a:latin typeface="Comic Sans MS" pitchFamily="66" charset="0"/>
              </a:rPr>
              <a:t>depend</a:t>
            </a:r>
            <a:r>
              <a:rPr lang="es-VE" sz="1200" b="1" dirty="0" smtClean="0">
                <a:latin typeface="Comic Sans MS" pitchFamily="66" charset="0"/>
              </a:rPr>
              <a:t>.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6647833" y="2132856"/>
            <a:ext cx="211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itchFamily="66" charset="0"/>
              </a:rPr>
              <a:t>Sist</a:t>
            </a:r>
            <a:r>
              <a:rPr lang="es-VE" sz="1400" b="1" dirty="0" smtClean="0">
                <a:latin typeface="Comic Sans MS" pitchFamily="66" charset="0"/>
              </a:rPr>
              <a:t>. Secreción tipo 6</a:t>
            </a:r>
          </a:p>
          <a:p>
            <a:r>
              <a:rPr lang="es-VE" sz="1400" b="1" dirty="0" smtClean="0">
                <a:latin typeface="Comic Sans MS" pitchFamily="66" charset="0"/>
              </a:rPr>
              <a:t>Inyecta toxinas</a:t>
            </a:r>
          </a:p>
        </p:txBody>
      </p:sp>
      <p:sp>
        <p:nvSpPr>
          <p:cNvPr id="23" name="5 CuadroTexto"/>
          <p:cNvSpPr txBox="1"/>
          <p:nvPr/>
        </p:nvSpPr>
        <p:spPr>
          <a:xfrm>
            <a:off x="6323727" y="6575852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887462" y="5006382"/>
            <a:ext cx="684538" cy="339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2552765" y="4862366"/>
            <a:ext cx="723091" cy="254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2483768" y="4890646"/>
            <a:ext cx="870314" cy="338554"/>
          </a:xfrm>
          <a:prstGeom prst="rect">
            <a:avLst/>
          </a:prstGeom>
          <a:solidFill>
            <a:srgbClr val="93CDDD"/>
          </a:solidFill>
        </p:spPr>
        <p:txBody>
          <a:bodyPr wrap="square" rtlCol="0">
            <a:spAutoFit/>
          </a:bodyPr>
          <a:lstStyle/>
          <a:p>
            <a:r>
              <a:rPr lang="es-VE" sz="1600" b="1" dirty="0" err="1" smtClean="0">
                <a:latin typeface="Comic Sans MS" panose="030F0702030302020204" pitchFamily="66" charset="0"/>
              </a:rPr>
              <a:t>Biofilm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667322" y="4875140"/>
            <a:ext cx="1159292" cy="830997"/>
          </a:xfrm>
          <a:prstGeom prst="rect">
            <a:avLst/>
          </a:prstGeom>
          <a:solidFill>
            <a:srgbClr val="A9C1DF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Aumento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Formación</a:t>
            </a:r>
          </a:p>
          <a:p>
            <a:r>
              <a:rPr lang="es-VE" sz="1600" b="1" i="1" dirty="0" err="1" smtClean="0">
                <a:latin typeface="Comic Sans MS" panose="030F0702030302020204" pitchFamily="66" charset="0"/>
              </a:rPr>
              <a:t>Biofilm</a:t>
            </a:r>
            <a:endParaRPr lang="es-VE" sz="1600" b="1" i="1" dirty="0">
              <a:latin typeface="Comic Sans MS" panose="030F0702030302020204" pitchFamily="66" charset="0"/>
            </a:endParaRPr>
          </a:p>
        </p:txBody>
      </p:sp>
      <p:sp>
        <p:nvSpPr>
          <p:cNvPr id="28" name="5 Rectángulo"/>
          <p:cNvSpPr/>
          <p:nvPr/>
        </p:nvSpPr>
        <p:spPr>
          <a:xfrm>
            <a:off x="2322905" y="229990"/>
            <a:ext cx="446600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C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omunicación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entre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bacterias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6592179" y="5116430"/>
            <a:ext cx="944489" cy="584775"/>
          </a:xfrm>
          <a:prstGeom prst="rect">
            <a:avLst/>
          </a:prstGeom>
          <a:solidFill>
            <a:srgbClr val="A9C1DF"/>
          </a:solidFill>
        </p:spPr>
        <p:txBody>
          <a:bodyPr wrap="none" rtlCol="0">
            <a:spAutoFit/>
          </a:bodyPr>
          <a:lstStyle/>
          <a:p>
            <a:r>
              <a:rPr lang="es-VE" sz="1600" b="1" i="1" dirty="0" smtClean="0">
                <a:latin typeface="Comic Sans MS" panose="030F0702030302020204" pitchFamily="66" charset="0"/>
              </a:rPr>
              <a:t>Quorum</a:t>
            </a:r>
          </a:p>
          <a:p>
            <a:r>
              <a:rPr lang="es-VE" sz="1600" b="1" i="1" dirty="0" err="1" smtClean="0">
                <a:latin typeface="Comic Sans MS" panose="030F0702030302020204" pitchFamily="66" charset="0"/>
              </a:rPr>
              <a:t>sensing</a:t>
            </a:r>
            <a:endParaRPr lang="es-VE" sz="1600" b="1" i="1" dirty="0">
              <a:latin typeface="Comic Sans MS" panose="030F0702030302020204" pitchFamily="66" charset="0"/>
            </a:endParaRPr>
          </a:p>
        </p:txBody>
      </p:sp>
      <p:sp>
        <p:nvSpPr>
          <p:cNvPr id="30" name="6 CuadroTexto"/>
          <p:cNvSpPr txBox="1"/>
          <p:nvPr/>
        </p:nvSpPr>
        <p:spPr>
          <a:xfrm>
            <a:off x="248884" y="263467"/>
            <a:ext cx="715260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1828640" y="2003913"/>
            <a:ext cx="290731" cy="3449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Elipse 31"/>
          <p:cNvSpPr/>
          <p:nvPr/>
        </p:nvSpPr>
        <p:spPr>
          <a:xfrm>
            <a:off x="4481778" y="2492814"/>
            <a:ext cx="313973" cy="2814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Elipse 32"/>
          <p:cNvSpPr/>
          <p:nvPr/>
        </p:nvSpPr>
        <p:spPr>
          <a:xfrm>
            <a:off x="5543039" y="2467512"/>
            <a:ext cx="349481" cy="3067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Rectángulo 33"/>
          <p:cNvSpPr/>
          <p:nvPr/>
        </p:nvSpPr>
        <p:spPr>
          <a:xfrm>
            <a:off x="4473494" y="2401761"/>
            <a:ext cx="330540" cy="369332"/>
          </a:xfrm>
          <a:prstGeom prst="rect">
            <a:avLst/>
          </a:prstGeom>
          <a:solidFill>
            <a:srgbClr val="F0CE78"/>
          </a:solidFill>
        </p:spPr>
        <p:txBody>
          <a:bodyPr wrap="none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B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5525937" y="2464094"/>
            <a:ext cx="324128" cy="369332"/>
          </a:xfrm>
          <a:prstGeom prst="rect">
            <a:avLst/>
          </a:prstGeom>
          <a:solidFill>
            <a:srgbClr val="F0CE78"/>
          </a:solidFill>
        </p:spPr>
        <p:txBody>
          <a:bodyPr wrap="none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65604" y="2021505"/>
            <a:ext cx="352982" cy="369332"/>
          </a:xfrm>
          <a:prstGeom prst="rect">
            <a:avLst/>
          </a:prstGeom>
          <a:solidFill>
            <a:srgbClr val="F0CE78"/>
          </a:solidFill>
        </p:spPr>
        <p:txBody>
          <a:bodyPr wrap="none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1" name="Elipse 30"/>
          <p:cNvSpPr/>
          <p:nvPr/>
        </p:nvSpPr>
        <p:spPr>
          <a:xfrm>
            <a:off x="1461697" y="3350198"/>
            <a:ext cx="292696" cy="218413"/>
          </a:xfrm>
          <a:prstGeom prst="ellipse">
            <a:avLst/>
          </a:prstGeom>
          <a:solidFill>
            <a:srgbClr val="F0C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1421346" y="3305903"/>
            <a:ext cx="351378" cy="369332"/>
          </a:xfrm>
          <a:prstGeom prst="rect">
            <a:avLst/>
          </a:prstGeom>
          <a:solidFill>
            <a:srgbClr val="F0CE78"/>
          </a:solidFill>
        </p:spPr>
        <p:txBody>
          <a:bodyPr wrap="none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D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8" name="Elipse 37"/>
          <p:cNvSpPr/>
          <p:nvPr/>
        </p:nvSpPr>
        <p:spPr>
          <a:xfrm>
            <a:off x="2230494" y="4852265"/>
            <a:ext cx="328228" cy="27426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Rectángulo 35"/>
          <p:cNvSpPr/>
          <p:nvPr/>
        </p:nvSpPr>
        <p:spPr>
          <a:xfrm>
            <a:off x="2123728" y="4867476"/>
            <a:ext cx="328936" cy="369332"/>
          </a:xfrm>
          <a:prstGeom prst="rect">
            <a:avLst/>
          </a:prstGeom>
          <a:solidFill>
            <a:srgbClr val="F0CE78"/>
          </a:solidFill>
        </p:spPr>
        <p:txBody>
          <a:bodyPr wrap="none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E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9" name="Elipse 38"/>
          <p:cNvSpPr/>
          <p:nvPr/>
        </p:nvSpPr>
        <p:spPr>
          <a:xfrm>
            <a:off x="5244404" y="4821716"/>
            <a:ext cx="298636" cy="275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5210285" y="4747098"/>
            <a:ext cx="324128" cy="369332"/>
          </a:xfrm>
          <a:prstGeom prst="rect">
            <a:avLst/>
          </a:prstGeom>
          <a:solidFill>
            <a:srgbClr val="F0CE78"/>
          </a:solidFill>
        </p:spPr>
        <p:txBody>
          <a:bodyPr wrap="none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F</a:t>
            </a:r>
            <a:endParaRPr lang="es-VE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14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2" grpId="0" animBg="1"/>
      <p:bldP spid="17" grpId="0" animBg="1"/>
      <p:bldP spid="25" grpId="0" animBg="1"/>
      <p:bldP spid="29" grpId="0" animBg="1"/>
      <p:bldP spid="34" grpId="0" animBg="1"/>
      <p:bldP spid="35" grpId="0" animBg="1"/>
      <p:bldP spid="2" grpId="0" animBg="1"/>
      <p:bldP spid="3" grpId="0" animBg="1"/>
      <p:bldP spid="36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05725" y="5465424"/>
            <a:ext cx="6359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Ohland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C.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Homeostasis: A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Delicate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Balance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Health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;1:28–40 http://dx.doi.org/10.1016/j.jcmgh.2014.11.004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411760" y="1822730"/>
            <a:ext cx="5747569" cy="3431709"/>
          </a:xfrm>
          <a:prstGeom prst="rect">
            <a:avLst/>
          </a:prstGeom>
          <a:solidFill>
            <a:srgbClr val="FADCD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Comic Sans MS" pitchFamily="66" charset="0"/>
              </a:rPr>
              <a:t> </a:t>
            </a:r>
          </a:p>
          <a:p>
            <a:pPr marL="342900" indent="-342900">
              <a:buAutoNum type="alphaUcParenBoth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Péptidos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antimicrobianos</a:t>
            </a:r>
            <a:r>
              <a:rPr lang="en-US" b="1" dirty="0" smtClean="0">
                <a:latin typeface="Comic Sans MS" pitchFamily="66" charset="0"/>
              </a:rPr>
              <a:t> (AMP)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típicamente</a:t>
            </a:r>
            <a:r>
              <a:rPr lang="en-US" dirty="0" smtClean="0">
                <a:latin typeface="Comic Sans MS" pitchFamily="66" charset="0"/>
              </a:rPr>
              <a:t>   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</a:t>
            </a:r>
            <a:r>
              <a:rPr lang="en-US" dirty="0" err="1" smtClean="0">
                <a:latin typeface="Comic Sans MS" pitchFamily="66" charset="0"/>
              </a:rPr>
              <a:t>liberados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después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b="1" dirty="0" err="1" smtClean="0">
                <a:latin typeface="Comic Sans MS" pitchFamily="66" charset="0"/>
              </a:rPr>
              <a:t>lisis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celular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matan</a:t>
            </a:r>
            <a:r>
              <a:rPr lang="en-US" b="1" dirty="0" smtClean="0">
                <a:latin typeface="Comic Sans MS" pitchFamily="66" charset="0"/>
              </a:rPr>
              <a:t> o 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</a:t>
            </a:r>
            <a:r>
              <a:rPr lang="en-US" b="1" dirty="0" err="1" smtClean="0">
                <a:latin typeface="Comic Sans MS" pitchFamily="66" charset="0"/>
              </a:rPr>
              <a:t>inhiben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crecimiento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de </a:t>
            </a:r>
            <a:r>
              <a:rPr lang="en-US" dirty="0" err="1" smtClean="0">
                <a:latin typeface="Comic Sans MS" pitchFamily="66" charset="0"/>
              </a:rPr>
              <a:t>microbios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alrededor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sz="1400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(B) </a:t>
            </a:r>
            <a:r>
              <a:rPr lang="en-US" dirty="0" err="1" smtClean="0">
                <a:latin typeface="Comic Sans MS" pitchFamily="66" charset="0"/>
              </a:rPr>
              <a:t>Sistemas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b="1" dirty="0" err="1" smtClean="0">
                <a:latin typeface="Comic Sans MS" pitchFamily="66" charset="0"/>
              </a:rPr>
              <a:t>inhibición</a:t>
            </a:r>
            <a:r>
              <a:rPr lang="en-US" b="1" dirty="0" smtClean="0">
                <a:latin typeface="Comic Sans MS" pitchFamily="66" charset="0"/>
              </a:rPr>
              <a:t> del </a:t>
            </a:r>
            <a:r>
              <a:rPr lang="en-US" b="1" dirty="0" err="1" smtClean="0">
                <a:latin typeface="Comic Sans MS" pitchFamily="66" charset="0"/>
              </a:rPr>
              <a:t>crecimiento</a:t>
            </a:r>
            <a:r>
              <a:rPr lang="en-US" b="1" dirty="0" smtClean="0">
                <a:latin typeface="Comic Sans MS" pitchFamily="66" charset="0"/>
              </a:rPr>
              <a:t>    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</a:t>
            </a:r>
            <a:r>
              <a:rPr lang="en-US" b="1" dirty="0" err="1" smtClean="0">
                <a:latin typeface="Comic Sans MS" pitchFamily="66" charset="0"/>
              </a:rPr>
              <a:t>contacto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dependientes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(</a:t>
            </a:r>
            <a:r>
              <a:rPr lang="en-US" b="1" dirty="0">
                <a:latin typeface="Comic Sans MS" pitchFamily="66" charset="0"/>
              </a:rPr>
              <a:t>CDI</a:t>
            </a:r>
            <a:r>
              <a:rPr lang="en-US" dirty="0">
                <a:latin typeface="Comic Sans MS" pitchFamily="66" charset="0"/>
              </a:rPr>
              <a:t>) </a:t>
            </a:r>
            <a:r>
              <a:rPr lang="en-US" dirty="0" err="1" smtClean="0">
                <a:latin typeface="Comic Sans MS" pitchFamily="66" charset="0"/>
              </a:rPr>
              <a:t>que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entregan</a:t>
            </a:r>
            <a:r>
              <a:rPr lang="en-US" dirty="0" smtClean="0">
                <a:latin typeface="Comic Sans MS" pitchFamily="66" charset="0"/>
              </a:rPr>
              <a:t> el   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</a:t>
            </a:r>
            <a:r>
              <a:rPr lang="en-US" b="1" dirty="0" smtClean="0">
                <a:latin typeface="Comic Sans MS" pitchFamily="66" charset="0"/>
              </a:rPr>
              <a:t>terminal C </a:t>
            </a:r>
            <a:r>
              <a:rPr lang="en-US" b="1" dirty="0" err="1" smtClean="0">
                <a:latin typeface="Comic Sans MS" pitchFamily="66" charset="0"/>
              </a:rPr>
              <a:t>tóxico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(</a:t>
            </a:r>
            <a:r>
              <a:rPr lang="en-US" b="1" dirty="0" err="1" smtClean="0">
                <a:latin typeface="Comic Sans MS" pitchFamily="66" charset="0"/>
              </a:rPr>
              <a:t>CdiA</a:t>
            </a:r>
            <a:r>
              <a:rPr lang="en-US" dirty="0">
                <a:latin typeface="Comic Sans MS" pitchFamily="66" charset="0"/>
              </a:rPr>
              <a:t>) </a:t>
            </a:r>
            <a:r>
              <a:rPr lang="en-US" dirty="0" err="1" smtClean="0">
                <a:latin typeface="Comic Sans MS" pitchFamily="66" charset="0"/>
              </a:rPr>
              <a:t>dentro</a:t>
            </a:r>
            <a:r>
              <a:rPr lang="en-US" dirty="0" smtClean="0">
                <a:latin typeface="Comic Sans MS" pitchFamily="66" charset="0"/>
              </a:rPr>
              <a:t> del </a:t>
            </a:r>
            <a:r>
              <a:rPr lang="en-US" dirty="0" err="1" smtClean="0">
                <a:latin typeface="Comic Sans MS" pitchFamily="66" charset="0"/>
              </a:rPr>
              <a:t>citoplasma</a:t>
            </a:r>
            <a:r>
              <a:rPr lang="en-US" dirty="0" smtClean="0">
                <a:latin typeface="Comic Sans MS" pitchFamily="66" charset="0"/>
              </a:rPr>
              <a:t>  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de c. </a:t>
            </a:r>
            <a:r>
              <a:rPr lang="en-US" dirty="0" err="1" smtClean="0">
                <a:latin typeface="Comic Sans MS" pitchFamily="66" charset="0"/>
              </a:rPr>
              <a:t>blanco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después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contacto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pPr marL="342900" indent="-342900">
              <a:buAutoNum type="alphaUcParenBoth"/>
            </a:pPr>
            <a:endParaRPr lang="en-US" sz="1400" dirty="0" smtClean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(C) </a:t>
            </a:r>
            <a:r>
              <a:rPr lang="en-US" dirty="0" smtClean="0">
                <a:latin typeface="Comic Sans MS" pitchFamily="66" charset="0"/>
              </a:rPr>
              <a:t>Sistema de </a:t>
            </a:r>
            <a:r>
              <a:rPr lang="en-US" b="1" dirty="0" err="1" smtClean="0">
                <a:latin typeface="Comic Sans MS" pitchFamily="66" charset="0"/>
              </a:rPr>
              <a:t>secreción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tipo</a:t>
            </a:r>
            <a:r>
              <a:rPr lang="en-US" b="1" dirty="0" smtClean="0">
                <a:latin typeface="Comic Sans MS" pitchFamily="66" charset="0"/>
              </a:rPr>
              <a:t> 6 </a:t>
            </a:r>
            <a:r>
              <a:rPr lang="en-US" dirty="0" smtClean="0">
                <a:latin typeface="Comic Sans MS" pitchFamily="66" charset="0"/>
              </a:rPr>
              <a:t>(</a:t>
            </a:r>
            <a:r>
              <a:rPr lang="en-US" b="1" dirty="0">
                <a:latin typeface="Comic Sans MS" pitchFamily="66" charset="0"/>
              </a:rPr>
              <a:t>T6SS</a:t>
            </a:r>
            <a:r>
              <a:rPr lang="en-US" dirty="0">
                <a:latin typeface="Comic Sans MS" pitchFamily="66" charset="0"/>
              </a:rPr>
              <a:t>) 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</a:t>
            </a:r>
            <a:r>
              <a:rPr lang="en-US" dirty="0" err="1" smtClean="0">
                <a:latin typeface="Comic Sans MS" pitchFamily="66" charset="0"/>
              </a:rPr>
              <a:t>forzosamente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inyecta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toxinas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dentro</a:t>
            </a:r>
            <a:r>
              <a:rPr lang="en-US" dirty="0" smtClean="0">
                <a:latin typeface="Comic Sans MS" pitchFamily="66" charset="0"/>
              </a:rPr>
              <a:t> de la 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bacteria </a:t>
            </a:r>
            <a:r>
              <a:rPr lang="en-US" dirty="0" err="1" smtClean="0">
                <a:latin typeface="Comic Sans MS" pitchFamily="66" charset="0"/>
              </a:rPr>
              <a:t>atacante</a:t>
            </a:r>
            <a:r>
              <a:rPr lang="en-US" dirty="0" smtClean="0">
                <a:latin typeface="Comic Sans MS" pitchFamily="66" charset="0"/>
              </a:rPr>
              <a:t>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043419" y="1181234"/>
            <a:ext cx="448424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Comunicación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entre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bacterias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64675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917960" y="308820"/>
            <a:ext cx="163781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44559" y="2684373"/>
            <a:ext cx="1571021" cy="1200329"/>
          </a:xfrm>
          <a:prstGeom prst="rect">
            <a:avLst/>
          </a:prstGeom>
          <a:solidFill>
            <a:srgbClr val="F6C2B8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err="1">
                <a:latin typeface="Comic Sans MS" pitchFamily="66" charset="0"/>
              </a:rPr>
              <a:t>Interacción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por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métodos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combativos</a:t>
            </a:r>
            <a:r>
              <a:rPr lang="en-US" b="1" dirty="0">
                <a:latin typeface="Comic Sans MS" pitchFamily="66" charset="0"/>
              </a:rPr>
              <a:t> (A–C)</a:t>
            </a:r>
          </a:p>
        </p:txBody>
      </p:sp>
    </p:spTree>
    <p:extLst>
      <p:ext uri="{BB962C8B-B14F-4D97-AF65-F5344CB8AC3E}">
        <p14:creationId xmlns:p14="http://schemas.microsoft.com/office/powerpoint/2010/main" val="2777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340622" y="5536398"/>
            <a:ext cx="6435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Ohland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C.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Jobin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Homeostasis: A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Delicate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Balance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Health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;1:28–40 http://dx.doi.org/10.1016/j.jcmgh.2014.11.004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351124" y="1301942"/>
            <a:ext cx="457192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Comunicación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entre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bacterias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711478" y="2027423"/>
            <a:ext cx="5851220" cy="3354765"/>
          </a:xfrm>
          <a:prstGeom prst="rect">
            <a:avLst/>
          </a:prstGeom>
          <a:solidFill>
            <a:srgbClr val="DEE7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900" b="1" dirty="0" smtClean="0">
              <a:latin typeface="Comic Sans MS" pitchFamily="66" charset="0"/>
            </a:endParaRPr>
          </a:p>
          <a:p>
            <a:r>
              <a:rPr lang="en-US" b="1" dirty="0" err="1" smtClean="0">
                <a:latin typeface="Comic Sans MS" pitchFamily="66" charset="0"/>
              </a:rPr>
              <a:t>Incrementan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sobrevida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de </a:t>
            </a:r>
            <a:r>
              <a:rPr lang="en-US" b="1" dirty="0" err="1" smtClean="0">
                <a:latin typeface="Comic Sans MS" pitchFamily="66" charset="0"/>
              </a:rPr>
              <a:t>microbios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similares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en </a:t>
            </a:r>
            <a:r>
              <a:rPr lang="en-US" dirty="0" err="1" smtClean="0">
                <a:latin typeface="Comic Sans MS" pitchFamily="66" charset="0"/>
              </a:rPr>
              <a:t>su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vecindad</a:t>
            </a:r>
            <a:r>
              <a:rPr lang="en-US" dirty="0" smtClean="0">
                <a:latin typeface="Comic Sans MS" pitchFamily="66" charset="0"/>
              </a:rPr>
              <a:t> con:</a:t>
            </a:r>
          </a:p>
          <a:p>
            <a:endParaRPr lang="en-US" sz="900" dirty="0" smtClean="0">
              <a:latin typeface="Comic Sans MS" pitchFamily="66" charset="0"/>
            </a:endParaRPr>
          </a:p>
          <a:p>
            <a:endParaRPr lang="en-US" sz="800" dirty="0" smtClean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(</a:t>
            </a:r>
            <a:r>
              <a:rPr lang="en-US" b="1" dirty="0">
                <a:latin typeface="Comic Sans MS" pitchFamily="66" charset="0"/>
              </a:rPr>
              <a:t>D) </a:t>
            </a:r>
            <a:r>
              <a:rPr lang="en-US" b="1" dirty="0" err="1" smtClean="0">
                <a:latin typeface="Comic Sans MS" pitchFamily="66" charset="0"/>
              </a:rPr>
              <a:t>Transferencia</a:t>
            </a:r>
            <a:r>
              <a:rPr lang="en-US" b="1" dirty="0" smtClean="0">
                <a:latin typeface="Comic Sans MS" pitchFamily="66" charset="0"/>
              </a:rPr>
              <a:t> horizontal de genes</a:t>
            </a:r>
            <a:r>
              <a:rPr lang="en-US" dirty="0" smtClean="0">
                <a:latin typeface="Comic Sans MS" pitchFamily="66" charset="0"/>
              </a:rPr>
              <a:t> (</a:t>
            </a:r>
            <a:r>
              <a:rPr lang="en-US" b="1" dirty="0" smtClean="0">
                <a:latin typeface="Comic Sans MS" pitchFamily="66" charset="0"/>
              </a:rPr>
              <a:t>HGT</a:t>
            </a:r>
            <a:r>
              <a:rPr lang="en-US" dirty="0" smtClean="0">
                <a:latin typeface="Comic Sans MS" pitchFamily="66" charset="0"/>
              </a:rPr>
              <a:t>)</a:t>
            </a:r>
          </a:p>
          <a:p>
            <a:r>
              <a:rPr lang="en-US" sz="1200" dirty="0" smtClean="0">
                <a:latin typeface="Comic Sans MS" pitchFamily="66" charset="0"/>
              </a:rPr>
              <a:t> </a:t>
            </a:r>
          </a:p>
          <a:p>
            <a:pPr marL="342900" indent="-342900">
              <a:buAutoNum type="alphaUcParenBoth" startAt="5"/>
            </a:pPr>
            <a:r>
              <a:rPr lang="en-US" dirty="0" smtClean="0">
                <a:latin typeface="Comic Sans MS" pitchFamily="66" charset="0"/>
              </a:rPr>
              <a:t>  </a:t>
            </a:r>
            <a:r>
              <a:rPr lang="en-US" dirty="0" err="1" smtClean="0">
                <a:latin typeface="Comic Sans MS" pitchFamily="66" charset="0"/>
              </a:rPr>
              <a:t>Formación</a:t>
            </a:r>
            <a:r>
              <a:rPr lang="en-US" dirty="0" smtClean="0">
                <a:latin typeface="Comic Sans MS" pitchFamily="66" charset="0"/>
              </a:rPr>
              <a:t> de un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biofilm protector </a:t>
            </a:r>
          </a:p>
          <a:p>
            <a:pPr marL="342900" indent="-342900">
              <a:buAutoNum type="alphaUcParenBoth" startAt="5"/>
            </a:pPr>
            <a:endParaRPr lang="en-US" sz="1200" dirty="0" smtClean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(</a:t>
            </a:r>
            <a:r>
              <a:rPr lang="en-US" b="1" dirty="0">
                <a:latin typeface="Comic Sans MS" pitchFamily="66" charset="0"/>
              </a:rPr>
              <a:t>F)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Quorum sensing </a:t>
            </a:r>
            <a:r>
              <a:rPr lang="en-US" dirty="0">
                <a:latin typeface="Comic Sans MS" pitchFamily="66" charset="0"/>
              </a:rPr>
              <a:t>(</a:t>
            </a:r>
            <a:r>
              <a:rPr lang="en-US" b="1" dirty="0">
                <a:latin typeface="Comic Sans MS" pitchFamily="66" charset="0"/>
              </a:rPr>
              <a:t>QS</a:t>
            </a:r>
            <a:r>
              <a:rPr lang="en-US" dirty="0">
                <a:latin typeface="Comic Sans MS" pitchFamily="66" charset="0"/>
              </a:rPr>
              <a:t>) </a:t>
            </a:r>
            <a:r>
              <a:rPr lang="en-US" dirty="0" err="1" smtClean="0">
                <a:latin typeface="Comic Sans MS" pitchFamily="66" charset="0"/>
              </a:rPr>
              <a:t>permite</a:t>
            </a:r>
            <a:r>
              <a:rPr lang="en-US" dirty="0" smtClean="0">
                <a:latin typeface="Comic Sans MS" pitchFamily="66" charset="0"/>
              </a:rPr>
              <a:t> a la bacteria 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 </a:t>
            </a:r>
            <a:r>
              <a:rPr lang="en-US" b="1" dirty="0" err="1" smtClean="0">
                <a:latin typeface="Comic Sans MS" pitchFamily="66" charset="0"/>
              </a:rPr>
              <a:t>hablar</a:t>
            </a:r>
            <a:r>
              <a:rPr lang="en-US" b="1" dirty="0" smtClean="0">
                <a:latin typeface="Comic Sans MS" pitchFamily="66" charset="0"/>
              </a:rPr>
              <a:t> y </a:t>
            </a:r>
            <a:r>
              <a:rPr lang="en-US" b="1" dirty="0" err="1" smtClean="0">
                <a:latin typeface="Comic Sans MS" pitchFamily="66" charset="0"/>
              </a:rPr>
              <a:t>coordinar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conducta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grupal</a:t>
            </a:r>
            <a:r>
              <a:rPr lang="en-US" dirty="0">
                <a:latin typeface="Comic Sans MS" pitchFamily="66" charset="0"/>
              </a:rPr>
              <a:t>.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>
                <a:latin typeface="Comic Sans MS" pitchFamily="66" charset="0"/>
              </a:rPr>
              <a:t>H</a:t>
            </a:r>
            <a:r>
              <a:rPr lang="en-US" dirty="0" smtClean="0">
                <a:latin typeface="Comic Sans MS" pitchFamily="66" charset="0"/>
              </a:rPr>
              <a:t>a </a:t>
            </a:r>
            <a:r>
              <a:rPr lang="en-US" dirty="0" err="1" smtClean="0">
                <a:latin typeface="Comic Sans MS" pitchFamily="66" charset="0"/>
              </a:rPr>
              <a:t>sido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 </a:t>
            </a:r>
            <a:r>
              <a:rPr lang="en-US" dirty="0" err="1" smtClean="0">
                <a:latin typeface="Comic Sans MS" pitchFamily="66" charset="0"/>
              </a:rPr>
              <a:t>implicado</a:t>
            </a:r>
            <a:r>
              <a:rPr lang="en-US" dirty="0" smtClean="0">
                <a:latin typeface="Comic Sans MS" pitchFamily="66" charset="0"/>
              </a:rPr>
              <a:t> en la </a:t>
            </a:r>
            <a:r>
              <a:rPr lang="en-US" b="1" dirty="0" err="1" smtClean="0">
                <a:latin typeface="Comic Sans MS" pitchFamily="66" charset="0"/>
              </a:rPr>
              <a:t>expresión</a:t>
            </a:r>
            <a:r>
              <a:rPr lang="en-US" b="1" dirty="0" smtClean="0">
                <a:latin typeface="Comic Sans MS" pitchFamily="66" charset="0"/>
              </a:rPr>
              <a:t> de T6SS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producción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 de </a:t>
            </a:r>
            <a:r>
              <a:rPr lang="en-US" b="1" dirty="0" err="1" smtClean="0">
                <a:latin typeface="Comic Sans MS" pitchFamily="66" charset="0"/>
              </a:rPr>
              <a:t>péptidos</a:t>
            </a:r>
            <a:r>
              <a:rPr lang="en-US" b="1" dirty="0" smtClean="0">
                <a:latin typeface="Comic Sans MS" pitchFamily="66" charset="0"/>
              </a:rPr>
              <a:t> antimicrobiales </a:t>
            </a:r>
            <a:r>
              <a:rPr lang="en-US" dirty="0" smtClean="0">
                <a:latin typeface="Comic Sans MS" pitchFamily="66" charset="0"/>
              </a:rPr>
              <a:t>y </a:t>
            </a:r>
            <a:r>
              <a:rPr lang="en-US" b="1" dirty="0" err="1" smtClean="0">
                <a:latin typeface="Comic Sans MS" pitchFamily="66" charset="0"/>
              </a:rPr>
              <a:t>formación</a:t>
            </a:r>
            <a:r>
              <a:rPr lang="en-US" b="1" dirty="0" smtClean="0">
                <a:latin typeface="Comic Sans MS" pitchFamily="66" charset="0"/>
              </a:rPr>
              <a:t> de</a:t>
            </a:r>
          </a:p>
          <a:p>
            <a:r>
              <a:rPr lang="en-US" b="1" dirty="0" smtClean="0">
                <a:latin typeface="Comic Sans MS" pitchFamily="66" charset="0"/>
              </a:rPr>
              <a:t>     biofilm. </a:t>
            </a:r>
          </a:p>
        </p:txBody>
      </p:sp>
      <p:sp>
        <p:nvSpPr>
          <p:cNvPr id="8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01465" y="2943819"/>
            <a:ext cx="1939157" cy="1200329"/>
          </a:xfrm>
          <a:prstGeom prst="rect">
            <a:avLst/>
          </a:prstGeom>
          <a:solidFill>
            <a:srgbClr val="C5D5E9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err="1">
                <a:latin typeface="Comic Sans MS" pitchFamily="66" charset="0"/>
              </a:rPr>
              <a:t>Interacción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por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métodos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cooperativos</a:t>
            </a:r>
            <a:r>
              <a:rPr lang="en-US" b="1" dirty="0">
                <a:latin typeface="Comic Sans MS" pitchFamily="66" charset="0"/>
              </a:rPr>
              <a:t> </a:t>
            </a:r>
            <a:endParaRPr lang="en-US" b="1" dirty="0" smtClean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(</a:t>
            </a:r>
            <a:r>
              <a:rPr lang="en-US" b="1" dirty="0">
                <a:latin typeface="Comic Sans MS" pitchFamily="66" charset="0"/>
              </a:rPr>
              <a:t>D-F)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264675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917960" y="308820"/>
            <a:ext cx="163781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</p:spTree>
    <p:extLst>
      <p:ext uri="{BB962C8B-B14F-4D97-AF65-F5344CB8AC3E}">
        <p14:creationId xmlns:p14="http://schemas.microsoft.com/office/powerpoint/2010/main" val="46192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5239589" y="478097"/>
            <a:ext cx="2741943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Comunicación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entre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bacterias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248259" y="658330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64675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1013998" y="308820"/>
            <a:ext cx="1637816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91867" y="2556244"/>
            <a:ext cx="3574146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mic Sans MS" panose="030F0702030302020204" pitchFamily="66" charset="0"/>
              </a:rPr>
              <a:t>Biofilms</a:t>
            </a:r>
          </a:p>
          <a:p>
            <a:r>
              <a:rPr lang="en-US" sz="2000" dirty="0" err="1" smtClean="0">
                <a:latin typeface="Comic Sans MS" panose="030F0702030302020204" pitchFamily="66" charset="0"/>
              </a:rPr>
              <a:t>Comunidades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microorganismos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se </a:t>
            </a:r>
            <a:r>
              <a:rPr lang="en-US" sz="2000" dirty="0" err="1" smtClean="0">
                <a:latin typeface="Comic Sans MS" panose="030F0702030302020204" pitchFamily="66" charset="0"/>
              </a:rPr>
              <a:t>pegan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unos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otros</a:t>
            </a:r>
            <a:r>
              <a:rPr lang="en-US" sz="2000" dirty="0" smtClean="0">
                <a:latin typeface="Comic Sans MS" panose="030F0702030302020204" pitchFamily="66" charset="0"/>
              </a:rPr>
              <a:t> y a superficies.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latin typeface="Comic Sans MS" panose="030F0702030302020204" pitchFamily="66" charset="0"/>
              </a:rPr>
              <a:t>Consisten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células</a:t>
            </a:r>
            <a:r>
              <a:rPr lang="en-US" sz="2000" dirty="0" smtClean="0">
                <a:latin typeface="Comic Sans MS" panose="030F0702030302020204" pitchFamily="66" charset="0"/>
              </a:rPr>
              <a:t> y de matríz </a:t>
            </a:r>
            <a:r>
              <a:rPr lang="en-US" sz="2000" dirty="0" err="1" smtClean="0">
                <a:latin typeface="Comic Sans MS" panose="030F0702030302020204" pitchFamily="66" charset="0"/>
              </a:rPr>
              <a:t>extracelular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producida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las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células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07076" y="5421582"/>
            <a:ext cx="27635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https://www.nature.com/subjects/biofilms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59" y="1502619"/>
            <a:ext cx="4987005" cy="2599309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4308800" y="4111405"/>
            <a:ext cx="4767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http://www.biofilm.montana.edu/biofilm-basics/what_are_biofilms.html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091" y="4471086"/>
            <a:ext cx="3166352" cy="2125414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315880" y="6575969"/>
            <a:ext cx="231826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https://en.wikipedia.org/wiki/Biofilm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4148573" y="1533664"/>
            <a:ext cx="4452115" cy="2443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4148573" y="1475492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Adhesión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530692" y="1475492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Crecimiento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7085851" y="1475492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Separación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3" name="5 Rectángulo"/>
          <p:cNvSpPr/>
          <p:nvPr/>
        </p:nvSpPr>
        <p:spPr>
          <a:xfrm>
            <a:off x="291867" y="1615083"/>
            <a:ext cx="223506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Biofilms y </a:t>
            </a:r>
            <a:r>
              <a:rPr lang="en-US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Quorum sensing</a:t>
            </a:r>
            <a:endParaRPr lang="es-VE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68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8" grpId="0"/>
      <p:bldP spid="22" grpId="0" animBg="1"/>
      <p:bldP spid="19" grpId="0"/>
      <p:bldP spid="20" grpId="0"/>
      <p:bldP spid="21" grpId="0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2718591" y="478097"/>
            <a:ext cx="2091051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Comunicación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entre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bacterias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64675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917960" y="308820"/>
            <a:ext cx="1637816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11" name="6 Rectángulo"/>
          <p:cNvSpPr/>
          <p:nvPr/>
        </p:nvSpPr>
        <p:spPr>
          <a:xfrm>
            <a:off x="1966362" y="1550925"/>
            <a:ext cx="5485958" cy="45089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900" b="1" dirty="0" smtClean="0">
              <a:latin typeface="Comic Sans MS" pitchFamily="66" charset="0"/>
            </a:endParaRPr>
          </a:p>
          <a:p>
            <a:r>
              <a:rPr lang="en-US" sz="2000" b="1" dirty="0" smtClean="0">
                <a:latin typeface="Comic Sans MS" pitchFamily="66" charset="0"/>
              </a:rPr>
              <a:t>Biofilm</a:t>
            </a:r>
          </a:p>
          <a:p>
            <a:endParaRPr lang="en-US" sz="1000" b="1" dirty="0" smtClean="0">
              <a:latin typeface="Comic Sans MS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>
                <a:latin typeface="Comic Sans MS" panose="030F0702030302020204" pitchFamily="66" charset="0"/>
              </a:rPr>
              <a:t>Las bacterias </a:t>
            </a:r>
            <a:r>
              <a:rPr lang="es-VE" b="1" dirty="0">
                <a:latin typeface="Comic Sans MS" panose="030F0702030302020204" pitchFamily="66" charset="0"/>
              </a:rPr>
              <a:t>cambian </a:t>
            </a:r>
            <a:r>
              <a:rPr lang="es-VE" dirty="0">
                <a:latin typeface="Comic Sans MS" panose="030F0702030302020204" pitchFamily="66" charset="0"/>
              </a:rPr>
              <a:t>de </a:t>
            </a:r>
            <a:r>
              <a:rPr lang="es-VE" dirty="0" smtClean="0">
                <a:latin typeface="Comic Sans MS" panose="030F0702030302020204" pitchFamily="66" charset="0"/>
              </a:rPr>
              <a:t>estado </a:t>
            </a:r>
            <a:r>
              <a:rPr lang="es-VE" dirty="0">
                <a:latin typeface="Comic Sans MS" panose="030F0702030302020204" pitchFamily="66" charset="0"/>
              </a:rPr>
              <a:t>de</a:t>
            </a:r>
            <a:r>
              <a:rPr lang="es-VE" b="1" dirty="0">
                <a:latin typeface="Comic Sans MS" panose="030F0702030302020204" pitchFamily="66" charset="0"/>
              </a:rPr>
              <a:t> flotación libre (</a:t>
            </a:r>
            <a:r>
              <a:rPr lang="es-VE" dirty="0">
                <a:latin typeface="Comic Sans MS" panose="030F0702030302020204" pitchFamily="66" charset="0"/>
              </a:rPr>
              <a:t>como de plankton) </a:t>
            </a:r>
            <a:r>
              <a:rPr lang="es-VE" dirty="0" smtClean="0">
                <a:latin typeface="Comic Sans MS" panose="030F0702030302020204" pitchFamily="66" charset="0"/>
              </a:rPr>
              <a:t>donde funcionan </a:t>
            </a:r>
            <a:r>
              <a:rPr lang="es-VE" dirty="0">
                <a:latin typeface="Comic Sans MS" panose="030F0702030302020204" pitchFamily="66" charset="0"/>
              </a:rPr>
              <a:t>como </a:t>
            </a:r>
            <a:r>
              <a:rPr lang="es-VE" b="1" dirty="0">
                <a:latin typeface="Comic Sans MS" panose="030F0702030302020204" pitchFamily="66" charset="0"/>
              </a:rPr>
              <a:t>individuos </a:t>
            </a:r>
            <a:r>
              <a:rPr lang="es-VE" dirty="0">
                <a:latin typeface="Comic Sans MS" panose="030F0702030302020204" pitchFamily="66" charset="0"/>
              </a:rPr>
              <a:t>a </a:t>
            </a:r>
            <a:r>
              <a:rPr lang="es-VE" dirty="0" smtClean="0">
                <a:latin typeface="Comic Sans MS" panose="030F0702030302020204" pitchFamily="66" charset="0"/>
              </a:rPr>
              <a:t>estado </a:t>
            </a:r>
            <a:r>
              <a:rPr lang="es-VE" b="1" dirty="0">
                <a:latin typeface="Comic Sans MS" panose="030F0702030302020204" pitchFamily="66" charset="0"/>
              </a:rPr>
              <a:t>sésil </a:t>
            </a:r>
            <a:r>
              <a:rPr lang="es-VE" dirty="0">
                <a:latin typeface="Comic Sans MS" panose="030F0702030302020204" pitchFamily="66" charset="0"/>
              </a:rPr>
              <a:t>donde </a:t>
            </a:r>
            <a:r>
              <a:rPr lang="es-VE" dirty="0" smtClean="0">
                <a:latin typeface="Comic Sans MS" panose="030F0702030302020204" pitchFamily="66" charset="0"/>
              </a:rPr>
              <a:t>funcionan </a:t>
            </a:r>
            <a:r>
              <a:rPr lang="es-VE" dirty="0">
                <a:latin typeface="Comic Sans MS" panose="030F0702030302020204" pitchFamily="66" charset="0"/>
              </a:rPr>
              <a:t>como</a:t>
            </a:r>
            <a:r>
              <a:rPr lang="es-VE" b="1" dirty="0">
                <a:latin typeface="Comic Sans MS" panose="030F0702030302020204" pitchFamily="66" charset="0"/>
              </a:rPr>
              <a:t> comunidades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b="1" dirty="0" smtClean="0">
              <a:latin typeface="Comic Sans MS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b="1" dirty="0" smtClean="0">
              <a:latin typeface="Comic Sans MS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Comic Sans MS" pitchFamily="66" charset="0"/>
              </a:rPr>
              <a:t>C</a:t>
            </a:r>
            <a:r>
              <a:rPr lang="en-US" dirty="0" err="1" smtClean="0">
                <a:latin typeface="Comic Sans MS" pitchFamily="66" charset="0"/>
              </a:rPr>
              <a:t>omunidades</a:t>
            </a:r>
            <a:r>
              <a:rPr lang="en-US" dirty="0" smtClean="0">
                <a:latin typeface="Comic Sans MS" pitchFamily="66" charset="0"/>
              </a:rPr>
              <a:t> no </a:t>
            </a:r>
            <a:r>
              <a:rPr lang="en-US" dirty="0" err="1" smtClean="0">
                <a:latin typeface="Comic Sans MS" pitchFamily="66" charset="0"/>
              </a:rPr>
              <a:t>planktónicas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están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embebidas</a:t>
            </a:r>
            <a:r>
              <a:rPr lang="en-US" dirty="0" smtClean="0">
                <a:latin typeface="Comic Sans MS" pitchFamily="66" charset="0"/>
              </a:rPr>
              <a:t> en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b="1" dirty="0">
                <a:latin typeface="Comic Sans MS" pitchFamily="66" charset="0"/>
              </a:rPr>
              <a:t>m</a:t>
            </a:r>
            <a:r>
              <a:rPr lang="en-US" b="1" dirty="0" smtClean="0">
                <a:latin typeface="Comic Sans MS" pitchFamily="66" charset="0"/>
              </a:rPr>
              <a:t>atrices </a:t>
            </a:r>
            <a:r>
              <a:rPr lang="en-US" b="1" dirty="0" err="1" smtClean="0">
                <a:latin typeface="Comic Sans MS" pitchFamily="66" charset="0"/>
              </a:rPr>
              <a:t>poliméricas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extracelulares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pegajosas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autoproducidas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que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permite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que</a:t>
            </a:r>
            <a:r>
              <a:rPr lang="en-US" dirty="0" smtClean="0">
                <a:latin typeface="Comic Sans MS" pitchFamily="66" charset="0"/>
              </a:rPr>
              <a:t> se </a:t>
            </a:r>
            <a:r>
              <a:rPr lang="en-US" dirty="0" err="1" smtClean="0">
                <a:latin typeface="Comic Sans MS" pitchFamily="66" charset="0"/>
              </a:rPr>
              <a:t>adhieran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unos</a:t>
            </a:r>
            <a:r>
              <a:rPr lang="en-US" dirty="0" smtClean="0">
                <a:latin typeface="Comic Sans MS" pitchFamily="66" charset="0"/>
              </a:rPr>
              <a:t> a </a:t>
            </a:r>
            <a:r>
              <a:rPr lang="en-US" dirty="0" err="1" smtClean="0">
                <a:latin typeface="Comic Sans MS" pitchFamily="66" charset="0"/>
              </a:rPr>
              <a:t>otros</a:t>
            </a:r>
            <a:r>
              <a:rPr lang="en-US" dirty="0" smtClean="0">
                <a:latin typeface="Comic Sans MS" pitchFamily="66" charset="0"/>
              </a:rPr>
              <a:t>, a superficies e </a:t>
            </a:r>
            <a:r>
              <a:rPr lang="en-US" dirty="0" err="1" smtClean="0">
                <a:latin typeface="Comic Sans MS" pitchFamily="66" charset="0"/>
              </a:rPr>
              <a:t>interfases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La </a:t>
            </a:r>
            <a:r>
              <a:rPr lang="en-US" dirty="0" err="1" smtClean="0">
                <a:latin typeface="Comic Sans MS" pitchFamily="66" charset="0"/>
              </a:rPr>
              <a:t>función</a:t>
            </a:r>
            <a:r>
              <a:rPr lang="en-US" dirty="0" smtClean="0">
                <a:latin typeface="Comic Sans MS" pitchFamily="66" charset="0"/>
              </a:rPr>
              <a:t> de c. </a:t>
            </a:r>
            <a:r>
              <a:rPr lang="en-US" dirty="0" err="1" smtClean="0">
                <a:latin typeface="Comic Sans MS" pitchFamily="66" charset="0"/>
              </a:rPr>
              <a:t>sésiles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radicalmente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diferente</a:t>
            </a:r>
            <a:r>
              <a:rPr lang="en-US" dirty="0" smtClean="0">
                <a:latin typeface="Comic Sans MS" pitchFamily="66" charset="0"/>
              </a:rPr>
              <a:t> de c. </a:t>
            </a:r>
            <a:r>
              <a:rPr lang="en-US" dirty="0" err="1" smtClean="0">
                <a:latin typeface="Comic Sans MS" pitchFamily="66" charset="0"/>
              </a:rPr>
              <a:t>planktónicas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respecto</a:t>
            </a:r>
            <a:r>
              <a:rPr lang="en-US" dirty="0" smtClean="0">
                <a:latin typeface="Comic Sans MS" pitchFamily="66" charset="0"/>
              </a:rPr>
              <a:t> a </a:t>
            </a:r>
            <a:r>
              <a:rPr lang="en-US" dirty="0" err="1" smtClean="0">
                <a:latin typeface="Comic Sans MS" pitchFamily="66" charset="0"/>
              </a:rPr>
              <a:t>resistencia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virulencia</a:t>
            </a:r>
            <a:r>
              <a:rPr lang="en-US" dirty="0" smtClean="0">
                <a:latin typeface="Comic Sans MS" pitchFamily="66" charset="0"/>
              </a:rPr>
              <a:t> y </a:t>
            </a:r>
            <a:r>
              <a:rPr lang="en-US" b="1" i="1" dirty="0" smtClean="0">
                <a:latin typeface="Comic Sans MS" pitchFamily="66" charset="0"/>
              </a:rPr>
              <a:t>quorum sensing.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259632" y="6189561"/>
            <a:ext cx="7100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W. De Vos.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biofilms and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human 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t-B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NPJ Biofilms </a:t>
            </a:r>
            <a:r>
              <a:rPr lang="pt-B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Microbiomes</a:t>
            </a:r>
            <a:r>
              <a:rPr lang="pt-B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pt-B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;1:15005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5 Rectángulo"/>
          <p:cNvSpPr/>
          <p:nvPr/>
        </p:nvSpPr>
        <p:spPr>
          <a:xfrm>
            <a:off x="4972457" y="527937"/>
            <a:ext cx="2119823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Biofilms y </a:t>
            </a:r>
            <a:r>
              <a:rPr lang="en-US" i="1" dirty="0" smtClean="0">
                <a:solidFill>
                  <a:prstClr val="black"/>
                </a:solidFill>
                <a:latin typeface="Comic Sans MS" pitchFamily="66" charset="0"/>
              </a:rPr>
              <a:t>Quorum sensing</a:t>
            </a:r>
            <a:endParaRPr lang="es-VE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50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129591" y="308820"/>
            <a:ext cx="2741943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Comunicación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entre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bacterias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64675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917960" y="308820"/>
            <a:ext cx="1637816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10" name="6 Rectángulo"/>
          <p:cNvSpPr/>
          <p:nvPr/>
        </p:nvSpPr>
        <p:spPr>
          <a:xfrm>
            <a:off x="1833071" y="1393827"/>
            <a:ext cx="6123305" cy="4816703"/>
          </a:xfrm>
          <a:prstGeom prst="rect">
            <a:avLst/>
          </a:prstGeom>
          <a:solidFill>
            <a:srgbClr val="DEE7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900" b="1" dirty="0" smtClean="0">
              <a:latin typeface="Comic Sans MS" pitchFamily="66" charset="0"/>
            </a:endParaRPr>
          </a:p>
          <a:p>
            <a:r>
              <a:rPr lang="en-US" sz="2000" b="1" i="1" dirty="0" smtClean="0">
                <a:latin typeface="Comic Sans MS" pitchFamily="66" charset="0"/>
              </a:rPr>
              <a:t>Quorum </a:t>
            </a:r>
            <a:r>
              <a:rPr lang="en-US" sz="2000" b="1" i="1" dirty="0">
                <a:latin typeface="Comic Sans MS" pitchFamily="66" charset="0"/>
              </a:rPr>
              <a:t>sensing </a:t>
            </a:r>
            <a:r>
              <a:rPr lang="en-US" sz="2000" dirty="0">
                <a:latin typeface="Comic Sans MS" pitchFamily="66" charset="0"/>
              </a:rPr>
              <a:t>(</a:t>
            </a:r>
            <a:r>
              <a:rPr lang="en-US" sz="2000" b="1" dirty="0">
                <a:latin typeface="Comic Sans MS" pitchFamily="66" charset="0"/>
              </a:rPr>
              <a:t>QS</a:t>
            </a:r>
            <a:r>
              <a:rPr lang="en-US" sz="2000" dirty="0" smtClean="0">
                <a:latin typeface="Comic Sans MS" pitchFamily="66" charset="0"/>
              </a:rPr>
              <a:t>)</a:t>
            </a:r>
          </a:p>
          <a:p>
            <a:endParaRPr lang="en-US" sz="1000" dirty="0" smtClean="0">
              <a:latin typeface="Comic Sans MS" pitchFamily="66" charset="0"/>
            </a:endParaRPr>
          </a:p>
          <a:p>
            <a:r>
              <a:rPr lang="es-VE" dirty="0">
                <a:latin typeface="Comic Sans MS" panose="030F0702030302020204" pitchFamily="66" charset="0"/>
              </a:rPr>
              <a:t>Es una </a:t>
            </a:r>
            <a:r>
              <a:rPr lang="es-VE" b="1" dirty="0">
                <a:latin typeface="Comic Sans MS" panose="030F0702030302020204" pitchFamily="66" charset="0"/>
              </a:rPr>
              <a:t>forma de comunicación </a:t>
            </a:r>
            <a:r>
              <a:rPr lang="es-VE" dirty="0">
                <a:latin typeface="Comic Sans MS" panose="030F0702030302020204" pitchFamily="66" charset="0"/>
              </a:rPr>
              <a:t>celular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</a:p>
          <a:p>
            <a:endParaRPr lang="es-VE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Las </a:t>
            </a:r>
            <a:r>
              <a:rPr lang="es-VE" dirty="0">
                <a:latin typeface="Comic Sans MS" panose="030F0702030302020204" pitchFamily="66" charset="0"/>
              </a:rPr>
              <a:t>células </a:t>
            </a:r>
            <a:r>
              <a:rPr lang="es-VE" dirty="0" smtClean="0">
                <a:latin typeface="Comic Sans MS" panose="030F0702030302020204" pitchFamily="66" charset="0"/>
              </a:rPr>
              <a:t>producen </a:t>
            </a:r>
            <a:r>
              <a:rPr lang="es-VE" dirty="0">
                <a:latin typeface="Comic Sans MS" panose="030F0702030302020204" pitchFamily="66" charset="0"/>
              </a:rPr>
              <a:t>y excretan sustancias, llamadas </a:t>
            </a:r>
            <a:r>
              <a:rPr lang="es-VE" b="1" dirty="0" err="1">
                <a:latin typeface="Comic Sans MS" panose="030F0702030302020204" pitchFamily="66" charset="0"/>
              </a:rPr>
              <a:t>autoinductores</a:t>
            </a:r>
            <a:r>
              <a:rPr lang="es-VE" dirty="0">
                <a:latin typeface="Comic Sans MS" panose="030F0702030302020204" pitchFamily="66" charset="0"/>
              </a:rPr>
              <a:t>, que sirven de señal química para </a:t>
            </a:r>
            <a:r>
              <a:rPr lang="es-VE" b="1" dirty="0">
                <a:latin typeface="Comic Sans MS" panose="030F0702030302020204" pitchFamily="66" charset="0"/>
              </a:rPr>
              <a:t>inducir la expresión genética </a:t>
            </a:r>
            <a:r>
              <a:rPr lang="es-VE" b="1" dirty="0" smtClean="0">
                <a:latin typeface="Comic Sans MS" pitchFamily="66" charset="0"/>
              </a:rPr>
              <a:t>colectiva</a:t>
            </a:r>
            <a:r>
              <a:rPr lang="es-VE" dirty="0" smtClean="0">
                <a:latin typeface="Comic Sans MS" pitchFamily="66" charset="0"/>
              </a:rPr>
              <a:t> en </a:t>
            </a:r>
            <a:r>
              <a:rPr lang="es-VE" dirty="0">
                <a:latin typeface="Comic Sans MS" pitchFamily="66" charset="0"/>
              </a:rPr>
              <a:t>respuesta a la </a:t>
            </a:r>
            <a:r>
              <a:rPr lang="es-VE" b="1" dirty="0">
                <a:latin typeface="Comic Sans MS" pitchFamily="66" charset="0"/>
              </a:rPr>
              <a:t>densidad de población </a:t>
            </a:r>
            <a:r>
              <a:rPr lang="es-VE" dirty="0" smtClean="0">
                <a:latin typeface="Comic Sans MS" pitchFamily="66" charset="0"/>
              </a:rPr>
              <a:t>. </a:t>
            </a:r>
          </a:p>
          <a:p>
            <a:endParaRPr lang="es-VE" dirty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Este </a:t>
            </a:r>
            <a:r>
              <a:rPr lang="es-VE" dirty="0">
                <a:latin typeface="Comic Sans MS" pitchFamily="66" charset="0"/>
              </a:rPr>
              <a:t>fenómeno es el responsable de que un conjunto de células independientes, bajo la generación de señales extracelulares, </a:t>
            </a:r>
            <a:r>
              <a:rPr lang="es-VE" b="1" dirty="0">
                <a:latin typeface="Comic Sans MS" pitchFamily="66" charset="0"/>
              </a:rPr>
              <a:t>desarrolle comportamientos sociales </a:t>
            </a:r>
            <a:r>
              <a:rPr lang="es-VE" b="1" dirty="0" smtClean="0">
                <a:latin typeface="Comic Sans MS" pitchFamily="66" charset="0"/>
              </a:rPr>
              <a:t>coordinados</a:t>
            </a:r>
            <a:r>
              <a:rPr lang="es-VE" dirty="0" smtClean="0">
                <a:latin typeface="Comic Sans MS" pitchFamily="66" charset="0"/>
              </a:rPr>
              <a:t>.</a:t>
            </a:r>
          </a:p>
          <a:p>
            <a:endParaRPr lang="es-VE" b="1" dirty="0" smtClean="0">
              <a:latin typeface="Comic Sans MS" pitchFamily="66" charset="0"/>
            </a:endParaRPr>
          </a:p>
          <a:p>
            <a:r>
              <a:rPr lang="es-VE" b="1" dirty="0">
                <a:latin typeface="Comic Sans MS" pitchFamily="66" charset="0"/>
              </a:rPr>
              <a:t>E</a:t>
            </a:r>
            <a:r>
              <a:rPr lang="es-VE" b="1" dirty="0" smtClean="0">
                <a:latin typeface="Comic Sans MS" pitchFamily="66" charset="0"/>
              </a:rPr>
              <a:t>studios en intestino humano </a:t>
            </a:r>
            <a:r>
              <a:rPr lang="es-VE" dirty="0" smtClean="0">
                <a:latin typeface="Comic Sans MS" pitchFamily="66" charset="0"/>
              </a:rPr>
              <a:t>han dado poca atención a la organización espacial de comunidades microbianas en luz, comida o mucosa.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221397" y="6291963"/>
            <a:ext cx="4558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W. De Vos.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biofilms and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human 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pt-B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NPJ </a:t>
            </a:r>
            <a:r>
              <a:rPr lang="pt-B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Biofilms </a:t>
            </a:r>
            <a:r>
              <a:rPr lang="pt-B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Microbiomes</a:t>
            </a:r>
            <a:r>
              <a:rPr lang="pt-B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pt-B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;1:15005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5 Rectángulo"/>
          <p:cNvSpPr/>
          <p:nvPr/>
        </p:nvSpPr>
        <p:spPr>
          <a:xfrm>
            <a:off x="6084168" y="396266"/>
            <a:ext cx="187220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Biofilms y </a:t>
            </a:r>
            <a:r>
              <a:rPr lang="en-US" i="1" dirty="0" smtClean="0">
                <a:solidFill>
                  <a:prstClr val="black"/>
                </a:solidFill>
                <a:latin typeface="Comic Sans MS" pitchFamily="66" charset="0"/>
              </a:rPr>
              <a:t>Quorum sensing</a:t>
            </a:r>
            <a:endParaRPr lang="es-VE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9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2801071" y="367787"/>
            <a:ext cx="2741943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Comunicación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entre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bacterias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64675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917960" y="308820"/>
            <a:ext cx="1637816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13" name="5 Rectángulo"/>
          <p:cNvSpPr/>
          <p:nvPr/>
        </p:nvSpPr>
        <p:spPr>
          <a:xfrm>
            <a:off x="5792853" y="478097"/>
            <a:ext cx="187220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Biofilms y </a:t>
            </a:r>
            <a:r>
              <a:rPr lang="en-US" i="1" dirty="0" smtClean="0">
                <a:solidFill>
                  <a:prstClr val="black"/>
                </a:solidFill>
                <a:latin typeface="Comic Sans MS" pitchFamily="66" charset="0"/>
              </a:rPr>
              <a:t>Quorum sensing</a:t>
            </a:r>
            <a:endParaRPr lang="es-VE" i="1" dirty="0">
              <a:latin typeface="Comic Sans MS" pitchFamily="66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772" y="1685568"/>
            <a:ext cx="4312233" cy="455845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64675" y="2127120"/>
            <a:ext cx="284162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Mukherjee</a:t>
            </a:r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BL. </a:t>
            </a:r>
            <a:r>
              <a:rPr lang="es-V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Bassler</a:t>
            </a:r>
            <a:endParaRPr lang="es-V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VE" sz="1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</a:t>
            </a:r>
            <a:r>
              <a:rPr lang="es-VE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quorum </a:t>
            </a:r>
            <a:r>
              <a:rPr lang="es-VE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sensing</a:t>
            </a:r>
            <a:r>
              <a:rPr lang="es-VE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  <a:r>
              <a:rPr lang="es-VE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dynamically</a:t>
            </a:r>
            <a:r>
              <a:rPr lang="es-VE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changing</a:t>
            </a:r>
            <a:r>
              <a:rPr lang="es-VE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environments</a:t>
            </a:r>
            <a:endParaRPr lang="es-VE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V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abril </a:t>
            </a:r>
            <a:r>
              <a:rPr lang="es-V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es-V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5 Rectángulo"/>
          <p:cNvSpPr/>
          <p:nvPr/>
        </p:nvSpPr>
        <p:spPr>
          <a:xfrm>
            <a:off x="333512" y="3694924"/>
            <a:ext cx="1872208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prstClr val="black"/>
                </a:solidFill>
                <a:latin typeface="Comic Sans MS" pitchFamily="66" charset="0"/>
              </a:rPr>
              <a:t>Quorum sensing 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y microbiota del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hospedero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460834" y="5138349"/>
            <a:ext cx="21898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DPO producido por B. </a:t>
            </a:r>
            <a:r>
              <a:rPr lang="es-VE" sz="1400" dirty="0" err="1" smtClean="0">
                <a:latin typeface="Comic Sans MS" panose="030F0702030302020204" pitchFamily="66" charset="0"/>
              </a:rPr>
              <a:t>obeum</a:t>
            </a:r>
            <a:r>
              <a:rPr lang="es-VE" sz="1400" dirty="0" smtClean="0">
                <a:latin typeface="Comic Sans MS" panose="030F0702030302020204" pitchFamily="66" charset="0"/>
              </a:rPr>
              <a:t> anaerobio Gram + en intestino reduce </a:t>
            </a:r>
            <a:r>
              <a:rPr lang="es-VE" sz="1400" dirty="0" err="1" smtClean="0">
                <a:latin typeface="Comic Sans MS" panose="030F0702030302020204" pitchFamily="66" charset="0"/>
              </a:rPr>
              <a:t>patogenicidad</a:t>
            </a:r>
            <a:r>
              <a:rPr lang="es-VE" sz="1400" dirty="0" smtClean="0">
                <a:latin typeface="Comic Sans MS" panose="030F0702030302020204" pitchFamily="66" charset="0"/>
              </a:rPr>
              <a:t> de V. </a:t>
            </a:r>
            <a:r>
              <a:rPr lang="es-VE" sz="1400" dirty="0" err="1" smtClean="0">
                <a:latin typeface="Comic Sans MS" panose="030F0702030302020204" pitchFamily="66" charset="0"/>
              </a:rPr>
              <a:t>colerae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 rot="20261957">
            <a:off x="5021508" y="2394835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Antibióticos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668920" y="1647131"/>
            <a:ext cx="1809253" cy="398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6066868" y="1663036"/>
            <a:ext cx="1809253" cy="204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4599426" y="1360425"/>
            <a:ext cx="1765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anose="030F0702030302020204" pitchFamily="66" charset="0"/>
              </a:rPr>
              <a:t>Firmicutes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Principales productores de AI-2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389202" y="1467104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Disbiosis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405155" y="2894226"/>
            <a:ext cx="538908" cy="205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5181018" y="3555898"/>
            <a:ext cx="723991" cy="1519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 rot="2080975">
            <a:off x="4960989" y="3561750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i="1" dirty="0" smtClean="0">
                <a:latin typeface="Comic Sans MS" panose="030F0702030302020204" pitchFamily="66" charset="0"/>
              </a:rPr>
              <a:t>E. Coli </a:t>
            </a:r>
            <a:r>
              <a:rPr lang="es-VE" sz="1400" dirty="0" smtClean="0">
                <a:latin typeface="Comic Sans MS" panose="030F0702030302020204" pitchFamily="66" charset="0"/>
              </a:rPr>
              <a:t>+AI-2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706794" y="1785978"/>
            <a:ext cx="15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latin typeface="Comic Sans MS" panose="030F0702030302020204" pitchFamily="66" charset="0"/>
              </a:rPr>
              <a:t>Bacteroidetes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3203848" y="1523927"/>
            <a:ext cx="465072" cy="3434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Elipse 22"/>
          <p:cNvSpPr/>
          <p:nvPr/>
        </p:nvSpPr>
        <p:spPr>
          <a:xfrm>
            <a:off x="3215067" y="4248962"/>
            <a:ext cx="465072" cy="3434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Elipse 23"/>
          <p:cNvSpPr/>
          <p:nvPr/>
        </p:nvSpPr>
        <p:spPr>
          <a:xfrm>
            <a:off x="5547088" y="4293096"/>
            <a:ext cx="465072" cy="3434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Rectángulo 4"/>
          <p:cNvSpPr/>
          <p:nvPr/>
        </p:nvSpPr>
        <p:spPr>
          <a:xfrm>
            <a:off x="6240590" y="4149080"/>
            <a:ext cx="1287065" cy="207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6151505" y="4069182"/>
            <a:ext cx="1513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Rescate parcial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del microbiota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18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/>
      <p:bldP spid="17" grpId="0"/>
      <p:bldP spid="19" grpId="0" animBg="1"/>
      <p:bldP spid="20" grpId="0" animBg="1"/>
      <p:bldP spid="15" grpId="0"/>
      <p:bldP spid="16" grpId="0"/>
      <p:bldP spid="21" grpId="0" animBg="1"/>
      <p:bldP spid="22" grpId="0" animBg="1"/>
      <p:bldP spid="18" grpId="0"/>
      <p:bldP spid="14" grpId="0"/>
      <p:bldP spid="3" grpId="0" animBg="1"/>
      <p:bldP spid="23" grpId="0" animBg="1"/>
      <p:bldP spid="24" grpId="0" animBg="1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724645" y="1196752"/>
            <a:ext cx="6375747" cy="449353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32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Intestinal y </a:t>
            </a:r>
            <a:r>
              <a:rPr lang="es-VE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8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Novedades en algunas enfermedades</a:t>
            </a:r>
            <a:endParaRPr lang="es-VE" sz="2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080239" y="1369833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09355" y="2728261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741040" y="4076265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877295" y="5234719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7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737229" y="1816601"/>
            <a:ext cx="6381747" cy="372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800" b="1" dirty="0" smtClean="0">
                <a:latin typeface="Comic Sans MS" pitchFamily="66" charset="0"/>
              </a:rPr>
              <a:t> </a:t>
            </a:r>
          </a:p>
          <a:p>
            <a:r>
              <a:rPr lang="en-US" sz="1600" b="1" dirty="0" smtClean="0">
                <a:latin typeface="Comic Sans MS" pitchFamily="66" charset="0"/>
              </a:rPr>
              <a:t>A. </a:t>
            </a:r>
            <a:r>
              <a:rPr lang="en-US" dirty="0" smtClean="0">
                <a:latin typeface="Comic Sans MS" pitchFamily="66" charset="0"/>
              </a:rPr>
              <a:t>. </a:t>
            </a:r>
            <a:r>
              <a:rPr lang="en-US" dirty="0" err="1" smtClean="0">
                <a:latin typeface="Comic Sans MS" pitchFamily="66" charset="0"/>
              </a:rPr>
              <a:t>Alteración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composición</a:t>
            </a:r>
            <a:r>
              <a:rPr lang="en-US" dirty="0" smtClean="0">
                <a:latin typeface="Comic Sans MS" pitchFamily="66" charset="0"/>
              </a:rPr>
              <a:t> del </a:t>
            </a:r>
            <a:r>
              <a:rPr lang="en-US" dirty="0" err="1" smtClean="0">
                <a:latin typeface="Comic Sans MS" pitchFamily="66" charset="0"/>
              </a:rPr>
              <a:t>microbiota</a:t>
            </a:r>
            <a:r>
              <a:rPr lang="en-US" dirty="0" smtClean="0">
                <a:latin typeface="Comic Sans MS" pitchFamily="66" charset="0"/>
              </a:rPr>
              <a:t> normal </a:t>
            </a:r>
            <a:r>
              <a:rPr lang="en-US" dirty="0" err="1" smtClean="0">
                <a:latin typeface="Comic Sans MS" pitchFamily="66" charset="0"/>
              </a:rPr>
              <a:t>por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tratamiento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antibiótico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lleva</a:t>
            </a:r>
            <a:r>
              <a:rPr lang="en-US" dirty="0" smtClean="0">
                <a:latin typeface="Comic Sans MS" pitchFamily="66" charset="0"/>
              </a:rPr>
              <a:t> a </a:t>
            </a:r>
            <a:r>
              <a:rPr lang="en-US" dirty="0" err="1" smtClean="0">
                <a:latin typeface="Comic Sans MS" pitchFamily="66" charset="0"/>
              </a:rPr>
              <a:t>reducción</a:t>
            </a:r>
            <a:r>
              <a:rPr lang="en-US" dirty="0" smtClean="0">
                <a:latin typeface="Comic Sans MS" pitchFamily="66" charset="0"/>
              </a:rPr>
              <a:t> en </a:t>
            </a:r>
            <a:r>
              <a:rPr lang="en-US" dirty="0" err="1" smtClean="0">
                <a:latin typeface="Comic Sans MS" pitchFamily="66" charset="0"/>
              </a:rPr>
              <a:t>bacterias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que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producen</a:t>
            </a:r>
            <a:r>
              <a:rPr lang="en-US" dirty="0" smtClean="0">
                <a:latin typeface="Comic Sans MS" pitchFamily="66" charset="0"/>
              </a:rPr>
              <a:t> AI-2 (</a:t>
            </a:r>
            <a:r>
              <a:rPr lang="en-US" sz="1400" dirty="0" smtClean="0">
                <a:latin typeface="Comic Sans MS" pitchFamily="66" charset="0"/>
              </a:rPr>
              <a:t>y </a:t>
            </a:r>
            <a:r>
              <a:rPr lang="en-US" sz="1400" dirty="0" err="1" smtClean="0">
                <a:latin typeface="Comic Sans MS" pitchFamily="66" charset="0"/>
              </a:rPr>
              <a:t>niveles</a:t>
            </a:r>
            <a:r>
              <a:rPr lang="en-US" sz="1400" dirty="0" smtClean="0">
                <a:latin typeface="Comic Sans MS" pitchFamily="66" charset="0"/>
              </a:rPr>
              <a:t> de AI-2</a:t>
            </a:r>
            <a:r>
              <a:rPr lang="en-US" dirty="0" smtClean="0">
                <a:latin typeface="Comic Sans MS" pitchFamily="66" charset="0"/>
              </a:rPr>
              <a:t>),</a:t>
            </a:r>
            <a:r>
              <a:rPr lang="en-US" dirty="0" err="1" smtClean="0">
                <a:latin typeface="Comic Sans MS" pitchFamily="66" charset="0"/>
              </a:rPr>
              <a:t>resultando</a:t>
            </a:r>
            <a:r>
              <a:rPr lang="en-US" dirty="0" smtClean="0">
                <a:latin typeface="Comic Sans MS" pitchFamily="66" charset="0"/>
              </a:rPr>
              <a:t> en </a:t>
            </a:r>
            <a:r>
              <a:rPr lang="en-US" dirty="0" err="1" smtClean="0">
                <a:latin typeface="Comic Sans MS" pitchFamily="66" charset="0"/>
              </a:rPr>
              <a:t>disbiosis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En </a:t>
            </a:r>
            <a:r>
              <a:rPr lang="en-US" dirty="0" err="1" smtClean="0">
                <a:latin typeface="Comic Sans MS" pitchFamily="66" charset="0"/>
              </a:rPr>
              <a:t>este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caso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miembros</a:t>
            </a:r>
            <a:r>
              <a:rPr lang="en-US" dirty="0" smtClean="0">
                <a:latin typeface="Comic Sans MS" pitchFamily="66" charset="0"/>
              </a:rPr>
              <a:t> de phylum de </a:t>
            </a:r>
            <a:r>
              <a:rPr lang="en-US" dirty="0" err="1" smtClean="0">
                <a:latin typeface="Comic Sans MS" pitchFamily="66" charset="0"/>
              </a:rPr>
              <a:t>Firmicutes</a:t>
            </a:r>
            <a:r>
              <a:rPr lang="en-US" dirty="0" smtClean="0">
                <a:latin typeface="Comic Sans MS" pitchFamily="66" charset="0"/>
              </a:rPr>
              <a:t>  son los </a:t>
            </a:r>
            <a:r>
              <a:rPr lang="en-US" dirty="0" err="1" smtClean="0">
                <a:latin typeface="Comic Sans MS" pitchFamily="66" charset="0"/>
              </a:rPr>
              <a:t>productores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primarios</a:t>
            </a:r>
            <a:r>
              <a:rPr lang="en-US" dirty="0" smtClean="0">
                <a:latin typeface="Comic Sans MS" pitchFamily="66" charset="0"/>
              </a:rPr>
              <a:t> AI-2 , y </a:t>
            </a:r>
            <a:r>
              <a:rPr lang="en-US" dirty="0" err="1" smtClean="0">
                <a:latin typeface="Comic Sans MS" pitchFamily="66" charset="0"/>
              </a:rPr>
              <a:t>su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abundancia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decrece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luego</a:t>
            </a:r>
            <a:r>
              <a:rPr lang="en-US" dirty="0" smtClean="0">
                <a:latin typeface="Comic Sans MS" pitchFamily="66" charset="0"/>
              </a:rPr>
              <a:t> del </a:t>
            </a:r>
            <a:r>
              <a:rPr lang="en-US" dirty="0" err="1" smtClean="0">
                <a:latin typeface="Comic Sans MS" pitchFamily="66" charset="0"/>
              </a:rPr>
              <a:t>trat</a:t>
            </a:r>
            <a:r>
              <a:rPr lang="en-US" dirty="0" smtClean="0">
                <a:latin typeface="Comic Sans MS" pitchFamily="66" charset="0"/>
              </a:rPr>
              <a:t>. </a:t>
            </a:r>
            <a:r>
              <a:rPr lang="en-US" dirty="0" err="1" smtClean="0">
                <a:latin typeface="Comic Sans MS" pitchFamily="66" charset="0"/>
              </a:rPr>
              <a:t>antibiótico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mientras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que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miembros</a:t>
            </a:r>
            <a:r>
              <a:rPr lang="en-US" dirty="0" smtClean="0">
                <a:latin typeface="Comic Sans MS" pitchFamily="66" charset="0"/>
              </a:rPr>
              <a:t> de phylum </a:t>
            </a:r>
            <a:r>
              <a:rPr lang="en-US" dirty="0" err="1" smtClean="0">
                <a:latin typeface="Comic Sans MS" pitchFamily="66" charset="0"/>
              </a:rPr>
              <a:t>Bacteroidetes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crece</a:t>
            </a:r>
            <a:r>
              <a:rPr lang="en-US" dirty="0" smtClean="0">
                <a:latin typeface="Comic Sans MS" pitchFamily="66" charset="0"/>
              </a:rPr>
              <a:t> en </a:t>
            </a:r>
            <a:r>
              <a:rPr lang="en-US" dirty="0" err="1" smtClean="0">
                <a:latin typeface="Comic Sans MS" pitchFamily="66" charset="0"/>
              </a:rPr>
              <a:t>abundancia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sz="1200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Sin embargo, </a:t>
            </a:r>
            <a:r>
              <a:rPr lang="en-US" dirty="0" err="1" smtClean="0">
                <a:latin typeface="Comic Sans MS" pitchFamily="66" charset="0"/>
              </a:rPr>
              <a:t>aumento</a:t>
            </a:r>
            <a:r>
              <a:rPr lang="en-US" dirty="0" smtClean="0">
                <a:latin typeface="Comic Sans MS" pitchFamily="66" charset="0"/>
              </a:rPr>
              <a:t> artificial de </a:t>
            </a:r>
            <a:r>
              <a:rPr lang="en-US" dirty="0" err="1" smtClean="0">
                <a:latin typeface="Comic Sans MS" pitchFamily="66" charset="0"/>
              </a:rPr>
              <a:t>niveles</a:t>
            </a:r>
            <a:r>
              <a:rPr lang="en-US" dirty="0" smtClean="0">
                <a:latin typeface="Comic Sans MS" pitchFamily="66" charset="0"/>
              </a:rPr>
              <a:t> AI-2 </a:t>
            </a:r>
            <a:r>
              <a:rPr lang="en-US" dirty="0" err="1" smtClean="0">
                <a:latin typeface="Comic Sans MS" pitchFamily="66" charset="0"/>
              </a:rPr>
              <a:t>por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introducción</a:t>
            </a:r>
            <a:r>
              <a:rPr lang="en-US" dirty="0" smtClean="0">
                <a:latin typeface="Comic Sans MS" pitchFamily="66" charset="0"/>
              </a:rPr>
              <a:t> un </a:t>
            </a:r>
            <a:r>
              <a:rPr lang="en-US" dirty="0" err="1" smtClean="0">
                <a:latin typeface="Comic Sans MS" pitchFamily="66" charset="0"/>
              </a:rPr>
              <a:t>productor</a:t>
            </a:r>
            <a:r>
              <a:rPr lang="en-US" dirty="0" smtClean="0">
                <a:latin typeface="Comic Sans MS" pitchFamily="66" charset="0"/>
              </a:rPr>
              <a:t> de AI-2 (</a:t>
            </a:r>
            <a:r>
              <a:rPr lang="en-US" sz="1400" dirty="0" smtClean="0">
                <a:latin typeface="Comic Sans MS" pitchFamily="66" charset="0"/>
              </a:rPr>
              <a:t>en </a:t>
            </a:r>
            <a:r>
              <a:rPr lang="en-US" sz="1400" dirty="0" err="1" smtClean="0">
                <a:latin typeface="Comic Sans MS" pitchFamily="66" charset="0"/>
              </a:rPr>
              <a:t>este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400" dirty="0" err="1" smtClean="0">
                <a:latin typeface="Comic Sans MS" pitchFamily="66" charset="0"/>
              </a:rPr>
              <a:t>caso</a:t>
            </a:r>
            <a:r>
              <a:rPr lang="en-US" sz="1400" dirty="0" smtClean="0">
                <a:latin typeface="Comic Sans MS" pitchFamily="66" charset="0"/>
              </a:rPr>
              <a:t>, </a:t>
            </a:r>
            <a:r>
              <a:rPr lang="en-US" sz="1400" dirty="0" err="1" smtClean="0">
                <a:latin typeface="Comic Sans MS" pitchFamily="66" charset="0"/>
              </a:rPr>
              <a:t>una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400" dirty="0" err="1" smtClean="0">
                <a:latin typeface="Comic Sans MS" pitchFamily="66" charset="0"/>
              </a:rPr>
              <a:t>cepa</a:t>
            </a:r>
            <a:r>
              <a:rPr lang="en-US" sz="1400" dirty="0" smtClean="0">
                <a:latin typeface="Comic Sans MS" pitchFamily="66" charset="0"/>
              </a:rPr>
              <a:t> an </a:t>
            </a:r>
            <a:r>
              <a:rPr lang="en-US" sz="1400" dirty="0" err="1" smtClean="0">
                <a:latin typeface="Comic Sans MS" pitchFamily="66" charset="0"/>
              </a:rPr>
              <a:t>construida</a:t>
            </a:r>
            <a:r>
              <a:rPr lang="en-US" sz="1400" dirty="0" smtClean="0">
                <a:latin typeface="Comic Sans MS" pitchFamily="66" charset="0"/>
              </a:rPr>
              <a:t> de </a:t>
            </a:r>
            <a:r>
              <a:rPr lang="en-US" sz="1400" i="1" dirty="0" smtClean="0">
                <a:latin typeface="Comic Sans MS" pitchFamily="66" charset="0"/>
              </a:rPr>
              <a:t>Escherichia </a:t>
            </a:r>
            <a:r>
              <a:rPr lang="en-US" sz="1400" i="1" dirty="0">
                <a:latin typeface="Comic Sans MS" pitchFamily="66" charset="0"/>
              </a:rPr>
              <a:t>coli</a:t>
            </a:r>
            <a:r>
              <a:rPr lang="en-US" dirty="0">
                <a:latin typeface="Comic Sans MS" pitchFamily="66" charset="0"/>
              </a:rPr>
              <a:t>) </a:t>
            </a:r>
            <a:r>
              <a:rPr lang="en-US" dirty="0" err="1" smtClean="0">
                <a:latin typeface="Comic Sans MS" pitchFamily="66" charset="0"/>
              </a:rPr>
              <a:t>restaura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parcialmente</a:t>
            </a:r>
            <a:r>
              <a:rPr lang="en-US" dirty="0" smtClean="0">
                <a:latin typeface="Comic Sans MS" pitchFamily="66" charset="0"/>
              </a:rPr>
              <a:t> la </a:t>
            </a:r>
            <a:r>
              <a:rPr lang="en-US" dirty="0" err="1" smtClean="0">
                <a:latin typeface="Comic Sans MS" pitchFamily="66" charset="0"/>
              </a:rPr>
              <a:t>composición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normaldel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microbiota</a:t>
            </a:r>
            <a:r>
              <a:rPr lang="en-US" dirty="0" smtClean="0">
                <a:latin typeface="Comic Sans MS" pitchFamily="66" charset="0"/>
              </a:rPr>
              <a:t> intestinal. </a:t>
            </a:r>
            <a:endParaRPr lang="en-US" sz="1600" dirty="0" smtClean="0">
              <a:latin typeface="Comic Sans MS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455404" y="5647006"/>
            <a:ext cx="49167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Mukherjee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BL.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Bassler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quorum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sensing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dynamically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changing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environments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abril </a:t>
            </a:r>
            <a:r>
              <a:rPr lang="es-VE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2 Rectángulo"/>
          <p:cNvSpPr/>
          <p:nvPr/>
        </p:nvSpPr>
        <p:spPr>
          <a:xfrm>
            <a:off x="2251576" y="501650"/>
            <a:ext cx="5867400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prstClr val="black"/>
                </a:solidFill>
                <a:latin typeface="Comic Sans MS" pitchFamily="66" charset="0"/>
              </a:rPr>
              <a:t>Quorum sensing 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y el 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</a:rPr>
              <a:t>M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icrobiota del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</a:rPr>
              <a:t>H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ospedero</a:t>
            </a:r>
            <a:endParaRPr lang="en-US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64675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62151" y="696910"/>
            <a:ext cx="1302188" cy="11079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627783" y="1008069"/>
            <a:ext cx="457200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latin typeface="Comic Sans MS" pitchFamily="66" charset="0"/>
              </a:rPr>
              <a:t>Quorum sensing </a:t>
            </a:r>
            <a:r>
              <a:rPr lang="en-US" b="1" dirty="0" err="1">
                <a:latin typeface="Comic Sans MS" pitchFamily="66" charset="0"/>
              </a:rPr>
              <a:t>puede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controlar</a:t>
            </a:r>
            <a:r>
              <a:rPr lang="en-US" b="1" dirty="0">
                <a:latin typeface="Comic Sans MS" pitchFamily="66" charset="0"/>
              </a:rPr>
              <a:t> la </a:t>
            </a:r>
            <a:r>
              <a:rPr lang="en-US" b="1" dirty="0" err="1">
                <a:latin typeface="Comic Sans MS" pitchFamily="66" charset="0"/>
              </a:rPr>
              <a:t>composición</a:t>
            </a:r>
            <a:r>
              <a:rPr lang="en-US" dirty="0">
                <a:latin typeface="Comic Sans MS" pitchFamily="66" charset="0"/>
              </a:rPr>
              <a:t> del  microbiota intestinal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286960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525292" y="2087791"/>
            <a:ext cx="6431083" cy="33855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B. </a:t>
            </a:r>
            <a:r>
              <a:rPr lang="en-US" dirty="0" smtClean="0">
                <a:latin typeface="Comic Sans MS" pitchFamily="66" charset="0"/>
              </a:rPr>
              <a:t>La bacteria </a:t>
            </a:r>
            <a:r>
              <a:rPr lang="en-US" dirty="0" err="1" smtClean="0">
                <a:latin typeface="Comic Sans MS" pitchFamily="66" charset="0"/>
              </a:rPr>
              <a:t>comensal</a:t>
            </a:r>
            <a:r>
              <a:rPr lang="en-US" dirty="0" smtClean="0">
                <a:latin typeface="Comic Sans MS" pitchFamily="66" charset="0"/>
              </a:rPr>
              <a:t> intestinal </a:t>
            </a:r>
            <a:r>
              <a:rPr lang="en-US" i="1" dirty="0" err="1" smtClean="0">
                <a:latin typeface="Comic Sans MS" pitchFamily="66" charset="0"/>
              </a:rPr>
              <a:t>Blautia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obeum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puede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producir</a:t>
            </a:r>
            <a:r>
              <a:rPr lang="en-US" dirty="0" smtClean="0">
                <a:latin typeface="Comic Sans MS" pitchFamily="66" charset="0"/>
              </a:rPr>
              <a:t> el </a:t>
            </a:r>
            <a:r>
              <a:rPr lang="en-US" dirty="0" err="1" smtClean="0">
                <a:latin typeface="Comic Sans MS" pitchFamily="66" charset="0"/>
              </a:rPr>
              <a:t>autoinductor</a:t>
            </a:r>
            <a:r>
              <a:rPr lang="en-US" dirty="0" smtClean="0">
                <a:latin typeface="Comic Sans MS" pitchFamily="66" charset="0"/>
              </a:rPr>
              <a:t> DPO. Se ha </a:t>
            </a:r>
            <a:r>
              <a:rPr lang="en-US" dirty="0" err="1" smtClean="0">
                <a:latin typeface="Comic Sans MS" pitchFamily="66" charset="0"/>
              </a:rPr>
              <a:t>especulado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que</a:t>
            </a:r>
            <a:r>
              <a:rPr lang="en-US" dirty="0" smtClean="0">
                <a:latin typeface="Comic Sans MS" pitchFamily="66" charset="0"/>
              </a:rPr>
              <a:t> DPO </a:t>
            </a:r>
            <a:r>
              <a:rPr lang="en-US" dirty="0" err="1" smtClean="0">
                <a:latin typeface="Comic Sans MS" pitchFamily="66" charset="0"/>
              </a:rPr>
              <a:t>inhibe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colonización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por</a:t>
            </a:r>
            <a:r>
              <a:rPr lang="en-US" i="1" dirty="0" err="1" smtClean="0">
                <a:latin typeface="Comic Sans MS" pitchFamily="66" charset="0"/>
              </a:rPr>
              <a:t>Vibrio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cholerae</a:t>
            </a:r>
            <a:r>
              <a:rPr lang="en-US" i="1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posiblemente</a:t>
            </a:r>
            <a:r>
              <a:rPr lang="en-US" dirty="0" smtClean="0">
                <a:latin typeface="Comic Sans MS" pitchFamily="66" charset="0"/>
              </a:rPr>
              <a:t>  </a:t>
            </a:r>
            <a:r>
              <a:rPr lang="en-US" dirty="0" err="1" smtClean="0">
                <a:latin typeface="Comic Sans MS" pitchFamily="66" charset="0"/>
              </a:rPr>
              <a:t>dando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protección</a:t>
            </a:r>
            <a:r>
              <a:rPr lang="en-US" dirty="0" smtClean="0">
                <a:latin typeface="Comic Sans MS" pitchFamily="66" charset="0"/>
              </a:rPr>
              <a:t> contra el </a:t>
            </a:r>
            <a:r>
              <a:rPr lang="en-US" dirty="0" err="1" smtClean="0">
                <a:latin typeface="Comic Sans MS" pitchFamily="66" charset="0"/>
              </a:rPr>
              <a:t>patógeno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C. </a:t>
            </a:r>
            <a:r>
              <a:rPr lang="en-US" dirty="0" err="1" smtClean="0">
                <a:latin typeface="Comic Sans MS" pitchFamily="66" charset="0"/>
              </a:rPr>
              <a:t>Puede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ocurrir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comunicación</a:t>
            </a:r>
            <a:r>
              <a:rPr lang="en-US" dirty="0" smtClean="0">
                <a:latin typeface="Comic Sans MS" pitchFamily="66" charset="0"/>
              </a:rPr>
              <a:t> entre c. </a:t>
            </a:r>
            <a:r>
              <a:rPr lang="en-US" dirty="0" err="1" smtClean="0">
                <a:latin typeface="Comic Sans MS" pitchFamily="66" charset="0"/>
              </a:rPr>
              <a:t>epiteliales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mamífero</a:t>
            </a:r>
            <a:r>
              <a:rPr lang="en-US" dirty="0" smtClean="0">
                <a:latin typeface="Comic Sans MS" pitchFamily="66" charset="0"/>
              </a:rPr>
              <a:t> y  </a:t>
            </a:r>
            <a:r>
              <a:rPr lang="en-US" dirty="0" err="1" smtClean="0">
                <a:latin typeface="Comic Sans MS" pitchFamily="66" charset="0"/>
              </a:rPr>
              <a:t>bacterias</a:t>
            </a:r>
            <a:r>
              <a:rPr lang="en-US" dirty="0">
                <a:latin typeface="Comic Sans MS" pitchFamily="66" charset="0"/>
              </a:rPr>
              <a:t>.</a:t>
            </a:r>
            <a:r>
              <a:rPr lang="en-US" dirty="0" smtClean="0">
                <a:latin typeface="Comic Sans MS" pitchFamily="66" charset="0"/>
              </a:rPr>
              <a:t> C. </a:t>
            </a:r>
            <a:r>
              <a:rPr lang="en-US" dirty="0" err="1" smtClean="0">
                <a:latin typeface="Comic Sans MS" pitchFamily="66" charset="0"/>
              </a:rPr>
              <a:t>epiteliales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liberan</a:t>
            </a:r>
            <a:r>
              <a:rPr lang="en-US" dirty="0" smtClean="0">
                <a:latin typeface="Comic Sans MS" pitchFamily="66" charset="0"/>
              </a:rPr>
              <a:t> AI-2 </a:t>
            </a:r>
            <a:r>
              <a:rPr lang="en-US" dirty="0" err="1" smtClean="0">
                <a:latin typeface="Comic Sans MS" pitchFamily="66" charset="0"/>
              </a:rPr>
              <a:t>imitador</a:t>
            </a:r>
            <a:r>
              <a:rPr lang="en-US" dirty="0" smtClean="0">
                <a:latin typeface="Comic Sans MS" pitchFamily="66" charset="0"/>
              </a:rPr>
              <a:t> en </a:t>
            </a:r>
            <a:r>
              <a:rPr lang="en-US" dirty="0" err="1" smtClean="0">
                <a:latin typeface="Comic Sans MS" pitchFamily="66" charset="0"/>
              </a:rPr>
              <a:t>respuesta</a:t>
            </a:r>
            <a:r>
              <a:rPr lang="en-US" dirty="0" smtClean="0">
                <a:latin typeface="Comic Sans MS" pitchFamily="66" charset="0"/>
              </a:rPr>
              <a:t> a </a:t>
            </a:r>
            <a:r>
              <a:rPr lang="en-US" dirty="0" err="1" smtClean="0">
                <a:latin typeface="Comic Sans MS" pitchFamily="66" charset="0"/>
              </a:rPr>
              <a:t>bacterias</a:t>
            </a:r>
            <a:r>
              <a:rPr lang="en-US" dirty="0">
                <a:latin typeface="Comic Sans MS" pitchFamily="66" charset="0"/>
              </a:rPr>
              <a:t>,</a:t>
            </a:r>
            <a:r>
              <a:rPr lang="en-US" dirty="0" smtClean="0">
                <a:latin typeface="Comic Sans MS" pitchFamily="66" charset="0"/>
              </a:rPr>
              <a:t> y </a:t>
            </a:r>
            <a:r>
              <a:rPr lang="en-US" dirty="0" err="1" smtClean="0">
                <a:latin typeface="Comic Sans MS" pitchFamily="66" charset="0"/>
              </a:rPr>
              <a:t>este</a:t>
            </a:r>
            <a:r>
              <a:rPr lang="en-US" dirty="0" smtClean="0">
                <a:latin typeface="Comic Sans MS" pitchFamily="66" charset="0"/>
              </a:rPr>
              <a:t> AI-2 </a:t>
            </a:r>
            <a:r>
              <a:rPr lang="en-US" dirty="0" err="1" smtClean="0">
                <a:latin typeface="Comic Sans MS" pitchFamily="66" charset="0"/>
              </a:rPr>
              <a:t>imitador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detectado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por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colonizadores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bacterianos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via </a:t>
            </a:r>
            <a:r>
              <a:rPr lang="en-US" dirty="0" err="1" smtClean="0">
                <a:latin typeface="Comic Sans MS" pitchFamily="66" charset="0"/>
              </a:rPr>
              <a:t>sus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receptores</a:t>
            </a:r>
            <a:r>
              <a:rPr lang="en-US" dirty="0" smtClean="0">
                <a:latin typeface="Comic Sans MS" pitchFamily="66" charset="0"/>
              </a:rPr>
              <a:t> quorum-sensing AI-2. </a:t>
            </a:r>
            <a:r>
              <a:rPr lang="en-US" dirty="0" err="1" smtClean="0">
                <a:latin typeface="Comic Sans MS" pitchFamily="66" charset="0"/>
              </a:rPr>
              <a:t>Así</a:t>
            </a:r>
            <a:r>
              <a:rPr lang="en-US" dirty="0" smtClean="0">
                <a:latin typeface="Comic Sans MS" pitchFamily="66" charset="0"/>
              </a:rPr>
              <a:t>, el AI-2 </a:t>
            </a:r>
            <a:r>
              <a:rPr lang="en-US" dirty="0" err="1" smtClean="0">
                <a:latin typeface="Comic Sans MS" pitchFamily="66" charset="0"/>
              </a:rPr>
              <a:t>imitador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modula</a:t>
            </a:r>
            <a:r>
              <a:rPr lang="en-US" dirty="0" smtClean="0">
                <a:latin typeface="Comic Sans MS" pitchFamily="66" charset="0"/>
              </a:rPr>
              <a:t> quorum-sensing  </a:t>
            </a:r>
            <a:r>
              <a:rPr lang="en-US" dirty="0" err="1" smtClean="0">
                <a:latin typeface="Comic Sans MS" pitchFamily="66" charset="0"/>
              </a:rPr>
              <a:t>bacteriano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sz="800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30093" y="1483363"/>
            <a:ext cx="5867400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prstClr val="black"/>
                </a:solidFill>
                <a:latin typeface="Comic Sans MS" pitchFamily="66" charset="0"/>
              </a:rPr>
              <a:t>Quorum sensing 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y el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microbiota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 del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hospedero</a:t>
            </a:r>
            <a:endParaRPr lang="en-US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042183" y="5677651"/>
            <a:ext cx="49167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Mukherjee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BL.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Bassler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quorum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sensing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dynamically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changing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environments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abril </a:t>
            </a:r>
            <a:r>
              <a:rPr lang="es-VE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2019.</a:t>
            </a:r>
            <a:endParaRPr lang="es-VE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64675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62151" y="696910"/>
            <a:ext cx="1302188" cy="11079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</p:spTree>
    <p:extLst>
      <p:ext uri="{BB962C8B-B14F-4D97-AF65-F5344CB8AC3E}">
        <p14:creationId xmlns:p14="http://schemas.microsoft.com/office/powerpoint/2010/main" val="291519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4 CuadroTexto"/>
          <p:cNvSpPr txBox="1"/>
          <p:nvPr/>
        </p:nvSpPr>
        <p:spPr>
          <a:xfrm>
            <a:off x="7150382" y="6611778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267611" y="260679"/>
            <a:ext cx="4608777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IgA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regula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Microbiota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promover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imbiosis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B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acterias</a:t>
            </a:r>
            <a:endParaRPr lang="es-VE" sz="2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lum bright="-5000" contrast="14000"/>
          </a:blip>
          <a:stretch>
            <a:fillRect/>
          </a:stretch>
        </p:blipFill>
        <p:spPr>
          <a:xfrm>
            <a:off x="871233" y="1198545"/>
            <a:ext cx="7401531" cy="476832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545574" y="6076568"/>
            <a:ext cx="61125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Nakajima et al..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IgA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regulates the composition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metabolic function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gut microbiota by promoting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symbiosis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bacteria.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2018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215 :2019–2034.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2061" y="4378582"/>
            <a:ext cx="849058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MAFF: </a:t>
            </a:r>
            <a:r>
              <a:rPr lang="es-VE" sz="1200" dirty="0" smtClean="0">
                <a:latin typeface="Comic Sans MS" panose="030F0702030302020204" pitchFamily="66" charset="0"/>
              </a:rPr>
              <a:t>factor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funcional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asociado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 moco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07904" y="1198545"/>
            <a:ext cx="1080120" cy="358247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3613143" y="1318929"/>
            <a:ext cx="1873881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Contenido intestinal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247964" y="2204864"/>
            <a:ext cx="1260140" cy="21602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3728182" y="1601337"/>
            <a:ext cx="1657858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Microbiota diverso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247964" y="2680451"/>
            <a:ext cx="1339422" cy="38150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4472142" y="2093004"/>
            <a:ext cx="1484258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3. Aumenta</a:t>
            </a:r>
          </a:p>
          <a:p>
            <a:r>
              <a:rPr lang="es-VE" sz="1200" b="1" dirty="0" err="1" smtClean="0">
                <a:latin typeface="Comic Sans MS" panose="030F0702030302020204" pitchFamily="66" charset="0"/>
              </a:rPr>
              <a:t>Act</a:t>
            </a:r>
            <a:r>
              <a:rPr lang="es-VE" sz="1200" b="1" dirty="0" smtClean="0">
                <a:latin typeface="Comic Sans MS" panose="030F0702030302020204" pitchFamily="66" charset="0"/>
              </a:rPr>
              <a:t>. Metabólica Aumenta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Firmicutes</a:t>
            </a:r>
            <a:endParaRPr lang="es-VE" sz="1200" b="1" dirty="0" smtClean="0">
              <a:latin typeface="Comic Sans MS" panose="030F0702030302020204" pitchFamily="66" charset="0"/>
            </a:endParaRPr>
          </a:p>
          <a:p>
            <a:r>
              <a:rPr lang="es-VE" sz="1200" b="1" i="1" dirty="0" err="1" smtClean="0">
                <a:latin typeface="Comic Sans MS" panose="030F0702030302020204" pitchFamily="66" charset="0"/>
              </a:rPr>
              <a:t>Clostridiales</a:t>
            </a:r>
            <a:endParaRPr lang="es-VE" sz="1200" i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972642" y="3582708"/>
            <a:ext cx="1079078" cy="638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954049" y="3460532"/>
            <a:ext cx="1296144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1. Asociación polisacáridos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(moco/dieta)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972642" y="4725144"/>
            <a:ext cx="863054" cy="2160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972642" y="5085184"/>
            <a:ext cx="863054" cy="216024"/>
          </a:xfrm>
          <a:prstGeom prst="rect">
            <a:avLst/>
          </a:prstGeom>
          <a:solidFill>
            <a:srgbClr val="A9E5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849058" y="4700551"/>
            <a:ext cx="1202662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Moco externo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857366" y="5080997"/>
            <a:ext cx="1202662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Moco interno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604406" y="3596411"/>
            <a:ext cx="1103498" cy="638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2567661" y="3530880"/>
            <a:ext cx="1019803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Interacción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IgA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bacteria-bacteria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463152" y="4753223"/>
            <a:ext cx="1260976" cy="1879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4510730" y="4619332"/>
            <a:ext cx="156270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Aumenta actividad metabólica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6444208" y="5080997"/>
            <a:ext cx="1685769" cy="220211"/>
          </a:xfrm>
          <a:prstGeom prst="rect">
            <a:avLst/>
          </a:prstGeom>
          <a:solidFill>
            <a:srgbClr val="A9E5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6491965" y="4941168"/>
            <a:ext cx="1775940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4. Aumenta proliferación epitelio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3310812" y="4530301"/>
            <a:ext cx="758008" cy="2278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2950814" y="4571315"/>
            <a:ext cx="1559916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2. Aumenta MAFF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1620714" y="1786772"/>
            <a:ext cx="1330100" cy="33045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1146113" y="1514316"/>
            <a:ext cx="1818568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Bacteroidetes</a:t>
            </a:r>
            <a:endParaRPr lang="es-VE" sz="12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200" i="1" dirty="0" smtClean="0">
                <a:latin typeface="Comic Sans MS" panose="030F0702030302020204" pitchFamily="66" charset="0"/>
              </a:rPr>
              <a:t>Bacteroides </a:t>
            </a:r>
            <a:r>
              <a:rPr lang="es-VE" sz="1200" i="1" dirty="0" err="1" smtClean="0">
                <a:latin typeface="Comic Sans MS" panose="030F0702030302020204" pitchFamily="66" charset="0"/>
              </a:rPr>
              <a:t>spp</a:t>
            </a:r>
            <a:r>
              <a:rPr lang="es-VE" sz="1200" i="1" dirty="0" smtClean="0">
                <a:latin typeface="Comic Sans MS" panose="030F0702030302020204" pitchFamily="66" charset="0"/>
              </a:rPr>
              <a:t>.</a:t>
            </a:r>
          </a:p>
          <a:p>
            <a:pPr algn="ctr"/>
            <a:r>
              <a:rPr lang="es-VE" sz="1200" i="1" dirty="0" smtClean="0">
                <a:latin typeface="Comic Sans MS" panose="030F0702030302020204" pitchFamily="66" charset="0"/>
              </a:rPr>
              <a:t>(B. theta/B. </a:t>
            </a:r>
            <a:r>
              <a:rPr lang="es-VE" sz="1200" i="1" dirty="0" err="1" smtClean="0">
                <a:latin typeface="Comic Sans MS" panose="030F0702030302020204" pitchFamily="66" charset="0"/>
              </a:rPr>
              <a:t>vulgatus</a:t>
            </a:r>
            <a:r>
              <a:rPr lang="es-VE" sz="1200" i="1" dirty="0" smtClean="0">
                <a:latin typeface="Comic Sans MS" panose="030F0702030302020204" pitchFamily="66" charset="0"/>
              </a:rPr>
              <a:t>)</a:t>
            </a:r>
            <a:endParaRPr lang="es-VE" sz="1200" i="1" dirty="0">
              <a:latin typeface="Comic Sans MS" panose="030F0702030302020204" pitchFamily="66" charset="0"/>
            </a:endParaRPr>
          </a:p>
        </p:txBody>
      </p:sp>
      <p:sp>
        <p:nvSpPr>
          <p:cNvPr id="32" name="6 CuadroTexto"/>
          <p:cNvSpPr txBox="1"/>
          <p:nvPr/>
        </p:nvSpPr>
        <p:spPr>
          <a:xfrm>
            <a:off x="107504" y="38232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123507" y="472730"/>
            <a:ext cx="1302188" cy="11079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</p:spTree>
    <p:extLst>
      <p:ext uri="{BB962C8B-B14F-4D97-AF65-F5344CB8AC3E}">
        <p14:creationId xmlns:p14="http://schemas.microsoft.com/office/powerpoint/2010/main" val="144207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5" grpId="0"/>
      <p:bldP spid="22" grpId="0"/>
      <p:bldP spid="23" grpId="0"/>
      <p:bldP spid="26" grpId="0"/>
      <p:bldP spid="28" grpId="0"/>
      <p:bldP spid="2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4 CuadroTexto"/>
          <p:cNvSpPr txBox="1"/>
          <p:nvPr/>
        </p:nvSpPr>
        <p:spPr>
          <a:xfrm>
            <a:off x="7150382" y="6611778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11 CuadroTexto"/>
          <p:cNvSpPr txBox="1"/>
          <p:nvPr/>
        </p:nvSpPr>
        <p:spPr>
          <a:xfrm>
            <a:off x="179512" y="229901"/>
            <a:ext cx="129614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>
                <a:latin typeface="Comic Sans MS" panose="030F0702030302020204" pitchFamily="66" charset="0"/>
              </a:rPr>
              <a:t>Microbiota 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e Inmunidad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Adaptativa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868922" y="1140479"/>
            <a:ext cx="7633916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latin typeface="Comic Sans MS" panose="030F0702030302020204" pitchFamily="66" charset="0"/>
              </a:rPr>
              <a:t>Eje</a:t>
            </a:r>
            <a:r>
              <a:rPr lang="en-US" sz="1600" b="1" dirty="0" smtClean="0">
                <a:latin typeface="Comic Sans MS" panose="030F0702030302020204" pitchFamily="66" charset="0"/>
              </a:rPr>
              <a:t>  IgA-MAFF en colon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Óptima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capacidad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metabólica</a:t>
            </a:r>
            <a:r>
              <a:rPr lang="en-US" sz="1600" dirty="0" smtClean="0">
                <a:latin typeface="Comic Sans MS" panose="030F0702030302020204" pitchFamily="66" charset="0"/>
              </a:rPr>
              <a:t> in vivo de </a:t>
            </a:r>
            <a:r>
              <a:rPr lang="en-US" sz="1600" i="1" dirty="0" smtClean="0">
                <a:latin typeface="Comic Sans MS" panose="030F0702030302020204" pitchFamily="66" charset="0"/>
              </a:rPr>
              <a:t>B. theta  </a:t>
            </a:r>
            <a:r>
              <a:rPr lang="en-US" sz="1600" dirty="0" smtClean="0">
                <a:latin typeface="Comic Sans MS" panose="030F0702030302020204" pitchFamily="66" charset="0"/>
              </a:rPr>
              <a:t>require </a:t>
            </a:r>
            <a:r>
              <a:rPr lang="en-US" sz="1600" b="1" dirty="0" smtClean="0">
                <a:latin typeface="Comic Sans MS" panose="030F0702030302020204" pitchFamily="66" charset="0"/>
              </a:rPr>
              <a:t>IgA y MAFF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n-US" sz="1600" b="1" dirty="0" smtClean="0">
                <a:latin typeface="Comic Sans MS" panose="030F0702030302020204" pitchFamily="66" charset="0"/>
              </a:rPr>
              <a:t>IgA se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enlaza</a:t>
            </a:r>
            <a:r>
              <a:rPr lang="en-US" sz="1600" b="1" dirty="0" smtClean="0">
                <a:latin typeface="Comic Sans MS" panose="030F0702030302020204" pitchFamily="66" charset="0"/>
              </a:rPr>
              <a:t> a </a:t>
            </a:r>
            <a:r>
              <a:rPr lang="en-US" sz="1600" b="1" dirty="0">
                <a:latin typeface="Comic Sans MS" panose="030F0702030302020204" pitchFamily="66" charset="0"/>
              </a:rPr>
              <a:t>to </a:t>
            </a:r>
            <a:r>
              <a:rPr lang="en-US" sz="1600" b="1" i="1" dirty="0" smtClean="0">
                <a:latin typeface="Comic Sans MS" panose="030F0702030302020204" pitchFamily="66" charset="0"/>
              </a:rPr>
              <a:t>B. theta </a:t>
            </a:r>
            <a:r>
              <a:rPr lang="en-US" sz="1600" dirty="0" err="1" smtClean="0">
                <a:latin typeface="Comic Sans MS" panose="030F0702030302020204" pitchFamily="66" charset="0"/>
              </a:rPr>
              <a:t>vía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interacciones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glicano</a:t>
            </a:r>
            <a:r>
              <a:rPr lang="en-US" sz="1600" dirty="0" smtClean="0">
                <a:latin typeface="Comic Sans MS" panose="030F0702030302020204" pitchFamily="66" charset="0"/>
              </a:rPr>
              <a:t>-glicanos (IgA-glicanos y LPS)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aumenta</a:t>
            </a:r>
            <a:r>
              <a:rPr lang="en-US" sz="1600" b="1" dirty="0" smtClean="0"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asociación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la bacteria con el moco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1600" dirty="0" smtClean="0">
                <a:latin typeface="Comic Sans MS" panose="030F0702030302020204" pitchFamily="66" charset="0"/>
              </a:rPr>
              <a:t> y/o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polisacárido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derivado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dieta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AutoNum type="arabicPeriod"/>
            </a:pPr>
            <a:r>
              <a:rPr lang="en-US" sz="1600" b="1" dirty="0" smtClean="0">
                <a:latin typeface="Comic Sans MS" panose="030F0702030302020204" pitchFamily="66" charset="0"/>
              </a:rPr>
              <a:t>Moco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asociado</a:t>
            </a:r>
            <a:r>
              <a:rPr lang="en-US" sz="1600" b="1" dirty="0" smtClean="0">
                <a:latin typeface="Comic Sans MS" panose="030F0702030302020204" pitchFamily="66" charset="0"/>
              </a:rPr>
              <a:t> a  </a:t>
            </a:r>
            <a:r>
              <a:rPr lang="en-US" sz="1600" b="1" dirty="0">
                <a:latin typeface="Comic Sans MS" panose="030F0702030302020204" pitchFamily="66" charset="0"/>
              </a:rPr>
              <a:t>B. theta </a:t>
            </a:r>
            <a:r>
              <a:rPr lang="en-US" sz="1600" b="1" dirty="0" smtClean="0">
                <a:latin typeface="Comic Sans MS" panose="030F0702030302020204" pitchFamily="66" charset="0"/>
              </a:rPr>
              <a:t>induce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expresión</a:t>
            </a:r>
            <a:r>
              <a:rPr lang="en-US" sz="1600" b="1" dirty="0" smtClean="0">
                <a:latin typeface="Comic Sans MS" panose="030F0702030302020204" pitchFamily="66" charset="0"/>
              </a:rPr>
              <a:t> del sistema MAFF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dependiente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interacción</a:t>
            </a:r>
            <a:r>
              <a:rPr lang="en-US" sz="1600" b="1" dirty="0" smtClean="0">
                <a:latin typeface="Comic Sans MS" panose="030F0702030302020204" pitchFamily="66" charset="0"/>
              </a:rPr>
              <a:t> con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miembros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Firmicutes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Clostridiales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aumenta</a:t>
            </a:r>
            <a:r>
              <a:rPr lang="en-US" sz="1600" b="1" dirty="0" smtClean="0"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actividad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metabólica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i="1" dirty="0" smtClean="0">
                <a:latin typeface="Comic Sans MS" panose="030F0702030302020204" pitchFamily="66" charset="0"/>
              </a:rPr>
              <a:t>B</a:t>
            </a:r>
            <a:r>
              <a:rPr lang="en-US" sz="1600" b="1" i="1" dirty="0">
                <a:latin typeface="Comic Sans MS" panose="030F0702030302020204" pitchFamily="66" charset="0"/>
              </a:rPr>
              <a:t>. theta</a:t>
            </a:r>
            <a:r>
              <a:rPr lang="en-US" sz="1600" dirty="0">
                <a:latin typeface="Comic Sans MS" panose="030F0702030302020204" pitchFamily="66" charset="0"/>
              </a:rPr>
              <a:t>.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n-US" sz="1600" b="1" i="1" dirty="0" smtClean="0">
                <a:latin typeface="Comic Sans MS" panose="030F0702030302020204" pitchFamily="66" charset="0"/>
              </a:rPr>
              <a:t>B. theta </a:t>
            </a:r>
            <a:r>
              <a:rPr lang="en-US" sz="1600" dirty="0" err="1" smtClean="0">
                <a:latin typeface="Comic Sans MS" panose="030F0702030302020204" pitchFamily="66" charset="0"/>
              </a:rPr>
              <a:t>metabólicamente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activa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induce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expansión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miembros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Clostridiales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alterando</a:t>
            </a:r>
            <a:r>
              <a:rPr lang="en-US" sz="1600" b="1" dirty="0" smtClean="0"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comunidad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microbiana</a:t>
            </a:r>
            <a:r>
              <a:rPr lang="en-US" sz="1600" dirty="0" smtClean="0">
                <a:latin typeface="Comic Sans MS" panose="030F0702030302020204" pitchFamily="66" charset="0"/>
              </a:rPr>
              <a:t> intestinal. </a:t>
            </a:r>
          </a:p>
          <a:p>
            <a:pPr marL="342900" indent="-342900">
              <a:buAutoNum type="arabicPeriod"/>
            </a:pPr>
            <a:r>
              <a:rPr lang="en-US" sz="1600" b="1" dirty="0">
                <a:latin typeface="Comic Sans MS" panose="030F0702030302020204" pitchFamily="66" charset="0"/>
              </a:rPr>
              <a:t>M</a:t>
            </a:r>
            <a:r>
              <a:rPr lang="en-US" sz="1600" b="1" dirty="0" smtClean="0">
                <a:latin typeface="Comic Sans MS" panose="030F0702030302020204" pitchFamily="66" charset="0"/>
              </a:rPr>
              <a:t>icrobiota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inducido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por</a:t>
            </a:r>
            <a:r>
              <a:rPr lang="en-US" sz="1600" b="1" dirty="0" smtClean="0">
                <a:latin typeface="Comic Sans MS" panose="030F0702030302020204" pitchFamily="66" charset="0"/>
              </a:rPr>
              <a:t> MAFF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rico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Clostridiales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aumenta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proliferación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regeneració</a:t>
            </a:r>
            <a:r>
              <a:rPr lang="en-US" sz="1600" dirty="0" err="1" smtClean="0">
                <a:latin typeface="Comic Sans MS" panose="030F0702030302020204" pitchFamily="66" charset="0"/>
              </a:rPr>
              <a:t>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colonocitos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durante</a:t>
            </a:r>
            <a:r>
              <a:rPr lang="en-US" sz="1600" dirty="0" smtClean="0">
                <a:latin typeface="Comic Sans MS" panose="030F0702030302020204" pitchFamily="66" charset="0"/>
              </a:rPr>
              <a:t> colitis </a:t>
            </a:r>
            <a:r>
              <a:rPr lang="en-US" sz="1600" dirty="0" err="1" smtClean="0">
                <a:latin typeface="Comic Sans MS" panose="030F0702030302020204" pitchFamily="66" charset="0"/>
              </a:rPr>
              <a:t>inducida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DSS (</a:t>
            </a:r>
            <a:r>
              <a:rPr lang="en-US" sz="1200" dirty="0" smtClean="0">
                <a:latin typeface="Comic Sans MS" panose="030F0702030302020204" pitchFamily="66" charset="0"/>
              </a:rPr>
              <a:t>dextran </a:t>
            </a:r>
            <a:r>
              <a:rPr lang="en-US" sz="1200" dirty="0" err="1" smtClean="0">
                <a:latin typeface="Comic Sans MS" panose="030F0702030302020204" pitchFamily="66" charset="0"/>
              </a:rPr>
              <a:t>sodio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sulfato</a:t>
            </a:r>
            <a:r>
              <a:rPr lang="en-US" sz="1600" dirty="0" smtClean="0">
                <a:latin typeface="Comic Sans MS" panose="030F0702030302020204" pitchFamily="66" charset="0"/>
              </a:rPr>
              <a:t>). </a:t>
            </a:r>
          </a:p>
          <a:p>
            <a:pPr marL="357188"/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Expresión</a:t>
            </a:r>
            <a:r>
              <a:rPr lang="en-US" sz="1600" dirty="0" smtClean="0">
                <a:latin typeface="Comic Sans MS" panose="030F0702030302020204" pitchFamily="66" charset="0"/>
              </a:rPr>
              <a:t> MAFF moco </a:t>
            </a:r>
            <a:r>
              <a:rPr lang="en-US" sz="1600" dirty="0" err="1" smtClean="0">
                <a:latin typeface="Comic Sans MS" panose="030F0702030302020204" pitchFamily="66" charset="0"/>
              </a:rPr>
              <a:t>específica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fue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observada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biopsias</a:t>
            </a:r>
            <a:r>
              <a:rPr lang="en-US" sz="1600" dirty="0" smtClean="0">
                <a:latin typeface="Comic Sans MS" panose="030F0702030302020204" pitchFamily="66" charset="0"/>
              </a:rPr>
              <a:t> colon </a:t>
            </a:r>
            <a:r>
              <a:rPr lang="en-US" sz="1600" dirty="0" err="1" smtClean="0">
                <a:latin typeface="Comic Sans MS" panose="030F0702030302020204" pitchFamily="66" charset="0"/>
              </a:rPr>
              <a:t>humano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sugiriendo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el sistema MAFF </a:t>
            </a:r>
            <a:r>
              <a:rPr lang="en-US" sz="1600" dirty="0" err="1" smtClean="0">
                <a:latin typeface="Comic Sans MS" panose="030F0702030302020204" pitchFamily="66" charset="0"/>
              </a:rPr>
              <a:t>está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implicado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mantenimiento</a:t>
            </a:r>
            <a:r>
              <a:rPr lang="en-US" sz="1600" dirty="0" smtClean="0">
                <a:latin typeface="Comic Sans MS" panose="030F0702030302020204" pitchFamily="66" charset="0"/>
              </a:rPr>
              <a:t> de homeostasis </a:t>
            </a:r>
            <a:r>
              <a:rPr lang="en-US" sz="1600" dirty="0" err="1" smtClean="0">
                <a:latin typeface="Comic Sans MS" panose="030F0702030302020204" pitchFamily="66" charset="0"/>
              </a:rPr>
              <a:t>colónica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ratones</a:t>
            </a:r>
            <a:r>
              <a:rPr lang="en-US" sz="1600" dirty="0" smtClean="0">
                <a:latin typeface="Comic Sans MS" panose="030F0702030302020204" pitchFamily="66" charset="0"/>
              </a:rPr>
              <a:t> y humanos.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267610" y="331715"/>
            <a:ext cx="460877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IgA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regula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microbiota intestinal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promover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simbiosis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bacterias</a:t>
            </a:r>
            <a:endParaRPr lang="es-VE" dirty="0"/>
          </a:p>
        </p:txBody>
      </p:sp>
      <p:sp>
        <p:nvSpPr>
          <p:cNvPr id="8" name="CuadroTexto 7"/>
          <p:cNvSpPr txBox="1"/>
          <p:nvPr/>
        </p:nvSpPr>
        <p:spPr>
          <a:xfrm>
            <a:off x="0" y="5064602"/>
            <a:ext cx="849058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MAFF: </a:t>
            </a:r>
            <a:r>
              <a:rPr lang="es-VE" sz="1200" dirty="0" smtClean="0">
                <a:latin typeface="Comic Sans MS" panose="030F0702030302020204" pitchFamily="66" charset="0"/>
              </a:rPr>
              <a:t>factor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funcional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asociado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 moco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691678" y="6211668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Nakajima et al..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IgA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regulates the composition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metabolic function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gut microbiota by promoting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symbiosis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bacteria.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2018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215 :2019–2034.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66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5" b="70248"/>
          <a:stretch/>
        </p:blipFill>
        <p:spPr>
          <a:xfrm>
            <a:off x="2727140" y="1397595"/>
            <a:ext cx="4050067" cy="2823493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359188" y="5636459"/>
            <a:ext cx="64256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Baumler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Sperandio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in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2016; 535:85–93.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823663" y="6485393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362647" y="4267054"/>
            <a:ext cx="47787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Un microbiota </a:t>
            </a:r>
            <a:r>
              <a:rPr lang="en-US" sz="2000" dirty="0" err="1" smtClean="0">
                <a:latin typeface="Comic Sans MS" panose="030F0702030302020204" pitchFamily="66" charset="0"/>
              </a:rPr>
              <a:t>diverso</a:t>
            </a:r>
            <a:r>
              <a:rPr lang="en-US" sz="2000" dirty="0" smtClean="0">
                <a:latin typeface="Comic Sans MS" panose="030F0702030302020204" pitchFamily="66" charset="0"/>
              </a:rPr>
              <a:t> y no </a:t>
            </a:r>
            <a:r>
              <a:rPr lang="en-US" sz="2000" dirty="0" err="1" smtClean="0">
                <a:latin typeface="Comic Sans MS" panose="030F0702030302020204" pitchFamily="66" charset="0"/>
              </a:rPr>
              <a:t>perturbado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confiere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resistencia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a la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colonización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por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entéricos</a:t>
            </a:r>
            <a:r>
              <a:rPr lang="en-US" sz="2000" dirty="0" smtClean="0">
                <a:latin typeface="Comic Sans MS" panose="030F0702030302020204" pitchFamily="66" charset="0"/>
              </a:rPr>
              <a:t> en el </a:t>
            </a:r>
            <a:r>
              <a:rPr lang="en-US" sz="2000" dirty="0" err="1" smtClean="0">
                <a:latin typeface="Comic Sans MS" panose="030F0702030302020204" pitchFamily="66" charset="0"/>
              </a:rPr>
              <a:t>epitelio</a:t>
            </a:r>
            <a:r>
              <a:rPr lang="en-US" sz="2000" dirty="0" smtClean="0">
                <a:latin typeface="Comic Sans MS" panose="030F0702030302020204" pitchFamily="66" charset="0"/>
              </a:rPr>
              <a:t> intestinal. 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341414" y="620688"/>
            <a:ext cx="783348" cy="2736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3284560" y="1069301"/>
            <a:ext cx="27276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diverso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456528" y="1400011"/>
            <a:ext cx="1239331" cy="219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1440377" y="1536429"/>
            <a:ext cx="1329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Capa</a:t>
            </a:r>
            <a:r>
              <a:rPr lang="en-US" dirty="0" smtClean="0">
                <a:latin typeface="Comic Sans MS" panose="030F0702030302020204" pitchFamily="66" charset="0"/>
              </a:rPr>
              <a:t> moco </a:t>
            </a:r>
          </a:p>
          <a:p>
            <a:r>
              <a:rPr lang="en-US" dirty="0" err="1" smtClean="0">
                <a:latin typeface="Comic Sans MS" panose="030F0702030302020204" pitchFamily="66" charset="0"/>
              </a:rPr>
              <a:t>externo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440377" y="2523125"/>
            <a:ext cx="1329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Capa</a:t>
            </a:r>
            <a:r>
              <a:rPr lang="en-US" dirty="0" smtClean="0">
                <a:latin typeface="Comic Sans MS" panose="030F0702030302020204" pitchFamily="66" charset="0"/>
              </a:rPr>
              <a:t> moco </a:t>
            </a:r>
          </a:p>
          <a:p>
            <a:r>
              <a:rPr lang="en-US" dirty="0" err="1" smtClean="0">
                <a:latin typeface="Comic Sans MS" panose="030F0702030302020204" pitchFamily="66" charset="0"/>
              </a:rPr>
              <a:t>interno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448084" y="3325155"/>
            <a:ext cx="1001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Epitelio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9" name="6 CuadroTexto"/>
          <p:cNvSpPr txBox="1"/>
          <p:nvPr/>
        </p:nvSpPr>
        <p:spPr>
          <a:xfrm>
            <a:off x="264675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0" name="4 CuadroTexto"/>
          <p:cNvSpPr txBox="1"/>
          <p:nvPr/>
        </p:nvSpPr>
        <p:spPr>
          <a:xfrm>
            <a:off x="917960" y="308820"/>
            <a:ext cx="163781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</p:spTree>
    <p:extLst>
      <p:ext uri="{BB962C8B-B14F-4D97-AF65-F5344CB8AC3E}">
        <p14:creationId xmlns:p14="http://schemas.microsoft.com/office/powerpoint/2010/main" val="113754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29755" y="583055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Baumler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Sperandio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in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2016; 535:85–93.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An external file that holds a picture, illustration, etc.&#10;Object name is nihms822517f1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7" b="36369"/>
          <a:stretch/>
        </p:blipFill>
        <p:spPr bwMode="auto">
          <a:xfrm>
            <a:off x="4615755" y="2348880"/>
            <a:ext cx="427672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2828458" y="812244"/>
            <a:ext cx="3487084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latin typeface="Comic Sans MS" panose="030F0702030302020204" pitchFamily="66" charset="0"/>
              </a:rPr>
              <a:t>Acción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</a:p>
          <a:p>
            <a:pPr algn="ctr"/>
            <a:r>
              <a:rPr lang="en-US" b="1" dirty="0" err="1" smtClean="0">
                <a:latin typeface="Comic Sans MS" panose="030F0702030302020204" pitchFamily="66" charset="0"/>
              </a:rPr>
              <a:t>Antibióticos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sobre</a:t>
            </a:r>
            <a:r>
              <a:rPr lang="en-US" b="1" dirty="0" smtClean="0">
                <a:latin typeface="Comic Sans MS" panose="030F0702030302020204" pitchFamily="66" charset="0"/>
              </a:rPr>
              <a:t> Microbiota y </a:t>
            </a:r>
            <a:r>
              <a:rPr lang="en-US" b="1" dirty="0" err="1">
                <a:latin typeface="Comic Sans MS" panose="030F0702030302020204" pitchFamily="66" charset="0"/>
              </a:rPr>
              <a:t>P</a:t>
            </a:r>
            <a:r>
              <a:rPr lang="en-US" b="1" dirty="0" err="1" smtClean="0">
                <a:latin typeface="Comic Sans MS" panose="030F0702030302020204" pitchFamily="66" charset="0"/>
              </a:rPr>
              <a:t>atógenos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entéricos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13522" y="2365955"/>
            <a:ext cx="3889559" cy="2985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Tratamiento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antibióticos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</a:t>
            </a:r>
          </a:p>
          <a:p>
            <a:endParaRPr lang="en-US" sz="12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Disminuye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anose="030F0702030302020204" pitchFamily="66" charset="0"/>
              </a:rPr>
              <a:t>la </a:t>
            </a:r>
            <a:r>
              <a:rPr lang="en-US" b="1" dirty="0" err="1">
                <a:latin typeface="Comic Sans MS" panose="030F0702030302020204" pitchFamily="66" charset="0"/>
              </a:rPr>
              <a:t>diversidad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del microbiota y </a:t>
            </a:r>
            <a:r>
              <a:rPr lang="en-US" dirty="0" err="1">
                <a:latin typeface="Comic Sans MS" panose="030F0702030302020204" pitchFamily="66" charset="0"/>
              </a:rPr>
              <a:t>lleva</a:t>
            </a:r>
            <a:r>
              <a:rPr lang="en-US" dirty="0">
                <a:latin typeface="Comic Sans MS" panose="030F0702030302020204" pitchFamily="66" charset="0"/>
              </a:rPr>
              <a:t> a la </a:t>
            </a:r>
            <a:r>
              <a:rPr lang="en-US" b="1" dirty="0" err="1" smtClean="0">
                <a:latin typeface="Comic Sans MS" panose="030F0702030302020204" pitchFamily="66" charset="0"/>
              </a:rPr>
              <a:t>expansión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de la </a:t>
            </a:r>
            <a:r>
              <a:rPr lang="en-US" dirty="0" err="1">
                <a:latin typeface="Comic Sans MS" panose="030F0702030302020204" pitchFamily="66" charset="0"/>
              </a:rPr>
              <a:t>población</a:t>
            </a:r>
            <a:r>
              <a:rPr lang="en-US" dirty="0">
                <a:latin typeface="Comic Sans MS" panose="030F0702030302020204" pitchFamily="66" charset="0"/>
              </a:rPr>
              <a:t> de </a:t>
            </a:r>
            <a:r>
              <a:rPr lang="en-US" b="1" i="1" dirty="0">
                <a:latin typeface="Comic Sans MS" panose="030F0702030302020204" pitchFamily="66" charset="0"/>
              </a:rPr>
              <a:t>C. difficile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pPr marL="266700" indent="-266700"/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err="1" smtClean="0">
                <a:latin typeface="Comic Sans MS" panose="030F0702030302020204" pitchFamily="66" charset="0"/>
              </a:rPr>
              <a:t>Toxinas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liberadas</a:t>
            </a:r>
            <a:r>
              <a:rPr lang="en-US" dirty="0">
                <a:latin typeface="Comic Sans MS" panose="030F0702030302020204" pitchFamily="66" charset="0"/>
              </a:rPr>
              <a:t> de </a:t>
            </a:r>
            <a:r>
              <a:rPr lang="en-US" i="1" dirty="0">
                <a:latin typeface="Comic Sans MS" panose="030F0702030302020204" pitchFamily="66" charset="0"/>
              </a:rPr>
              <a:t>C. </a:t>
            </a:r>
            <a:r>
              <a:rPr lang="en-US" i="1" dirty="0" smtClean="0">
                <a:latin typeface="Comic Sans MS" panose="030F0702030302020204" pitchFamily="66" charset="0"/>
              </a:rPr>
              <a:t>difficile </a:t>
            </a:r>
            <a:r>
              <a:rPr lang="en-US" dirty="0">
                <a:latin typeface="Comic Sans MS" panose="030F0702030302020204" pitchFamily="66" charset="0"/>
              </a:rPr>
              <a:t>(</a:t>
            </a:r>
            <a:r>
              <a:rPr lang="en-US" b="1" dirty="0" err="1">
                <a:latin typeface="Comic Sans MS" panose="030F0702030302020204" pitchFamily="66" charset="0"/>
              </a:rPr>
              <a:t>TcdA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y </a:t>
            </a:r>
            <a:r>
              <a:rPr lang="en-US" b="1" dirty="0" err="1">
                <a:latin typeface="Comic Sans MS" panose="030F0702030302020204" pitchFamily="66" charset="0"/>
              </a:rPr>
              <a:t>TcdB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err="1">
                <a:latin typeface="Comic Sans MS" panose="030F0702030302020204" pitchFamily="66" charset="0"/>
              </a:rPr>
              <a:t>entran</a:t>
            </a:r>
            <a:r>
              <a:rPr lang="en-US" dirty="0">
                <a:latin typeface="Comic Sans MS" panose="030F0702030302020204" pitchFamily="66" charset="0"/>
              </a:rPr>
              <a:t> y </a:t>
            </a:r>
            <a:r>
              <a:rPr lang="en-US" dirty="0" err="1">
                <a:latin typeface="Comic Sans MS" panose="030F0702030302020204" pitchFamily="66" charset="0"/>
              </a:rPr>
              <a:t>dañan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las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células</a:t>
            </a:r>
            <a:r>
              <a:rPr lang="en-US" dirty="0">
                <a:latin typeface="Comic Sans MS" panose="030F0702030302020204" pitchFamily="66" charset="0"/>
              </a:rPr>
              <a:t> del </a:t>
            </a:r>
            <a:r>
              <a:rPr lang="en-US" dirty="0" err="1">
                <a:latin typeface="Comic Sans MS" panose="030F0702030302020204" pitchFamily="66" charset="0"/>
              </a:rPr>
              <a:t>epitelio</a:t>
            </a:r>
            <a:r>
              <a:rPr lang="en-US" dirty="0">
                <a:latin typeface="Comic Sans MS" panose="030F0702030302020204" pitchFamily="66" charset="0"/>
              </a:rPr>
              <a:t>, lo </a:t>
            </a:r>
            <a:r>
              <a:rPr lang="en-US" dirty="0" err="1">
                <a:latin typeface="Comic Sans MS" panose="030F0702030302020204" pitchFamily="66" charset="0"/>
              </a:rPr>
              <a:t>que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lleva</a:t>
            </a:r>
            <a:r>
              <a:rPr lang="en-US" dirty="0">
                <a:latin typeface="Comic Sans MS" panose="030F0702030302020204" pitchFamily="66" charset="0"/>
              </a:rPr>
              <a:t> a </a:t>
            </a:r>
            <a:r>
              <a:rPr lang="en-US" dirty="0" err="1">
                <a:latin typeface="Comic Sans MS" panose="030F0702030302020204" pitchFamily="66" charset="0"/>
              </a:rPr>
              <a:t>inflamación</a:t>
            </a:r>
            <a:r>
              <a:rPr lang="en-US" dirty="0">
                <a:latin typeface="Comic Sans MS" panose="030F0702030302020204" pitchFamily="66" charset="0"/>
              </a:rPr>
              <a:t> (colitis) y </a:t>
            </a:r>
            <a:r>
              <a:rPr lang="en-US" dirty="0" err="1">
                <a:latin typeface="Comic Sans MS" panose="030F0702030302020204" pitchFamily="66" charset="0"/>
              </a:rPr>
              <a:t>muerte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celular</a:t>
            </a:r>
            <a:r>
              <a:rPr lang="en-US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615755" y="2382505"/>
            <a:ext cx="658042" cy="1425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4234413" y="4128211"/>
            <a:ext cx="1104255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Anti-</a:t>
            </a:r>
          </a:p>
          <a:p>
            <a:pPr algn="ct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bióticos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551859" y="2558856"/>
            <a:ext cx="1656184" cy="188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5940354" y="1822990"/>
            <a:ext cx="15302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Reducida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diversidad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microbiota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7449419" y="2406302"/>
            <a:ext cx="1224136" cy="305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Colitis fatal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405129" y="3304141"/>
            <a:ext cx="760976" cy="3363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4511653" y="2189523"/>
            <a:ext cx="1328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>
                <a:latin typeface="Comic Sans MS" panose="030F0702030302020204" pitchFamily="66" charset="0"/>
              </a:rPr>
              <a:t>Colonización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1400" dirty="0" err="1" smtClean="0">
                <a:latin typeface="Comic Sans MS" panose="030F0702030302020204" pitchFamily="66" charset="0"/>
              </a:rPr>
              <a:t>por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1400" i="1" dirty="0">
                <a:latin typeface="Comic Sans MS" panose="030F0702030302020204" pitchFamily="66" charset="0"/>
              </a:rPr>
              <a:t>C. difficile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6122350" y="6291602"/>
            <a:ext cx="1108981" cy="277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Rectángulo 6"/>
          <p:cNvSpPr/>
          <p:nvPr/>
        </p:nvSpPr>
        <p:spPr>
          <a:xfrm>
            <a:off x="6122350" y="5307583"/>
            <a:ext cx="681898" cy="137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5 CuadroTexto"/>
          <p:cNvSpPr txBox="1"/>
          <p:nvPr/>
        </p:nvSpPr>
        <p:spPr>
          <a:xfrm>
            <a:off x="6537196" y="6554826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ipse 1"/>
          <p:cNvSpPr/>
          <p:nvPr/>
        </p:nvSpPr>
        <p:spPr>
          <a:xfrm>
            <a:off x="7640091" y="4128211"/>
            <a:ext cx="792088" cy="740949"/>
          </a:xfrm>
          <a:prstGeom prst="ellipse">
            <a:avLst/>
          </a:prstGeom>
          <a:noFill/>
          <a:ln>
            <a:solidFill>
              <a:srgbClr val="A9DA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6 CuadroTexto"/>
          <p:cNvSpPr txBox="1"/>
          <p:nvPr/>
        </p:nvSpPr>
        <p:spPr>
          <a:xfrm>
            <a:off x="179512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0" name="4 CuadroTexto"/>
          <p:cNvSpPr txBox="1"/>
          <p:nvPr/>
        </p:nvSpPr>
        <p:spPr>
          <a:xfrm>
            <a:off x="179512" y="711937"/>
            <a:ext cx="1637816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</p:spTree>
    <p:extLst>
      <p:ext uri="{BB962C8B-B14F-4D97-AF65-F5344CB8AC3E}">
        <p14:creationId xmlns:p14="http://schemas.microsoft.com/office/powerpoint/2010/main" val="135856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6114194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Baumler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Sperandio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in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2016; 535:85–93.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An external file that holds a picture, illustration, etc.&#10;Object name is nihms822517f1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37" b="4470"/>
          <a:stretch/>
        </p:blipFill>
        <p:spPr bwMode="auto">
          <a:xfrm>
            <a:off x="4572000" y="2204864"/>
            <a:ext cx="427672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82534" y="1838649"/>
            <a:ext cx="4050866" cy="42165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Tratamiento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antibióticos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</a:t>
            </a:r>
          </a:p>
          <a:p>
            <a:endParaRPr lang="en-US" sz="1200" b="1" dirty="0" smtClean="0">
              <a:latin typeface="Comic Sans MS" panose="030F0702030302020204" pitchFamily="66" charset="0"/>
            </a:endParaRP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</a:rPr>
              <a:t>Aumentan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>
                <a:latin typeface="Comic Sans MS" panose="030F0702030302020204" pitchFamily="66" charset="0"/>
              </a:rPr>
              <a:t>ac. siálico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latin typeface="Comic Sans MS" panose="030F0702030302020204" pitchFamily="66" charset="0"/>
              </a:rPr>
              <a:t>libre</a:t>
            </a:r>
            <a:r>
              <a:rPr lang="en-US" sz="1600" dirty="0">
                <a:latin typeface="Comic Sans MS" panose="030F0702030302020204" pitchFamily="66" charset="0"/>
              </a:rPr>
              <a:t> (del </a:t>
            </a:r>
            <a:r>
              <a:rPr lang="en-US" sz="1600" dirty="0" err="1">
                <a:latin typeface="Comic Sans MS" panose="030F0702030302020204" pitchFamily="66" charset="0"/>
              </a:rPr>
              <a:t>hospedero</a:t>
            </a:r>
            <a:r>
              <a:rPr lang="en-US" sz="1600" dirty="0">
                <a:latin typeface="Comic Sans MS" panose="030F0702030302020204" pitchFamily="66" charset="0"/>
              </a:rPr>
              <a:t>)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succinato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(del microbiota) en la </a:t>
            </a:r>
            <a:r>
              <a:rPr lang="en-US" sz="1600" dirty="0" err="1">
                <a:latin typeface="Comic Sans MS" panose="030F0702030302020204" pitchFamily="66" charset="0"/>
              </a:rPr>
              <a:t>luz</a:t>
            </a:r>
            <a:r>
              <a:rPr lang="en-US" sz="1600" dirty="0">
                <a:latin typeface="Comic Sans MS" panose="030F0702030302020204" pitchFamily="66" charset="0"/>
              </a:rPr>
              <a:t>. </a:t>
            </a:r>
          </a:p>
          <a:p>
            <a:pPr marL="266700" indent="-266700"/>
            <a:r>
              <a:rPr lang="en-US" sz="1200" dirty="0">
                <a:latin typeface="Comic Sans MS" panose="030F0702030302020204" pitchFamily="66" charset="0"/>
              </a:rPr>
              <a:t>   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marL="266700" indent="-266700"/>
            <a:r>
              <a:rPr lang="en-US" sz="1600" b="1" dirty="0">
                <a:latin typeface="Comic Sans MS" panose="030F0702030302020204" pitchFamily="66" charset="0"/>
              </a:rPr>
              <a:t>	</a:t>
            </a:r>
            <a:r>
              <a:rPr lang="en-US" sz="1600" b="1" dirty="0" smtClean="0">
                <a:latin typeface="Comic Sans MS" panose="030F0702030302020204" pitchFamily="66" charset="0"/>
              </a:rPr>
              <a:t>Ac</a:t>
            </a:r>
            <a:r>
              <a:rPr lang="en-US" sz="1600" b="1" dirty="0">
                <a:latin typeface="Comic Sans MS" panose="030F0702030302020204" pitchFamily="66" charset="0"/>
              </a:rPr>
              <a:t>. siálico </a:t>
            </a:r>
            <a:r>
              <a:rPr lang="en-US" sz="1600" dirty="0" err="1">
                <a:latin typeface="Comic Sans MS" panose="030F0702030302020204" pitchFamily="66" charset="0"/>
              </a:rPr>
              <a:t>elevado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latin typeface="Comic Sans MS" panose="030F0702030302020204" pitchFamily="66" charset="0"/>
              </a:rPr>
              <a:t>promueve</a:t>
            </a:r>
            <a:r>
              <a:rPr lang="en-US" sz="1600" dirty="0">
                <a:latin typeface="Comic Sans MS" panose="030F0702030302020204" pitchFamily="66" charset="0"/>
              </a:rPr>
              <a:t> la </a:t>
            </a:r>
            <a:r>
              <a:rPr lang="en-US" sz="1600" b="1" dirty="0" err="1">
                <a:latin typeface="Comic Sans MS" panose="030F0702030302020204" pitchFamily="66" charset="0"/>
              </a:rPr>
              <a:t>expansión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de </a:t>
            </a:r>
            <a:r>
              <a:rPr lang="en-US" sz="1600" dirty="0" err="1">
                <a:latin typeface="Comic Sans MS" panose="030F0702030302020204" pitchFamily="66" charset="0"/>
              </a:rPr>
              <a:t>población</a:t>
            </a:r>
            <a:r>
              <a:rPr lang="en-US" sz="1600" dirty="0">
                <a:latin typeface="Comic Sans MS" panose="030F0702030302020204" pitchFamily="66" charset="0"/>
              </a:rPr>
              <a:t> de </a:t>
            </a:r>
            <a:r>
              <a:rPr lang="en-US" sz="1600" b="1" i="1" dirty="0">
                <a:latin typeface="Comic Sans MS" panose="030F0702030302020204" pitchFamily="66" charset="0"/>
              </a:rPr>
              <a:t>S. </a:t>
            </a:r>
            <a:r>
              <a:rPr lang="en-US" sz="1600" b="1" i="1" dirty="0" err="1">
                <a:latin typeface="Comic Sans MS" panose="030F0702030302020204" pitchFamily="66" charset="0"/>
              </a:rPr>
              <a:t>Typhimurium</a:t>
            </a:r>
            <a:r>
              <a:rPr lang="en-US" sz="1600" dirty="0">
                <a:latin typeface="Comic Sans MS" panose="030F0702030302020204" pitchFamily="66" charset="0"/>
              </a:rPr>
              <a:t>, lo </a:t>
            </a:r>
            <a:r>
              <a:rPr lang="en-US" sz="1600" dirty="0" err="1">
                <a:latin typeface="Comic Sans MS" panose="030F0702030302020204" pitchFamily="66" charset="0"/>
              </a:rPr>
              <a:t>que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latin typeface="Comic Sans MS" panose="030F0702030302020204" pitchFamily="66" charset="0"/>
              </a:rPr>
              <a:t>puede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latin typeface="Comic Sans MS" panose="030F0702030302020204" pitchFamily="66" charset="0"/>
              </a:rPr>
              <a:t>llevar</a:t>
            </a:r>
            <a:r>
              <a:rPr lang="en-US" sz="1600" dirty="0">
                <a:latin typeface="Comic Sans MS" panose="030F0702030302020204" pitchFamily="66" charset="0"/>
              </a:rPr>
              <a:t> a </a:t>
            </a:r>
            <a:r>
              <a:rPr lang="en-US" sz="1600" b="1" dirty="0" err="1">
                <a:latin typeface="Comic Sans MS" panose="030F0702030302020204" pitchFamily="66" charset="0"/>
              </a:rPr>
              <a:t>inflamación</a:t>
            </a:r>
            <a:r>
              <a:rPr lang="en-US" sz="1600" dirty="0">
                <a:latin typeface="Comic Sans MS" panose="030F0702030302020204" pitchFamily="66" charset="0"/>
              </a:rPr>
              <a:t> (gastroenteritis) </a:t>
            </a:r>
            <a:r>
              <a:rPr lang="en-US" sz="1600" dirty="0" err="1">
                <a:latin typeface="Comic Sans MS" panose="030F0702030302020204" pitchFamily="66" charset="0"/>
              </a:rPr>
              <a:t>si</a:t>
            </a:r>
            <a:r>
              <a:rPr lang="en-US" sz="1600" dirty="0">
                <a:latin typeface="Comic Sans MS" panose="030F0702030302020204" pitchFamily="66" charset="0"/>
              </a:rPr>
              <a:t> la bacteria invade </a:t>
            </a:r>
            <a:r>
              <a:rPr lang="en-US" sz="1600" dirty="0" err="1">
                <a:latin typeface="Comic Sans MS" panose="030F0702030302020204" pitchFamily="66" charset="0"/>
              </a:rPr>
              <a:t>las</a:t>
            </a:r>
            <a:r>
              <a:rPr lang="en-US" sz="1600" dirty="0">
                <a:latin typeface="Comic Sans MS" panose="030F0702030302020204" pitchFamily="66" charset="0"/>
              </a:rPr>
              <a:t> c. </a:t>
            </a:r>
            <a:r>
              <a:rPr lang="en-US" sz="1600" dirty="0" err="1">
                <a:latin typeface="Comic Sans MS" panose="030F0702030302020204" pitchFamily="66" charset="0"/>
              </a:rPr>
              <a:t>epiteliales</a:t>
            </a:r>
            <a:r>
              <a:rPr lang="en-US" sz="1600" dirty="0">
                <a:latin typeface="Comic Sans MS" panose="030F0702030302020204" pitchFamily="66" charset="0"/>
              </a:rPr>
              <a:t>. </a:t>
            </a:r>
          </a:p>
          <a:p>
            <a:pPr marL="266700" indent="-266700"/>
            <a:r>
              <a:rPr lang="en-US" sz="1200" dirty="0">
                <a:latin typeface="Comic Sans MS" panose="030F0702030302020204" pitchFamily="66" charset="0"/>
              </a:rPr>
              <a:t>   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pPr marL="266700" indent="-266700"/>
            <a:r>
              <a:rPr lang="en-US" sz="1600" dirty="0" smtClean="0">
                <a:latin typeface="Comic Sans MS" panose="030F0702030302020204" pitchFamily="66" charset="0"/>
              </a:rPr>
              <a:t> 	</a:t>
            </a:r>
            <a:r>
              <a:rPr lang="en-US" sz="1600" b="1" dirty="0" smtClean="0">
                <a:latin typeface="Comic Sans MS" panose="030F0702030302020204" pitchFamily="66" charset="0"/>
              </a:rPr>
              <a:t>Ac</a:t>
            </a:r>
            <a:r>
              <a:rPr lang="en-US" sz="1600" b="1" dirty="0">
                <a:latin typeface="Comic Sans MS" panose="030F0702030302020204" pitchFamily="66" charset="0"/>
              </a:rPr>
              <a:t>. siálico y </a:t>
            </a:r>
            <a:r>
              <a:rPr lang="en-US" sz="1600" b="1" dirty="0" err="1">
                <a:latin typeface="Comic Sans MS" panose="030F0702030302020204" pitchFamily="66" charset="0"/>
              </a:rPr>
              <a:t>succionato</a:t>
            </a:r>
            <a:r>
              <a:rPr lang="en-US" sz="1600" b="1" dirty="0"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latin typeface="Comic Sans MS" panose="030F0702030302020204" pitchFamily="66" charset="0"/>
              </a:rPr>
              <a:t>elevados</a:t>
            </a:r>
            <a:r>
              <a:rPr lang="en-US" sz="1600" b="1" dirty="0">
                <a:latin typeface="Comic Sans MS" panose="030F0702030302020204" pitchFamily="66" charset="0"/>
              </a:rPr>
              <a:t>  </a:t>
            </a:r>
            <a:r>
              <a:rPr lang="en-US" sz="1600" dirty="0" err="1">
                <a:latin typeface="Comic Sans MS" panose="030F0702030302020204" pitchFamily="66" charset="0"/>
              </a:rPr>
              <a:t>promueven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expansión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latin typeface="Comic Sans MS" panose="030F0702030302020204" pitchFamily="66" charset="0"/>
              </a:rPr>
              <a:t>adicional</a:t>
            </a:r>
            <a:r>
              <a:rPr lang="en-US" sz="1600" dirty="0"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latin typeface="Comic Sans MS" panose="030F0702030302020204" pitchFamily="66" charset="0"/>
              </a:rPr>
              <a:t>población</a:t>
            </a:r>
            <a:r>
              <a:rPr lang="en-US" sz="1600" dirty="0">
                <a:latin typeface="Comic Sans MS" panose="030F0702030302020204" pitchFamily="66" charset="0"/>
              </a:rPr>
              <a:t> de </a:t>
            </a:r>
            <a:r>
              <a:rPr lang="en-US" sz="1600" b="1" i="1" dirty="0">
                <a:latin typeface="Comic Sans MS" panose="030F0702030302020204" pitchFamily="66" charset="0"/>
              </a:rPr>
              <a:t>C. difficile </a:t>
            </a:r>
            <a:r>
              <a:rPr lang="en-US" sz="1600" dirty="0">
                <a:latin typeface="Comic Sans MS" panose="030F0702030302020204" pitchFamily="66" charset="0"/>
              </a:rPr>
              <a:t>y el </a:t>
            </a:r>
            <a:r>
              <a:rPr lang="en-US" sz="1600" dirty="0" err="1">
                <a:latin typeface="Comic Sans MS" panose="030F0702030302020204" pitchFamily="66" charset="0"/>
              </a:rPr>
              <a:t>desarrollo</a:t>
            </a:r>
            <a:r>
              <a:rPr lang="en-US" sz="1600" dirty="0">
                <a:latin typeface="Comic Sans MS" panose="030F0702030302020204" pitchFamily="66" charset="0"/>
              </a:rPr>
              <a:t> de </a:t>
            </a:r>
            <a:r>
              <a:rPr lang="en-US" sz="1600" b="1" dirty="0">
                <a:latin typeface="Comic Sans MS" panose="030F0702030302020204" pitchFamily="66" charset="0"/>
              </a:rPr>
              <a:t>colitis y </a:t>
            </a:r>
            <a:r>
              <a:rPr lang="en-US" sz="1600" b="1" dirty="0" err="1">
                <a:latin typeface="Comic Sans MS" panose="030F0702030302020204" pitchFamily="66" charset="0"/>
              </a:rPr>
              <a:t>muerte</a:t>
            </a:r>
            <a:r>
              <a:rPr lang="en-US" sz="1600" b="1" dirty="0"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latin typeface="Comic Sans MS" panose="030F0702030302020204" pitchFamily="66" charset="0"/>
              </a:rPr>
              <a:t>celular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705137" y="2445304"/>
            <a:ext cx="2755295" cy="1336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7336655" y="1945224"/>
            <a:ext cx="131122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Colitis fatal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487205" y="1976930"/>
            <a:ext cx="170052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Gastroenteritis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6122350" y="5355498"/>
            <a:ext cx="1108981" cy="277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5732133" y="5359674"/>
            <a:ext cx="1713964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Invasión</a:t>
            </a:r>
            <a:r>
              <a:rPr lang="en-US" sz="1200" dirty="0" smtClean="0">
                <a:latin typeface="Comic Sans MS" panose="030F0702030302020204" pitchFamily="66" charset="0"/>
              </a:rPr>
              <a:t> c. </a:t>
            </a:r>
            <a:r>
              <a:rPr lang="en-US" sz="1200" dirty="0" err="1" smtClean="0">
                <a:latin typeface="Comic Sans MS" panose="030F0702030302020204" pitchFamily="66" charset="0"/>
              </a:rPr>
              <a:t>hospedero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err="1" smtClean="0">
                <a:latin typeface="Comic Sans MS" panose="030F0702030302020204" pitchFamily="66" charset="0"/>
              </a:rPr>
              <a:t>Inflamación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040531" y="3647635"/>
            <a:ext cx="1329211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sz="1200" i="1" dirty="0" smtClean="0">
                <a:latin typeface="Comic Sans MS" panose="030F0702030302020204" pitchFamily="66" charset="0"/>
              </a:rPr>
              <a:t>S. </a:t>
            </a:r>
            <a:r>
              <a:rPr lang="en-US" sz="1200" i="1" dirty="0" err="1" smtClean="0">
                <a:latin typeface="Comic Sans MS" panose="030F0702030302020204" pitchFamily="66" charset="0"/>
              </a:rPr>
              <a:t>Typhymurium</a:t>
            </a:r>
            <a:endParaRPr lang="en-US" sz="1200" i="1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122350" y="2715294"/>
            <a:ext cx="681898" cy="137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5427842" y="2303257"/>
            <a:ext cx="169950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dirty="0" err="1" smtClean="0">
                <a:latin typeface="Comic Sans MS" panose="030F0702030302020204" pitchFamily="66" charset="0"/>
              </a:rPr>
              <a:t>Aumento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</a:rPr>
              <a:t>Ac. siálico</a:t>
            </a:r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978022" y="6601072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8061011" y="2784115"/>
            <a:ext cx="632901" cy="688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7911808" y="2240981"/>
            <a:ext cx="798617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50" dirty="0" err="1" smtClean="0">
                <a:latin typeface="Comic Sans MS" panose="030F0702030302020204" pitchFamily="66" charset="0"/>
              </a:rPr>
              <a:t>Aumento</a:t>
            </a:r>
            <a:r>
              <a:rPr lang="en-US" sz="105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1050" dirty="0" err="1" smtClean="0">
                <a:latin typeface="Comic Sans MS" panose="030F0702030302020204" pitchFamily="66" charset="0"/>
              </a:rPr>
              <a:t>Succinato</a:t>
            </a:r>
            <a:endParaRPr lang="en-US" sz="105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43567" y="2445303"/>
            <a:ext cx="744357" cy="112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4126355" y="2883133"/>
            <a:ext cx="107942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Anti-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bióticos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7308303" y="2769226"/>
            <a:ext cx="1540421" cy="1635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7213055" y="2257685"/>
            <a:ext cx="813043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50" dirty="0" err="1" smtClean="0">
                <a:latin typeface="Comic Sans MS" panose="030F0702030302020204" pitchFamily="66" charset="0"/>
              </a:rPr>
              <a:t>Aumento</a:t>
            </a:r>
            <a:r>
              <a:rPr lang="en-US" sz="105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1050" dirty="0" smtClean="0">
                <a:latin typeface="Comic Sans MS" panose="030F0702030302020204" pitchFamily="66" charset="0"/>
              </a:rPr>
              <a:t>Ac. siálico</a:t>
            </a:r>
            <a:endParaRPr lang="en-US" sz="1050" dirty="0">
              <a:latin typeface="Comic Sans MS" panose="030F0702030302020204" pitchFamily="66" charset="0"/>
            </a:endParaRPr>
          </a:p>
        </p:txBody>
      </p:sp>
      <p:sp>
        <p:nvSpPr>
          <p:cNvPr id="30" name="Elipse 29"/>
          <p:cNvSpPr/>
          <p:nvPr/>
        </p:nvSpPr>
        <p:spPr>
          <a:xfrm>
            <a:off x="6122350" y="4008474"/>
            <a:ext cx="837425" cy="13647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Elipse 31"/>
          <p:cNvSpPr/>
          <p:nvPr/>
        </p:nvSpPr>
        <p:spPr>
          <a:xfrm>
            <a:off x="7611153" y="2898494"/>
            <a:ext cx="124734" cy="85903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Elipse 33"/>
          <p:cNvSpPr/>
          <p:nvPr/>
        </p:nvSpPr>
        <p:spPr>
          <a:xfrm>
            <a:off x="7822926" y="2935090"/>
            <a:ext cx="109442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Elipse 34"/>
          <p:cNvSpPr/>
          <p:nvPr/>
        </p:nvSpPr>
        <p:spPr>
          <a:xfrm>
            <a:off x="7773582" y="2801573"/>
            <a:ext cx="109442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Elipse 35"/>
          <p:cNvSpPr/>
          <p:nvPr/>
        </p:nvSpPr>
        <p:spPr>
          <a:xfrm>
            <a:off x="6475343" y="2656478"/>
            <a:ext cx="134803" cy="120879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ombo 32"/>
          <p:cNvSpPr/>
          <p:nvPr/>
        </p:nvSpPr>
        <p:spPr>
          <a:xfrm>
            <a:off x="8216176" y="2792698"/>
            <a:ext cx="132127" cy="102799"/>
          </a:xfrm>
          <a:prstGeom prst="diamond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Rombo 37"/>
          <p:cNvSpPr/>
          <p:nvPr/>
        </p:nvSpPr>
        <p:spPr>
          <a:xfrm>
            <a:off x="8495722" y="2779758"/>
            <a:ext cx="132127" cy="102799"/>
          </a:xfrm>
          <a:prstGeom prst="diamond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Rombo 38"/>
          <p:cNvSpPr/>
          <p:nvPr/>
        </p:nvSpPr>
        <p:spPr>
          <a:xfrm>
            <a:off x="7989268" y="2798519"/>
            <a:ext cx="132127" cy="102799"/>
          </a:xfrm>
          <a:prstGeom prst="diamond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Rectángulo 30"/>
          <p:cNvSpPr/>
          <p:nvPr/>
        </p:nvSpPr>
        <p:spPr>
          <a:xfrm>
            <a:off x="2837808" y="462115"/>
            <a:ext cx="3487084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Acción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</a:p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Antibióticos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Microbiota y </a:t>
            </a:r>
            <a:r>
              <a:rPr lang="en-US" dirty="0" err="1">
                <a:latin typeface="Comic Sans MS" panose="030F0702030302020204" pitchFamily="66" charset="0"/>
              </a:rPr>
              <a:t>P</a:t>
            </a:r>
            <a:r>
              <a:rPr lang="en-US" dirty="0" err="1" smtClean="0">
                <a:latin typeface="Comic Sans MS" panose="030F0702030302020204" pitchFamily="66" charset="0"/>
              </a:rPr>
              <a:t>atógenos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entéricos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7" name="4 CuadroTexto"/>
          <p:cNvSpPr txBox="1"/>
          <p:nvPr/>
        </p:nvSpPr>
        <p:spPr>
          <a:xfrm>
            <a:off x="917960" y="319802"/>
            <a:ext cx="163781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41" name="6 CuadroTexto"/>
          <p:cNvSpPr txBox="1"/>
          <p:nvPr/>
        </p:nvSpPr>
        <p:spPr>
          <a:xfrm>
            <a:off x="179512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791398" y="3537989"/>
            <a:ext cx="9444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i="1" dirty="0">
                <a:latin typeface="Comic Sans MS" panose="030F0702030302020204" pitchFamily="66" charset="0"/>
              </a:rPr>
              <a:t>C. difficile</a:t>
            </a:r>
          </a:p>
        </p:txBody>
      </p:sp>
    </p:spTree>
    <p:extLst>
      <p:ext uri="{BB962C8B-B14F-4D97-AF65-F5344CB8AC3E}">
        <p14:creationId xmlns:p14="http://schemas.microsoft.com/office/powerpoint/2010/main" val="101546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6" grpId="0" animBg="1"/>
      <p:bldP spid="25" grpId="0"/>
      <p:bldP spid="26" grpId="0"/>
      <p:bldP spid="27" grpId="0"/>
      <p:bldP spid="3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160240" y="538546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Baumler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Sperandio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in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2016; 535:85–93.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750143" y="382692"/>
            <a:ext cx="3877819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Modulación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de </a:t>
            </a:r>
            <a:r>
              <a:rPr lang="en-US" b="1" dirty="0" err="1" smtClean="0">
                <a:latin typeface="Comic Sans MS" panose="030F0702030302020204" pitchFamily="66" charset="0"/>
              </a:rPr>
              <a:t>virulencia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EHEC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nutrientes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aportados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microbiota</a:t>
            </a:r>
            <a:endParaRPr lang="es-VE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An external file that holds a picture, illustration, etc.&#10;Object name is nihms822517f2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8"/>
          <a:stretch/>
        </p:blipFill>
        <p:spPr bwMode="auto">
          <a:xfrm>
            <a:off x="827583" y="1618046"/>
            <a:ext cx="8266751" cy="340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80547" y="1583185"/>
            <a:ext cx="747037" cy="340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127468" y="2437641"/>
            <a:ext cx="835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Capa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moco </a:t>
            </a:r>
          </a:p>
          <a:p>
            <a:r>
              <a:rPr lang="en-US" sz="1200" dirty="0" err="1" smtClean="0">
                <a:latin typeface="Comic Sans MS" panose="030F0702030302020204" pitchFamily="66" charset="0"/>
              </a:rPr>
              <a:t>externo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27468" y="3238593"/>
            <a:ext cx="8266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Capa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moco </a:t>
            </a:r>
          </a:p>
          <a:p>
            <a:r>
              <a:rPr lang="en-US" sz="1200" dirty="0" err="1" smtClean="0">
                <a:latin typeface="Comic Sans MS" panose="030F0702030302020204" pitchFamily="66" charset="0"/>
              </a:rPr>
              <a:t>interno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26490" y="4237609"/>
            <a:ext cx="827584" cy="283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Epitelio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9" name="Elipse 8"/>
          <p:cNvSpPr/>
          <p:nvPr/>
        </p:nvSpPr>
        <p:spPr>
          <a:xfrm>
            <a:off x="6516216" y="1988840"/>
            <a:ext cx="216024" cy="343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1839509" y="2037360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827584" y="1988840"/>
            <a:ext cx="104438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24876" y="1975243"/>
            <a:ext cx="19555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 err="1" smtClean="0">
                <a:latin typeface="Comic Sans MS" panose="030F0702030302020204" pitchFamily="66" charset="0"/>
              </a:rPr>
              <a:t>B.thetaiotaomicron</a:t>
            </a:r>
            <a:r>
              <a:rPr lang="en-US" sz="1400" i="1" dirty="0" smtClean="0">
                <a:latin typeface="Comic Sans MS" panose="030F0702030302020204" pitchFamily="66" charset="0"/>
              </a:rPr>
              <a:t> </a:t>
            </a:r>
            <a:endParaRPr lang="en-US" sz="1400" i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191292" y="1852514"/>
            <a:ext cx="327196" cy="144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2985441" y="1639270"/>
            <a:ext cx="6873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omic Sans MS" panose="030F0702030302020204" pitchFamily="66" charset="0"/>
              </a:rPr>
              <a:t>EHEC</a:t>
            </a: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848824" y="1705591"/>
            <a:ext cx="106258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 smtClean="0">
                <a:latin typeface="Comic Sans MS" panose="030F0702030302020204" pitchFamily="66" charset="0"/>
              </a:rPr>
              <a:t>Otros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100" dirty="0" err="1" smtClean="0">
                <a:latin typeface="Comic Sans MS" panose="030F0702030302020204" pitchFamily="66" charset="0"/>
              </a:rPr>
              <a:t>miembros</a:t>
            </a:r>
            <a:r>
              <a:rPr lang="en-US" sz="1100" dirty="0" smtClean="0">
                <a:latin typeface="Comic Sans MS" panose="030F0702030302020204" pitchFamily="66" charset="0"/>
              </a:rPr>
              <a:t> microbiota</a:t>
            </a:r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508029" y="2041102"/>
            <a:ext cx="487907" cy="119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3453974" y="1905907"/>
            <a:ext cx="7518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</a:rPr>
              <a:t>Fucosa</a:t>
            </a:r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4788024" y="1871087"/>
            <a:ext cx="1008112" cy="190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4986836" y="1678703"/>
            <a:ext cx="1000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Detección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fucosa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4771186" y="3405548"/>
            <a:ext cx="1519736" cy="46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4875753" y="3440690"/>
            <a:ext cx="106222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latin typeface="Comic Sans MS" panose="030F0702030302020204" pitchFamily="66" charset="0"/>
              </a:rPr>
              <a:t>Utilización</a:t>
            </a:r>
            <a:r>
              <a:rPr lang="en-US" sz="1100" dirty="0" smtClean="0">
                <a:latin typeface="Comic Sans MS" panose="030F0702030302020204" pitchFamily="66" charset="0"/>
              </a:rPr>
              <a:t> de </a:t>
            </a:r>
            <a:r>
              <a:rPr lang="en-US" sz="1100" dirty="0" err="1" smtClean="0">
                <a:latin typeface="Comic Sans MS" panose="030F0702030302020204" pitchFamily="66" charset="0"/>
              </a:rPr>
              <a:t>fucosa</a:t>
            </a:r>
            <a:endParaRPr lang="en-US" sz="1100" dirty="0" smtClean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latin typeface="Comic Sans MS" panose="030F0702030302020204" pitchFamily="66" charset="0"/>
              </a:rPr>
              <a:t>Expresión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genética</a:t>
            </a:r>
            <a:r>
              <a:rPr lang="en-US" sz="1100" dirty="0" smtClean="0">
                <a:latin typeface="Comic Sans MS" panose="030F0702030302020204" pitchFamily="66" charset="0"/>
              </a:rPr>
              <a:t> T3SS</a:t>
            </a:r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7812360" y="2078892"/>
            <a:ext cx="576064" cy="253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7723140" y="2031451"/>
            <a:ext cx="10973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latin typeface="Comic Sans MS" panose="030F0702030302020204" pitchFamily="66" charset="0"/>
              </a:rPr>
              <a:t>Mucinasas</a:t>
            </a: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7310112" y="2923118"/>
            <a:ext cx="639198" cy="172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b="1" dirty="0"/>
          </a:p>
        </p:txBody>
      </p:sp>
      <p:sp>
        <p:nvSpPr>
          <p:cNvPr id="28" name="Rectángulo 27"/>
          <p:cNvSpPr/>
          <p:nvPr/>
        </p:nvSpPr>
        <p:spPr>
          <a:xfrm>
            <a:off x="7047107" y="2835820"/>
            <a:ext cx="10006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Succinato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8126212" y="3163672"/>
            <a:ext cx="936104" cy="4181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8313627" y="3163672"/>
            <a:ext cx="796716" cy="6001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dirty="0" err="1" smtClean="0">
                <a:latin typeface="Comic Sans MS" panose="030F0702030302020204" pitchFamily="66" charset="0"/>
              </a:rPr>
              <a:t>Adhesión</a:t>
            </a:r>
            <a:endParaRPr lang="en-US" sz="1100" dirty="0" smtClean="0">
              <a:latin typeface="Comic Sans MS" panose="030F0702030302020204" pitchFamily="66" charset="0"/>
            </a:endParaRPr>
          </a:p>
          <a:p>
            <a:r>
              <a:rPr lang="en-US" sz="1100" dirty="0">
                <a:latin typeface="Comic Sans MS" panose="030F0702030302020204" pitchFamily="66" charset="0"/>
              </a:rPr>
              <a:t>a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epitelio</a:t>
            </a:r>
            <a:endParaRPr lang="en-US" sz="1100" dirty="0" smtClean="0">
              <a:latin typeface="Comic Sans MS" panose="030F0702030302020204" pitchFamily="66" charset="0"/>
            </a:endParaRPr>
          </a:p>
          <a:p>
            <a:r>
              <a:rPr lang="en-US" sz="1100" dirty="0" err="1">
                <a:latin typeface="Comic Sans MS" panose="030F0702030302020204" pitchFamily="66" charset="0"/>
              </a:rPr>
              <a:t>L</a:t>
            </a:r>
            <a:r>
              <a:rPr lang="en-US" sz="1100" dirty="0" err="1" smtClean="0">
                <a:latin typeface="Comic Sans MS" panose="030F0702030302020204" pitchFamily="66" charset="0"/>
              </a:rPr>
              <a:t>esión</a:t>
            </a:r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212873" y="5273243"/>
            <a:ext cx="1858809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EHEC: </a:t>
            </a:r>
            <a:r>
              <a:rPr lang="en-US" sz="1200" i="1" dirty="0" smtClean="0">
                <a:latin typeface="Comic Sans MS" panose="030F0702030302020204" pitchFamily="66" charset="0"/>
              </a:rPr>
              <a:t>E. coli </a:t>
            </a:r>
            <a:r>
              <a:rPr lang="en-US" sz="1200" dirty="0" err="1" smtClean="0">
                <a:latin typeface="Comic Sans MS" panose="030F0702030302020204" pitchFamily="66" charset="0"/>
              </a:rPr>
              <a:t>enterohemorrágica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T3SS</a:t>
            </a:r>
            <a:r>
              <a:rPr lang="en-US" sz="1200" dirty="0" smtClean="0">
                <a:latin typeface="Comic Sans MS" panose="030F0702030302020204" pitchFamily="66" charset="0"/>
              </a:rPr>
              <a:t>: sistema de </a:t>
            </a:r>
            <a:r>
              <a:rPr lang="en-US" sz="1200" dirty="0" err="1" smtClean="0">
                <a:latin typeface="Comic Sans MS" panose="030F0702030302020204" pitchFamily="66" charset="0"/>
              </a:rPr>
              <a:t>secreción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tipo</a:t>
            </a:r>
            <a:r>
              <a:rPr lang="en-US" sz="1200" dirty="0" smtClean="0">
                <a:latin typeface="Comic Sans MS" panose="030F0702030302020204" pitchFamily="66" charset="0"/>
              </a:rPr>
              <a:t> 3 o </a:t>
            </a:r>
            <a:r>
              <a:rPr lang="en-US" sz="1200" dirty="0" err="1" smtClean="0">
                <a:latin typeface="Comic Sans MS" panose="030F0702030302020204" pitchFamily="66" charset="0"/>
              </a:rPr>
              <a:t>inyectisoma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6766154" y="1793159"/>
            <a:ext cx="6873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omic Sans MS" panose="030F0702030302020204" pitchFamily="66" charset="0"/>
              </a:rPr>
              <a:t>EHEC</a:t>
            </a: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3540723" y="3910049"/>
            <a:ext cx="1208540" cy="1015663"/>
          </a:xfrm>
          <a:prstGeom prst="rect">
            <a:avLst/>
          </a:prstGeom>
          <a:solidFill>
            <a:srgbClr val="D6F2F8"/>
          </a:solidFill>
        </p:spPr>
        <p:txBody>
          <a:bodyPr wrap="square">
            <a:spAutoFit/>
          </a:bodyPr>
          <a:lstStyle/>
          <a:p>
            <a:r>
              <a:rPr lang="en-US" sz="1200" b="1" i="1" dirty="0" smtClean="0">
                <a:latin typeface="Comic Sans MS" panose="030F0702030302020204" pitchFamily="66" charset="0"/>
              </a:rPr>
              <a:t>B. theta-</a:t>
            </a:r>
          </a:p>
          <a:p>
            <a:r>
              <a:rPr lang="en-US" sz="1200" dirty="0" err="1" smtClean="0">
                <a:latin typeface="Comic Sans MS" panose="030F0702030302020204" pitchFamily="66" charset="0"/>
              </a:rPr>
              <a:t>Hace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azúcar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disponible</a:t>
            </a:r>
            <a:r>
              <a:rPr lang="en-US" sz="1200" dirty="0" smtClean="0">
                <a:latin typeface="Comic Sans MS" panose="030F0702030302020204" pitchFamily="66" charset="0"/>
              </a:rPr>
              <a:t>  a </a:t>
            </a:r>
            <a:r>
              <a:rPr lang="en-US" sz="1200" dirty="0" err="1" smtClean="0">
                <a:latin typeface="Comic Sans MS" panose="030F0702030302020204" pitchFamily="66" charset="0"/>
              </a:rPr>
              <a:t>otras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bacterias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34" name="4 CuadroTexto"/>
          <p:cNvSpPr txBox="1"/>
          <p:nvPr/>
        </p:nvSpPr>
        <p:spPr>
          <a:xfrm>
            <a:off x="201693" y="676608"/>
            <a:ext cx="1637816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35" name="6 CuadroTexto"/>
          <p:cNvSpPr txBox="1"/>
          <p:nvPr/>
        </p:nvSpPr>
        <p:spPr>
          <a:xfrm>
            <a:off x="179512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15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72689" y="1627868"/>
            <a:ext cx="6075675" cy="42165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El microbiota reside en la </a:t>
            </a:r>
            <a:r>
              <a:rPr lang="en-US" dirty="0" err="1" smtClean="0">
                <a:latin typeface="Comic Sans MS" panose="030F0702030302020204" pitchFamily="66" charset="0"/>
              </a:rPr>
              <a:t>luz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capa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externa</a:t>
            </a:r>
            <a:r>
              <a:rPr lang="en-US" dirty="0" smtClean="0">
                <a:latin typeface="Comic Sans MS" panose="030F0702030302020204" pitchFamily="66" charset="0"/>
              </a:rPr>
              <a:t> moco. La bacteria </a:t>
            </a:r>
            <a:r>
              <a:rPr lang="en-US" dirty="0" err="1" smtClean="0">
                <a:latin typeface="Comic Sans MS" panose="030F0702030302020204" pitchFamily="66" charset="0"/>
              </a:rPr>
              <a:t>sacarolítica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i="1" dirty="0" smtClean="0">
                <a:latin typeface="Comic Sans MS" panose="030F0702030302020204" pitchFamily="66" charset="0"/>
              </a:rPr>
              <a:t>B. theta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un </a:t>
            </a:r>
            <a:r>
              <a:rPr lang="en-US" dirty="0" err="1" smtClean="0">
                <a:latin typeface="Comic Sans MS" panose="030F0702030302020204" pitchFamily="66" charset="0"/>
              </a:rPr>
              <a:t>miembro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prominente</a:t>
            </a:r>
            <a:r>
              <a:rPr lang="en-US" dirty="0" smtClean="0">
                <a:latin typeface="Comic Sans MS" panose="030F0702030302020204" pitchFamily="66" charset="0"/>
              </a:rPr>
              <a:t> del microbiota.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liberar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fucosa</a:t>
            </a:r>
            <a:r>
              <a:rPr lang="en-US" b="1" dirty="0" smtClean="0">
                <a:latin typeface="Comic Sans MS" panose="030F0702030302020204" pitchFamily="66" charset="0"/>
              </a:rPr>
              <a:t> del moco y </a:t>
            </a:r>
            <a:r>
              <a:rPr lang="en-US" b="1" dirty="0" err="1" smtClean="0">
                <a:latin typeface="Comic Sans MS" panose="030F0702030302020204" pitchFamily="66" charset="0"/>
              </a:rPr>
              <a:t>hace</a:t>
            </a:r>
            <a:r>
              <a:rPr lang="en-US" b="1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azúcar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disponible</a:t>
            </a:r>
            <a:r>
              <a:rPr lang="en-US" b="1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otras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Cuando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EHEC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detecta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fucosa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del sistema de </a:t>
            </a:r>
            <a:r>
              <a:rPr lang="en-US" dirty="0" err="1" smtClean="0">
                <a:latin typeface="Comic Sans MS" panose="030F0702030302020204" pitchFamily="66" charset="0"/>
              </a:rPr>
              <a:t>señalización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FusKR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b="1" dirty="0" err="1" smtClean="0">
                <a:latin typeface="Comic Sans MS" panose="030F0702030302020204" pitchFamily="66" charset="0"/>
              </a:rPr>
              <a:t>represa</a:t>
            </a:r>
            <a:r>
              <a:rPr lang="en-US" b="1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uso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azúcar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la </a:t>
            </a:r>
            <a:r>
              <a:rPr lang="en-US" b="1" dirty="0" err="1" smtClean="0">
                <a:latin typeface="Comic Sans MS" panose="030F0702030302020204" pitchFamily="66" charset="0"/>
              </a:rPr>
              <a:t>expresión</a:t>
            </a:r>
            <a:r>
              <a:rPr lang="en-US" b="1" dirty="0" smtClean="0">
                <a:latin typeface="Comic Sans MS" panose="030F0702030302020204" pitchFamily="66" charset="0"/>
              </a:rPr>
              <a:t> de genes </a:t>
            </a:r>
            <a:r>
              <a:rPr lang="en-US" b="1" dirty="0" err="1" smtClean="0">
                <a:latin typeface="Comic Sans MS" panose="030F0702030302020204" pitchFamily="66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codifican</a:t>
            </a:r>
            <a:r>
              <a:rPr lang="en-US" b="1" dirty="0" smtClean="0">
                <a:latin typeface="Comic Sans MS" panose="030F0702030302020204" pitchFamily="66" charset="0"/>
              </a:rPr>
              <a:t> T3SS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smtClean="0">
                <a:latin typeface="Comic Sans MS" panose="030F0702030302020204" pitchFamily="66" charset="0"/>
              </a:rPr>
              <a:t>un </a:t>
            </a:r>
            <a:r>
              <a:rPr lang="en-US" b="1" dirty="0" err="1" smtClean="0">
                <a:latin typeface="Comic Sans MS" panose="030F0702030302020204" pitchFamily="66" charset="0"/>
              </a:rPr>
              <a:t>aparato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translocación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proteína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capacita</a:t>
            </a:r>
            <a:r>
              <a:rPr lang="en-US" dirty="0" smtClean="0">
                <a:latin typeface="Comic Sans MS" panose="030F0702030302020204" pitchFamily="66" charset="0"/>
              </a:rPr>
              <a:t> a la bacteria para </a:t>
            </a:r>
            <a:r>
              <a:rPr lang="en-US" dirty="0" err="1" smtClean="0">
                <a:latin typeface="Comic Sans MS" panose="030F0702030302020204" pitchFamily="66" charset="0"/>
              </a:rPr>
              <a:t>secretar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proteínas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efectoras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</a:rPr>
              <a:t> del c.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Esta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represión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evita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</a:rPr>
              <a:t> EHEC </a:t>
            </a:r>
            <a:r>
              <a:rPr lang="en-US" b="1" dirty="0" err="1" smtClean="0">
                <a:latin typeface="Comic Sans MS" panose="030F0702030302020204" pitchFamily="66" charset="0"/>
              </a:rPr>
              <a:t>compita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fucosa</a:t>
            </a:r>
            <a:r>
              <a:rPr lang="en-US" b="1" dirty="0" smtClean="0">
                <a:latin typeface="Comic Sans MS" panose="030F0702030302020204" pitchFamily="66" charset="0"/>
              </a:rPr>
              <a:t> con la </a:t>
            </a:r>
            <a:r>
              <a:rPr lang="en-US" b="1" dirty="0" err="1" smtClean="0">
                <a:latin typeface="Comic Sans MS" panose="030F0702030302020204" pitchFamily="66" charset="0"/>
              </a:rPr>
              <a:t>comensal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i="1" dirty="0" smtClean="0">
                <a:latin typeface="Comic Sans MS" panose="030F0702030302020204" pitchFamily="66" charset="0"/>
              </a:rPr>
              <a:t>E</a:t>
            </a:r>
            <a:r>
              <a:rPr lang="en-US" b="1" i="1" dirty="0">
                <a:latin typeface="Comic Sans MS" panose="030F0702030302020204" pitchFamily="66" charset="0"/>
              </a:rPr>
              <a:t>. </a:t>
            </a:r>
            <a:r>
              <a:rPr lang="en-US" b="1" i="1" dirty="0" smtClean="0">
                <a:latin typeface="Comic Sans MS" panose="030F0702030302020204" pitchFamily="66" charset="0"/>
              </a:rPr>
              <a:t>coli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de </a:t>
            </a:r>
            <a:r>
              <a:rPr lang="en-US" dirty="0" err="1" smtClean="0">
                <a:latin typeface="Comic Sans MS" panose="030F0702030302020204" pitchFamily="66" charset="0"/>
              </a:rPr>
              <a:t>gastar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energía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innecesariamente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expresión</a:t>
            </a:r>
            <a:r>
              <a:rPr lang="en-US" dirty="0" smtClean="0">
                <a:latin typeface="Comic Sans MS" panose="030F0702030302020204" pitchFamily="66" charset="0"/>
              </a:rPr>
              <a:t> de T3SS.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499195" y="6004955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Baumler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Sperandio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in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2016; 535:85–93.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968934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627784" y="614336"/>
            <a:ext cx="4681892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Modulación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virulencia</a:t>
            </a:r>
            <a:r>
              <a:rPr lang="en-US" sz="2000" dirty="0" smtClean="0">
                <a:latin typeface="Comic Sans MS" panose="030F0702030302020204" pitchFamily="66" charset="0"/>
              </a:rPr>
              <a:t> de EHEC</a:t>
            </a:r>
            <a:r>
              <a:rPr lang="en-US" sz="2000" i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nutrientes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aportados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microbiota</a:t>
            </a:r>
            <a:r>
              <a:rPr lang="en-US" sz="2000" dirty="0">
                <a:latin typeface="Comic Sans MS" panose="030F0702030302020204" pitchFamily="66" charset="0"/>
              </a:rPr>
              <a:t>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80242" y="699323"/>
            <a:ext cx="1353920" cy="11079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 y </a:t>
            </a:r>
          </a:p>
          <a:p>
            <a:r>
              <a:rPr lang="es-VE" sz="12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179512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01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01325" y="1561998"/>
            <a:ext cx="6141350" cy="39703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en-US" sz="9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i="1" dirty="0" smtClean="0">
                <a:latin typeface="Comic Sans MS" panose="030F0702030302020204" pitchFamily="66" charset="0"/>
              </a:rPr>
              <a:t>B</a:t>
            </a:r>
            <a:r>
              <a:rPr lang="en-US" b="1" i="1" dirty="0">
                <a:latin typeface="Comic Sans MS" panose="030F0702030302020204" pitchFamily="66" charset="0"/>
              </a:rPr>
              <a:t>. </a:t>
            </a:r>
            <a:r>
              <a:rPr lang="en-US" b="1" i="1" dirty="0" err="1" smtClean="0">
                <a:latin typeface="Comic Sans MS" panose="030F0702030302020204" pitchFamily="66" charset="0"/>
              </a:rPr>
              <a:t>thetaiotaomi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ron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succionato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llevan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aumentar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expresión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 EHEC de la </a:t>
            </a:r>
            <a:r>
              <a:rPr lang="en-US" b="1" dirty="0" err="1" smtClean="0">
                <a:latin typeface="Comic Sans MS" panose="030F0702030302020204" pitchFamily="66" charset="0"/>
              </a:rPr>
              <a:t>enzima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mucinasa</a:t>
            </a:r>
            <a:r>
              <a:rPr lang="en-US" dirty="0" smtClean="0">
                <a:latin typeface="Comic Sans MS" panose="030F0702030302020204" pitchFamily="66" charset="0"/>
              </a:rPr>
              <a:t>, la </a:t>
            </a:r>
            <a:r>
              <a:rPr lang="en-US" dirty="0" err="1" smtClean="0">
                <a:latin typeface="Comic Sans MS" panose="030F0702030302020204" pitchFamily="66" charset="0"/>
              </a:rPr>
              <a:t>cual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hidroliza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mucina</a:t>
            </a:r>
            <a:r>
              <a:rPr lang="en-US" dirty="0" smtClean="0">
                <a:latin typeface="Comic Sans MS" panose="030F0702030302020204" pitchFamily="66" charset="0"/>
              </a:rPr>
              <a:t> del moco del </a:t>
            </a:r>
            <a:r>
              <a:rPr lang="en-US" dirty="0" err="1" smtClean="0"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latin typeface="Comic Sans MS" panose="030F0702030302020204" pitchFamily="66" charset="0"/>
              </a:rPr>
              <a:t>. EHEC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entonces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capaz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alcanzar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 smtClean="0">
                <a:latin typeface="Comic Sans MS" panose="030F0702030302020204" pitchFamily="66" charset="0"/>
              </a:rPr>
              <a:t>B</a:t>
            </a:r>
            <a:r>
              <a:rPr lang="en-US" b="1" i="1" dirty="0">
                <a:latin typeface="Comic Sans MS" panose="030F0702030302020204" pitchFamily="66" charset="0"/>
              </a:rPr>
              <a:t>. </a:t>
            </a:r>
            <a:r>
              <a:rPr lang="en-US" b="1" i="1" dirty="0" err="1" smtClean="0">
                <a:latin typeface="Comic Sans MS" panose="030F0702030302020204" pitchFamily="66" charset="0"/>
              </a:rPr>
              <a:t>thetaiotaomicron</a:t>
            </a:r>
            <a:r>
              <a:rPr lang="en-US" b="1" i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luego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comienza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secretar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succionato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otros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se </a:t>
            </a:r>
            <a:r>
              <a:rPr lang="en-US" dirty="0" err="1" smtClean="0">
                <a:latin typeface="Comic Sans MS" panose="030F0702030302020204" pitchFamily="66" charset="0"/>
              </a:rPr>
              <a:t>requieren</a:t>
            </a:r>
            <a:r>
              <a:rPr lang="en-US" dirty="0" smtClean="0">
                <a:latin typeface="Comic Sans MS" panose="030F0702030302020204" pitchFamily="66" charset="0"/>
              </a:rPr>
              <a:t> para la gluconeogenesis en el </a:t>
            </a:r>
            <a:r>
              <a:rPr lang="en-US" dirty="0" err="1" smtClean="0">
                <a:latin typeface="Comic Sans MS" panose="030F0702030302020204" pitchFamily="66" charset="0"/>
              </a:rPr>
              <a:t>ambiente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ahora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pobre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nutrientes</a:t>
            </a:r>
            <a:r>
              <a:rPr lang="en-US" dirty="0" smtClean="0">
                <a:latin typeface="Comic Sans MS" panose="030F0702030302020204" pitchFamily="66" charset="0"/>
              </a:rPr>
              <a:t>. Los </a:t>
            </a:r>
            <a:r>
              <a:rPr lang="en-US" dirty="0" err="1" smtClean="0">
                <a:latin typeface="Comic Sans MS" panose="030F0702030302020204" pitchFamily="66" charset="0"/>
              </a:rPr>
              <a:t>compuestos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</a:rPr>
              <a:t>detectados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EHEC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</a:rPr>
              <a:t>cual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aumenta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expresión</a:t>
            </a:r>
            <a:r>
              <a:rPr lang="en-US" b="1" dirty="0" smtClean="0">
                <a:latin typeface="Comic Sans MS" panose="030F0702030302020204" pitchFamily="66" charset="0"/>
              </a:rPr>
              <a:t> de T3SS </a:t>
            </a:r>
            <a:r>
              <a:rPr lang="en-US" b="1" dirty="0" err="1" smtClean="0">
                <a:latin typeface="Comic Sans MS" panose="030F0702030302020204" pitchFamily="66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capacita</a:t>
            </a:r>
            <a:r>
              <a:rPr lang="en-US" b="1" dirty="0" smtClean="0">
                <a:latin typeface="Comic Sans MS" panose="030F0702030302020204" pitchFamily="66" charset="0"/>
              </a:rPr>
              <a:t> para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adherirse</a:t>
            </a:r>
            <a:r>
              <a:rPr lang="en-US" b="1" dirty="0" smtClean="0">
                <a:latin typeface="Comic Sans MS" panose="030F0702030302020204" pitchFamily="66" charset="0"/>
              </a:rPr>
              <a:t> a c. </a:t>
            </a:r>
            <a:r>
              <a:rPr lang="en-US" b="1" dirty="0" err="1" smtClean="0">
                <a:latin typeface="Comic Sans MS" panose="030F0702030302020204" pitchFamily="66" charset="0"/>
              </a:rPr>
              <a:t>epiteliales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causar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lesiones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ocasionan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diarrea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US" sz="900" dirty="0" smtClean="0">
                <a:latin typeface="Comic Sans MS" panose="030F0702030302020204" pitchFamily="66" charset="0"/>
              </a:rPr>
              <a:t> </a:t>
            </a:r>
            <a:endParaRPr lang="en-US" sz="900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95636" y="5589572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Baumler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Sperandio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in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2016; 535:85–93.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968934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899823" y="478097"/>
            <a:ext cx="4681892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Modulación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virulencia</a:t>
            </a:r>
            <a:r>
              <a:rPr lang="en-US" sz="2000" dirty="0" smtClean="0">
                <a:latin typeface="Comic Sans MS" panose="030F0702030302020204" pitchFamily="66" charset="0"/>
              </a:rPr>
              <a:t> de EHEC</a:t>
            </a:r>
            <a:r>
              <a:rPr lang="en-US" sz="2000" i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nutrientes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aportados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microbiota</a:t>
            </a:r>
            <a:r>
              <a:rPr lang="en-US" sz="2000" dirty="0">
                <a:latin typeface="Comic Sans MS" panose="030F0702030302020204" pitchFamily="66" charset="0"/>
              </a:rPr>
              <a:t>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917960" y="319802"/>
            <a:ext cx="163781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10" name="6 CuadroTexto"/>
          <p:cNvSpPr txBox="1"/>
          <p:nvPr/>
        </p:nvSpPr>
        <p:spPr>
          <a:xfrm>
            <a:off x="179512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043608" y="1822581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835696" y="1791394"/>
            <a:ext cx="59766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latin typeface="Comic Sans MS" pitchFamily="66" charset="0"/>
              </a:rPr>
              <a:t>Microbiota </a:t>
            </a:r>
            <a:r>
              <a:rPr lang="es-VE" sz="2800" b="1" dirty="0">
                <a:solidFill>
                  <a:prstClr val="white"/>
                </a:solidFill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latin typeface="Comic Sans MS" pitchFamily="66" charset="0"/>
              </a:rPr>
              <a:t>Salud/Enfermedad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000" b="1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A. </a:t>
            </a:r>
            <a:r>
              <a:rPr lang="es-VE" dirty="0" smtClean="0">
                <a:solidFill>
                  <a:srgbClr val="F57E1B"/>
                </a:solidFill>
                <a:latin typeface="Comic Sans MS" pitchFamily="66" charset="0"/>
              </a:rPr>
              <a:t>Mecanismos en Salud y Enfermedad</a:t>
            </a:r>
          </a:p>
          <a:p>
            <a:pPr marL="365125">
              <a:buClr>
                <a:srgbClr val="3399FF"/>
              </a:buClr>
              <a:buSzPct val="130000"/>
            </a:pPr>
            <a:r>
              <a:rPr lang="es-VE" sz="14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r>
              <a:rPr lang="es-VE" sz="1200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r>
              <a:rPr lang="es-VE" sz="1400" dirty="0" smtClean="0">
                <a:solidFill>
                  <a:schemeClr val="bg1"/>
                </a:solidFill>
                <a:latin typeface="Comic Sans MS" pitchFamily="66" charset="0"/>
              </a:rPr>
              <a:t>.  </a:t>
            </a:r>
            <a:r>
              <a:rPr lang="es-VE" sz="1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Desarrollo de Inmunidad</a:t>
            </a:r>
          </a:p>
          <a:p>
            <a:pPr marL="715962">
              <a:buClr>
                <a:srgbClr val="3399FF"/>
              </a:buClr>
              <a:buSzPct val="130000"/>
            </a:pPr>
            <a:r>
              <a:rPr lang="es-VE" sz="1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Inflamación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365125">
              <a:buClr>
                <a:srgbClr val="3399FF"/>
              </a:buClr>
              <a:buSzPct val="130000"/>
            </a:pPr>
            <a:r>
              <a:rPr lang="es-VE" sz="22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r>
              <a:rPr lang="es-VE" sz="2200" dirty="0" smtClean="0">
                <a:solidFill>
                  <a:schemeClr val="bg1"/>
                </a:solidFill>
                <a:latin typeface="Comic Sans MS" pitchFamily="66" charset="0"/>
              </a:rPr>
              <a:t>. </a:t>
            </a:r>
            <a:r>
              <a:rPr lang="es-VE" sz="22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Comunicación </a:t>
            </a:r>
            <a:r>
              <a:rPr lang="es-VE" sz="2200" dirty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entre microbios </a:t>
            </a:r>
            <a:r>
              <a:rPr lang="es-VE" sz="22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y con  </a:t>
            </a:r>
            <a:endParaRPr lang="es-VE" sz="22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715962">
              <a:buClr>
                <a:srgbClr val="3399FF"/>
              </a:buClr>
              <a:buSzPct val="130000"/>
            </a:pPr>
            <a:r>
              <a:rPr lang="es-VE" sz="22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hospedero</a:t>
            </a:r>
          </a:p>
          <a:p>
            <a:pPr marL="715962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Dieta y salud-enfermedad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2400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0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57E1B"/>
                </a:solidFill>
                <a:latin typeface="Comic Sans MS" pitchFamily="66" charset="0"/>
              </a:rPr>
              <a:t>. asociad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as</a:t>
            </a:r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1835696" y="1822581"/>
            <a:ext cx="0" cy="3508243"/>
          </a:xfrm>
          <a:prstGeom prst="line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09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611933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Baumler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Sperandio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in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2016; 535:85–93.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345987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An external file that holds a picture, illustration, etc.&#10;Object name is nihms822517f3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7" b="1"/>
          <a:stretch/>
        </p:blipFill>
        <p:spPr bwMode="auto">
          <a:xfrm>
            <a:off x="542764" y="1152872"/>
            <a:ext cx="8058472" cy="492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755576" y="2636912"/>
            <a:ext cx="93610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Rectángulo 6"/>
          <p:cNvSpPr/>
          <p:nvPr/>
        </p:nvSpPr>
        <p:spPr>
          <a:xfrm>
            <a:off x="71442" y="2636912"/>
            <a:ext cx="159210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400" b="1" i="1" dirty="0" smtClean="0">
                <a:latin typeface="Comic Sans MS" panose="030F0702030302020204" pitchFamily="66" charset="0"/>
              </a:rPr>
              <a:t>S. </a:t>
            </a:r>
            <a:r>
              <a:rPr lang="en-US" sz="1400" b="1" i="1" dirty="0" err="1" smtClean="0">
                <a:latin typeface="Comic Sans MS" panose="030F0702030302020204" pitchFamily="66" charset="0"/>
              </a:rPr>
              <a:t>Typhymurium</a:t>
            </a:r>
            <a:endParaRPr lang="en-US" sz="1400" b="1" i="1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400" b="1" dirty="0" err="1" smtClean="0">
                <a:latin typeface="Comic Sans MS" panose="030F0702030302020204" pitchFamily="66" charset="0"/>
              </a:rPr>
              <a:t>patógena</a:t>
            </a: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51440" y="2367204"/>
            <a:ext cx="1033765" cy="32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1716056" y="2658530"/>
            <a:ext cx="1606530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b="1" i="1" dirty="0" err="1" smtClean="0">
                <a:latin typeface="Comic Sans MS" panose="030F0702030302020204" pitchFamily="66" charset="0"/>
              </a:rPr>
              <a:t>Enterobacteriacea</a:t>
            </a:r>
            <a:r>
              <a:rPr lang="en-US" sz="1200" b="1" i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1400" b="1" dirty="0" err="1" smtClean="0">
                <a:latin typeface="Comic Sans MS" panose="030F0702030302020204" pitchFamily="66" charset="0"/>
              </a:rPr>
              <a:t>comensal</a:t>
            </a: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47864" y="2363559"/>
            <a:ext cx="648072" cy="200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3193104" y="2353246"/>
            <a:ext cx="113090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Enterobactina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945080" y="1916832"/>
            <a:ext cx="641427" cy="1583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3000796" y="1961463"/>
            <a:ext cx="11714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Salmoquelina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000796" y="3429000"/>
            <a:ext cx="1499196" cy="145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2866165" y="3399736"/>
            <a:ext cx="92685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100" b="1" dirty="0" smtClean="0">
                <a:latin typeface="Comic Sans MS" panose="030F0702030302020204" pitchFamily="66" charset="0"/>
              </a:rPr>
              <a:t>Lipocalin-2</a:t>
            </a:r>
            <a:endParaRPr lang="en-US" sz="1100" b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3750394" y="3385767"/>
            <a:ext cx="45717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>
                <a:latin typeface="Comic Sans MS" panose="030F0702030302020204" pitchFamily="66" charset="0"/>
              </a:rPr>
              <a:t>ROS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324011" y="3399735"/>
            <a:ext cx="45717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>
                <a:latin typeface="Comic Sans MS" panose="030F0702030302020204" pitchFamily="66" charset="0"/>
              </a:rPr>
              <a:t>RNS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187624" y="3399735"/>
            <a:ext cx="375733" cy="174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947111" y="3269604"/>
            <a:ext cx="68640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>
                <a:latin typeface="Comic Sans MS" panose="030F0702030302020204" pitchFamily="66" charset="0"/>
              </a:rPr>
              <a:t>T3SS-1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607401" y="3473815"/>
            <a:ext cx="410848" cy="1581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2127581" y="3337510"/>
            <a:ext cx="648072" cy="236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607401" y="4725144"/>
            <a:ext cx="1269964" cy="451554"/>
          </a:xfrm>
          <a:prstGeom prst="rect">
            <a:avLst/>
          </a:prstGeom>
          <a:solidFill>
            <a:srgbClr val="D6C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1195055" y="4905331"/>
            <a:ext cx="68640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>
                <a:latin typeface="Comic Sans MS" panose="030F0702030302020204" pitchFamily="66" charset="0"/>
              </a:rPr>
              <a:t>T3SS-2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187624" y="5733256"/>
            <a:ext cx="588545" cy="240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913640" y="5661754"/>
            <a:ext cx="96372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b="1" dirty="0" err="1" smtClean="0">
                <a:latin typeface="Comic Sans MS" panose="030F0702030302020204" pitchFamily="66" charset="0"/>
              </a:rPr>
              <a:t>Macrófago</a:t>
            </a:r>
            <a:endParaRPr lang="en-US" sz="1200" b="1" dirty="0">
              <a:latin typeface="Comic Sans MS" panose="030F0702030302020204" pitchFamily="66" charset="0"/>
            </a:endParaRPr>
          </a:p>
        </p:txBody>
      </p:sp>
      <p:sp>
        <p:nvSpPr>
          <p:cNvPr id="24" name="Elipse 23"/>
          <p:cNvSpPr/>
          <p:nvPr/>
        </p:nvSpPr>
        <p:spPr>
          <a:xfrm>
            <a:off x="3000796" y="5301208"/>
            <a:ext cx="749598" cy="216024"/>
          </a:xfrm>
          <a:prstGeom prst="ellipse">
            <a:avLst/>
          </a:prstGeom>
          <a:solidFill>
            <a:srgbClr val="F6C2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2809257" y="5270720"/>
            <a:ext cx="104067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b="1" dirty="0" err="1" smtClean="0">
                <a:latin typeface="Comic Sans MS" panose="030F0702030302020204" pitchFamily="66" charset="0"/>
              </a:rPr>
              <a:t>Inflamación</a:t>
            </a:r>
            <a:endParaRPr lang="en-US" sz="1200" b="1" dirty="0">
              <a:latin typeface="Comic Sans MS" panose="030F0702030302020204" pitchFamily="66" charset="0"/>
            </a:endParaRPr>
          </a:p>
        </p:txBody>
      </p:sp>
      <p:sp>
        <p:nvSpPr>
          <p:cNvPr id="26" name="Elipse 25"/>
          <p:cNvSpPr/>
          <p:nvPr/>
        </p:nvSpPr>
        <p:spPr>
          <a:xfrm>
            <a:off x="2485205" y="2090206"/>
            <a:ext cx="324052" cy="2733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2312473" y="2141713"/>
            <a:ext cx="61266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latin typeface="Comic Sans MS" panose="030F0702030302020204" pitchFamily="66" charset="0"/>
              </a:rPr>
              <a:t>Fe3+</a:t>
            </a: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4644008" y="2823552"/>
            <a:ext cx="1218267" cy="99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4706767" y="2752005"/>
            <a:ext cx="644728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Nitrato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322392" y="2780928"/>
            <a:ext cx="60946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Nitrito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3131840" y="4869160"/>
            <a:ext cx="1440160" cy="179853"/>
          </a:xfrm>
          <a:prstGeom prst="rect">
            <a:avLst/>
          </a:prstGeom>
          <a:solidFill>
            <a:srgbClr val="D6C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Rectángulo 33"/>
          <p:cNvSpPr/>
          <p:nvPr/>
        </p:nvSpPr>
        <p:spPr>
          <a:xfrm>
            <a:off x="3106451" y="4870610"/>
            <a:ext cx="482825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>
                <a:latin typeface="Comic Sans MS" panose="030F0702030302020204" pitchFamily="66" charset="0"/>
              </a:rPr>
              <a:t>IL22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3890552" y="4840905"/>
            <a:ext cx="505267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IFN</a:t>
            </a:r>
            <a:r>
              <a:rPr lang="en-US" sz="1000" b="1" dirty="0" err="1" smtClean="0">
                <a:latin typeface="Symbol" panose="05050102010706020507" pitchFamily="18" charset="2"/>
              </a:rPr>
              <a:t>g</a:t>
            </a:r>
            <a:endParaRPr lang="en-US" sz="1000" b="1" dirty="0">
              <a:latin typeface="Symbol" panose="05050102010706020507" pitchFamily="18" charset="2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5931854" y="5547719"/>
            <a:ext cx="584362" cy="185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Rectángulo 35"/>
          <p:cNvSpPr/>
          <p:nvPr/>
        </p:nvSpPr>
        <p:spPr>
          <a:xfrm>
            <a:off x="5752536" y="5517232"/>
            <a:ext cx="94609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b="1" dirty="0" err="1" smtClean="0">
                <a:latin typeface="Comic Sans MS" panose="030F0702030302020204" pitchFamily="66" charset="0"/>
              </a:rPr>
              <a:t>Neutrófilo</a:t>
            </a:r>
            <a:endParaRPr lang="en-US" sz="1200" b="1" dirty="0">
              <a:latin typeface="Comic Sans MS" panose="030F0702030302020204" pitchFamily="66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7956376" y="2463719"/>
            <a:ext cx="644860" cy="1357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Rectángulo 37"/>
          <p:cNvSpPr/>
          <p:nvPr/>
        </p:nvSpPr>
        <p:spPr>
          <a:xfrm>
            <a:off x="7866469" y="2322468"/>
            <a:ext cx="114486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b="1" i="1" dirty="0" err="1" smtClean="0">
                <a:latin typeface="Comic Sans MS" panose="030F0702030302020204" pitchFamily="66" charset="0"/>
              </a:rPr>
              <a:t>Desulfovibrio</a:t>
            </a:r>
            <a:endParaRPr lang="en-US" sz="1200" b="1" i="1" dirty="0"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8096687" y="2998226"/>
            <a:ext cx="659309" cy="271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Rectángulo 40"/>
          <p:cNvSpPr/>
          <p:nvPr/>
        </p:nvSpPr>
        <p:spPr>
          <a:xfrm>
            <a:off x="7909886" y="2931604"/>
            <a:ext cx="89639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Sulfuro</a:t>
            </a:r>
            <a:r>
              <a:rPr lang="en-US" sz="1000" b="1" dirty="0" smtClean="0">
                <a:latin typeface="Comic Sans MS" panose="030F0702030302020204" pitchFamily="66" charset="0"/>
              </a:rPr>
              <a:t> de </a:t>
            </a:r>
          </a:p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Hidrógeno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7246616" y="2242372"/>
            <a:ext cx="619853" cy="145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Rectángulo 41"/>
          <p:cNvSpPr/>
          <p:nvPr/>
        </p:nvSpPr>
        <p:spPr>
          <a:xfrm>
            <a:off x="7053055" y="2174667"/>
            <a:ext cx="80663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Tiosulfato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6948264" y="3074051"/>
            <a:ext cx="388616" cy="180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5" name="Rectángulo 44"/>
          <p:cNvSpPr/>
          <p:nvPr/>
        </p:nvSpPr>
        <p:spPr>
          <a:xfrm>
            <a:off x="6876256" y="3005046"/>
            <a:ext cx="45717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>
                <a:latin typeface="Comic Sans MS" panose="030F0702030302020204" pitchFamily="66" charset="0"/>
              </a:rPr>
              <a:t>ROS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6234228" y="2759476"/>
            <a:ext cx="652221" cy="128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7" name="Rectángulo 46"/>
          <p:cNvSpPr/>
          <p:nvPr/>
        </p:nvSpPr>
        <p:spPr>
          <a:xfrm>
            <a:off x="6050595" y="2677610"/>
            <a:ext cx="968535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Tetrationato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5931854" y="1995986"/>
            <a:ext cx="628484" cy="27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8" name="Rectángulo 47"/>
          <p:cNvSpPr/>
          <p:nvPr/>
        </p:nvSpPr>
        <p:spPr>
          <a:xfrm>
            <a:off x="5752536" y="1874249"/>
            <a:ext cx="96853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Respiración</a:t>
            </a:r>
            <a:endParaRPr lang="en-US" sz="10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000" b="1" dirty="0" err="1" smtClean="0">
                <a:latin typeface="Comic Sans MS" panose="030F0702030302020204" pitchFamily="66" charset="0"/>
              </a:rPr>
              <a:t>Tetrationato</a:t>
            </a:r>
            <a:endParaRPr lang="en-US" sz="1000" b="1" dirty="0">
              <a:latin typeface="Comic Sans MS" panose="030F0702030302020204" pitchFamily="66" charset="0"/>
            </a:endParaRPr>
          </a:p>
        </p:txBody>
      </p:sp>
      <p:sp>
        <p:nvSpPr>
          <p:cNvPr id="49" name="Rectángulo 48"/>
          <p:cNvSpPr/>
          <p:nvPr/>
        </p:nvSpPr>
        <p:spPr>
          <a:xfrm>
            <a:off x="4932040" y="2250308"/>
            <a:ext cx="460810" cy="2246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0" name="Rectángulo 49"/>
          <p:cNvSpPr/>
          <p:nvPr/>
        </p:nvSpPr>
        <p:spPr>
          <a:xfrm>
            <a:off x="4796800" y="2232067"/>
            <a:ext cx="73129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800" dirty="0" err="1" smtClean="0">
                <a:latin typeface="Comic Sans MS" panose="030F0702030302020204" pitchFamily="66" charset="0"/>
              </a:rPr>
              <a:t>Respiración</a:t>
            </a:r>
            <a:endParaRPr lang="en-US" sz="8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800" dirty="0" err="1" smtClean="0">
                <a:latin typeface="Comic Sans MS" panose="030F0702030302020204" pitchFamily="66" charset="0"/>
              </a:rPr>
              <a:t>Nitrato</a:t>
            </a:r>
            <a:endParaRPr lang="en-US" sz="800" dirty="0">
              <a:latin typeface="Comic Sans MS" panose="030F0702030302020204" pitchFamily="66" charset="0"/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635121" y="1595876"/>
            <a:ext cx="64152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</a:rPr>
              <a:t>LUZ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53" name="4 CuadroTexto"/>
          <p:cNvSpPr txBox="1"/>
          <p:nvPr/>
        </p:nvSpPr>
        <p:spPr>
          <a:xfrm>
            <a:off x="917960" y="319802"/>
            <a:ext cx="163781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54" name="6 CuadroTexto"/>
          <p:cNvSpPr txBox="1"/>
          <p:nvPr/>
        </p:nvSpPr>
        <p:spPr>
          <a:xfrm>
            <a:off x="179512" y="308820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7361963" y="4833091"/>
            <a:ext cx="1469447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Comic Sans MS" panose="030F0702030302020204" pitchFamily="66" charset="0"/>
              </a:rPr>
              <a:t>T3SS: </a:t>
            </a:r>
            <a:r>
              <a:rPr lang="en-US" sz="1000" dirty="0" smtClean="0">
                <a:latin typeface="Comic Sans MS" panose="030F0702030302020204" pitchFamily="66" charset="0"/>
              </a:rPr>
              <a:t>sistema </a:t>
            </a:r>
            <a:r>
              <a:rPr lang="en-US" sz="1000" dirty="0" err="1" smtClean="0">
                <a:latin typeface="Comic Sans MS" panose="030F0702030302020204" pitchFamily="66" charset="0"/>
              </a:rPr>
              <a:t>secretorio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 err="1" smtClean="0">
                <a:latin typeface="Comic Sans MS" panose="030F0702030302020204" pitchFamily="66" charset="0"/>
              </a:rPr>
              <a:t>tipo</a:t>
            </a:r>
            <a:r>
              <a:rPr lang="en-US" sz="1000" dirty="0" smtClean="0">
                <a:latin typeface="Comic Sans MS" panose="030F0702030302020204" pitchFamily="66" charset="0"/>
              </a:rPr>
              <a:t> 3</a:t>
            </a:r>
          </a:p>
          <a:p>
            <a:r>
              <a:rPr lang="en-US" sz="1000" b="1" dirty="0" smtClean="0">
                <a:latin typeface="Comic Sans MS" panose="030F0702030302020204" pitchFamily="66" charset="0"/>
              </a:rPr>
              <a:t>ROS: </a:t>
            </a:r>
            <a:r>
              <a:rPr lang="en-US" sz="1000" dirty="0" err="1" smtClean="0">
                <a:latin typeface="Comic Sans MS" panose="030F0702030302020204" pitchFamily="66" charset="0"/>
              </a:rPr>
              <a:t>especies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 err="1" smtClean="0">
                <a:latin typeface="Comic Sans MS" panose="030F0702030302020204" pitchFamily="66" charset="0"/>
              </a:rPr>
              <a:t>oxígeneo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 err="1" smtClean="0">
                <a:latin typeface="Comic Sans MS" panose="030F0702030302020204" pitchFamily="66" charset="0"/>
              </a:rPr>
              <a:t>reactivas</a:t>
            </a:r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sz="1000" b="1" dirty="0" smtClean="0">
                <a:latin typeface="Comic Sans MS" panose="030F0702030302020204" pitchFamily="66" charset="0"/>
              </a:rPr>
              <a:t>RNS: </a:t>
            </a:r>
            <a:r>
              <a:rPr lang="en-US" sz="1000" dirty="0" err="1" smtClean="0">
                <a:latin typeface="Comic Sans MS" panose="030F0702030302020204" pitchFamily="66" charset="0"/>
              </a:rPr>
              <a:t>especies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 err="1" smtClean="0">
                <a:latin typeface="Comic Sans MS" panose="030F0702030302020204" pitchFamily="66" charset="0"/>
              </a:rPr>
              <a:t>nitrogeno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 err="1" smtClean="0">
                <a:latin typeface="Comic Sans MS" panose="030F0702030302020204" pitchFamily="66" charset="0"/>
              </a:rPr>
              <a:t>rectivas</a:t>
            </a:r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sz="1000" b="1" dirty="0" err="1" smtClean="0">
                <a:latin typeface="Comic Sans MS" panose="030F0702030302020204" pitchFamily="66" charset="0"/>
              </a:rPr>
              <a:t>Lipocalin</a:t>
            </a:r>
            <a:r>
              <a:rPr lang="en-US" sz="1000" b="1" dirty="0" smtClean="0">
                <a:latin typeface="Comic Sans MS" panose="030F0702030302020204" pitchFamily="66" charset="0"/>
              </a:rPr>
              <a:t>: </a:t>
            </a:r>
            <a:r>
              <a:rPr lang="en-US" sz="1000" dirty="0" err="1" smtClean="0">
                <a:latin typeface="Comic Sans MS" panose="030F0702030302020204" pitchFamily="66" charset="0"/>
              </a:rPr>
              <a:t>molecula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 err="1" smtClean="0">
                <a:latin typeface="Comic Sans MS" panose="030F0702030302020204" pitchFamily="66" charset="0"/>
              </a:rPr>
              <a:t>antimicrobiana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56" name="Rectángulo 55"/>
          <p:cNvSpPr/>
          <p:nvPr/>
        </p:nvSpPr>
        <p:spPr>
          <a:xfrm>
            <a:off x="8265230" y="3572196"/>
            <a:ext cx="925254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100" b="1" dirty="0" err="1" smtClean="0">
                <a:latin typeface="Comic Sans MS" panose="030F0702030302020204" pitchFamily="66" charset="0"/>
              </a:rPr>
              <a:t>Colonocitos</a:t>
            </a:r>
            <a:endParaRPr lang="en-US" sz="1100" b="1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672744" y="371810"/>
            <a:ext cx="474867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Efecto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latin typeface="Comic Sans MS" panose="030F0702030302020204" pitchFamily="66" charset="0"/>
              </a:rPr>
              <a:t>nflamación</a:t>
            </a:r>
            <a:r>
              <a:rPr lang="en-US" sz="2000" dirty="0" smtClean="0">
                <a:latin typeface="Comic Sans MS" panose="030F0702030302020204" pitchFamily="66" charset="0"/>
              </a:rPr>
              <a:t> Intestinal </a:t>
            </a:r>
            <a:r>
              <a:rPr lang="en-US" sz="2000" dirty="0" err="1" smtClean="0">
                <a:latin typeface="Comic Sans MS" panose="030F0702030302020204" pitchFamily="66" charset="0"/>
              </a:rPr>
              <a:t>sobre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disponibilidad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nutrientes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5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4" grpId="0"/>
      <p:bldP spid="16" grpId="0"/>
      <p:bldP spid="17" grpId="0"/>
      <p:bldP spid="18" grpId="0"/>
      <p:bldP spid="22" grpId="0"/>
      <p:bldP spid="27" grpId="0"/>
      <p:bldP spid="29" grpId="0"/>
      <p:bldP spid="30" grpId="0"/>
      <p:bldP spid="31" grpId="0"/>
      <p:bldP spid="34" grpId="0"/>
      <p:bldP spid="35" grpId="0"/>
      <p:bldP spid="36" grpId="0"/>
      <p:bldP spid="38" grpId="0"/>
      <p:bldP spid="41" grpId="0"/>
      <p:bldP spid="42" grpId="0"/>
      <p:bldP spid="45" grpId="0"/>
      <p:bldP spid="47" grpId="0"/>
      <p:bldP spid="48" grpId="0"/>
      <p:bldP spid="50" grpId="0"/>
      <p:bldP spid="5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91680" y="1261072"/>
            <a:ext cx="6291572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 smtClean="0">
                <a:latin typeface="Comic Sans MS" panose="030F0702030302020204" pitchFamily="66" charset="0"/>
              </a:rPr>
              <a:t>S. </a:t>
            </a:r>
            <a:r>
              <a:rPr lang="en-US" b="1" i="1" dirty="0" err="1" smtClean="0">
                <a:latin typeface="Comic Sans MS" panose="030F0702030302020204" pitchFamily="66" charset="0"/>
              </a:rPr>
              <a:t>Typhimurium</a:t>
            </a:r>
            <a:r>
              <a:rPr lang="en-US" b="1" i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usa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factores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virulencia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sz="1400" b="1" dirty="0">
                <a:latin typeface="Comic Sans MS" panose="030F0702030302020204" pitchFamily="66" charset="0"/>
              </a:rPr>
              <a:t>T3SS-1 </a:t>
            </a:r>
            <a:r>
              <a:rPr lang="en-US" sz="1400" b="1" dirty="0" smtClean="0">
                <a:latin typeface="Comic Sans MS" panose="030F0702030302020204" pitchFamily="66" charset="0"/>
              </a:rPr>
              <a:t>y </a:t>
            </a:r>
            <a:r>
              <a:rPr lang="en-US" sz="1400" b="1" dirty="0">
                <a:latin typeface="Comic Sans MS" panose="030F0702030302020204" pitchFamily="66" charset="0"/>
              </a:rPr>
              <a:t>T3SS-2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</a:rPr>
              <a:t>disparar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</a:rPr>
              <a:t> intestinal.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Citokinas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>
                <a:latin typeface="Comic Sans MS" panose="030F0702030302020204" pitchFamily="66" charset="0"/>
              </a:rPr>
              <a:t>  </a:t>
            </a:r>
            <a:r>
              <a:rPr lang="en-US" sz="1400" b="1" dirty="0">
                <a:latin typeface="Comic Sans MS" panose="030F0702030302020204" pitchFamily="66" charset="0"/>
              </a:rPr>
              <a:t>IL-22 y</a:t>
            </a:r>
            <a:r>
              <a:rPr lang="en-US" sz="1400" b="1" dirty="0" smtClean="0">
                <a:latin typeface="Comic Sans MS" panose="030F0702030302020204" pitchFamily="66" charset="0"/>
              </a:rPr>
              <a:t> IFN-γ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</a:rPr>
              <a:t>liberadas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durante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disparan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liberación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moléculas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antimicrobianas</a:t>
            </a:r>
            <a:r>
              <a:rPr lang="en-US" b="1" dirty="0" smtClean="0">
                <a:latin typeface="Comic Sans MS" panose="030F0702030302020204" pitchFamily="66" charset="0"/>
              </a:rPr>
              <a:t> lipocalin-2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b="1" dirty="0" smtClean="0">
                <a:latin typeface="Comic Sans MS" panose="030F0702030302020204" pitchFamily="66" charset="0"/>
              </a:rPr>
              <a:t>ROS y  RNS </a:t>
            </a:r>
            <a:r>
              <a:rPr lang="en-US" dirty="0" smtClean="0">
                <a:latin typeface="Comic Sans MS" panose="030F0702030302020204" pitchFamily="66" charset="0"/>
              </a:rPr>
              <a:t>del </a:t>
            </a:r>
            <a:r>
              <a:rPr lang="en-US" dirty="0" err="1" smtClean="0"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latin typeface="Comic Sans MS" panose="030F0702030302020204" pitchFamily="66" charset="0"/>
              </a:rPr>
              <a:t> intestinal.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Lipocalin-2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bloquear</a:t>
            </a:r>
            <a:r>
              <a:rPr lang="en-US" b="1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crecimiento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b="1" dirty="0" err="1" smtClean="0">
                <a:latin typeface="Comic Sans MS" panose="030F0702030302020204" pitchFamily="66" charset="0"/>
              </a:rPr>
              <a:t>Enterobacteriaceae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comensal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depende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quelante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enterobactina</a:t>
            </a:r>
            <a:r>
              <a:rPr lang="en-US" dirty="0" smtClean="0">
                <a:latin typeface="Comic Sans MS" panose="030F0702030302020204" pitchFamily="66" charset="0"/>
              </a:rPr>
              <a:t> para la </a:t>
            </a:r>
            <a:r>
              <a:rPr lang="en-US" dirty="0" err="1" smtClean="0">
                <a:latin typeface="Comic Sans MS" panose="030F0702030302020204" pitchFamily="66" charset="0"/>
              </a:rPr>
              <a:t>adquisición</a:t>
            </a:r>
            <a:r>
              <a:rPr lang="en-US" dirty="0" smtClean="0">
                <a:latin typeface="Comic Sans MS" panose="030F0702030302020204" pitchFamily="66" charset="0"/>
              </a:rPr>
              <a:t> del  </a:t>
            </a:r>
            <a:r>
              <a:rPr lang="en-US" b="1" dirty="0" smtClean="0">
                <a:latin typeface="Comic Sans MS" panose="030F0702030302020204" pitchFamily="66" charset="0"/>
              </a:rPr>
              <a:t>Fe3+.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No se </a:t>
            </a:r>
            <a:r>
              <a:rPr lang="en-US" dirty="0" err="1">
                <a:latin typeface="Comic Sans MS" panose="030F0702030302020204" pitchFamily="66" charset="0"/>
              </a:rPr>
              <a:t>enlaza</a:t>
            </a:r>
            <a:r>
              <a:rPr lang="en-US" dirty="0">
                <a:latin typeface="Comic Sans MS" panose="030F0702030302020204" pitchFamily="66" charset="0"/>
              </a:rPr>
              <a:t> al </a:t>
            </a:r>
            <a:r>
              <a:rPr lang="en-US" dirty="0" err="1">
                <a:latin typeface="Comic Sans MS" panose="030F0702030302020204" pitchFamily="66" charset="0"/>
              </a:rPr>
              <a:t>quelante</a:t>
            </a:r>
            <a:r>
              <a:rPr lang="en-US" dirty="0">
                <a:latin typeface="Comic Sans MS" panose="030F0702030302020204" pitchFamily="66" charset="0"/>
              </a:rPr>
              <a:t> de </a:t>
            </a:r>
            <a:r>
              <a:rPr lang="en-US" dirty="0" smtClean="0">
                <a:latin typeface="Comic Sans MS" panose="030F0702030302020204" pitchFamily="66" charset="0"/>
              </a:rPr>
              <a:t>Fe </a:t>
            </a:r>
            <a:r>
              <a:rPr lang="en-US" b="1" dirty="0" err="1" smtClean="0">
                <a:latin typeface="Comic Sans MS" panose="030F0702030302020204" pitchFamily="66" charset="0"/>
              </a:rPr>
              <a:t>salmoquelin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de </a:t>
            </a:r>
            <a:r>
              <a:rPr lang="en-US" b="1" i="1" dirty="0">
                <a:latin typeface="Comic Sans MS" panose="030F0702030302020204" pitchFamily="66" charset="0"/>
              </a:rPr>
              <a:t>S. </a:t>
            </a:r>
            <a:r>
              <a:rPr lang="en-US" b="1" i="1" dirty="0" err="1">
                <a:latin typeface="Comic Sans MS" panose="030F0702030302020204" pitchFamily="66" charset="0"/>
              </a:rPr>
              <a:t>Typhimurium</a:t>
            </a:r>
            <a:r>
              <a:rPr lang="en-US" dirty="0">
                <a:latin typeface="Comic Sans MS" panose="030F0702030302020204" pitchFamily="66" charset="0"/>
              </a:rPr>
              <a:t>, sin embargo, </a:t>
            </a:r>
            <a:r>
              <a:rPr lang="en-US" dirty="0" smtClean="0">
                <a:latin typeface="Comic Sans MS" panose="030F0702030302020204" pitchFamily="66" charset="0"/>
              </a:rPr>
              <a:t>le </a:t>
            </a:r>
            <a:r>
              <a:rPr lang="en-US" b="1" dirty="0" err="1" smtClean="0">
                <a:latin typeface="Comic Sans MS" panose="030F0702030302020204" pitchFamily="66" charset="0"/>
              </a:rPr>
              <a:t>confiere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anose="030F0702030302020204" pitchFamily="66" charset="0"/>
              </a:rPr>
              <a:t>a la bacteria con </a:t>
            </a:r>
            <a:r>
              <a:rPr lang="en-US" b="1" dirty="0" err="1">
                <a:latin typeface="Comic Sans MS" panose="030F0702030302020204" pitchFamily="66" charset="0"/>
              </a:rPr>
              <a:t>resistencia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a </a:t>
            </a:r>
            <a:r>
              <a:rPr lang="en-US" dirty="0" err="1">
                <a:latin typeface="Comic Sans MS" panose="030F0702030302020204" pitchFamily="66" charset="0"/>
              </a:rPr>
              <a:t>sus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efectos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sobre</a:t>
            </a:r>
            <a:r>
              <a:rPr lang="en-US" dirty="0">
                <a:latin typeface="Comic Sans MS" panose="030F0702030302020204" pitchFamily="66" charset="0"/>
              </a:rPr>
              <a:t> el </a:t>
            </a:r>
            <a:r>
              <a:rPr lang="en-US" dirty="0" err="1">
                <a:latin typeface="Comic Sans MS" panose="030F0702030302020204" pitchFamily="66" charset="0"/>
              </a:rPr>
              <a:t>crecimiento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  <a:endParaRPr lang="en-US" sz="8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86000" y="581093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Baumler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Sperandio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in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2016; 535:85–93.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23855" y="656806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56320" y="761426"/>
            <a:ext cx="1368040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entre bacterias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156320" y="393682"/>
            <a:ext cx="815279" cy="338554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492896" y="409070"/>
            <a:ext cx="415820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latin typeface="Comic Sans MS" panose="030F0702030302020204" pitchFamily="66" charset="0"/>
              </a:rPr>
              <a:t>Efecto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latin typeface="Comic Sans MS" panose="030F0702030302020204" pitchFamily="66" charset="0"/>
              </a:rPr>
              <a:t>I</a:t>
            </a:r>
            <a:r>
              <a:rPr lang="en-US" b="1" dirty="0" err="1" smtClean="0">
                <a:latin typeface="Comic Sans MS" panose="030F0702030302020204" pitchFamily="66" charset="0"/>
              </a:rPr>
              <a:t>nflamación</a:t>
            </a:r>
            <a:r>
              <a:rPr lang="en-US" b="1" dirty="0" smtClean="0">
                <a:latin typeface="Comic Sans MS" panose="030F0702030302020204" pitchFamily="66" charset="0"/>
              </a:rPr>
              <a:t> Intestinal </a:t>
            </a:r>
            <a:r>
              <a:rPr lang="en-US" b="1" dirty="0" err="1" smtClean="0">
                <a:latin typeface="Comic Sans MS" panose="030F0702030302020204" pitchFamily="66" charset="0"/>
              </a:rPr>
              <a:t>sobre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disponibilidad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nutrientes</a:t>
            </a:r>
            <a:endParaRPr lang="es-VE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62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14709" y="1372859"/>
            <a:ext cx="5914582" cy="42473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RNS y </a:t>
            </a:r>
            <a:r>
              <a:rPr lang="en-US" b="1" dirty="0">
                <a:latin typeface="Comic Sans MS" panose="030F0702030302020204" pitchFamily="66" charset="0"/>
              </a:rPr>
              <a:t>ROS </a:t>
            </a:r>
            <a:r>
              <a:rPr lang="en-US" dirty="0" err="1" smtClean="0">
                <a:latin typeface="Comic Sans MS" panose="030F0702030302020204" pitchFamily="66" charset="0"/>
              </a:rPr>
              <a:t>reaccionan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formar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nitrato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estimula</a:t>
            </a:r>
            <a:r>
              <a:rPr lang="en-US" b="1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crecimiento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Enterobacteriaceae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respiración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nitrato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Sulfuro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hidrógeno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derivado</a:t>
            </a:r>
            <a:r>
              <a:rPr lang="en-US" b="1" dirty="0" smtClean="0">
                <a:latin typeface="Comic Sans MS" panose="030F0702030302020204" pitchFamily="66" charset="0"/>
              </a:rPr>
              <a:t> de microbiota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convertido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tiosulfato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colonocitos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Neutrófilos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migran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</a:rPr>
              <a:t> del lumen del </a:t>
            </a:r>
            <a:r>
              <a:rPr lang="en-US" dirty="0" err="1" smtClean="0"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durante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generan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anose="030F0702030302020204" pitchFamily="66" charset="0"/>
              </a:rPr>
              <a:t>ROS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convierte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compuestos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sulfurosos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endógenos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b="1" dirty="0" err="1" smtClean="0">
                <a:latin typeface="Comic Sans MS" panose="030F0702030302020204" pitchFamily="66" charset="0"/>
              </a:rPr>
              <a:t>tiosulfato</a:t>
            </a:r>
            <a:r>
              <a:rPr lang="en-US" dirty="0" smtClean="0">
                <a:latin typeface="Comic Sans MS" panose="030F0702030302020204" pitchFamily="66" charset="0"/>
              </a:rPr>
              <a:t>) en un </a:t>
            </a:r>
            <a:r>
              <a:rPr lang="en-US" b="1" dirty="0" err="1" smtClean="0">
                <a:latin typeface="Comic Sans MS" panose="030F0702030302020204" pitchFamily="66" charset="0"/>
              </a:rPr>
              <a:t>aceptor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electrones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b="1" dirty="0" err="1" smtClean="0">
                <a:latin typeface="Comic Sans MS" panose="030F0702030302020204" pitchFamily="66" charset="0"/>
              </a:rPr>
              <a:t>tetrationato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adicionalmente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impulsa</a:t>
            </a:r>
            <a:r>
              <a:rPr lang="en-US" b="1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crecimiento</a:t>
            </a:r>
            <a:r>
              <a:rPr lang="en-US" b="1" dirty="0" smtClean="0">
                <a:latin typeface="Comic Sans MS" panose="030F0702030302020204" pitchFamily="66" charset="0"/>
              </a:rPr>
              <a:t> de  </a:t>
            </a:r>
            <a:r>
              <a:rPr lang="en-US" b="1" i="1" dirty="0" err="1" smtClean="0">
                <a:latin typeface="Comic Sans MS" panose="030F0702030302020204" pitchFamily="66" charset="0"/>
              </a:rPr>
              <a:t>S.Typhimurium</a:t>
            </a:r>
            <a:r>
              <a:rPr lang="en-US" b="1" i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respiración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tetrationato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86000" y="559758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Baumler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Sperandio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in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2016; 535:85–93.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23855" y="656806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92896" y="540875"/>
            <a:ext cx="415820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latin typeface="Comic Sans MS" panose="030F0702030302020204" pitchFamily="66" charset="0"/>
              </a:rPr>
              <a:t>Efecto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latin typeface="Comic Sans MS" panose="030F0702030302020204" pitchFamily="66" charset="0"/>
              </a:rPr>
              <a:t>I</a:t>
            </a:r>
            <a:r>
              <a:rPr lang="en-US" b="1" dirty="0" err="1" smtClean="0">
                <a:latin typeface="Comic Sans MS" panose="030F0702030302020204" pitchFamily="66" charset="0"/>
              </a:rPr>
              <a:t>nflamación</a:t>
            </a:r>
            <a:r>
              <a:rPr lang="en-US" b="1" dirty="0" smtClean="0">
                <a:latin typeface="Comic Sans MS" panose="030F0702030302020204" pitchFamily="66" charset="0"/>
              </a:rPr>
              <a:t> Intestinal </a:t>
            </a:r>
            <a:r>
              <a:rPr lang="en-US" b="1" dirty="0" err="1" smtClean="0">
                <a:latin typeface="Comic Sans MS" panose="030F0702030302020204" pitchFamily="66" charset="0"/>
              </a:rPr>
              <a:t>sobre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disponibilidad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nutrientes</a:t>
            </a:r>
            <a:endParaRPr lang="es-VE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02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ximena\Desktop\imagenes microb\Imagen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71" y="151840"/>
            <a:ext cx="3942529" cy="616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103000" y="4913057"/>
            <a:ext cx="36354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Hoerauf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Microflora,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helmints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366: 181-183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114073" y="2492381"/>
            <a:ext cx="1619353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Ratones No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tratados con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antibióticos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954906" y="2342327"/>
            <a:ext cx="3810064" cy="24314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Hayes et al. usaron bacterias hechas fluorescentes para mostrar la apertura del opérculo dependiente de una </a:t>
            </a:r>
            <a:r>
              <a:rPr lang="es-VE" sz="1600" dirty="0" err="1" smtClean="0">
                <a:latin typeface="Comic Sans MS" panose="030F0702030302020204" pitchFamily="66" charset="0"/>
              </a:rPr>
              <a:t>enterobacteria</a:t>
            </a:r>
            <a:r>
              <a:rPr lang="es-VE" sz="1600" dirty="0" smtClean="0">
                <a:latin typeface="Comic Sans MS" panose="030F0702030302020204" pitchFamily="66" charset="0"/>
              </a:rPr>
              <a:t>.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 </a:t>
            </a:r>
            <a:r>
              <a:rPr lang="es-VE" sz="1600" b="1" dirty="0" smtClean="0">
                <a:latin typeface="Comic Sans MS" panose="030F0702030302020204" pitchFamily="66" charset="0"/>
              </a:rPr>
              <a:t>Parásitos</a:t>
            </a:r>
            <a:r>
              <a:rPr lang="es-VE" sz="1600" dirty="0" smtClean="0">
                <a:latin typeface="Comic Sans MS" panose="030F0702030302020204" pitchFamily="66" charset="0"/>
              </a:rPr>
              <a:t> (</a:t>
            </a:r>
            <a:r>
              <a:rPr lang="es-VE" sz="1600" dirty="0" err="1" smtClean="0">
                <a:latin typeface="Comic Sans MS" panose="030F0702030302020204" pitchFamily="66" charset="0"/>
              </a:rPr>
              <a:t>Trichuris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  <a:r>
              <a:rPr lang="es-VE" sz="1600" dirty="0" err="1" smtClean="0">
                <a:latin typeface="Comic Sans MS" panose="030F0702030302020204" pitchFamily="66" charset="0"/>
              </a:rPr>
              <a:t>trichiura</a:t>
            </a:r>
            <a:r>
              <a:rPr lang="es-VE" sz="1600" dirty="0" smtClean="0">
                <a:latin typeface="Comic Sans MS" panose="030F0702030302020204" pitchFamily="66" charset="0"/>
              </a:rPr>
              <a:t>) adheridos a la pared intestinal inducen </a:t>
            </a:r>
            <a:r>
              <a:rPr lang="es-VE" sz="1600" b="1" dirty="0" smtClean="0">
                <a:latin typeface="Comic Sans MS" panose="030F0702030302020204" pitchFamily="66" charset="0"/>
              </a:rPr>
              <a:t>activación de c. Th2</a:t>
            </a:r>
            <a:r>
              <a:rPr lang="es-VE" sz="1600" dirty="0" smtClean="0">
                <a:latin typeface="Comic Sans MS" panose="030F0702030302020204" pitchFamily="66" charset="0"/>
              </a:rPr>
              <a:t> que a su </a:t>
            </a:r>
            <a:r>
              <a:rPr lang="es-VE" sz="1600" b="1" dirty="0" smtClean="0">
                <a:latin typeface="Comic Sans MS" panose="030F0702030302020204" pitchFamily="66" charset="0"/>
              </a:rPr>
              <a:t>vez inhiben proliferación y diferenciación de c.Th17 y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c.Treg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 rot="20719327">
            <a:off x="2385783" y="1866037"/>
            <a:ext cx="432048" cy="348597"/>
          </a:xfrm>
          <a:prstGeom prst="rect">
            <a:avLst/>
          </a:prstGeom>
          <a:solidFill>
            <a:srgbClr val="DFB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Rectángulo"/>
          <p:cNvSpPr/>
          <p:nvPr/>
        </p:nvSpPr>
        <p:spPr>
          <a:xfrm>
            <a:off x="2888559" y="260648"/>
            <a:ext cx="1683441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latin typeface="Comic Sans MS" panose="030F0702030302020204" pitchFamily="66" charset="0"/>
              <a:ea typeface="Batang" panose="02030600000101010101" pitchFamily="18" charset="-127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876981" y="317102"/>
            <a:ext cx="17311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Bacterias  pegadas  al opérculo inducen a que se rompa el huevo y se desarrolle el parásito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57067" y="4204659"/>
            <a:ext cx="1883369" cy="46166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Enlace del helminto a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la pared activa c. Th2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941969" y="5475700"/>
            <a:ext cx="4716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1" dirty="0">
                <a:latin typeface="Comic Sans MS" panose="030F0702030302020204" pitchFamily="66" charset="0"/>
              </a:rPr>
              <a:t>Th2</a:t>
            </a:r>
            <a:endParaRPr lang="es-VE" sz="1200" b="1" dirty="0"/>
          </a:p>
        </p:txBody>
      </p:sp>
      <p:sp>
        <p:nvSpPr>
          <p:cNvPr id="17" name="16 Rectángulo"/>
          <p:cNvSpPr/>
          <p:nvPr/>
        </p:nvSpPr>
        <p:spPr>
          <a:xfrm>
            <a:off x="3141292" y="5489569"/>
            <a:ext cx="5693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Th17</a:t>
            </a:r>
            <a:endParaRPr lang="es-VE" sz="1200" b="1" dirty="0"/>
          </a:p>
        </p:txBody>
      </p:sp>
      <p:sp>
        <p:nvSpPr>
          <p:cNvPr id="18" name="17 Rectángulo"/>
          <p:cNvSpPr/>
          <p:nvPr/>
        </p:nvSpPr>
        <p:spPr>
          <a:xfrm>
            <a:off x="3576310" y="5343944"/>
            <a:ext cx="5341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Treg</a:t>
            </a:r>
            <a:endParaRPr lang="es-VE" sz="12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237325" y="1192483"/>
            <a:ext cx="3367123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Influencia del Ambiente </a:t>
            </a:r>
            <a:r>
              <a:rPr lang="es-VE" dirty="0">
                <a:latin typeface="Comic Sans MS" pitchFamily="66" charset="0"/>
              </a:rPr>
              <a:t>I</a:t>
            </a:r>
            <a:r>
              <a:rPr lang="es-VE" dirty="0" smtClean="0">
                <a:latin typeface="Comic Sans MS" pitchFamily="66" charset="0"/>
              </a:rPr>
              <a:t>ntestinal </a:t>
            </a:r>
            <a:r>
              <a:rPr lang="es-VE" sz="1400" dirty="0" smtClean="0">
                <a:latin typeface="Comic Sans MS" pitchFamily="66" charset="0"/>
              </a:rPr>
              <a:t>(bacterias y helmintos</a:t>
            </a:r>
            <a:r>
              <a:rPr lang="es-VE" dirty="0" smtClean="0">
                <a:latin typeface="Comic Sans MS" pitchFamily="66" charset="0"/>
              </a:rPr>
              <a:t>)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sobre la inmunidad </a:t>
            </a:r>
            <a:r>
              <a:rPr lang="es-VE" dirty="0" err="1" smtClean="0">
                <a:latin typeface="Comic Sans MS" pitchFamily="66" charset="0"/>
              </a:rPr>
              <a:t>mucosal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lipse 4"/>
          <p:cNvSpPr/>
          <p:nvPr/>
        </p:nvSpPr>
        <p:spPr>
          <a:xfrm rot="1698867">
            <a:off x="1058886" y="236965"/>
            <a:ext cx="629691" cy="459586"/>
          </a:xfrm>
          <a:prstGeom prst="ellipse">
            <a:avLst/>
          </a:prstGeom>
          <a:solidFill>
            <a:srgbClr val="DFB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 rot="1581023">
            <a:off x="939157" y="224139"/>
            <a:ext cx="869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Huevo </a:t>
            </a:r>
          </a:p>
          <a:p>
            <a:pPr algn="ctr"/>
            <a:r>
              <a:rPr lang="es-VE" sz="1000" dirty="0" err="1" smtClean="0">
                <a:latin typeface="Comic Sans MS" panose="030F0702030302020204" pitchFamily="66" charset="0"/>
              </a:rPr>
              <a:t>embrionado</a:t>
            </a:r>
            <a:endParaRPr lang="es-VE" sz="1000" dirty="0" smtClean="0">
              <a:latin typeface="Comic Sans MS" panose="030F0702030302020204" pitchFamily="66" charset="0"/>
            </a:endParaRPr>
          </a:p>
        </p:txBody>
      </p:sp>
      <p:sp>
        <p:nvSpPr>
          <p:cNvPr id="20" name="8 CuadroTexto"/>
          <p:cNvSpPr txBox="1"/>
          <p:nvPr/>
        </p:nvSpPr>
        <p:spPr>
          <a:xfrm>
            <a:off x="3333469" y="1332937"/>
            <a:ext cx="1497526" cy="646331"/>
          </a:xfrm>
          <a:prstGeom prst="rect">
            <a:avLst/>
          </a:prstGeom>
          <a:solidFill>
            <a:srgbClr val="F8CCE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Bacteria aeróbica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Gram</a:t>
            </a:r>
            <a:r>
              <a:rPr lang="es-VE" sz="1200" b="1" dirty="0">
                <a:latin typeface="Comic Sans MS" panose="030F0702030302020204" pitchFamily="66" charset="0"/>
              </a:rPr>
              <a:t> </a:t>
            </a:r>
            <a:r>
              <a:rPr lang="es-VE" sz="1200" b="1" dirty="0" smtClean="0">
                <a:latin typeface="Comic Sans MS" panose="030F0702030302020204" pitchFamily="66" charset="0"/>
              </a:rPr>
              <a:t>negativa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fluorescente</a:t>
            </a:r>
          </a:p>
        </p:txBody>
      </p:sp>
      <p:sp>
        <p:nvSpPr>
          <p:cNvPr id="21" name="8 CuadroTexto"/>
          <p:cNvSpPr txBox="1"/>
          <p:nvPr/>
        </p:nvSpPr>
        <p:spPr>
          <a:xfrm>
            <a:off x="741675" y="2625338"/>
            <a:ext cx="1018227" cy="276999"/>
          </a:xfrm>
          <a:prstGeom prst="rect">
            <a:avLst/>
          </a:prstGeom>
          <a:solidFill>
            <a:srgbClr val="F8CCEB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Tricocéfalo</a:t>
            </a:r>
          </a:p>
        </p:txBody>
      </p:sp>
      <p:sp>
        <p:nvSpPr>
          <p:cNvPr id="22" name="8 CuadroTexto"/>
          <p:cNvSpPr txBox="1"/>
          <p:nvPr/>
        </p:nvSpPr>
        <p:spPr>
          <a:xfrm>
            <a:off x="3188496" y="4420103"/>
            <a:ext cx="442750" cy="246221"/>
          </a:xfrm>
          <a:prstGeom prst="rect">
            <a:avLst/>
          </a:prstGeom>
          <a:solidFill>
            <a:srgbClr val="F8CCEB"/>
          </a:solidFill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vaso</a:t>
            </a:r>
          </a:p>
        </p:txBody>
      </p:sp>
      <p:sp>
        <p:nvSpPr>
          <p:cNvPr id="23" name="8 CuadroTexto"/>
          <p:cNvSpPr txBox="1"/>
          <p:nvPr/>
        </p:nvSpPr>
        <p:spPr>
          <a:xfrm>
            <a:off x="2386474" y="5086401"/>
            <a:ext cx="1087157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Circulación</a:t>
            </a:r>
          </a:p>
        </p:txBody>
      </p:sp>
      <p:sp>
        <p:nvSpPr>
          <p:cNvPr id="24" name="4 CuadroTexto"/>
          <p:cNvSpPr txBox="1"/>
          <p:nvPr/>
        </p:nvSpPr>
        <p:spPr>
          <a:xfrm>
            <a:off x="6301121" y="187543"/>
            <a:ext cx="23033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Comunicación bacterias con helmintos y s. inmune del hospedero</a:t>
            </a:r>
          </a:p>
        </p:txBody>
      </p:sp>
      <p:sp>
        <p:nvSpPr>
          <p:cNvPr id="25" name="6 CuadroTexto"/>
          <p:cNvSpPr txBox="1"/>
          <p:nvPr/>
        </p:nvSpPr>
        <p:spPr>
          <a:xfrm>
            <a:off x="5516419" y="151840"/>
            <a:ext cx="620683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64487" y="5803285"/>
            <a:ext cx="2334630" cy="2759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1759902" y="5789416"/>
            <a:ext cx="1140056" cy="523220"/>
          </a:xfrm>
          <a:prstGeom prst="rect">
            <a:avLst/>
          </a:prstGeom>
          <a:solidFill>
            <a:srgbClr val="FF9B9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Activación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aumentada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939076" y="5783209"/>
            <a:ext cx="2468945" cy="523220"/>
          </a:xfrm>
          <a:prstGeom prst="rect">
            <a:avLst/>
          </a:prstGeom>
          <a:solidFill>
            <a:srgbClr val="FF9B9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Inhibición de proliferación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 y diferenciación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948852" y="926207"/>
            <a:ext cx="53239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LUZ</a:t>
            </a:r>
            <a:endParaRPr lang="es-VE" dirty="0"/>
          </a:p>
        </p:txBody>
      </p:sp>
      <p:sp>
        <p:nvSpPr>
          <p:cNvPr id="27" name="CuadroTexto 26"/>
          <p:cNvSpPr txBox="1"/>
          <p:nvPr/>
        </p:nvSpPr>
        <p:spPr>
          <a:xfrm>
            <a:off x="98471" y="3352072"/>
            <a:ext cx="88909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Epitelio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32313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2" grpId="0"/>
      <p:bldP spid="11" grpId="0" animBg="1"/>
      <p:bldP spid="16" grpId="0" animBg="1"/>
      <p:bldP spid="20" grpId="0" animBg="1"/>
      <p:bldP spid="14" grpId="0" animBg="1"/>
      <p:bldP spid="1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ximena\Desktop\imagenes microb\Imagen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3739549" cy="580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644008" y="3375595"/>
            <a:ext cx="211147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Ratones tratados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con antibióticos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52583" y="2476227"/>
            <a:ext cx="3744416" cy="28315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El desarrollo de parásitos se detuvo  y las respuestas inmunes específicas se alteraron por depleción por antibióticos de </a:t>
            </a:r>
            <a:r>
              <a:rPr lang="es-VE" b="1" dirty="0" smtClean="0">
                <a:latin typeface="Comic Sans MS" panose="030F0702030302020204" pitchFamily="66" charset="0"/>
              </a:rPr>
              <a:t>bacterias </a:t>
            </a:r>
            <a:r>
              <a:rPr lang="es-VE" b="1" dirty="0">
                <a:latin typeface="Comic Sans MS" panose="030F0702030302020204" pitchFamily="66" charset="0"/>
              </a:rPr>
              <a:t>G</a:t>
            </a:r>
            <a:r>
              <a:rPr lang="es-VE" b="1" dirty="0" smtClean="0">
                <a:latin typeface="Comic Sans MS" panose="030F0702030302020204" pitchFamily="66" charset="0"/>
              </a:rPr>
              <a:t>ram –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Esto indica </a:t>
            </a:r>
            <a:r>
              <a:rPr lang="es-VE" sz="2000" dirty="0" smtClean="0">
                <a:latin typeface="Comic Sans MS" panose="030F0702030302020204" pitchFamily="66" charset="0"/>
              </a:rPr>
              <a:t>la </a:t>
            </a:r>
            <a:r>
              <a:rPr lang="es-VE" sz="2000" b="1" dirty="0" smtClean="0">
                <a:latin typeface="Comic Sans MS" panose="030F0702030302020204" pitchFamily="66" charset="0"/>
              </a:rPr>
              <a:t>influencia del ambiente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intraintestinal</a:t>
            </a:r>
            <a:r>
              <a:rPr lang="es-VE" sz="2000" b="1" dirty="0" smtClean="0">
                <a:latin typeface="Comic Sans MS" panose="030F0702030302020204" pitchFamily="66" charset="0"/>
              </a:rPr>
              <a:t> sobre las respuestas inmunes.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264452" y="5651909"/>
            <a:ext cx="1140056" cy="523220"/>
          </a:xfrm>
          <a:prstGeom prst="rect">
            <a:avLst/>
          </a:prstGeom>
          <a:solidFill>
            <a:srgbClr val="FFC9C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Activación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disminuida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513781" y="5651659"/>
            <a:ext cx="2374368" cy="523220"/>
          </a:xfrm>
          <a:prstGeom prst="rect">
            <a:avLst/>
          </a:prstGeom>
          <a:solidFill>
            <a:srgbClr val="FFC9C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Aumento de proliferación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Y diferenciación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834480" y="5347372"/>
            <a:ext cx="4716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1" dirty="0">
                <a:latin typeface="Comic Sans MS" panose="030F0702030302020204" pitchFamily="66" charset="0"/>
              </a:rPr>
              <a:t>Th2</a:t>
            </a:r>
            <a:endParaRPr lang="es-VE" sz="1200" b="1" dirty="0"/>
          </a:p>
        </p:txBody>
      </p:sp>
      <p:sp>
        <p:nvSpPr>
          <p:cNvPr id="11" name="10 Rectángulo"/>
          <p:cNvSpPr/>
          <p:nvPr/>
        </p:nvSpPr>
        <p:spPr>
          <a:xfrm>
            <a:off x="6840205" y="5347371"/>
            <a:ext cx="5693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Th17</a:t>
            </a:r>
            <a:endParaRPr lang="es-VE" sz="1200" b="1" dirty="0"/>
          </a:p>
        </p:txBody>
      </p:sp>
      <p:sp>
        <p:nvSpPr>
          <p:cNvPr id="12" name="11 Rectángulo"/>
          <p:cNvSpPr/>
          <p:nvPr/>
        </p:nvSpPr>
        <p:spPr>
          <a:xfrm>
            <a:off x="7344261" y="5120315"/>
            <a:ext cx="5341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Treg</a:t>
            </a:r>
            <a:endParaRPr lang="es-VE" sz="1200" b="1" dirty="0"/>
          </a:p>
        </p:txBody>
      </p:sp>
      <p:sp>
        <p:nvSpPr>
          <p:cNvPr id="2" name="1 Rectángulo"/>
          <p:cNvSpPr/>
          <p:nvPr/>
        </p:nvSpPr>
        <p:spPr>
          <a:xfrm>
            <a:off x="6192134" y="2074872"/>
            <a:ext cx="643298" cy="309139"/>
          </a:xfrm>
          <a:prstGeom prst="rect">
            <a:avLst/>
          </a:prstGeom>
          <a:solidFill>
            <a:srgbClr val="FAC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6021820" y="1998608"/>
            <a:ext cx="892039" cy="461665"/>
          </a:xfrm>
          <a:prstGeom prst="rect">
            <a:avLst/>
          </a:prstGeom>
          <a:solidFill>
            <a:srgbClr val="DFBFDD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/>
              <a:t>Bacteria </a:t>
            </a:r>
          </a:p>
          <a:p>
            <a:pPr algn="ctr"/>
            <a:r>
              <a:rPr lang="es-VE" sz="1200" b="1" dirty="0" smtClean="0"/>
              <a:t>anaeróbica</a:t>
            </a:r>
            <a:endParaRPr lang="es-VE" sz="12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820453" y="660867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5834480" y="521903"/>
            <a:ext cx="729119" cy="493956"/>
          </a:xfrm>
          <a:prstGeom prst="ellipse">
            <a:avLst/>
          </a:prstGeom>
          <a:solidFill>
            <a:srgbClr val="DFB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8 CuadroTexto"/>
          <p:cNvSpPr txBox="1"/>
          <p:nvPr/>
        </p:nvSpPr>
        <p:spPr>
          <a:xfrm>
            <a:off x="5757560" y="516804"/>
            <a:ext cx="869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Huevo </a:t>
            </a:r>
          </a:p>
          <a:p>
            <a:pPr algn="ctr"/>
            <a:r>
              <a:rPr lang="es-VE" sz="1000" dirty="0" err="1" smtClean="0">
                <a:latin typeface="Comic Sans MS" panose="030F0702030302020204" pitchFamily="66" charset="0"/>
              </a:rPr>
              <a:t>embrionado</a:t>
            </a:r>
            <a:endParaRPr lang="es-VE" sz="1000" dirty="0" smtClean="0">
              <a:latin typeface="Comic Sans MS" panose="030F0702030302020204" pitchFamily="66" charset="0"/>
            </a:endParaRPr>
          </a:p>
        </p:txBody>
      </p:sp>
      <p:sp>
        <p:nvSpPr>
          <p:cNvPr id="21" name="13 CuadroTexto"/>
          <p:cNvSpPr txBox="1"/>
          <p:nvPr/>
        </p:nvSpPr>
        <p:spPr>
          <a:xfrm>
            <a:off x="4879029" y="2530881"/>
            <a:ext cx="1018869" cy="276999"/>
          </a:xfrm>
          <a:prstGeom prst="rect">
            <a:avLst/>
          </a:prstGeom>
          <a:solidFill>
            <a:srgbClr val="DFBFDD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/>
              <a:t>Cocos Gram+</a:t>
            </a:r>
            <a:endParaRPr lang="es-VE" sz="1200" b="1" dirty="0"/>
          </a:p>
        </p:txBody>
      </p:sp>
      <p:sp>
        <p:nvSpPr>
          <p:cNvPr id="22" name="8 CuadroTexto"/>
          <p:cNvSpPr txBox="1"/>
          <p:nvPr/>
        </p:nvSpPr>
        <p:spPr>
          <a:xfrm>
            <a:off x="6100046" y="4933516"/>
            <a:ext cx="827471" cy="2462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Circulación</a:t>
            </a:r>
          </a:p>
        </p:txBody>
      </p:sp>
      <p:sp>
        <p:nvSpPr>
          <p:cNvPr id="23" name="4 CuadroTexto"/>
          <p:cNvSpPr txBox="1"/>
          <p:nvPr/>
        </p:nvSpPr>
        <p:spPr>
          <a:xfrm>
            <a:off x="920139" y="249462"/>
            <a:ext cx="1653002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Comunicación con </a:t>
            </a:r>
          </a:p>
          <a:p>
            <a:r>
              <a:rPr lang="es-VE" sz="1400" b="1" dirty="0" smtClean="0">
                <a:latin typeface="Comic Sans MS" pitchFamily="66" charset="0"/>
              </a:rPr>
              <a:t>hospedero </a:t>
            </a:r>
          </a:p>
        </p:txBody>
      </p:sp>
      <p:sp>
        <p:nvSpPr>
          <p:cNvPr id="24" name="6 CuadroTexto"/>
          <p:cNvSpPr txBox="1"/>
          <p:nvPr/>
        </p:nvSpPr>
        <p:spPr>
          <a:xfrm>
            <a:off x="252583" y="249462"/>
            <a:ext cx="620683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5" name="15 CuadroTexto"/>
          <p:cNvSpPr txBox="1"/>
          <p:nvPr/>
        </p:nvSpPr>
        <p:spPr>
          <a:xfrm>
            <a:off x="282230" y="1228025"/>
            <a:ext cx="3367123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Influencia del Ambiente </a:t>
            </a:r>
            <a:r>
              <a:rPr lang="es-VE" dirty="0">
                <a:latin typeface="Comic Sans MS" pitchFamily="66" charset="0"/>
              </a:rPr>
              <a:t>I</a:t>
            </a:r>
            <a:r>
              <a:rPr lang="es-VE" dirty="0" smtClean="0">
                <a:latin typeface="Comic Sans MS" pitchFamily="66" charset="0"/>
              </a:rPr>
              <a:t>ntestinal </a:t>
            </a:r>
            <a:r>
              <a:rPr lang="es-VE" sz="1400" dirty="0" smtClean="0">
                <a:latin typeface="Comic Sans MS" pitchFamily="66" charset="0"/>
              </a:rPr>
              <a:t>(bacterias y helmintos</a:t>
            </a:r>
            <a:r>
              <a:rPr lang="es-VE" dirty="0" smtClean="0">
                <a:latin typeface="Comic Sans MS" pitchFamily="66" charset="0"/>
              </a:rPr>
              <a:t>)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sobre la inmunidad </a:t>
            </a:r>
            <a:r>
              <a:rPr lang="es-VE" dirty="0" err="1" smtClean="0">
                <a:latin typeface="Comic Sans MS" pitchFamily="66" charset="0"/>
              </a:rPr>
              <a:t>mucosal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6" name="5 CuadroTexto"/>
          <p:cNvSpPr txBox="1"/>
          <p:nvPr/>
        </p:nvSpPr>
        <p:spPr>
          <a:xfrm>
            <a:off x="282230" y="6177783"/>
            <a:ext cx="37296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Hoerauf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Microflora,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helmints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366: 181-183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02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35861" y="1791394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19672" y="1791394"/>
            <a:ext cx="5976664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latin typeface="Comic Sans MS" pitchFamily="66" charset="0"/>
              </a:rPr>
              <a:t>Microbiota </a:t>
            </a:r>
            <a:r>
              <a:rPr lang="es-VE" sz="2800" b="1" dirty="0">
                <a:solidFill>
                  <a:prstClr val="white"/>
                </a:solidFill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latin typeface="Comic Sans MS" pitchFamily="66" charset="0"/>
              </a:rPr>
              <a:t>Salud/Enfermedad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000" b="1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 A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Mecanismos en Salud y Enfermedad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A1. </a:t>
            </a:r>
            <a:r>
              <a:rPr lang="es-VE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Desarrollo de Inmunidad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  Inflamación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A2. </a:t>
            </a:r>
            <a:r>
              <a:rPr lang="es-VE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Comunicación entre microbios y hospedero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 Dieta y Salud-Enfermedad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2400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1619672" y="1791394"/>
            <a:ext cx="0" cy="3508243"/>
          </a:xfrm>
          <a:prstGeom prst="line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1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98183" y="3284538"/>
            <a:ext cx="7747634" cy="923330"/>
          </a:xfrm>
          <a:prstGeom prst="rect">
            <a:avLst/>
          </a:prstGeom>
          <a:solidFill>
            <a:srgbClr val="92D050"/>
          </a:solidFill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5400" dirty="0" smtClean="0">
                <a:solidFill>
                  <a:prstClr val="black"/>
                </a:solidFill>
                <a:latin typeface="Comic Sans MS" pitchFamily="66" charset="0"/>
              </a:rPr>
              <a:t>«</a:t>
            </a:r>
            <a:r>
              <a:rPr lang="es-VE" sz="5400" dirty="0" err="1" smtClean="0">
                <a:solidFill>
                  <a:prstClr val="black"/>
                </a:solidFill>
                <a:latin typeface="Comic Sans MS" pitchFamily="66" charset="0"/>
              </a:rPr>
              <a:t>You</a:t>
            </a:r>
            <a:r>
              <a:rPr lang="es-VE" sz="5400" dirty="0" smtClean="0">
                <a:solidFill>
                  <a:prstClr val="black"/>
                </a:solidFill>
                <a:latin typeface="Comic Sans MS" pitchFamily="66" charset="0"/>
              </a:rPr>
              <a:t> are</a:t>
            </a:r>
            <a:r>
              <a:rPr lang="es-VE" sz="54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5400" dirty="0" err="1" smtClean="0">
                <a:solidFill>
                  <a:prstClr val="black"/>
                </a:solidFill>
                <a:latin typeface="Comic Sans MS" pitchFamily="66" charset="0"/>
              </a:rPr>
              <a:t>what</a:t>
            </a:r>
            <a:r>
              <a:rPr lang="es-VE" sz="5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5400" dirty="0" err="1" smtClean="0">
                <a:solidFill>
                  <a:prstClr val="black"/>
                </a:solidFill>
                <a:latin typeface="Comic Sans MS" pitchFamily="66" charset="0"/>
              </a:rPr>
              <a:t>you</a:t>
            </a:r>
            <a:r>
              <a:rPr lang="es-VE" sz="5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5400" dirty="0" err="1" smtClean="0">
                <a:solidFill>
                  <a:prstClr val="black"/>
                </a:solidFill>
                <a:latin typeface="Comic Sans MS" pitchFamily="66" charset="0"/>
              </a:rPr>
              <a:t>eat</a:t>
            </a:r>
            <a:r>
              <a:rPr lang="es-VE" sz="5400" dirty="0" smtClean="0">
                <a:solidFill>
                  <a:prstClr val="black"/>
                </a:solidFill>
                <a:latin typeface="Comic Sans MS" pitchFamily="66" charset="0"/>
              </a:rPr>
              <a:t>»</a:t>
            </a:r>
            <a:endParaRPr lang="es-VE" sz="5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526149" y="4449696"/>
            <a:ext cx="29196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20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Victor</a:t>
            </a:r>
            <a:r>
              <a:rPr lang="es-VE" sz="2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20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Lindlahr</a:t>
            </a:r>
            <a:endParaRPr lang="es-VE" sz="2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sz="2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1942</a:t>
            </a:r>
          </a:p>
          <a:p>
            <a:pPr algn="r"/>
            <a:r>
              <a:rPr lang="es-VE" sz="1200" i="1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Pionero en comida sana y pérdida peso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859050" y="686022"/>
            <a:ext cx="54259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“</a:t>
            </a:r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Dígame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lo </a:t>
            </a:r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come y le </a:t>
            </a:r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diré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lo </a:t>
            </a:r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es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usted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”</a:t>
            </a:r>
          </a:p>
          <a:p>
            <a:pPr algn="ctr"/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Anthelme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Brillat-Savarin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  </a:t>
            </a:r>
          </a:p>
          <a:p>
            <a:pPr algn="ct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1826</a:t>
            </a:r>
          </a:p>
          <a:p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“El hombre </a:t>
            </a:r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es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lo </a:t>
            </a:r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él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come”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Ludwig </a:t>
            </a:r>
            <a:r>
              <a:rPr lang="en-US" dirty="0">
                <a:solidFill>
                  <a:schemeClr val="bg1"/>
                </a:solidFill>
                <a:latin typeface="Comic Sans MS" panose="030F0702030302020204" pitchFamily="66" charset="0"/>
              </a:rPr>
              <a:t>Andreas 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Feuerbach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1863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05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3084673"/>
            <a:ext cx="4572000" cy="17768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VE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Carbohidratos no digeribles son la “comida” del microbiota intestinal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latin typeface="Comic Sans MS" panose="030F0702030302020204" pitchFamily="66" charset="0"/>
                <a:ea typeface="Calibri" panose="020F0502020204030204" pitchFamily="34" charset="0"/>
              </a:rPr>
              <a:t>Probióticos, prebióticos y polifenoles pueden promover un intestino sano vía el microbiota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972042" y="2392827"/>
            <a:ext cx="319991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Modulación Dietética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699791" y="5091751"/>
            <a:ext cx="3744416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2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JR. </a:t>
            </a:r>
            <a:r>
              <a:rPr lang="en-US" sz="1200" kern="1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2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2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Microbiota and Host Health</a:t>
            </a:r>
            <a:r>
              <a:rPr lang="en-US" sz="12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200" kern="1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Clinical </a:t>
            </a:r>
            <a:r>
              <a:rPr lang="en-US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</a:t>
            </a:r>
            <a:r>
              <a:rPr lang="en-US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ntier</a:t>
            </a:r>
            <a:r>
              <a:rPr lang="es-VE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;65:330-339</a:t>
            </a:r>
            <a:endParaRPr lang="es-V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2790102" y="876170"/>
            <a:ext cx="356379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latin typeface="Comic Sans MS" pitchFamily="66" charset="0"/>
              </a:rPr>
              <a:t>Dieta, Microbiota, </a:t>
            </a:r>
          </a:p>
          <a:p>
            <a:pPr algn="ctr"/>
            <a:r>
              <a:rPr lang="es-VE" sz="2800" dirty="0" smtClean="0">
                <a:latin typeface="Comic Sans MS" pitchFamily="66" charset="0"/>
              </a:rPr>
              <a:t>Salud y Enfermedad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1619672" y="876170"/>
            <a:ext cx="93326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1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CuadroTexto"/>
          <p:cNvSpPr txBox="1"/>
          <p:nvPr/>
        </p:nvSpPr>
        <p:spPr>
          <a:xfrm>
            <a:off x="6914873" y="6572175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4 CuadroTexto"/>
          <p:cNvSpPr txBox="1"/>
          <p:nvPr/>
        </p:nvSpPr>
        <p:spPr>
          <a:xfrm>
            <a:off x="512218" y="725795"/>
            <a:ext cx="1395486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20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19" name="6 CuadroTexto"/>
          <p:cNvSpPr txBox="1"/>
          <p:nvPr/>
        </p:nvSpPr>
        <p:spPr>
          <a:xfrm>
            <a:off x="512218" y="387241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93" y="1967718"/>
            <a:ext cx="4376507" cy="327815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780928"/>
            <a:ext cx="4053867" cy="3038824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uadroTexto 9"/>
          <p:cNvSpPr txBox="1"/>
          <p:nvPr/>
        </p:nvSpPr>
        <p:spPr>
          <a:xfrm>
            <a:off x="4788024" y="1967718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 smtClean="0">
                <a:latin typeface="Comic Sans MS" panose="030F0702030302020204" pitchFamily="66" charset="0"/>
              </a:rPr>
              <a:t>vs.</a:t>
            </a:r>
            <a:endParaRPr lang="es-VE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99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82160" y="398679"/>
            <a:ext cx="496802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Dieta, Microbiota, Permeabilidad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e Inflamación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78566" y="3124970"/>
            <a:ext cx="355898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Capta comida densa en energía</a:t>
            </a:r>
          </a:p>
          <a:p>
            <a:r>
              <a:rPr lang="es-VE" dirty="0" smtClean="0">
                <a:latin typeface="Comic Sans MS" pitchFamily="66" charset="0"/>
              </a:rPr>
              <a:t>Cambia </a:t>
            </a:r>
            <a:r>
              <a:rPr lang="es-VE" dirty="0">
                <a:latin typeface="Comic Sans MS" pitchFamily="66" charset="0"/>
              </a:rPr>
              <a:t>composición microbiota </a:t>
            </a:r>
          </a:p>
          <a:p>
            <a:r>
              <a:rPr lang="es-VE" dirty="0">
                <a:latin typeface="Comic Sans MS" pitchFamily="66" charset="0"/>
              </a:rPr>
              <a:t>Aumentan </a:t>
            </a:r>
            <a:r>
              <a:rPr lang="es-VE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Firmicutes</a:t>
            </a:r>
            <a:endParaRPr lang="es-VE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55576" y="4603181"/>
            <a:ext cx="2175596" cy="1200329"/>
          </a:xfrm>
          <a:prstGeom prst="rect">
            <a:avLst/>
          </a:prstGeom>
          <a:solidFill>
            <a:srgbClr val="E3B0AF"/>
          </a:solidFill>
          <a:ln w="28575"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Obesidad</a:t>
            </a:r>
          </a:p>
          <a:p>
            <a:r>
              <a:rPr lang="es-VE" sz="2400" dirty="0" err="1" smtClean="0">
                <a:latin typeface="Comic Sans MS" pitchFamily="66" charset="0"/>
              </a:rPr>
              <a:t>Enf</a:t>
            </a:r>
            <a:r>
              <a:rPr lang="es-VE" sz="2400" dirty="0" smtClean="0">
                <a:latin typeface="Comic Sans MS" pitchFamily="66" charset="0"/>
              </a:rPr>
              <a:t>. Articular</a:t>
            </a:r>
          </a:p>
          <a:p>
            <a:r>
              <a:rPr lang="es-VE" sz="2400" dirty="0" smtClean="0">
                <a:latin typeface="Comic Sans MS" pitchFamily="66" charset="0"/>
              </a:rPr>
              <a:t>Depresión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404114" y="3125042"/>
            <a:ext cx="4584909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Translocación </a:t>
            </a:r>
            <a:r>
              <a:rPr lang="es-VE" b="1" dirty="0" smtClean="0">
                <a:latin typeface="Comic Sans MS" pitchFamily="66" charset="0"/>
              </a:rPr>
              <a:t>bacterias </a:t>
            </a:r>
            <a:r>
              <a:rPr lang="es-VE" dirty="0" smtClean="0">
                <a:latin typeface="Comic Sans MS" pitchFamily="66" charset="0"/>
              </a:rPr>
              <a:t>y sus productos</a:t>
            </a:r>
          </a:p>
          <a:p>
            <a:r>
              <a:rPr lang="es-VE" b="1" dirty="0" smtClean="0">
                <a:latin typeface="Comic Sans MS" pitchFamily="66" charset="0"/>
              </a:rPr>
              <a:t>Endotoxina </a:t>
            </a:r>
            <a:r>
              <a:rPr lang="es-VE" dirty="0">
                <a:latin typeface="Comic Sans MS" pitchFamily="66" charset="0"/>
              </a:rPr>
              <a:t>aumentada en vena </a:t>
            </a:r>
            <a:r>
              <a:rPr lang="es-VE" dirty="0" smtClean="0">
                <a:latin typeface="Comic Sans MS" pitchFamily="66" charset="0"/>
              </a:rPr>
              <a:t>porta</a:t>
            </a:r>
          </a:p>
          <a:p>
            <a:r>
              <a:rPr lang="es-VE" b="1" dirty="0" smtClean="0">
                <a:latin typeface="Comic Sans MS" pitchFamily="66" charset="0"/>
              </a:rPr>
              <a:t>Inflamación</a:t>
            </a:r>
            <a:r>
              <a:rPr lang="es-VE" dirty="0" smtClean="0">
                <a:latin typeface="Comic Sans MS" pitchFamily="66" charset="0"/>
              </a:rPr>
              <a:t> </a:t>
            </a:r>
            <a:r>
              <a:rPr lang="es-VE" dirty="0">
                <a:latin typeface="Comic Sans MS" pitchFamily="66" charset="0"/>
              </a:rPr>
              <a:t>hepática de bajo </a:t>
            </a:r>
            <a:r>
              <a:rPr lang="es-VE" dirty="0" smtClean="0">
                <a:latin typeface="Comic Sans MS" pitchFamily="66" charset="0"/>
              </a:rPr>
              <a:t>grado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624252" y="4676943"/>
            <a:ext cx="3764172" cy="1200329"/>
          </a:xfrm>
          <a:prstGeom prst="rect">
            <a:avLst/>
          </a:prstGeom>
          <a:solidFill>
            <a:srgbClr val="E3B0AF"/>
          </a:solidFill>
          <a:ln w="28575"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Inflamación grasa hígado</a:t>
            </a:r>
          </a:p>
          <a:p>
            <a:r>
              <a:rPr lang="es-VE" sz="2400" dirty="0" smtClean="0">
                <a:latin typeface="Comic Sans MS" pitchFamily="66" charset="0"/>
              </a:rPr>
              <a:t>Resistencia a insulina</a:t>
            </a:r>
          </a:p>
          <a:p>
            <a:r>
              <a:rPr lang="es-VE" sz="2400" dirty="0" smtClean="0">
                <a:latin typeface="Comic Sans MS" pitchFamily="66" charset="0"/>
              </a:rPr>
              <a:t>Síndrome metabólico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2065239" y="1407687"/>
            <a:ext cx="4833374" cy="12311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Dieta moderna occidental</a:t>
            </a:r>
            <a:r>
              <a:rPr lang="es-VE" dirty="0" smtClean="0">
                <a:latin typeface="Comic Sans MS" pitchFamily="66" charset="0"/>
              </a:rPr>
              <a:t>: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r>
              <a:rPr lang="es-VE" dirty="0">
                <a:latin typeface="Comic Sans MS" pitchFamily="66" charset="0"/>
              </a:rPr>
              <a:t>R</a:t>
            </a:r>
            <a:r>
              <a:rPr lang="es-VE" dirty="0" smtClean="0">
                <a:latin typeface="Comic Sans MS" pitchFamily="66" charset="0"/>
              </a:rPr>
              <a:t>ica en </a:t>
            </a:r>
            <a:r>
              <a:rPr lang="es-VE" b="1" dirty="0" smtClean="0">
                <a:latin typeface="Comic Sans MS" pitchFamily="66" charset="0"/>
              </a:rPr>
              <a:t>grasa</a:t>
            </a:r>
            <a:r>
              <a:rPr lang="es-VE" dirty="0" smtClean="0">
                <a:latin typeface="Comic Sans MS" pitchFamily="66" charset="0"/>
              </a:rPr>
              <a:t> (ácidos grasos saturados)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r>
              <a:rPr lang="es-VE" dirty="0" smtClean="0">
                <a:latin typeface="Comic Sans MS" pitchFamily="66" charset="0"/>
              </a:rPr>
              <a:t>Rica en </a:t>
            </a:r>
            <a:r>
              <a:rPr lang="es-VE" b="1" dirty="0" smtClean="0">
                <a:latin typeface="Comic Sans MS" pitchFamily="66" charset="0"/>
              </a:rPr>
              <a:t>azúcares</a:t>
            </a:r>
            <a:r>
              <a:rPr lang="es-VE" dirty="0" smtClean="0">
                <a:latin typeface="Comic Sans MS" pitchFamily="66" charset="0"/>
              </a:rPr>
              <a:t> especialmente fructosa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r>
              <a:rPr lang="es-VE" dirty="0" smtClean="0">
                <a:latin typeface="Comic Sans MS" pitchFamily="66" charset="0"/>
              </a:rPr>
              <a:t>Pobre en </a:t>
            </a:r>
            <a:r>
              <a:rPr lang="es-VE" b="1" dirty="0" smtClean="0">
                <a:latin typeface="Comic Sans MS" pitchFamily="66" charset="0"/>
              </a:rPr>
              <a:t>fibra</a:t>
            </a:r>
          </a:p>
        </p:txBody>
      </p:sp>
      <p:cxnSp>
        <p:nvCxnSpPr>
          <p:cNvPr id="14" name="13 Conector recto"/>
          <p:cNvCxnSpPr/>
          <p:nvPr/>
        </p:nvCxnSpPr>
        <p:spPr>
          <a:xfrm flipH="1">
            <a:off x="2339752" y="2662350"/>
            <a:ext cx="562168" cy="443348"/>
          </a:xfrm>
          <a:prstGeom prst="line">
            <a:avLst/>
          </a:prstGeom>
          <a:ln w="57150">
            <a:solidFill>
              <a:srgbClr val="0047D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6222289" y="2662791"/>
            <a:ext cx="361268" cy="446811"/>
          </a:xfrm>
          <a:prstGeom prst="line">
            <a:avLst/>
          </a:prstGeom>
          <a:ln w="57150">
            <a:solidFill>
              <a:srgbClr val="0047D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1828329" y="4048300"/>
            <a:ext cx="0" cy="535609"/>
          </a:xfrm>
          <a:prstGeom prst="line">
            <a:avLst/>
          </a:prstGeom>
          <a:ln w="57150">
            <a:solidFill>
              <a:srgbClr val="0047D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6478685" y="4063812"/>
            <a:ext cx="0" cy="612338"/>
          </a:xfrm>
          <a:prstGeom prst="line">
            <a:avLst/>
          </a:prstGeom>
          <a:ln w="57150">
            <a:solidFill>
              <a:srgbClr val="0047D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6914873" y="6572175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673001" y="6028169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(189)</a:t>
            </a:r>
          </a:p>
        </p:txBody>
      </p:sp>
      <p:sp>
        <p:nvSpPr>
          <p:cNvPr id="15" name="4 CuadroTexto"/>
          <p:cNvSpPr txBox="1"/>
          <p:nvPr/>
        </p:nvSpPr>
        <p:spPr>
          <a:xfrm>
            <a:off x="152178" y="540685"/>
            <a:ext cx="143967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19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195" y="1229676"/>
            <a:ext cx="1584176" cy="1584176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90" y="1405157"/>
            <a:ext cx="1752680" cy="13128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93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41165" y="993713"/>
            <a:ext cx="7547259" cy="4539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endParaRPr lang="es-VE" sz="900" dirty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¿Qué es el </a:t>
            </a:r>
            <a:r>
              <a:rPr lang="es-VE" sz="1600" dirty="0" err="1" smtClean="0">
                <a:latin typeface="Comic Sans MS" pitchFamily="66" charset="0"/>
              </a:rPr>
              <a:t>microbioma</a:t>
            </a:r>
            <a:r>
              <a:rPr lang="es-VE" sz="1600" dirty="0" smtClean="0">
                <a:latin typeface="Comic Sans MS" pitchFamily="66" charset="0"/>
              </a:rPr>
              <a:t> humano?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¿De dónde procede el </a:t>
            </a:r>
            <a:r>
              <a:rPr lang="es-VE" sz="1600" dirty="0" err="1" smtClean="0">
                <a:latin typeface="Comic Sans MS" pitchFamily="66" charset="0"/>
              </a:rPr>
              <a:t>microbioma</a:t>
            </a:r>
            <a:r>
              <a:rPr lang="es-VE" sz="1600" dirty="0" smtClean="0">
                <a:latin typeface="Comic Sans MS" pitchFamily="66" charset="0"/>
              </a:rPr>
              <a:t>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¿Qué tan grande es?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¿Dónde está localizado?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¿Es igual el </a:t>
            </a:r>
            <a:r>
              <a:rPr lang="es-VE" sz="1600" dirty="0" err="1" smtClean="0">
                <a:latin typeface="Comic Sans MS" pitchFamily="66" charset="0"/>
              </a:rPr>
              <a:t>microbioma</a:t>
            </a:r>
            <a:r>
              <a:rPr lang="es-VE" sz="1600" dirty="0" smtClean="0">
                <a:latin typeface="Comic Sans MS" pitchFamily="66" charset="0"/>
              </a:rPr>
              <a:t> en todos los individuos?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¿Cambia el </a:t>
            </a:r>
            <a:r>
              <a:rPr lang="es-VE" sz="1600" dirty="0" err="1" smtClean="0">
                <a:latin typeface="Comic Sans MS" pitchFamily="66" charset="0"/>
              </a:rPr>
              <a:t>microbioma</a:t>
            </a:r>
            <a:r>
              <a:rPr lang="es-VE" sz="1600" dirty="0" smtClean="0">
                <a:latin typeface="Comic Sans MS" pitchFamily="66" charset="0"/>
              </a:rPr>
              <a:t> a lo largo de la vida?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¿Cuál es la relación entre </a:t>
            </a:r>
            <a:r>
              <a:rPr lang="es-VE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r>
              <a:rPr lang="es-VE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icrobioma</a:t>
            </a:r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</a:p>
          <a:p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Salud y Enfermedad?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400" dirty="0" smtClean="0">
                <a:latin typeface="Comic Sans MS" pitchFamily="66" charset="0"/>
              </a:rPr>
              <a:t>¿Cómo podemos cuidar a nuestros socios </a:t>
            </a:r>
          </a:p>
          <a:p>
            <a:r>
              <a:rPr lang="es-VE" sz="2400" dirty="0">
                <a:latin typeface="Comic Sans MS" pitchFamily="66" charset="0"/>
              </a:rPr>
              <a:t> </a:t>
            </a:r>
            <a:r>
              <a:rPr lang="es-VE" sz="2400" dirty="0" smtClean="0">
                <a:latin typeface="Comic Sans MS" pitchFamily="66" charset="0"/>
              </a:rPr>
              <a:t> microbianos?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439155" y="5704192"/>
            <a:ext cx="2896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100" i="1" dirty="0" smtClean="0">
                <a:solidFill>
                  <a:schemeClr val="bg1"/>
                </a:solidFill>
                <a:latin typeface="Comic Sans MS" pitchFamily="66" charset="0"/>
              </a:rPr>
              <a:t>Human </a:t>
            </a:r>
            <a:r>
              <a:rPr lang="es-VE" sz="1100" i="1" dirty="0" err="1" smtClean="0">
                <a:solidFill>
                  <a:schemeClr val="bg1"/>
                </a:solidFill>
                <a:latin typeface="Comic Sans MS" pitchFamily="66" charset="0"/>
              </a:rPr>
              <a:t>Microbiome</a:t>
            </a:r>
            <a:r>
              <a:rPr lang="es-VE" sz="1100" i="1" dirty="0" smtClean="0">
                <a:solidFill>
                  <a:schemeClr val="bg1"/>
                </a:solidFill>
                <a:latin typeface="Comic Sans MS" pitchFamily="66" charset="0"/>
              </a:rPr>
              <a:t> FAQ</a:t>
            </a:r>
          </a:p>
          <a:p>
            <a:pPr algn="r"/>
            <a:r>
              <a:rPr lang="es-VE" sz="1100" dirty="0" smtClean="0">
                <a:solidFill>
                  <a:schemeClr val="bg1"/>
                </a:solidFill>
                <a:latin typeface="Comic Sans MS" pitchFamily="66" charset="0"/>
              </a:rPr>
              <a:t>American </a:t>
            </a:r>
            <a:r>
              <a:rPr lang="es-VE" sz="1100" dirty="0" err="1" smtClean="0">
                <a:solidFill>
                  <a:schemeClr val="bg1"/>
                </a:solidFill>
                <a:latin typeface="Comic Sans MS" pitchFamily="66" charset="0"/>
              </a:rPr>
              <a:t>Academy</a:t>
            </a:r>
            <a:r>
              <a:rPr lang="es-VE" sz="1100" dirty="0" smtClean="0">
                <a:solidFill>
                  <a:schemeClr val="bg1"/>
                </a:solidFill>
                <a:latin typeface="Comic Sans MS" pitchFamily="66" charset="0"/>
              </a:rPr>
              <a:t> of </a:t>
            </a:r>
            <a:r>
              <a:rPr lang="es-VE" sz="1100" dirty="0" err="1" smtClean="0">
                <a:solidFill>
                  <a:schemeClr val="bg1"/>
                </a:solidFill>
                <a:latin typeface="Comic Sans MS" pitchFamily="66" charset="0"/>
              </a:rPr>
              <a:t>Microbiology</a:t>
            </a:r>
            <a:r>
              <a:rPr lang="es-VE" sz="1100" dirty="0" smtClean="0">
                <a:solidFill>
                  <a:schemeClr val="bg1"/>
                </a:solidFill>
                <a:latin typeface="Comic Sans MS" pitchFamily="66" charset="0"/>
              </a:rPr>
              <a:t>. 2013</a:t>
            </a:r>
            <a:endParaRPr lang="es-VE" sz="11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58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76511" y="6014942"/>
            <a:ext cx="71909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JL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Backhed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.Diet–microbiota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moderators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human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metabolism.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 535:56-64</a:t>
            </a:r>
            <a:endParaRPr lang="es-VE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53217" y="5149109"/>
            <a:ext cx="4637565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Interacciones</a:t>
            </a:r>
            <a:r>
              <a:rPr lang="en-US" dirty="0" smtClean="0">
                <a:latin typeface="Comic Sans MS" panose="030F0702030302020204" pitchFamily="66" charset="0"/>
              </a:rPr>
              <a:t> entre </a:t>
            </a:r>
            <a:r>
              <a:rPr lang="en-US" dirty="0" err="1">
                <a:latin typeface="Comic Sans MS" panose="030F0702030302020204" pitchFamily="66" charset="0"/>
              </a:rPr>
              <a:t>D</a:t>
            </a:r>
            <a:r>
              <a:rPr lang="en-US" dirty="0" err="1" smtClean="0">
                <a:latin typeface="Comic Sans MS" panose="030F0702030302020204" pitchFamily="66" charset="0"/>
              </a:rPr>
              <a:t>ieta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>
                <a:latin typeface="Comic Sans MS" panose="030F0702030302020204" pitchFamily="66" charset="0"/>
              </a:rPr>
              <a:t>M</a:t>
            </a:r>
            <a:r>
              <a:rPr lang="en-US" dirty="0" smtClean="0">
                <a:latin typeface="Comic Sans MS" panose="030F0702030302020204" pitchFamily="66" charset="0"/>
              </a:rPr>
              <a:t>icrobiota </a:t>
            </a:r>
            <a:r>
              <a:rPr lang="en-US" dirty="0" err="1" smtClean="0">
                <a:latin typeface="Comic Sans MS" panose="030F0702030302020204" pitchFamily="66" charset="0"/>
              </a:rPr>
              <a:t>determinan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SCFA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8937" t="8214"/>
          <a:stretch/>
        </p:blipFill>
        <p:spPr>
          <a:xfrm>
            <a:off x="914400" y="838199"/>
            <a:ext cx="8153398" cy="4178711"/>
          </a:xfrm>
          <a:prstGeom prst="rect">
            <a:avLst/>
          </a:prstGeom>
        </p:spPr>
      </p:pic>
      <p:sp>
        <p:nvSpPr>
          <p:cNvPr id="8" name="3 CuadroTexto"/>
          <p:cNvSpPr txBox="1"/>
          <p:nvPr/>
        </p:nvSpPr>
        <p:spPr>
          <a:xfrm>
            <a:off x="6771235" y="660476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12263" y="2939895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Acetato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8285" y="3445622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Propionato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30558" y="2002215"/>
            <a:ext cx="227414" cy="738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593955" y="2507868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Luz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25573" y="1909580"/>
            <a:ext cx="970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Epitelio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intestinal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847985" y="4191000"/>
            <a:ext cx="120001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1190328" y="4211642"/>
            <a:ext cx="2064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FIBRA: CH complejos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378417" y="1184356"/>
            <a:ext cx="1898183" cy="644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3399615" y="1509340"/>
            <a:ext cx="861711" cy="4477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3986664" y="856514"/>
            <a:ext cx="1383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Aumento diversidad microbiota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3406378" y="3596220"/>
            <a:ext cx="854948" cy="5267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3799949" y="3872092"/>
            <a:ext cx="1435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Disminución complejidad fibra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494737" y="344121"/>
            <a:ext cx="2064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Aumenta acceso a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CH complejos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7543800" y="1700006"/>
            <a:ext cx="1371600" cy="463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7832838" y="1462482"/>
            <a:ext cx="1218603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Aumento 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d</a:t>
            </a:r>
            <a:r>
              <a:rPr lang="es-VE" sz="1400" b="1" dirty="0" smtClean="0">
                <a:latin typeface="Comic Sans MS" panose="030F0702030302020204" pitchFamily="66" charset="0"/>
              </a:rPr>
              <a:t>iversidad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microbiana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y de salida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metabólica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7543800" y="3828814"/>
            <a:ext cx="1371600" cy="590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7840346" y="3570481"/>
            <a:ext cx="1239442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Disminución 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d</a:t>
            </a:r>
            <a:r>
              <a:rPr lang="es-VE" sz="1400" b="1" dirty="0" smtClean="0">
                <a:latin typeface="Comic Sans MS" panose="030F0702030302020204" pitchFamily="66" charset="0"/>
              </a:rPr>
              <a:t>iversidad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microbiana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Disminuye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salida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metabólica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3657600" y="2507868"/>
            <a:ext cx="609599" cy="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3352799" y="2939895"/>
            <a:ext cx="914399" cy="237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3527969" y="2226277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Butirato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271216" y="2826832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Bacteria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83518" y="1168944"/>
            <a:ext cx="3313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Baja diversidad microbiana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limita acceso a CH complejos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30" name="4 CuadroTexto"/>
          <p:cNvSpPr txBox="1"/>
          <p:nvPr/>
        </p:nvSpPr>
        <p:spPr>
          <a:xfrm>
            <a:off x="914399" y="169925"/>
            <a:ext cx="1569369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Salud/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600" b="1" dirty="0" smtClean="0">
                <a:latin typeface="Comic Sans MS" pitchFamily="66" charset="0"/>
              </a:rPr>
              <a:t>Dieta </a:t>
            </a:r>
            <a:r>
              <a:rPr lang="es-VE" sz="1400" dirty="0" smtClean="0">
                <a:latin typeface="Comic Sans MS" pitchFamily="66" charset="0"/>
              </a:rPr>
              <a:t>   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42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9" grpId="0"/>
      <p:bldP spid="21" grpId="0"/>
      <p:bldP spid="22" grpId="0" animBg="1"/>
      <p:bldP spid="24" grpId="0" animBg="1"/>
      <p:bldP spid="1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223150" y="1259665"/>
            <a:ext cx="6697699" cy="46599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800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Fibra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fuente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CH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complejos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necesitan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producir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SCFA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acetato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butirato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propionato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icrobiota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muy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diverso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con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dieta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con CH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complejos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alto %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de CH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será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accessible al microbiota. </a:t>
            </a:r>
            <a:endParaRPr lang="en-US" sz="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Microbiota no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diverso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dieta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con CH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complejos</a:t>
            </a: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bajo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%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CH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accessible al microbiota. </a:t>
            </a: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diversidad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microbiota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baja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podría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no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cumplir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tantas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funciones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el microbiota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diverso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ieta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compleja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podría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aumentar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producción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múltiples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tipos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SCFA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ayudar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reclutar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diversidad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adicional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microbiota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Fermentación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fibra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 el colon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disminuye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el pH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lo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puede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ayudar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aumentar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US" sz="1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diversidad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del microbiota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resultar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reforzamiento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ciertas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taxa de un pH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favorece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su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propio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crecimiento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s-VE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3 CuadroTexto"/>
          <p:cNvSpPr txBox="1"/>
          <p:nvPr/>
        </p:nvSpPr>
        <p:spPr>
          <a:xfrm>
            <a:off x="6942526" y="6597352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271804" y="709880"/>
            <a:ext cx="2600392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Dieta y metabolismo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899592" y="149445"/>
            <a:ext cx="143967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65802" y="6122509"/>
            <a:ext cx="71909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JL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Backhed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Diet–microbiota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moderators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human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metabolism.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 535:56-64</a:t>
            </a:r>
            <a:endParaRPr lang="es-VE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39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CuadroTexto"/>
          <p:cNvSpPr txBox="1"/>
          <p:nvPr/>
        </p:nvSpPr>
        <p:spPr>
          <a:xfrm>
            <a:off x="633085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26003"/>
            <a:ext cx="5448300" cy="6029989"/>
          </a:xfrm>
          <a:prstGeom prst="rect">
            <a:avLst/>
          </a:prstGeom>
          <a:ln w="28575">
            <a:solidFill>
              <a:srgbClr val="0000CC"/>
            </a:solidFill>
          </a:ln>
        </p:spPr>
      </p:pic>
      <p:sp>
        <p:nvSpPr>
          <p:cNvPr id="8" name="Rectángulo 7"/>
          <p:cNvSpPr/>
          <p:nvPr/>
        </p:nvSpPr>
        <p:spPr>
          <a:xfrm>
            <a:off x="6084741" y="779556"/>
            <a:ext cx="2879747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Mec</a:t>
            </a:r>
            <a:r>
              <a:rPr lang="en-US" dirty="0" smtClean="0">
                <a:latin typeface="Comic Sans MS" panose="030F0702030302020204" pitchFamily="66" charset="0"/>
              </a:rPr>
              <a:t>. de </a:t>
            </a:r>
            <a:r>
              <a:rPr lang="en-US" dirty="0" err="1" smtClean="0">
                <a:latin typeface="Comic Sans MS" panose="030F0702030302020204" pitchFamily="66" charset="0"/>
              </a:rPr>
              <a:t>señalización</a:t>
            </a:r>
            <a:r>
              <a:rPr lang="en-US" dirty="0" smtClean="0">
                <a:latin typeface="Comic Sans MS" panose="030F0702030302020204" pitchFamily="66" charset="0"/>
              </a:rPr>
              <a:t> de microbiota al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991138" y="1594615"/>
            <a:ext cx="2996120" cy="2166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microbiota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interactúa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con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componentes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 la </a:t>
            </a:r>
            <a:r>
              <a:rPr lang="en-US" b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dieta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metabolitos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para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formar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metabolitos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bioactivos</a:t>
            </a: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señalan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al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hospedero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través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distintos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mecanismos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219200" y="823136"/>
            <a:ext cx="609600" cy="2671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1004159" y="80735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SCFA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87642" y="105103"/>
            <a:ext cx="792205" cy="2419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Fibra</a:t>
            </a:r>
            <a:endParaRPr lang="es-VE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849939" y="902585"/>
            <a:ext cx="1024382" cy="6679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Grasas saturadas</a:t>
            </a:r>
            <a:endParaRPr lang="es-VE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191000" y="41243"/>
            <a:ext cx="838200" cy="3531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4038600" y="76200"/>
            <a:ext cx="1295400" cy="3015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L </a:t>
            </a:r>
            <a:r>
              <a:rPr lang="es-VE" sz="14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carnitina</a:t>
            </a:r>
            <a:endParaRPr lang="es-VE" sz="1400" b="1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1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colina</a:t>
            </a:r>
            <a:endParaRPr lang="es-VE" sz="1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057400" y="4572000"/>
            <a:ext cx="870042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2001187" y="4542827"/>
            <a:ext cx="66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/>
              <a:t>GPL1</a:t>
            </a:r>
            <a:endParaRPr lang="es-VE" b="1" dirty="0"/>
          </a:p>
        </p:txBody>
      </p:sp>
      <p:sp>
        <p:nvSpPr>
          <p:cNvPr id="16" name="Rectángulo 15"/>
          <p:cNvSpPr/>
          <p:nvPr/>
        </p:nvSpPr>
        <p:spPr>
          <a:xfrm>
            <a:off x="3810000" y="4953000"/>
            <a:ext cx="1060542" cy="3059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VE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LPS</a:t>
            </a:r>
            <a:endParaRPr lang="es-VE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124200" y="5638800"/>
            <a:ext cx="685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3135252" y="5529590"/>
            <a:ext cx="1228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Resistencia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a insulina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419600" y="1828800"/>
            <a:ext cx="450942" cy="152400"/>
          </a:xfrm>
          <a:prstGeom prst="rect">
            <a:avLst/>
          </a:prstGeom>
          <a:solidFill>
            <a:srgbClr val="93C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4240447" y="1714888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TMAO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810000" y="4572000"/>
            <a:ext cx="609600" cy="344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3760010" y="4542827"/>
            <a:ext cx="1253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 smtClean="0"/>
              <a:t>Quilomicron</a:t>
            </a:r>
            <a:endParaRPr lang="es-VE" sz="1400" dirty="0"/>
          </a:p>
        </p:txBody>
      </p:sp>
      <p:sp>
        <p:nvSpPr>
          <p:cNvPr id="23" name="Rectángulo 22"/>
          <p:cNvSpPr/>
          <p:nvPr/>
        </p:nvSpPr>
        <p:spPr>
          <a:xfrm>
            <a:off x="114300" y="1073613"/>
            <a:ext cx="569268" cy="450388"/>
          </a:xfrm>
          <a:prstGeom prst="rect">
            <a:avLst/>
          </a:prstGeom>
          <a:solidFill>
            <a:srgbClr val="E1F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602346" y="3426147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ATP</a:t>
            </a:r>
            <a:endParaRPr lang="es-VE" sz="1600" b="1" dirty="0"/>
          </a:p>
        </p:txBody>
      </p:sp>
      <p:sp>
        <p:nvSpPr>
          <p:cNvPr id="26" name="Rectángulo 25"/>
          <p:cNvSpPr/>
          <p:nvPr/>
        </p:nvSpPr>
        <p:spPr>
          <a:xfrm>
            <a:off x="251520" y="4542827"/>
            <a:ext cx="785075" cy="1538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114300" y="5748731"/>
            <a:ext cx="752727" cy="233959"/>
          </a:xfrm>
          <a:prstGeom prst="rect">
            <a:avLst/>
          </a:prstGeom>
          <a:solidFill>
            <a:srgbClr val="EA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2301196" y="5671043"/>
            <a:ext cx="823004" cy="177452"/>
          </a:xfrm>
          <a:prstGeom prst="rect">
            <a:avLst/>
          </a:prstGeom>
          <a:solidFill>
            <a:srgbClr val="EA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56648" y="4481271"/>
            <a:ext cx="1040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Mitocondria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84372" y="5748731"/>
            <a:ext cx="766557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Cerebro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2324815" y="5621269"/>
            <a:ext cx="814647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Páncreas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5610680" y="3963455"/>
            <a:ext cx="3483646" cy="26776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SCFA: </a:t>
            </a:r>
            <a:r>
              <a:rPr lang="es-VE" sz="1200" dirty="0" err="1" smtClean="0">
                <a:latin typeface="Comic Sans MS" panose="030F0702030302020204" pitchFamily="66" charset="0"/>
              </a:rPr>
              <a:t>ac</a:t>
            </a:r>
            <a:r>
              <a:rPr lang="es-VE" sz="1200" dirty="0" smtClean="0">
                <a:latin typeface="Comic Sans MS" panose="030F0702030302020204" pitchFamily="66" charset="0"/>
              </a:rPr>
              <a:t>. grasos </a:t>
            </a:r>
            <a:r>
              <a:rPr lang="es-VE" sz="1200" dirty="0" err="1" smtClean="0">
                <a:latin typeface="Comic Sans MS" panose="030F0702030302020204" pitchFamily="66" charset="0"/>
              </a:rPr>
              <a:t>cad</a:t>
            </a:r>
            <a:r>
              <a:rPr lang="es-VE" sz="1200" dirty="0" smtClean="0">
                <a:latin typeface="Comic Sans MS" panose="030F0702030302020204" pitchFamily="66" charset="0"/>
              </a:rPr>
              <a:t>. corta</a:t>
            </a:r>
          </a:p>
          <a:p>
            <a:r>
              <a:rPr lang="es-VE" sz="1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GPR41; GPR43</a:t>
            </a:r>
            <a:r>
              <a:rPr lang="es-VE" sz="1200" b="1" dirty="0" smtClean="0">
                <a:latin typeface="Comic Sans MS" panose="030F0702030302020204" pitchFamily="66" charset="0"/>
              </a:rPr>
              <a:t>: </a:t>
            </a:r>
            <a:r>
              <a:rPr lang="es-VE" sz="1200" dirty="0" smtClean="0">
                <a:latin typeface="Comic Sans MS" panose="030F0702030302020204" pitchFamily="66" charset="0"/>
              </a:rPr>
              <a:t>receptores acoplados a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proteína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CA/CDCA: Ac. biliares primarios:</a:t>
            </a: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ác</a:t>
            </a:r>
            <a:r>
              <a:rPr lang="es-VE" sz="1200" dirty="0" smtClean="0">
                <a:latin typeface="Comic Sans MS" panose="030F0702030302020204" pitchFamily="66" charset="0"/>
              </a:rPr>
              <a:t>. cólico/</a:t>
            </a:r>
            <a:r>
              <a:rPr lang="es-VE" sz="1200" dirty="0" err="1" smtClean="0">
                <a:latin typeface="Comic Sans MS" panose="030F0702030302020204" pitchFamily="66" charset="0"/>
              </a:rPr>
              <a:t>ac</a:t>
            </a:r>
            <a:r>
              <a:rPr lang="es-VE" sz="1200" dirty="0" smtClean="0">
                <a:latin typeface="Comic Sans MS" panose="030F0702030302020204" pitchFamily="66" charset="0"/>
              </a:rPr>
              <a:t>. </a:t>
            </a:r>
            <a:r>
              <a:rPr lang="es-VE" sz="1200" dirty="0" err="1" smtClean="0">
                <a:latin typeface="Comic Sans MS" panose="030F0702030302020204" pitchFamily="66" charset="0"/>
              </a:rPr>
              <a:t>quenodesoxicólico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DCA/LCA</a:t>
            </a:r>
            <a:r>
              <a:rPr lang="es-VE" sz="1200" b="1" dirty="0" smtClean="0">
                <a:latin typeface="Comic Sans MS" panose="030F0702030302020204" pitchFamily="66" charset="0"/>
              </a:rPr>
              <a:t>: Ac. </a:t>
            </a:r>
            <a:r>
              <a:rPr lang="es-VE" sz="1200" b="1" dirty="0">
                <a:latin typeface="Comic Sans MS" panose="030F0702030302020204" pitchFamily="66" charset="0"/>
              </a:rPr>
              <a:t>b</a:t>
            </a:r>
            <a:r>
              <a:rPr lang="es-VE" sz="1200" b="1" dirty="0" smtClean="0">
                <a:latin typeface="Comic Sans MS" panose="030F0702030302020204" pitchFamily="66" charset="0"/>
              </a:rPr>
              <a:t>iliares </a:t>
            </a:r>
            <a:r>
              <a:rPr lang="es-VE" sz="1200" b="1" dirty="0">
                <a:latin typeface="Comic Sans MS" panose="030F0702030302020204" pitchFamily="66" charset="0"/>
              </a:rPr>
              <a:t>s</a:t>
            </a:r>
            <a:r>
              <a:rPr lang="es-VE" sz="1200" b="1" dirty="0" smtClean="0">
                <a:latin typeface="Comic Sans MS" panose="030F0702030302020204" pitchFamily="66" charset="0"/>
              </a:rPr>
              <a:t>ecundarios:</a:t>
            </a: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ac</a:t>
            </a:r>
            <a:r>
              <a:rPr lang="es-VE" sz="1200" dirty="0" smtClean="0">
                <a:latin typeface="Comic Sans MS" panose="030F0702030302020204" pitchFamily="66" charset="0"/>
              </a:rPr>
              <a:t>. </a:t>
            </a:r>
            <a:r>
              <a:rPr lang="es-VE" sz="1200" dirty="0" err="1" smtClean="0">
                <a:latin typeface="Comic Sans MS" panose="030F0702030302020204" pitchFamily="66" charset="0"/>
              </a:rPr>
              <a:t>desoxicólico</a:t>
            </a:r>
            <a:r>
              <a:rPr lang="es-VE" sz="1200" dirty="0" smtClean="0">
                <a:latin typeface="Comic Sans MS" panose="030F0702030302020204" pitchFamily="66" charset="0"/>
              </a:rPr>
              <a:t>/</a:t>
            </a:r>
            <a:r>
              <a:rPr lang="es-VE" sz="1200" dirty="0" err="1" smtClean="0">
                <a:latin typeface="Comic Sans MS" panose="030F0702030302020204" pitchFamily="66" charset="0"/>
              </a:rPr>
              <a:t>ac</a:t>
            </a:r>
            <a:r>
              <a:rPr lang="es-VE" sz="1200" dirty="0" smtClean="0">
                <a:latin typeface="Comic Sans MS" panose="030F0702030302020204" pitchFamily="66" charset="0"/>
              </a:rPr>
              <a:t>. </a:t>
            </a:r>
            <a:r>
              <a:rPr lang="es-VE" sz="1200" dirty="0" err="1" smtClean="0">
                <a:latin typeface="Comic Sans MS" panose="030F0702030302020204" pitchFamily="66" charset="0"/>
              </a:rPr>
              <a:t>litocólico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TGR5</a:t>
            </a:r>
            <a:r>
              <a:rPr lang="es-VE" sz="1200" b="1" dirty="0" smtClean="0">
                <a:latin typeface="Comic Sans MS" panose="030F0702030302020204" pitchFamily="66" charset="0"/>
              </a:rPr>
              <a:t>: </a:t>
            </a:r>
            <a:r>
              <a:rPr lang="es-VE" sz="1200" dirty="0" smtClean="0">
                <a:latin typeface="Comic Sans MS" panose="030F0702030302020204" pitchFamily="66" charset="0"/>
              </a:rPr>
              <a:t>receptor 1 </a:t>
            </a:r>
            <a:r>
              <a:rPr lang="es-VE" sz="1200" dirty="0" err="1" smtClean="0">
                <a:latin typeface="Comic Sans MS" panose="030F0702030302020204" pitchFamily="66" charset="0"/>
              </a:rPr>
              <a:t>ac</a:t>
            </a:r>
            <a:r>
              <a:rPr lang="es-VE" sz="1200" dirty="0" smtClean="0">
                <a:latin typeface="Comic Sans MS" panose="030F0702030302020204" pitchFamily="66" charset="0"/>
              </a:rPr>
              <a:t>. cólico acoplado a </a:t>
            </a:r>
            <a:r>
              <a:rPr lang="es-VE" sz="1200" dirty="0" err="1" smtClean="0">
                <a:latin typeface="Comic Sans MS" panose="030F0702030302020204" pitchFamily="66" charset="0"/>
              </a:rPr>
              <a:t>prot</a:t>
            </a:r>
            <a:r>
              <a:rPr lang="es-VE" sz="1200" dirty="0" smtClean="0">
                <a:latin typeface="Comic Sans MS" panose="030F0702030302020204" pitchFamily="66" charset="0"/>
              </a:rPr>
              <a:t>. G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FXR: </a:t>
            </a:r>
            <a:r>
              <a:rPr lang="es-VE" sz="1200" dirty="0" smtClean="0">
                <a:latin typeface="Comic Sans MS" panose="030F0702030302020204" pitchFamily="66" charset="0"/>
              </a:rPr>
              <a:t>receptor </a:t>
            </a:r>
            <a:r>
              <a:rPr lang="es-VE" sz="1200" dirty="0" err="1" smtClean="0">
                <a:latin typeface="Comic Sans MS" panose="030F0702030302020204" pitchFamily="66" charset="0"/>
              </a:rPr>
              <a:t>farnesoide</a:t>
            </a:r>
            <a:r>
              <a:rPr lang="es-VE" sz="1200" dirty="0" smtClean="0">
                <a:latin typeface="Comic Sans MS" panose="030F0702030302020204" pitchFamily="66" charset="0"/>
              </a:rPr>
              <a:t> o de </a:t>
            </a:r>
            <a:r>
              <a:rPr lang="es-VE" sz="1200" dirty="0" err="1" smtClean="0">
                <a:latin typeface="Comic Sans MS" panose="030F0702030302020204" pitchFamily="66" charset="0"/>
              </a:rPr>
              <a:t>ac</a:t>
            </a:r>
            <a:r>
              <a:rPr lang="es-VE" sz="1200" dirty="0" smtClean="0">
                <a:latin typeface="Comic Sans MS" panose="030F0702030302020204" pitchFamily="66" charset="0"/>
              </a:rPr>
              <a:t>. biliar</a:t>
            </a:r>
          </a:p>
          <a:p>
            <a:r>
              <a:rPr lang="en-US" sz="1200" b="1" dirty="0">
                <a:solidFill>
                  <a:srgbClr val="7030A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s-VE" sz="1200" b="1" dirty="0">
                <a:solidFill>
                  <a:srgbClr val="7030A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1200" b="1" dirty="0">
                <a:solidFill>
                  <a:srgbClr val="7030A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MCA</a:t>
            </a:r>
            <a:r>
              <a:rPr lang="en-US" sz="12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ac. </a:t>
            </a:r>
            <a:r>
              <a:rPr lang="en-US" sz="12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tauro</a:t>
            </a:r>
            <a:r>
              <a:rPr lang="en-US" sz="1200" dirty="0" err="1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2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muricólico</a:t>
            </a:r>
            <a:endParaRPr lang="es-VE" sz="1200" dirty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TMA: </a:t>
            </a:r>
            <a:r>
              <a:rPr lang="es-VE" sz="1200" dirty="0" err="1" smtClean="0">
                <a:latin typeface="Comic Sans MS" panose="030F0702030302020204" pitchFamily="66" charset="0"/>
              </a:rPr>
              <a:t>trimetil</a:t>
            </a:r>
            <a:r>
              <a:rPr lang="es-VE" sz="1200" dirty="0" smtClean="0">
                <a:latin typeface="Comic Sans MS" panose="030F0702030302020204" pitchFamily="66" charset="0"/>
              </a:rPr>
              <a:t> amina</a:t>
            </a:r>
          </a:p>
          <a:p>
            <a:r>
              <a:rPr lang="es-VE" sz="1200" b="1" dirty="0">
                <a:latin typeface="Comic Sans MS" panose="030F0702030302020204" pitchFamily="66" charset="0"/>
              </a:rPr>
              <a:t>FMO3: </a:t>
            </a:r>
            <a:r>
              <a:rPr lang="es-VE" sz="1200" dirty="0" err="1">
                <a:latin typeface="Comic Sans MS" panose="030F0702030302020204" pitchFamily="66" charset="0"/>
              </a:rPr>
              <a:t>flavina</a:t>
            </a:r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dirty="0" err="1">
                <a:latin typeface="Comic Sans MS" panose="030F0702030302020204" pitchFamily="66" charset="0"/>
              </a:rPr>
              <a:t>monooxidasa</a:t>
            </a:r>
            <a:r>
              <a:rPr lang="es-VE" sz="1200" dirty="0">
                <a:latin typeface="Comic Sans MS" panose="030F0702030302020204" pitchFamily="66" charset="0"/>
              </a:rPr>
              <a:t> 3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TMAO: </a:t>
            </a:r>
            <a:r>
              <a:rPr lang="es-VE" sz="1200" dirty="0" err="1" smtClean="0">
                <a:latin typeface="Comic Sans MS" panose="030F0702030302020204" pitchFamily="66" charset="0"/>
              </a:rPr>
              <a:t>trimetilamina</a:t>
            </a:r>
            <a:r>
              <a:rPr lang="es-VE" sz="1200" dirty="0" smtClean="0">
                <a:latin typeface="Comic Sans MS" panose="030F0702030302020204" pitchFamily="66" charset="0"/>
              </a:rPr>
              <a:t> oxide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HDAC: histona </a:t>
            </a:r>
            <a:r>
              <a:rPr lang="es-VE" sz="1200" dirty="0" err="1" smtClean="0">
                <a:latin typeface="Comic Sans MS" panose="030F0702030302020204" pitchFamily="66" charset="0"/>
              </a:rPr>
              <a:t>deacetilasa</a:t>
            </a:r>
            <a:endParaRPr lang="es-VE" sz="1200" dirty="0" smtClean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256351" y="1575781"/>
            <a:ext cx="6190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GPR41</a:t>
            </a:r>
          </a:p>
          <a:p>
            <a:r>
              <a:rPr lang="es-VE" sz="11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GPR43</a:t>
            </a:r>
            <a:endParaRPr lang="es-VE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1904257" y="1714888"/>
            <a:ext cx="5549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TGR5</a:t>
            </a:r>
            <a:endParaRPr lang="es-VE" sz="1100" dirty="0">
              <a:solidFill>
                <a:srgbClr val="006600"/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735584" y="6207738"/>
            <a:ext cx="39542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JL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Backhed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.Diet–microbiota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moderators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human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metabolism.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 535:56-64</a:t>
            </a:r>
            <a:endParaRPr lang="es-VE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4 CuadroTexto"/>
          <p:cNvSpPr txBox="1"/>
          <p:nvPr/>
        </p:nvSpPr>
        <p:spPr>
          <a:xfrm>
            <a:off x="7524818" y="149445"/>
            <a:ext cx="143967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pPr algn="ctr"/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</a:t>
            </a:r>
            <a:r>
              <a:rPr lang="es-VE" sz="1400" dirty="0">
                <a:latin typeface="Comic Sans MS" pitchFamily="66" charset="0"/>
              </a:rPr>
              <a:t> </a:t>
            </a:r>
            <a:r>
              <a:rPr lang="es-VE" sz="1400" dirty="0" smtClean="0">
                <a:latin typeface="Comic Sans MS" pitchFamily="66" charset="0"/>
              </a:rPr>
              <a:t>  </a:t>
            </a:r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37" name="6 CuadroTexto"/>
          <p:cNvSpPr txBox="1"/>
          <p:nvPr/>
        </p:nvSpPr>
        <p:spPr>
          <a:xfrm>
            <a:off x="6804395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1043821" y="3258196"/>
            <a:ext cx="543547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/>
              <a:t>HDAC</a:t>
            </a:r>
            <a:endParaRPr lang="es-VE" sz="1200" dirty="0"/>
          </a:p>
        </p:txBody>
      </p:sp>
      <p:sp>
        <p:nvSpPr>
          <p:cNvPr id="39" name="CuadroTexto 38"/>
          <p:cNvSpPr txBox="1"/>
          <p:nvPr/>
        </p:nvSpPr>
        <p:spPr>
          <a:xfrm>
            <a:off x="1724262" y="117516"/>
            <a:ext cx="768159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/>
              <a:t>CD/CDCA</a:t>
            </a:r>
            <a:endParaRPr lang="es-VE" sz="1200" dirty="0"/>
          </a:p>
        </p:txBody>
      </p:sp>
      <p:sp>
        <p:nvSpPr>
          <p:cNvPr id="40" name="CuadroTexto 39"/>
          <p:cNvSpPr txBox="1"/>
          <p:nvPr/>
        </p:nvSpPr>
        <p:spPr>
          <a:xfrm>
            <a:off x="1828800" y="794945"/>
            <a:ext cx="744050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/>
              <a:t>DCA/LCA</a:t>
            </a:r>
            <a:endParaRPr lang="es-VE" sz="1200" dirty="0"/>
          </a:p>
        </p:txBody>
      </p:sp>
      <p:sp>
        <p:nvSpPr>
          <p:cNvPr id="41" name="Rectángulo 40"/>
          <p:cNvSpPr/>
          <p:nvPr/>
        </p:nvSpPr>
        <p:spPr>
          <a:xfrm>
            <a:off x="2459217" y="116170"/>
            <a:ext cx="673582" cy="2616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VE" sz="1100" b="1" dirty="0" err="1" smtClean="0">
                <a:latin typeface="Comic Sans MS" panose="030F0702030302020204" pitchFamily="66" charset="0"/>
              </a:rPr>
              <a:t>T</a:t>
            </a:r>
            <a:r>
              <a:rPr lang="es-VE" sz="1100" b="1" dirty="0" err="1" smtClean="0">
                <a:latin typeface="Symbol" panose="05050102010706020507" pitchFamily="18" charset="2"/>
              </a:rPr>
              <a:t>b</a:t>
            </a:r>
            <a:r>
              <a:rPr lang="es-VE" sz="1100" b="1" dirty="0" err="1" smtClean="0">
                <a:latin typeface="Comic Sans MS" panose="030F0702030302020204" pitchFamily="66" charset="0"/>
              </a:rPr>
              <a:t>MCA</a:t>
            </a:r>
            <a:endParaRPr lang="es-VE" sz="1100" dirty="0"/>
          </a:p>
        </p:txBody>
      </p:sp>
      <p:sp>
        <p:nvSpPr>
          <p:cNvPr id="42" name="Rectángulo 41"/>
          <p:cNvSpPr/>
          <p:nvPr/>
        </p:nvSpPr>
        <p:spPr>
          <a:xfrm>
            <a:off x="2465456" y="3419269"/>
            <a:ext cx="461986" cy="2616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s-VE" sz="1100" b="1" dirty="0" smtClean="0">
                <a:latin typeface="Comic Sans MS" panose="030F0702030302020204" pitchFamily="66" charset="0"/>
              </a:rPr>
              <a:t>FXR</a:t>
            </a:r>
            <a:endParaRPr lang="es-VE" sz="1100" dirty="0"/>
          </a:p>
        </p:txBody>
      </p:sp>
      <p:sp>
        <p:nvSpPr>
          <p:cNvPr id="4" name="Rectángulo 3"/>
          <p:cNvSpPr/>
          <p:nvPr/>
        </p:nvSpPr>
        <p:spPr>
          <a:xfrm>
            <a:off x="850929" y="2759207"/>
            <a:ext cx="464665" cy="2010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629794" y="2699195"/>
            <a:ext cx="7704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Glucosa</a:t>
            </a:r>
            <a:endParaRPr lang="es-VE" sz="1400" b="1" dirty="0"/>
          </a:p>
        </p:txBody>
      </p:sp>
      <p:sp>
        <p:nvSpPr>
          <p:cNvPr id="43" name="Rectángulo 42"/>
          <p:cNvSpPr/>
          <p:nvPr/>
        </p:nvSpPr>
        <p:spPr>
          <a:xfrm>
            <a:off x="2734032" y="3164537"/>
            <a:ext cx="575799" cy="2616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VE" sz="1100" b="1" dirty="0" err="1" smtClean="0">
                <a:latin typeface="Symbol" panose="05050102010706020507" pitchFamily="18" charset="2"/>
              </a:rPr>
              <a:t>b</a:t>
            </a:r>
            <a:r>
              <a:rPr lang="es-VE" sz="1100" b="1" dirty="0" err="1" smtClean="0">
                <a:latin typeface="Comic Sans MS" panose="030F0702030302020204" pitchFamily="66" charset="0"/>
              </a:rPr>
              <a:t>MCA</a:t>
            </a:r>
            <a:endParaRPr lang="es-VE" sz="1100" dirty="0"/>
          </a:p>
        </p:txBody>
      </p:sp>
    </p:spTree>
    <p:extLst>
      <p:ext uri="{BB962C8B-B14F-4D97-AF65-F5344CB8AC3E}">
        <p14:creationId xmlns:p14="http://schemas.microsoft.com/office/powerpoint/2010/main" val="74177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 animBg="1"/>
      <p:bldP spid="11" grpId="0" animBg="1"/>
      <p:bldP spid="13" grpId="0" animBg="1"/>
      <p:bldP spid="15" grpId="0"/>
      <p:bldP spid="16" grpId="0" animBg="1"/>
      <p:bldP spid="18" grpId="0"/>
      <p:bldP spid="20" grpId="0"/>
      <p:bldP spid="24" grpId="0"/>
      <p:bldP spid="33" grpId="0"/>
      <p:bldP spid="34" grpId="0"/>
      <p:bldP spid="38" grpId="0" animBg="1"/>
      <p:bldP spid="39" grpId="0" animBg="1"/>
      <p:bldP spid="40" grpId="0" animBg="1"/>
      <p:bldP spid="41" grpId="0" animBg="1"/>
      <p:bldP spid="42" grpId="0" animBg="1"/>
      <p:bldP spid="25" grpId="0"/>
      <p:bldP spid="4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864315" y="793864"/>
            <a:ext cx="7822313" cy="57423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SCFA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82563" indent="-182563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Productos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fermentación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fibra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fuente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energía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ATP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colonocitos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Son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sustrato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gluconeogénesis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lo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modula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metabolismo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central y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señalan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inhibir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histona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deacetilasa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HDAC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o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activar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receptores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acoplados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proteína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G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GPR41 y GPR43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lo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dispara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liberación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hormona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glucagon-like peptide-1 (GLP1)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000" b="1" u="sng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600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</a:t>
            </a:r>
            <a:r>
              <a:rPr lang="en-US" sz="2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0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Bil</a:t>
            </a:r>
            <a:r>
              <a:rPr lang="en-US" sz="2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0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Primarios</a:t>
            </a:r>
            <a:endParaRPr lang="en-US" sz="2000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Ac.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cólico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quenodesoxicólico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CDCA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son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metabolizados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Ac.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Bil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secundarios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deoxicólico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DCA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litocólico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LCA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los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activan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señalización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del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receptor1 ac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biliar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acoplado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proteína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G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TGR5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en-US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Ácido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auro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VE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muricólico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s-VE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MCA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activa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receptor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farnesoide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FXR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desconjugado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ac. </a:t>
            </a:r>
            <a:r>
              <a:rPr lang="es-VE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muricólico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VE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MCA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  Este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antagonista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del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FXR,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tanto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reduce la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causada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T</a:t>
            </a:r>
            <a:r>
              <a:rPr lang="es-VE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MCA. </a:t>
            </a:r>
            <a:endParaRPr lang="en-US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6771235" y="66198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329053" y="154184"/>
            <a:ext cx="648589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latin typeface="Comic Sans MS" panose="030F0702030302020204" pitchFamily="66" charset="0"/>
              </a:rPr>
              <a:t>Mecanismos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señalización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de microbiota al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79512" y="169573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8799" y="6535161"/>
            <a:ext cx="38331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JL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Backhed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.Diet–microbiota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moderators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human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metabolism.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 535:56-64</a:t>
            </a:r>
            <a:endParaRPr lang="es-VE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13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654382" y="1806943"/>
            <a:ext cx="5835235" cy="39312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5738" indent="-185738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8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5738" indent="-185738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Endotoxinas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lipopolisacáridos LPS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185738" indent="-185738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Producidas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microbios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captadas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quilomicrones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forman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dieta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grasas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saturadas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subsecuentemente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promueven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inflamación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 el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lo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induce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resistencia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la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insulina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185738" indent="-185738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8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5738" indent="-185738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L-</a:t>
            </a:r>
            <a:r>
              <a:rPr lang="en-US" sz="20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carnitina</a:t>
            </a:r>
            <a:r>
              <a:rPr lang="en-US" sz="2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sz="20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colina</a:t>
            </a:r>
            <a:endParaRPr lang="en-US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5738" indent="-185738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Compuestos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en carne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roja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son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metabolizados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TMAs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TMAO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oxidadas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en el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hígado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enzima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monooxigenasa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contiene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flavina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FMO3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</p:txBody>
      </p:sp>
      <p:sp>
        <p:nvSpPr>
          <p:cNvPr id="5" name="3 CuadroTexto"/>
          <p:cNvSpPr txBox="1"/>
          <p:nvPr/>
        </p:nvSpPr>
        <p:spPr>
          <a:xfrm>
            <a:off x="6771235" y="66198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555776" y="777808"/>
            <a:ext cx="403244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Mecanismos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 microbiota al </a:t>
            </a:r>
            <a:r>
              <a:rPr lang="en-US" sz="2000" dirty="0" err="1" smtClean="0">
                <a:latin typeface="Comic Sans MS" panose="030F0702030302020204" pitchFamily="66" charset="0"/>
              </a:rPr>
              <a:t>hospedero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52178" y="540685"/>
            <a:ext cx="125147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751255" y="5963530"/>
            <a:ext cx="5641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JL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Backhed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.Diet–microbiota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moderators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human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metabolism.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 535:56-64</a:t>
            </a:r>
            <a:endParaRPr lang="es-VE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3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3" t="3193" r="3089" b="2297"/>
          <a:stretch/>
        </p:blipFill>
        <p:spPr bwMode="auto">
          <a:xfrm>
            <a:off x="2020530" y="187801"/>
            <a:ext cx="6341806" cy="651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020530" y="1306249"/>
            <a:ext cx="967294" cy="538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2 Rectángulo"/>
          <p:cNvSpPr/>
          <p:nvPr/>
        </p:nvSpPr>
        <p:spPr>
          <a:xfrm>
            <a:off x="1907704" y="2996952"/>
            <a:ext cx="967294" cy="938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781206" y="2734315"/>
            <a:ext cx="19198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</a:t>
            </a:r>
            <a:r>
              <a:rPr lang="es-VE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400" b="1" dirty="0" smtClean="0">
                <a:latin typeface="Comic Sans MS" panose="030F0702030302020204" pitchFamily="66" charset="0"/>
              </a:rPr>
              <a:t>en leche Materna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Efectos en desarrollo inmune posnatal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396165" y="4394422"/>
            <a:ext cx="879691" cy="618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Rectángulo"/>
          <p:cNvSpPr/>
          <p:nvPr/>
        </p:nvSpPr>
        <p:spPr>
          <a:xfrm>
            <a:off x="3275856" y="4631790"/>
            <a:ext cx="729996" cy="3502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1078323" y="4166478"/>
            <a:ext cx="2123914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Nodos linfáticos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Mesentéricos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Interacciones de C. </a:t>
            </a:r>
            <a:r>
              <a:rPr lang="es-VE" sz="1200" dirty="0" err="1" smtClean="0">
                <a:latin typeface="Comic Sans MS" panose="030F0702030302020204" pitchFamily="66" charset="0"/>
              </a:rPr>
              <a:t>Ds</a:t>
            </a:r>
            <a:r>
              <a:rPr lang="es-VE" sz="12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Inducción tolerancia oral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93455" y="1656383"/>
            <a:ext cx="26019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Ingesta comida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FIBRA digerida produce 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a</a:t>
            </a:r>
            <a:r>
              <a:rPr lang="es-VE" sz="1400" b="1" dirty="0" smtClean="0">
                <a:latin typeface="Comic Sans MS" panose="030F0702030302020204" pitchFamily="66" charset="0"/>
              </a:rPr>
              <a:t>ltas concentraciones SCFA</a:t>
            </a:r>
            <a:endParaRPr lang="es-VE" sz="1400" dirty="0" smtClean="0">
              <a:latin typeface="Comic Sans MS" panose="030F0702030302020204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771800" y="5168212"/>
            <a:ext cx="1008112" cy="1213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1090810" y="5017030"/>
            <a:ext cx="2728393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Absorción directa de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metabolitos en I. delgado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Ac. Grasos w3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Metabolitos de </a:t>
            </a:r>
            <a:r>
              <a:rPr lang="es-VE" sz="1200" dirty="0" err="1" smtClean="0">
                <a:latin typeface="Comic Sans MS" panose="030F0702030302020204" pitchFamily="66" charset="0"/>
              </a:rPr>
              <a:t>triptofano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355976" y="5774769"/>
            <a:ext cx="2313208" cy="924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uadroTexto"/>
          <p:cNvSpPr txBox="1"/>
          <p:nvPr/>
        </p:nvSpPr>
        <p:spPr>
          <a:xfrm>
            <a:off x="3772608" y="5255088"/>
            <a:ext cx="25769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Transferencia de 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de placenta al feto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Efectos sobre s. inmune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Efectos en desarrollo órganos: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Pulmón, corazón, cerebro.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HDAC/efectos </a:t>
            </a:r>
            <a:r>
              <a:rPr lang="es-VE" sz="1200" dirty="0" err="1" smtClean="0">
                <a:latin typeface="Comic Sans MS" panose="030F0702030302020204" pitchFamily="66" charset="0"/>
              </a:rPr>
              <a:t>epigenéticos</a:t>
            </a:r>
            <a:r>
              <a:rPr lang="es-VE" sz="1200" dirty="0" smtClean="0">
                <a:latin typeface="Comic Sans MS" panose="030F0702030302020204" pitchFamily="66" charset="0"/>
              </a:rPr>
              <a:t> de </a:t>
            </a:r>
            <a:r>
              <a:rPr lang="es-VE" sz="1200" dirty="0" err="1" smtClean="0">
                <a:latin typeface="Comic Sans MS" panose="030F0702030302020204" pitchFamily="66" charset="0"/>
              </a:rPr>
              <a:t>SCFAs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372200" y="5168212"/>
            <a:ext cx="1508039" cy="493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16 CuadroTexto"/>
          <p:cNvSpPr txBox="1"/>
          <p:nvPr/>
        </p:nvSpPr>
        <p:spPr>
          <a:xfrm>
            <a:off x="7566350" y="5208494"/>
            <a:ext cx="149912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Médula ósea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Maduración c. </a:t>
            </a:r>
            <a:r>
              <a:rPr lang="es-VE" sz="1200" dirty="0" err="1" smtClean="0">
                <a:latin typeface="Comic Sans MS" panose="030F0702030302020204" pitchFamily="66" charset="0"/>
              </a:rPr>
              <a:t>Ds</a:t>
            </a:r>
            <a:r>
              <a:rPr lang="es-VE" sz="12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Efectos de </a:t>
            </a:r>
            <a:r>
              <a:rPr lang="es-VE" sz="1200" dirty="0" err="1" smtClean="0">
                <a:latin typeface="Comic Sans MS" panose="030F0702030302020204" pitchFamily="66" charset="0"/>
              </a:rPr>
              <a:t>SCFAs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6258405" y="3840425"/>
            <a:ext cx="1235702" cy="91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20 Rectángulo"/>
          <p:cNvSpPr/>
          <p:nvPr/>
        </p:nvSpPr>
        <p:spPr>
          <a:xfrm>
            <a:off x="6290272" y="4631791"/>
            <a:ext cx="699780" cy="3813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21 Rectángulo"/>
          <p:cNvSpPr/>
          <p:nvPr/>
        </p:nvSpPr>
        <p:spPr>
          <a:xfrm>
            <a:off x="7296184" y="1326700"/>
            <a:ext cx="1486079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22 Rectángulo"/>
          <p:cNvSpPr/>
          <p:nvPr/>
        </p:nvSpPr>
        <p:spPr>
          <a:xfrm>
            <a:off x="6876256" y="1265019"/>
            <a:ext cx="561788" cy="538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23 Rectángulo"/>
          <p:cNvSpPr/>
          <p:nvPr/>
        </p:nvSpPr>
        <p:spPr>
          <a:xfrm>
            <a:off x="5076057" y="616947"/>
            <a:ext cx="864096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24 Rectángulo"/>
          <p:cNvSpPr/>
          <p:nvPr/>
        </p:nvSpPr>
        <p:spPr>
          <a:xfrm>
            <a:off x="5940151" y="1326700"/>
            <a:ext cx="700241" cy="590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6669184" y="259809"/>
            <a:ext cx="2113079" cy="141577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Metabolitos en sangre</a:t>
            </a: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Absarción</a:t>
            </a:r>
            <a:r>
              <a:rPr lang="es-VE" sz="1200" dirty="0" smtClean="0">
                <a:latin typeface="Comic Sans MS" panose="030F0702030302020204" pitchFamily="66" charset="0"/>
              </a:rPr>
              <a:t> del TGI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Efectos sobre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respuestas inmunes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Periféricas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Efectos sobre neutrófilos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Resolución de inflamación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135076" y="1595666"/>
            <a:ext cx="1976823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Pulmones y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Bronquios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Efectos sobre c. inmunes</a:t>
            </a: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Treg</a:t>
            </a:r>
            <a:r>
              <a:rPr lang="es-VE" sz="1200" dirty="0" smtClean="0">
                <a:latin typeface="Comic Sans MS" panose="030F0702030302020204" pitchFamily="66" charset="0"/>
              </a:rPr>
              <a:t>, epiteliales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Microbioma pulmón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467331" y="2604892"/>
            <a:ext cx="1920719" cy="16312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Homeostasis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Intestinal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Composición microbiota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Producción metabolitos.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bacterianos: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Integridad epitelial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c. </a:t>
            </a:r>
            <a:r>
              <a:rPr lang="es-VE" sz="1200" dirty="0" err="1" smtClean="0">
                <a:latin typeface="Comic Sans MS" panose="030F0702030302020204" pitchFamily="66" charset="0"/>
              </a:rPr>
              <a:t>Treg</a:t>
            </a:r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latin typeface="Comic Sans MS" panose="030F0702030302020204" pitchFamily="66" charset="0"/>
              </a:rPr>
              <a:t>tolerancia a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Ag comida</a:t>
            </a:r>
          </a:p>
        </p:txBody>
      </p:sp>
      <p:sp>
        <p:nvSpPr>
          <p:cNvPr id="27" name="7 Rectángulo"/>
          <p:cNvSpPr/>
          <p:nvPr/>
        </p:nvSpPr>
        <p:spPr>
          <a:xfrm>
            <a:off x="240650" y="248981"/>
            <a:ext cx="1751088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Intersección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Dieta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o </a:t>
            </a:r>
          </a:p>
          <a:p>
            <a:pPr lvl="0"/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Metabolitos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pPr lvl="0"/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Microbianos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pPr lvl="0"/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con S.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Inmune</a:t>
            </a:r>
            <a:endParaRPr lang="en-US" sz="16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90760" y="1648101"/>
            <a:ext cx="346570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1.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631104" y="4231634"/>
            <a:ext cx="383438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>
                <a:latin typeface="Comic Sans MS" panose="030F0702030302020204" pitchFamily="66" charset="0"/>
              </a:rPr>
              <a:t>2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6066686" y="2627620"/>
            <a:ext cx="383438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>
                <a:latin typeface="Comic Sans MS" panose="030F0702030302020204" pitchFamily="66" charset="0"/>
              </a:rPr>
              <a:t>2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417520" y="2775117"/>
            <a:ext cx="383438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3.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3737200" y="4929828"/>
            <a:ext cx="383438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3.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7212327" y="5255088"/>
            <a:ext cx="383438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4.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6193794" y="1367856"/>
            <a:ext cx="383438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4.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5" name="5 CuadroTexto"/>
          <p:cNvSpPr txBox="1"/>
          <p:nvPr/>
        </p:nvSpPr>
        <p:spPr>
          <a:xfrm>
            <a:off x="6752685" y="657450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4 Rectángulo"/>
          <p:cNvSpPr/>
          <p:nvPr/>
        </p:nvSpPr>
        <p:spPr>
          <a:xfrm>
            <a:off x="198279" y="6212657"/>
            <a:ext cx="33727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AL. </a:t>
            </a:r>
            <a:r>
              <a:rPr lang="en-US" alt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Thorburn</a:t>
            </a:r>
            <a:r>
              <a:rPr lang="en-US" alt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alt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 Metabolites ¨Western-lifestyle  inflammatory diseases¨ . </a:t>
            </a:r>
            <a:r>
              <a:rPr lang="en-US" alt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n-US" alt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2014 ;</a:t>
            </a:r>
            <a:r>
              <a:rPr lang="en-US" alt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40, 833-842</a:t>
            </a:r>
            <a:endParaRPr lang="en-US" alt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26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15" grpId="0" animBg="1"/>
      <p:bldP spid="18" grpId="0"/>
      <p:bldP spid="17" grpId="0"/>
      <p:bldP spid="1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61935" y="1582572"/>
            <a:ext cx="6462393" cy="43704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b="1" dirty="0" smtClean="0">
              <a:latin typeface="Comic Sans MS" panose="030F0702030302020204" pitchFamily="66" charset="0"/>
            </a:endParaRPr>
          </a:p>
          <a:p>
            <a:pPr marL="173038" indent="-173038"/>
            <a:r>
              <a:rPr lang="en-US" b="1" dirty="0" smtClean="0">
                <a:latin typeface="Comic Sans MS" panose="030F0702030302020204" pitchFamily="66" charset="0"/>
              </a:rPr>
              <a:t>1.Fibra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dieta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digerida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colónicas</a:t>
            </a:r>
            <a:r>
              <a:rPr lang="en-US" dirty="0" smtClean="0">
                <a:latin typeface="Comic Sans MS" panose="030F0702030302020204" pitchFamily="66" charset="0"/>
              </a:rPr>
              <a:t>, lo </a:t>
            </a:r>
            <a:r>
              <a:rPr lang="en-US" dirty="0" err="1" smtClean="0">
                <a:latin typeface="Comic Sans MS" panose="030F0702030302020204" pitchFamily="66" charset="0"/>
              </a:rPr>
              <a:t>cual</a:t>
            </a:r>
            <a:r>
              <a:rPr lang="en-US" dirty="0" smtClean="0">
                <a:latin typeface="Comic Sans MS" panose="030F0702030302020204" pitchFamily="66" charset="0"/>
              </a:rPr>
              <a:t> produce </a:t>
            </a:r>
            <a:r>
              <a:rPr lang="en-US" dirty="0" err="1" smtClean="0">
                <a:latin typeface="Comic Sans MS" panose="030F0702030302020204" pitchFamily="66" charset="0"/>
              </a:rPr>
              <a:t>altas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concentraciones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SCFAs</a:t>
            </a:r>
            <a:r>
              <a:rPr lang="en-US" dirty="0" smtClean="0">
                <a:latin typeface="Comic Sans MS" panose="030F0702030302020204" pitchFamily="66" charset="0"/>
              </a:rPr>
              <a:t>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173038" indent="-173038"/>
            <a:r>
              <a:rPr lang="en-US" b="1" dirty="0" smtClean="0">
                <a:latin typeface="Comic Sans MS" panose="030F0702030302020204" pitchFamily="66" charset="0"/>
              </a:rPr>
              <a:t>2.</a:t>
            </a:r>
            <a:r>
              <a:rPr lang="en-US" dirty="0" smtClean="0">
                <a:latin typeface="Comic Sans MS" panose="030F0702030302020204" pitchFamily="66" charset="0"/>
              </a:rPr>
              <a:t>Metabolitos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ω-3 </a:t>
            </a:r>
            <a:r>
              <a:rPr lang="en-US" b="1" dirty="0" err="1">
                <a:latin typeface="Comic Sans MS" panose="030F0702030302020204" pitchFamily="66" charset="0"/>
              </a:rPr>
              <a:t>á</a:t>
            </a:r>
            <a:r>
              <a:rPr lang="en-US" b="1" dirty="0" err="1" smtClean="0">
                <a:latin typeface="Comic Sans MS" panose="030F0702030302020204" pitchFamily="66" charset="0"/>
              </a:rPr>
              <a:t>cidos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grasos</a:t>
            </a:r>
            <a:r>
              <a:rPr lang="en-US" b="1" dirty="0" smtClean="0">
                <a:latin typeface="Comic Sans MS" panose="030F0702030302020204" pitchFamily="66" charset="0"/>
              </a:rPr>
              <a:t>, </a:t>
            </a:r>
            <a:r>
              <a:rPr lang="en-US" b="1" dirty="0" err="1" smtClean="0">
                <a:latin typeface="Comic Sans MS" panose="030F0702030302020204" pitchFamily="66" charset="0"/>
              </a:rPr>
              <a:t>succinato</a:t>
            </a:r>
            <a:r>
              <a:rPr lang="en-US" b="1" dirty="0" smtClean="0">
                <a:latin typeface="Comic Sans MS" panose="030F0702030302020204" pitchFamily="66" charset="0"/>
              </a:rPr>
              <a:t> o </a:t>
            </a:r>
            <a:r>
              <a:rPr lang="en-US" b="1" dirty="0" err="1" smtClean="0">
                <a:latin typeface="Comic Sans MS" panose="030F0702030302020204" pitchFamily="66" charset="0"/>
              </a:rPr>
              <a:t>ácido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kinurénico</a:t>
            </a:r>
            <a:r>
              <a:rPr lang="en-US" dirty="0" smtClean="0">
                <a:latin typeface="Comic Sans MS" panose="030F0702030302020204" pitchFamily="66" charset="0"/>
              </a:rPr>
              <a:t>, son </a:t>
            </a:r>
            <a:r>
              <a:rPr lang="en-US" dirty="0" err="1" smtClean="0">
                <a:latin typeface="Comic Sans MS" panose="030F0702030302020204" pitchFamily="66" charset="0"/>
              </a:rPr>
              <a:t>directamente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consumidos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a</a:t>
            </a:r>
            <a:r>
              <a:rPr lang="en-US" b="1" dirty="0" err="1" smtClean="0">
                <a:latin typeface="Comic Sans MS" panose="030F0702030302020204" pitchFamily="66" charset="0"/>
              </a:rPr>
              <a:t>bsorbidos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en TGI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latin typeface="Comic Sans MS" panose="030F0702030302020204" pitchFamily="66" charset="0"/>
            </a:endParaRPr>
          </a:p>
          <a:p>
            <a:pPr marL="173038" indent="-173038"/>
            <a:r>
              <a:rPr lang="en-US" b="1" dirty="0" smtClean="0">
                <a:latin typeface="Comic Sans MS" panose="030F0702030302020204" pitchFamily="66" charset="0"/>
              </a:rPr>
              <a:t>3.Transferencia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anose="030F0702030302020204" pitchFamily="66" charset="0"/>
              </a:rPr>
              <a:t>de </a:t>
            </a:r>
            <a:r>
              <a:rPr lang="en-US" b="1" dirty="0" err="1">
                <a:latin typeface="Comic Sans MS" panose="030F0702030302020204" pitchFamily="66" charset="0"/>
              </a:rPr>
              <a:t>metabolitos</a:t>
            </a:r>
            <a:r>
              <a:rPr lang="en-US" b="1" dirty="0">
                <a:latin typeface="Comic Sans MS" panose="030F0702030302020204" pitchFamily="66" charset="0"/>
              </a:rPr>
              <a:t> al </a:t>
            </a:r>
            <a:r>
              <a:rPr lang="en-US" b="1" dirty="0" err="1">
                <a:latin typeface="Comic Sans MS" panose="030F0702030302020204" pitchFamily="66" charset="0"/>
              </a:rPr>
              <a:t>feto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  <a:r>
              <a:rPr lang="en-US" b="1" dirty="0">
                <a:latin typeface="Comic Sans MS" panose="030F0702030302020204" pitchFamily="66" charset="0"/>
              </a:rPr>
              <a:t>SCFAs</a:t>
            </a:r>
            <a:r>
              <a:rPr lang="en-US" dirty="0">
                <a:latin typeface="Comic Sans MS" panose="030F0702030302020204" pitchFamily="66" charset="0"/>
              </a:rPr>
              <a:t> son </a:t>
            </a:r>
            <a:r>
              <a:rPr lang="en-US" dirty="0" err="1">
                <a:latin typeface="Comic Sans MS" panose="030F0702030302020204" pitchFamily="66" charset="0"/>
              </a:rPr>
              <a:t>capaces</a:t>
            </a:r>
            <a:r>
              <a:rPr lang="en-US" dirty="0">
                <a:latin typeface="Comic Sans MS" panose="030F0702030302020204" pitchFamily="66" charset="0"/>
              </a:rPr>
              <a:t> de </a:t>
            </a:r>
            <a:r>
              <a:rPr lang="en-US" dirty="0" err="1">
                <a:latin typeface="Comic Sans MS" panose="030F0702030302020204" pitchFamily="66" charset="0"/>
              </a:rPr>
              <a:t>cruzar</a:t>
            </a:r>
            <a:r>
              <a:rPr lang="en-US" dirty="0">
                <a:latin typeface="Comic Sans MS" panose="030F0702030302020204" pitchFamily="66" charset="0"/>
              </a:rPr>
              <a:t> la </a:t>
            </a:r>
            <a:r>
              <a:rPr lang="en-US" b="1" dirty="0">
                <a:latin typeface="Comic Sans MS" panose="030F0702030302020204" pitchFamily="66" charset="0"/>
              </a:rPr>
              <a:t>placenta </a:t>
            </a:r>
            <a:r>
              <a:rPr lang="en-US" dirty="0">
                <a:latin typeface="Comic Sans MS" panose="030F0702030302020204" pitchFamily="66" charset="0"/>
              </a:rPr>
              <a:t>o </a:t>
            </a:r>
            <a:r>
              <a:rPr lang="en-US" dirty="0" err="1">
                <a:latin typeface="Comic Sans MS" panose="030F0702030302020204" pitchFamily="66" charset="0"/>
              </a:rPr>
              <a:t>ser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liberados</a:t>
            </a:r>
            <a:r>
              <a:rPr lang="en-US" dirty="0">
                <a:latin typeface="Comic Sans MS" panose="030F0702030302020204" pitchFamily="66" charset="0"/>
              </a:rPr>
              <a:t> en la </a:t>
            </a:r>
            <a:r>
              <a:rPr lang="en-US" b="1" dirty="0" err="1">
                <a:latin typeface="Comic Sans MS" panose="030F0702030302020204" pitchFamily="66" charset="0"/>
              </a:rPr>
              <a:t>leche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materna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err="1">
                <a:latin typeface="Comic Sans MS" panose="030F0702030302020204" pitchFamily="66" charset="0"/>
              </a:rPr>
              <a:t>donde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pueden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influir</a:t>
            </a:r>
            <a:r>
              <a:rPr lang="en-US" b="1" dirty="0">
                <a:latin typeface="Comic Sans MS" panose="030F0702030302020204" pitchFamily="66" charset="0"/>
              </a:rPr>
              <a:t> la </a:t>
            </a:r>
            <a:r>
              <a:rPr lang="en-US" b="1" dirty="0" err="1">
                <a:latin typeface="Comic Sans MS" panose="030F0702030302020204" pitchFamily="66" charset="0"/>
              </a:rPr>
              <a:t>expresión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genética</a:t>
            </a:r>
            <a:r>
              <a:rPr lang="en-US" b="1" dirty="0">
                <a:latin typeface="Comic Sans MS" panose="030F0702030302020204" pitchFamily="66" charset="0"/>
              </a:rPr>
              <a:t> y el </a:t>
            </a:r>
            <a:r>
              <a:rPr lang="en-US" b="1" dirty="0" err="1">
                <a:latin typeface="Comic Sans MS" panose="030F0702030302020204" pitchFamily="66" charset="0"/>
              </a:rPr>
              <a:t>desarrollo</a:t>
            </a:r>
            <a:r>
              <a:rPr lang="en-US" b="1" dirty="0">
                <a:latin typeface="Comic Sans MS" panose="030F0702030302020204" pitchFamily="66" charset="0"/>
              </a:rPr>
              <a:t> del </a:t>
            </a:r>
            <a:r>
              <a:rPr lang="en-US" b="1" dirty="0" smtClean="0">
                <a:latin typeface="Comic Sans MS" panose="030F0702030302020204" pitchFamily="66" charset="0"/>
              </a:rPr>
              <a:t>sistema </a:t>
            </a:r>
            <a:r>
              <a:rPr lang="en-US" b="1" dirty="0" err="1">
                <a:latin typeface="Comic Sans MS" panose="030F0702030302020204" pitchFamily="66" charset="0"/>
              </a:rPr>
              <a:t>inmune</a:t>
            </a:r>
            <a:r>
              <a:rPr lang="en-US" b="1" dirty="0">
                <a:latin typeface="Comic Sans MS" panose="030F0702030302020204" pitchFamily="66" charset="0"/>
              </a:rPr>
              <a:t>.  </a:t>
            </a:r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pPr marL="173038" indent="-173038"/>
            <a:r>
              <a:rPr lang="en-US" b="1" dirty="0" smtClean="0">
                <a:latin typeface="Comic Sans MS" panose="030F0702030302020204" pitchFamily="66" charset="0"/>
              </a:rPr>
              <a:t>4.SCFAs </a:t>
            </a:r>
            <a:r>
              <a:rPr lang="en-US" dirty="0" err="1" smtClean="0">
                <a:latin typeface="Comic Sans MS" panose="030F0702030302020204" pitchFamily="66" charset="0"/>
              </a:rPr>
              <a:t>principalmente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acetato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</a:rPr>
              <a:t>absorbidos</a:t>
            </a:r>
            <a:r>
              <a:rPr lang="en-US" dirty="0" smtClean="0">
                <a:latin typeface="Comic Sans MS" panose="030F0702030302020204" pitchFamily="66" charset="0"/>
              </a:rPr>
              <a:t> a la </a:t>
            </a:r>
            <a:r>
              <a:rPr lang="en-US" b="1" dirty="0" err="1" smtClean="0">
                <a:latin typeface="Comic Sans MS" panose="030F0702030302020204" pitchFamily="66" charset="0"/>
              </a:rPr>
              <a:t>sangre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donde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influir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</a:rPr>
              <a:t>médula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ósea</a:t>
            </a:r>
            <a:r>
              <a:rPr lang="en-US" b="1" dirty="0" smtClean="0">
                <a:latin typeface="Comic Sans MS" panose="030F0702030302020204" pitchFamily="66" charset="0"/>
              </a:rPr>
              <a:t> y c. </a:t>
            </a:r>
            <a:r>
              <a:rPr lang="en-US" b="1" dirty="0" err="1" smtClean="0">
                <a:latin typeface="Comic Sans MS" panose="030F0702030302020204" pitchFamily="66" charset="0"/>
              </a:rPr>
              <a:t>muchos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tipos</a:t>
            </a:r>
            <a:r>
              <a:rPr lang="en-US" b="1" dirty="0" smtClean="0">
                <a:latin typeface="Comic Sans MS" panose="030F0702030302020204" pitchFamily="66" charset="0"/>
              </a:rPr>
              <a:t> en el </a:t>
            </a:r>
            <a:r>
              <a:rPr lang="en-US" b="1" dirty="0" err="1" smtClean="0">
                <a:latin typeface="Comic Sans MS" panose="030F0702030302020204" pitchFamily="66" charset="0"/>
              </a:rPr>
              <a:t>cuerpo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776986" y="982447"/>
            <a:ext cx="5590027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n-US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Dieta</a:t>
            </a:r>
            <a:r>
              <a:rPr lang="en-US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o </a:t>
            </a:r>
            <a:r>
              <a:rPr lang="en-US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Metabolitos</a:t>
            </a:r>
            <a:r>
              <a:rPr lang="en-US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Microbianos</a:t>
            </a:r>
            <a:r>
              <a:rPr lang="en-US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S. </a:t>
            </a:r>
            <a:r>
              <a:rPr lang="en-US" sz="20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nmune</a:t>
            </a:r>
            <a:endParaRPr lang="en-US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6751740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2178" y="540685"/>
            <a:ext cx="125147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10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Rectángulo"/>
          <p:cNvSpPr/>
          <p:nvPr/>
        </p:nvSpPr>
        <p:spPr>
          <a:xfrm>
            <a:off x="1030319" y="6143889"/>
            <a:ext cx="6869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US" alt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Thorburn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alt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 Metabolites ¨Western-lifestyle </a:t>
            </a:r>
            <a:r>
              <a:rPr lang="en-US" alt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inflammatoriy</a:t>
            </a:r>
            <a:r>
              <a:rPr lang="en-US" alt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diseases¨ . 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n-US" alt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2014;40:833-842</a:t>
            </a:r>
            <a:endParaRPr lang="en-US" alt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60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" t="11034" r="2981" b="5260"/>
          <a:stretch/>
        </p:blipFill>
        <p:spPr bwMode="auto">
          <a:xfrm>
            <a:off x="549306" y="313550"/>
            <a:ext cx="8137494" cy="5788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618053" y="5140136"/>
            <a:ext cx="4068747" cy="8346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CuadroTexto"/>
          <p:cNvSpPr txBox="1"/>
          <p:nvPr/>
        </p:nvSpPr>
        <p:spPr>
          <a:xfrm>
            <a:off x="7091314" y="5206131"/>
            <a:ext cx="1382110" cy="73866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Inhibición de </a:t>
            </a:r>
          </a:p>
          <a:p>
            <a:r>
              <a:rPr lang="es-VE" sz="1400" b="1" dirty="0" smtClean="0">
                <a:latin typeface="Comic Sans MS" pitchFamily="66" charset="0"/>
              </a:rPr>
              <a:t>Inflamación/</a:t>
            </a:r>
          </a:p>
          <a:p>
            <a:r>
              <a:rPr lang="es-VE" sz="1400" b="1" dirty="0" smtClean="0">
                <a:latin typeface="Comic Sans MS" pitchFamily="66" charset="0"/>
              </a:rPr>
              <a:t>NF-kb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787813" y="5167219"/>
            <a:ext cx="1864613" cy="95410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Activación de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Inflamasoma</a:t>
            </a:r>
            <a:r>
              <a:rPr lang="es-VE" sz="1400" b="1" dirty="0" smtClean="0">
                <a:latin typeface="Comic Sans MS" pitchFamily="66" charset="0"/>
              </a:rPr>
              <a:t>?</a:t>
            </a:r>
          </a:p>
          <a:p>
            <a:r>
              <a:rPr lang="es-VE" sz="1400" b="1" dirty="0" smtClean="0">
                <a:latin typeface="Comic Sans MS" pitchFamily="66" charset="0"/>
              </a:rPr>
              <a:t>Producción IL18</a:t>
            </a:r>
          </a:p>
          <a:p>
            <a:r>
              <a:rPr lang="es-VE" sz="1400" b="1" dirty="0" smtClean="0">
                <a:latin typeface="Comic Sans MS" pitchFamily="66" charset="0"/>
              </a:rPr>
              <a:t>Integridad epitelial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915816" y="4770804"/>
            <a:ext cx="1440160" cy="6154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1151330" y="4926259"/>
            <a:ext cx="1234633" cy="83099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Promoción </a:t>
            </a:r>
          </a:p>
          <a:p>
            <a:r>
              <a:rPr lang="es-VE" sz="1600" b="1" dirty="0" smtClean="0">
                <a:latin typeface="Comic Sans MS" pitchFamily="66" charset="0"/>
              </a:rPr>
              <a:t>c. T reg.</a:t>
            </a:r>
          </a:p>
          <a:p>
            <a:r>
              <a:rPr lang="es-VE" sz="1600" b="1" dirty="0" smtClean="0">
                <a:latin typeface="Comic Sans MS" pitchFamily="66" charset="0"/>
              </a:rPr>
              <a:t>Tolerancia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220072" y="2780928"/>
            <a:ext cx="720080" cy="44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4787814" y="2785183"/>
            <a:ext cx="1656394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0047D6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3200" b="1" dirty="0" err="1" smtClean="0">
                <a:latin typeface="Comic Sans MS" pitchFamily="66" charset="0"/>
              </a:rPr>
              <a:t>SCFAs</a:t>
            </a:r>
            <a:endParaRPr lang="es-VE" sz="3200" b="1" dirty="0">
              <a:latin typeface="Comic Sans MS" pitchFamily="66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2832548" y="3298999"/>
            <a:ext cx="833722" cy="490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2572999" y="3365200"/>
            <a:ext cx="139974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Bacterias </a:t>
            </a:r>
          </a:p>
          <a:p>
            <a:r>
              <a:rPr lang="es-VE" b="1" dirty="0" smtClean="0">
                <a:latin typeface="Comic Sans MS" pitchFamily="66" charset="0"/>
              </a:rPr>
              <a:t>comensales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547663" y="2867431"/>
            <a:ext cx="925761" cy="705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472161" y="3494603"/>
            <a:ext cx="1202573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Almidón </a:t>
            </a:r>
          </a:p>
          <a:p>
            <a:r>
              <a:rPr lang="es-VE" sz="1600" b="1" dirty="0" smtClean="0">
                <a:latin typeface="Comic Sans MS" pitchFamily="66" charset="0"/>
              </a:rPr>
              <a:t>indigerible</a:t>
            </a:r>
          </a:p>
          <a:p>
            <a:r>
              <a:rPr lang="es-VE" sz="1600" b="1" dirty="0" smtClean="0">
                <a:latin typeface="Comic Sans MS" pitchFamily="66" charset="0"/>
              </a:rPr>
              <a:t>Fibra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7524328" y="836712"/>
            <a:ext cx="1019096" cy="3792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7571988" y="606717"/>
            <a:ext cx="1335622" cy="58477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Reparación </a:t>
            </a:r>
          </a:p>
          <a:p>
            <a:r>
              <a:rPr lang="es-VE" sz="1600" b="1" dirty="0" smtClean="0">
                <a:latin typeface="Comic Sans MS" pitchFamily="66" charset="0"/>
              </a:rPr>
              <a:t>de tejido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580112" y="692696"/>
            <a:ext cx="1072314" cy="2616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5975762" y="515812"/>
            <a:ext cx="1301959" cy="58477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itchFamily="66" charset="0"/>
              </a:rPr>
              <a:t>Producción </a:t>
            </a: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IgA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3249409" y="669612"/>
            <a:ext cx="1368644" cy="5463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3249409" y="381150"/>
            <a:ext cx="1380506" cy="83099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Estimulación</a:t>
            </a:r>
          </a:p>
          <a:p>
            <a:r>
              <a:rPr lang="es-VE" sz="1600" b="1" dirty="0" smtClean="0">
                <a:latin typeface="Comic Sans MS" pitchFamily="66" charset="0"/>
              </a:rPr>
              <a:t>producción </a:t>
            </a:r>
          </a:p>
          <a:p>
            <a:r>
              <a:rPr lang="es-VE" sz="1600" b="1" dirty="0" smtClean="0">
                <a:latin typeface="Comic Sans MS" pitchFamily="66" charset="0"/>
              </a:rPr>
              <a:t>de moco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2238664" y="1916832"/>
            <a:ext cx="82116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1200908" y="1903255"/>
            <a:ext cx="1739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Exclusión por </a:t>
            </a:r>
          </a:p>
          <a:p>
            <a:r>
              <a:rPr lang="es-VE" b="1" dirty="0" smtClean="0">
                <a:latin typeface="Comic Sans MS" pitchFamily="66" charset="0"/>
              </a:rPr>
              <a:t>competencia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25" name="Flecha derecha 24"/>
          <p:cNvSpPr/>
          <p:nvPr/>
        </p:nvSpPr>
        <p:spPr>
          <a:xfrm>
            <a:off x="2123728" y="2867431"/>
            <a:ext cx="576064" cy="359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5 CuadroTexto"/>
          <p:cNvSpPr txBox="1"/>
          <p:nvPr/>
        </p:nvSpPr>
        <p:spPr>
          <a:xfrm>
            <a:off x="6847493" y="659397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015294" y="3688365"/>
            <a:ext cx="2181168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NF-kb: </a:t>
            </a:r>
            <a:r>
              <a:rPr lang="es-VE" sz="1200" dirty="0" smtClean="0">
                <a:latin typeface="Comic Sans MS" pitchFamily="66" charset="0"/>
              </a:rPr>
              <a:t>nuclear factor kappa-light-</a:t>
            </a:r>
            <a:r>
              <a:rPr lang="es-VE" sz="1200" dirty="0" err="1" smtClean="0">
                <a:latin typeface="Comic Sans MS" pitchFamily="66" charset="0"/>
              </a:rPr>
              <a:t>chain</a:t>
            </a:r>
            <a:r>
              <a:rPr lang="es-VE" sz="1200" dirty="0" smtClean="0">
                <a:latin typeface="Comic Sans MS" pitchFamily="66" charset="0"/>
              </a:rPr>
              <a:t>-</a:t>
            </a:r>
            <a:r>
              <a:rPr lang="es-VE" sz="1200" dirty="0" err="1" smtClean="0">
                <a:latin typeface="Comic Sans MS" pitchFamily="66" charset="0"/>
              </a:rPr>
              <a:t>enhancer</a:t>
            </a:r>
            <a:r>
              <a:rPr lang="es-VE" sz="1200" dirty="0" smtClean="0">
                <a:latin typeface="Comic Sans MS" pitchFamily="66" charset="0"/>
              </a:rPr>
              <a:t> of </a:t>
            </a:r>
            <a:r>
              <a:rPr lang="es-VE" sz="1200" dirty="0" err="1" smtClean="0">
                <a:latin typeface="Comic Sans MS" pitchFamily="66" charset="0"/>
              </a:rPr>
              <a:t>activated</a:t>
            </a:r>
            <a:r>
              <a:rPr lang="es-VE" sz="1200" dirty="0" smtClean="0">
                <a:latin typeface="Comic Sans MS" pitchFamily="66" charset="0"/>
              </a:rPr>
              <a:t> B </a:t>
            </a:r>
            <a:r>
              <a:rPr lang="es-VE" sz="1200" dirty="0" err="1" smtClean="0">
                <a:latin typeface="Comic Sans MS" pitchFamily="66" charset="0"/>
              </a:rPr>
              <a:t>cells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29" name="4 CuadroTexto"/>
          <p:cNvSpPr txBox="1"/>
          <p:nvPr/>
        </p:nvSpPr>
        <p:spPr>
          <a:xfrm>
            <a:off x="152178" y="540685"/>
            <a:ext cx="125147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30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8" name="4 Rectángulo"/>
          <p:cNvSpPr/>
          <p:nvPr/>
        </p:nvSpPr>
        <p:spPr>
          <a:xfrm>
            <a:off x="1952821" y="6279104"/>
            <a:ext cx="5238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AL. </a:t>
            </a:r>
            <a:r>
              <a:rPr lang="en-US" alt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Thorburn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alt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 Metabolites ¨Western-lifestyle  inflammatory diseases¨ . 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n-US" alt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2014 ;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40, 833-842</a:t>
            </a:r>
            <a:endParaRPr lang="en-US" alt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57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4" grpId="0" animBg="1"/>
      <p:bldP spid="13" grpId="0" animBg="1"/>
      <p:bldP spid="12" grpId="0" animBg="1"/>
      <p:bldP spid="11" grpId="0" animBg="1"/>
      <p:bldP spid="10" grpId="0" animBg="1"/>
      <p:bldP spid="9" grpId="0" animBg="1"/>
      <p:bldP spid="8" grpId="0" animBg="1"/>
      <p:bldP spid="2" grpId="0"/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33645" y="1599161"/>
            <a:ext cx="6723972" cy="4708981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“</a:t>
            </a:r>
            <a:r>
              <a:rPr lang="en-US" b="1" dirty="0" err="1" smtClean="0">
                <a:latin typeface="Comic Sans MS" panose="030F0702030302020204" pitchFamily="66" charset="0"/>
              </a:rPr>
              <a:t>Exclusión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competitiva</a:t>
            </a:r>
            <a:r>
              <a:rPr lang="en-US" b="1" dirty="0" smtClean="0">
                <a:latin typeface="Comic Sans MS" panose="030F0702030302020204" pitchFamily="66" charset="0"/>
              </a:rPr>
              <a:t>”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fibra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expande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limita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acceso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patógenas</a:t>
            </a:r>
            <a:r>
              <a:rPr lang="en-US" b="1" dirty="0" smtClean="0">
                <a:latin typeface="Comic Sans MS" panose="030F0702030302020204" pitchFamily="66" charset="0"/>
              </a:rPr>
              <a:t>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176213" indent="-176213">
              <a:buFont typeface="Arial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SCFA</a:t>
            </a:r>
            <a:r>
              <a:rPr lang="en-US" dirty="0" smtClean="0">
                <a:latin typeface="Comic Sans MS" panose="030F0702030302020204" pitchFamily="66" charset="0"/>
              </a:rPr>
              <a:t> induce </a:t>
            </a:r>
            <a:r>
              <a:rPr lang="en-US" dirty="0" err="1" smtClean="0">
                <a:latin typeface="Comic Sans MS" panose="030F0702030302020204" pitchFamily="66" charset="0"/>
              </a:rPr>
              <a:t>promoción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de </a:t>
            </a:r>
            <a:r>
              <a:rPr lang="en-US" b="1" dirty="0">
                <a:latin typeface="Comic Sans MS" panose="030F0702030302020204" pitchFamily="66" charset="0"/>
              </a:rPr>
              <a:t>moco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por</a:t>
            </a:r>
            <a:r>
              <a:rPr lang="en-US" dirty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76213" indent="-176213">
              <a:buFont typeface="Arial" pitchFamily="34" charset="0"/>
              <a:buChar char="•"/>
            </a:pPr>
            <a:endParaRPr lang="en-US" sz="800" dirty="0">
              <a:latin typeface="Comic Sans MS" panose="030F0702030302020204" pitchFamily="66" charset="0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SCFA</a:t>
            </a:r>
            <a:r>
              <a:rPr lang="en-US" dirty="0" smtClean="0">
                <a:latin typeface="Comic Sans MS" panose="030F0702030302020204" pitchFamily="66" charset="0"/>
              </a:rPr>
              <a:t> induce </a:t>
            </a:r>
            <a:r>
              <a:rPr lang="en-US" dirty="0" err="1" smtClean="0">
                <a:latin typeface="Comic Sans MS" panose="030F0702030302020204" pitchFamily="66" charset="0"/>
              </a:rPr>
              <a:t>secreción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IgA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c. “B”.</a:t>
            </a:r>
          </a:p>
          <a:p>
            <a:pPr marL="176213" indent="-176213">
              <a:buFont typeface="Arial" pitchFamily="34" charset="0"/>
              <a:buChar char="•"/>
            </a:pPr>
            <a:endParaRPr lang="en-US" sz="800" b="1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SCFA </a:t>
            </a:r>
            <a:r>
              <a:rPr lang="en-US" dirty="0" smtClean="0">
                <a:latin typeface="Comic Sans MS" panose="030F0702030302020204" pitchFamily="66" charset="0"/>
              </a:rPr>
              <a:t>induce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promoción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reparación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tejido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cicatrización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heridas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/>
            <a:endParaRPr lang="en-US" sz="8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b="1" dirty="0">
                <a:latin typeface="Comic Sans MS" panose="030F0702030302020204" pitchFamily="66" charset="0"/>
              </a:rPr>
              <a:t>SCFA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induce </a:t>
            </a:r>
            <a:r>
              <a:rPr lang="en-US" dirty="0" err="1" smtClean="0">
                <a:latin typeface="Comic Sans MS" panose="030F0702030302020204" pitchFamily="66" charset="0"/>
              </a:rPr>
              <a:t>promoción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desarrollo</a:t>
            </a:r>
            <a:r>
              <a:rPr lang="en-US" b="1" dirty="0" smtClean="0">
                <a:latin typeface="Comic Sans MS" panose="030F0702030302020204" pitchFamily="66" charset="0"/>
              </a:rPr>
              <a:t> de c. </a:t>
            </a:r>
            <a:r>
              <a:rPr lang="en-US" b="1" dirty="0" err="1">
                <a:latin typeface="Comic Sans MS" panose="030F0702030302020204" pitchFamily="66" charset="0"/>
              </a:rPr>
              <a:t>Treg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un </a:t>
            </a:r>
            <a:r>
              <a:rPr lang="en-US" dirty="0" err="1" smtClean="0">
                <a:latin typeface="Comic Sans MS" panose="030F0702030302020204" pitchFamily="66" charset="0"/>
              </a:rPr>
              <a:t>proceso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presumiblemente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facilita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tolerancia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inmune</a:t>
            </a:r>
            <a:r>
              <a:rPr lang="en-US" b="1" dirty="0" smtClean="0">
                <a:latin typeface="Comic Sans MS" panose="030F0702030302020204" pitchFamily="66" charset="0"/>
              </a:rPr>
              <a:t>.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SCFA</a:t>
            </a:r>
            <a:r>
              <a:rPr lang="en-US" dirty="0" smtClean="0">
                <a:latin typeface="Comic Sans MS" panose="030F0702030302020204" pitchFamily="66" charset="0"/>
              </a:rPr>
              <a:t> media </a:t>
            </a: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integridad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epitelial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un </a:t>
            </a:r>
            <a:r>
              <a:rPr lang="en-US" dirty="0" err="1" smtClean="0">
                <a:latin typeface="Comic Sans MS" panose="030F0702030302020204" pitchFamily="66" charset="0"/>
              </a:rPr>
              <a:t>proceso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dependiente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activación</a:t>
            </a:r>
            <a:r>
              <a:rPr lang="en-US" b="1" dirty="0" smtClean="0">
                <a:latin typeface="Comic Sans MS" panose="030F0702030302020204" pitchFamily="66" charset="0"/>
              </a:rPr>
              <a:t> de inflamasoma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b="1" dirty="0" err="1" smtClean="0">
                <a:latin typeface="Comic Sans MS" panose="030F0702030302020204" pitchFamily="66" charset="0"/>
              </a:rPr>
              <a:t>producción</a:t>
            </a:r>
            <a:r>
              <a:rPr lang="en-US" b="1" dirty="0" smtClean="0">
                <a:latin typeface="Comic Sans MS" panose="030F0702030302020204" pitchFamily="66" charset="0"/>
              </a:rPr>
              <a:t> de IL18.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SCFA </a:t>
            </a:r>
            <a:r>
              <a:rPr lang="en-US" dirty="0" err="1" smtClean="0">
                <a:latin typeface="Comic Sans MS" panose="030F0702030302020204" pitchFamily="66" charset="0"/>
              </a:rPr>
              <a:t>tiene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latin typeface="Comic Sans MS" panose="030F0702030302020204" pitchFamily="66" charset="0"/>
              </a:rPr>
              <a:t>fectos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antiinflamatorios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particularmente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inhibición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NF-</a:t>
            </a:r>
            <a:r>
              <a:rPr lang="en-US" b="1" dirty="0" err="1" smtClean="0">
                <a:latin typeface="Comic Sans MS" panose="030F0702030302020204" pitchFamily="66" charset="0"/>
              </a:rPr>
              <a:t>κb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691680" y="669814"/>
            <a:ext cx="5760640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Beneficios</a:t>
            </a:r>
            <a:r>
              <a:rPr lang="en-US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alto </a:t>
            </a:r>
            <a:r>
              <a:rPr lang="en-US" sz="2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consumo</a:t>
            </a:r>
            <a:r>
              <a:rPr lang="en-US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2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Fibra</a:t>
            </a:r>
            <a:r>
              <a:rPr lang="en-US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dieta</a:t>
            </a:r>
            <a:r>
              <a:rPr lang="en-US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y </a:t>
            </a:r>
            <a:r>
              <a:rPr lang="en-US" sz="2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alta</a:t>
            </a:r>
            <a:r>
              <a:rPr lang="en-US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concentración</a:t>
            </a:r>
            <a:r>
              <a:rPr lang="en-US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SCFA en </a:t>
            </a:r>
            <a:r>
              <a:rPr lang="en-US" sz="2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intestino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152178" y="540685"/>
            <a:ext cx="125147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Rectángulo"/>
          <p:cNvSpPr/>
          <p:nvPr/>
        </p:nvSpPr>
        <p:spPr>
          <a:xfrm>
            <a:off x="1682690" y="6308142"/>
            <a:ext cx="5238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AL. </a:t>
            </a:r>
            <a:r>
              <a:rPr lang="en-US" alt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Thorburn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alt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 Metabolites ¨Western-lifestyle  inflammatory diseases¨ . 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n-US" alt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2014 ;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40, 833-842</a:t>
            </a:r>
            <a:endParaRPr lang="en-US" alt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9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" t="8582" r="21605" b="2438"/>
          <a:stretch/>
        </p:blipFill>
        <p:spPr bwMode="auto">
          <a:xfrm>
            <a:off x="541347" y="938639"/>
            <a:ext cx="6406918" cy="5350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177459" y="569306"/>
            <a:ext cx="1802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Comidas ricas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en </a:t>
            </a:r>
            <a:r>
              <a:rPr lang="es-VE" b="1" dirty="0" err="1" smtClean="0">
                <a:latin typeface="Comic Sans MS" panose="030F0702030302020204" pitchFamily="66" charset="0"/>
              </a:rPr>
              <a:t>Trp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356788" y="1365437"/>
            <a:ext cx="1492716" cy="400110"/>
          </a:xfrm>
          <a:prstGeom prst="rect">
            <a:avLst/>
          </a:prstGeom>
          <a:solidFill>
            <a:srgbClr val="93CD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Triptófano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571999" y="2564904"/>
            <a:ext cx="1440161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4811903" y="2440060"/>
            <a:ext cx="1704313" cy="5539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Indole</a:t>
            </a:r>
            <a:r>
              <a:rPr lang="es-VE" sz="1400" b="1" dirty="0" smtClean="0">
                <a:latin typeface="Comic Sans MS" panose="030F0702030302020204" pitchFamily="66" charset="0"/>
              </a:rPr>
              <a:t> 3 aldehído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Agonista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AhR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053584" y="2708920"/>
            <a:ext cx="870344" cy="355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1897510" y="2578691"/>
            <a:ext cx="1991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Transportador AA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379294" y="4528933"/>
            <a:ext cx="701396" cy="338554"/>
          </a:xfrm>
          <a:prstGeom prst="rect">
            <a:avLst/>
          </a:prstGeom>
          <a:solidFill>
            <a:srgbClr val="93CD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Trp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699792" y="5229200"/>
            <a:ext cx="105206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Rectángulo"/>
          <p:cNvSpPr/>
          <p:nvPr/>
        </p:nvSpPr>
        <p:spPr>
          <a:xfrm>
            <a:off x="2770238" y="5205091"/>
            <a:ext cx="1516762" cy="5539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47D6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Kinurenina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Agonista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AhR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51720" y="5856930"/>
            <a:ext cx="1437036" cy="431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1913273" y="5856930"/>
            <a:ext cx="1713931" cy="5539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Ácido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kinurénico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Agonista GPR</a:t>
            </a:r>
            <a:r>
              <a:rPr lang="es-VE" sz="1400" b="1" dirty="0" smtClean="0">
                <a:latin typeface="Comic Sans MS" panose="030F0702030302020204" pitchFamily="66" charset="0"/>
              </a:rPr>
              <a:t>35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4788024" y="5661248"/>
            <a:ext cx="1152128" cy="627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Rectángulo"/>
          <p:cNvSpPr/>
          <p:nvPr/>
        </p:nvSpPr>
        <p:spPr>
          <a:xfrm>
            <a:off x="4487704" y="5617860"/>
            <a:ext cx="1954382" cy="5539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Niacina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Agonista GPR</a:t>
            </a:r>
            <a:r>
              <a:rPr lang="es-VE" sz="1400" b="1" dirty="0" smtClean="0">
                <a:latin typeface="Comic Sans MS" panose="030F0702030302020204" pitchFamily="66" charset="0"/>
              </a:rPr>
              <a:t>109A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6516216" y="3356992"/>
            <a:ext cx="864096" cy="256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20 Rectángulo"/>
          <p:cNvSpPr/>
          <p:nvPr/>
        </p:nvSpPr>
        <p:spPr>
          <a:xfrm>
            <a:off x="152179" y="3276451"/>
            <a:ext cx="981359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Epitelio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intestinal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4860032" y="1489088"/>
            <a:ext cx="115212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22 Rectángulo"/>
          <p:cNvSpPr/>
          <p:nvPr/>
        </p:nvSpPr>
        <p:spPr>
          <a:xfrm>
            <a:off x="4650077" y="1547500"/>
            <a:ext cx="168347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Lactobacilos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3896199" y="2963280"/>
            <a:ext cx="463121" cy="177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2581094" y="2812277"/>
            <a:ext cx="64472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ACE2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189105" y="4967590"/>
            <a:ext cx="1814919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c.Treg</a:t>
            </a:r>
            <a:r>
              <a:rPr lang="es-VE" sz="1400" b="1" dirty="0" smtClean="0">
                <a:latin typeface="Comic Sans MS" panose="030F0702030302020204" pitchFamily="66" charset="0"/>
              </a:rPr>
              <a:t> relacionada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 a IDO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971600" y="4077072"/>
            <a:ext cx="19442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26 Rectángulo"/>
          <p:cNvSpPr/>
          <p:nvPr/>
        </p:nvSpPr>
        <p:spPr>
          <a:xfrm>
            <a:off x="6948517" y="4213537"/>
            <a:ext cx="2119491" cy="1815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400" b="1" dirty="0" smtClean="0">
                <a:latin typeface="Comic Sans MS" panose="030F0702030302020204" pitchFamily="66" charset="0"/>
              </a:rPr>
              <a:t>IL22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400" b="1" dirty="0" smtClean="0">
                <a:latin typeface="Comic Sans MS" panose="030F0702030302020204" pitchFamily="66" charset="0"/>
              </a:rPr>
              <a:t>Fact. microbicidas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400" b="1" dirty="0" smtClean="0">
                <a:latin typeface="Comic Sans MS" panose="030F0702030302020204" pitchFamily="66" charset="0"/>
              </a:rPr>
              <a:t>Th17 diferenciación 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 </a:t>
            </a:r>
            <a:r>
              <a:rPr lang="es-VE" sz="1400" b="1" dirty="0" smtClean="0">
                <a:latin typeface="Comic Sans MS" panose="030F0702030302020204" pitchFamily="66" charset="0"/>
              </a:rPr>
              <a:t>celular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400" b="1" dirty="0" smtClean="0">
                <a:latin typeface="Comic Sans MS" panose="030F0702030302020204" pitchFamily="66" charset="0"/>
              </a:rPr>
              <a:t>Efectos sobre </a:t>
            </a:r>
            <a:r>
              <a:rPr lang="es-VE" sz="1400" b="1" dirty="0" err="1">
                <a:latin typeface="Comic Sans MS" panose="030F0702030302020204" pitchFamily="66" charset="0"/>
              </a:rPr>
              <a:t>L</a:t>
            </a:r>
            <a:r>
              <a:rPr lang="es-VE" sz="1400" b="1" dirty="0" err="1" smtClean="0">
                <a:latin typeface="Comic Sans MS" panose="030F0702030302020204" pitchFamily="66" charset="0"/>
              </a:rPr>
              <a:t>inf</a:t>
            </a:r>
            <a:r>
              <a:rPr lang="es-VE" sz="1400" b="1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 intraepiteliales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IELs</a:t>
            </a:r>
            <a:r>
              <a:rPr lang="es-VE" sz="1400" b="1" dirty="0" smtClean="0">
                <a:latin typeface="Comic Sans MS" panose="030F0702030302020204" pitchFamily="66" charset="0"/>
              </a:rPr>
              <a:t>   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 </a:t>
            </a:r>
            <a:r>
              <a:rPr lang="es-VE" sz="1400" b="1" dirty="0" smtClean="0">
                <a:latin typeface="Comic Sans MS" panose="030F0702030302020204" pitchFamily="66" charset="0"/>
              </a:rPr>
              <a:t>y c. innatas linfoides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ILCs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8" name="6 Rectángulo"/>
          <p:cNvSpPr/>
          <p:nvPr/>
        </p:nvSpPr>
        <p:spPr>
          <a:xfrm>
            <a:off x="6621760" y="2968674"/>
            <a:ext cx="236625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VE" sz="1600" dirty="0" err="1" smtClean="0">
                <a:latin typeface="Comic Sans MS" panose="030F0702030302020204" pitchFamily="66" charset="0"/>
              </a:rPr>
              <a:t>Catabolitos</a:t>
            </a:r>
            <a:r>
              <a:rPr lang="es-VE" sz="1600" dirty="0" smtClean="0">
                <a:latin typeface="Comic Sans MS" panose="030F0702030302020204" pitchFamily="66" charset="0"/>
              </a:rPr>
              <a:t> de </a:t>
            </a:r>
            <a:r>
              <a:rPr lang="es-VE" sz="1600" dirty="0" err="1" smtClean="0">
                <a:latin typeface="Comic Sans MS" panose="030F0702030302020204" pitchFamily="66" charset="0"/>
              </a:rPr>
              <a:t>Trp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pPr marL="176213" lvl="0" indent="-176213">
              <a:buFontTx/>
              <a:buChar char="-"/>
            </a:pPr>
            <a:r>
              <a:rPr lang="es-VE" sz="1600" dirty="0" err="1" smtClean="0">
                <a:latin typeface="Comic Sans MS" panose="030F0702030302020204" pitchFamily="66" charset="0"/>
              </a:rPr>
              <a:t>Agonismo</a:t>
            </a:r>
            <a:r>
              <a:rPr lang="es-VE" sz="1600" dirty="0" smtClean="0">
                <a:latin typeface="Comic Sans MS" panose="030F0702030302020204" pitchFamily="66" charset="0"/>
              </a:rPr>
              <a:t> de </a:t>
            </a:r>
            <a:r>
              <a:rPr lang="es-VE" sz="1600" dirty="0" err="1" smtClean="0">
                <a:latin typeface="Comic Sans MS" panose="030F0702030302020204" pitchFamily="66" charset="0"/>
              </a:rPr>
              <a:t>AhR</a:t>
            </a:r>
            <a:endParaRPr lang="es-VE" sz="1600" dirty="0">
              <a:latin typeface="Comic Sans MS" panose="030F0702030302020204" pitchFamily="66" charset="0"/>
            </a:endParaRPr>
          </a:p>
          <a:p>
            <a:pPr marL="176213" lvl="0" indent="-176213">
              <a:buFontTx/>
              <a:buChar char="-"/>
            </a:pPr>
            <a:r>
              <a:rPr lang="es-VE" sz="1600" dirty="0" err="1" smtClean="0">
                <a:latin typeface="Comic Sans MS" panose="030F0702030302020204" pitchFamily="66" charset="0"/>
              </a:rPr>
              <a:t>Agonismo</a:t>
            </a:r>
            <a:r>
              <a:rPr lang="es-VE" sz="1600" dirty="0" smtClean="0">
                <a:latin typeface="Comic Sans MS" panose="030F0702030302020204" pitchFamily="66" charset="0"/>
              </a:rPr>
              <a:t> de </a:t>
            </a:r>
            <a:r>
              <a:rPr lang="es-VE" sz="1600" dirty="0" err="1" smtClean="0">
                <a:latin typeface="Comic Sans MS" panose="030F0702030302020204" pitchFamily="66" charset="0"/>
              </a:rPr>
              <a:t>GPCRs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598871" y="1896690"/>
            <a:ext cx="2627642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AhR</a:t>
            </a:r>
            <a:r>
              <a:rPr lang="es-VE" sz="1200" b="1" dirty="0" smtClean="0">
                <a:latin typeface="Comic Sans MS" panose="030F0702030302020204" pitchFamily="66" charset="0"/>
              </a:rPr>
              <a:t>: </a:t>
            </a:r>
            <a:r>
              <a:rPr lang="es-VE" sz="1200" dirty="0" smtClean="0">
                <a:latin typeface="Comic Sans MS" panose="030F0702030302020204" pitchFamily="66" charset="0"/>
              </a:rPr>
              <a:t>receptor </a:t>
            </a:r>
            <a:r>
              <a:rPr lang="es-VE" sz="1200" dirty="0" err="1" smtClean="0">
                <a:latin typeface="Comic Sans MS" panose="030F0702030302020204" pitchFamily="66" charset="0"/>
              </a:rPr>
              <a:t>ary</a:t>
            </a:r>
            <a:r>
              <a:rPr lang="es-VE" sz="1200" dirty="0" smtClean="0">
                <a:latin typeface="Comic Sans MS" panose="030F0702030302020204" pitchFamily="66" charset="0"/>
              </a:rPr>
              <a:t> hidrocarbono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IDO: </a:t>
            </a:r>
            <a:r>
              <a:rPr lang="es-VE" sz="1200" dirty="0" err="1" smtClean="0">
                <a:latin typeface="Comic Sans MS" panose="030F0702030302020204" pitchFamily="66" charset="0"/>
              </a:rPr>
              <a:t>indoleamina</a:t>
            </a:r>
            <a:r>
              <a:rPr lang="es-VE" sz="1200" dirty="0" smtClean="0">
                <a:latin typeface="Comic Sans MS" panose="030F0702030302020204" pitchFamily="66" charset="0"/>
              </a:rPr>
              <a:t> 2,3-dioxigenasa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GPR: </a:t>
            </a:r>
            <a:r>
              <a:rPr lang="es-VE" sz="1200" dirty="0" smtClean="0">
                <a:latin typeface="Comic Sans MS" panose="030F0702030302020204" pitchFamily="66" charset="0"/>
              </a:rPr>
              <a:t>receptor relacionado con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proteína G</a:t>
            </a:r>
            <a:endParaRPr lang="es-VE" sz="1200" dirty="0"/>
          </a:p>
        </p:txBody>
      </p:sp>
      <p:sp>
        <p:nvSpPr>
          <p:cNvPr id="31" name="4 CuadroTexto"/>
          <p:cNvSpPr txBox="1"/>
          <p:nvPr/>
        </p:nvSpPr>
        <p:spPr>
          <a:xfrm>
            <a:off x="152179" y="540685"/>
            <a:ext cx="819422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</a:t>
            </a:r>
            <a:r>
              <a:rPr lang="es-VE" sz="1400" dirty="0">
                <a:latin typeface="Comic Sans MS" pitchFamily="66" charset="0"/>
              </a:rPr>
              <a:t> </a:t>
            </a:r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32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3" name="5 CuadroTexto"/>
          <p:cNvSpPr txBox="1"/>
          <p:nvPr/>
        </p:nvSpPr>
        <p:spPr>
          <a:xfrm>
            <a:off x="6925273" y="6658026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20 Rectángulo"/>
          <p:cNvSpPr/>
          <p:nvPr/>
        </p:nvSpPr>
        <p:spPr>
          <a:xfrm>
            <a:off x="880984" y="2208101"/>
            <a:ext cx="981359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LUZ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intestinal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6" name="6 Rectángulo"/>
          <p:cNvSpPr/>
          <p:nvPr/>
        </p:nvSpPr>
        <p:spPr>
          <a:xfrm>
            <a:off x="5113397" y="374503"/>
            <a:ext cx="3669989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Metabolitos </a:t>
            </a:r>
            <a:r>
              <a:rPr lang="es-VE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Trp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s-VE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agonismo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AhR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o estimulación de 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m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etabolitos relacionados a </a:t>
            </a:r>
            <a:r>
              <a:rPr lang="es-VE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GPRs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7" name="4 Rectángulo"/>
          <p:cNvSpPr/>
          <p:nvPr/>
        </p:nvSpPr>
        <p:spPr>
          <a:xfrm>
            <a:off x="642858" y="6487797"/>
            <a:ext cx="704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AL. </a:t>
            </a:r>
            <a:r>
              <a:rPr lang="en-US" alt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Thorburn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alt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 Metabolites ¨Western-lifestyle  inflammatory diseases¨ . 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n-US" alt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2014 ;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40, 833-842</a:t>
            </a:r>
            <a:endParaRPr lang="en-US" alt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89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8" grpId="0" animBg="1"/>
      <p:bldP spid="9" grpId="0"/>
      <p:bldP spid="12" grpId="0" animBg="1"/>
      <p:bldP spid="13" grpId="0" animBg="1"/>
      <p:bldP spid="16" grpId="0" animBg="1"/>
      <p:bldP spid="18" grpId="0" animBg="1"/>
      <p:bldP spid="23" grpId="0" animBg="1"/>
      <p:bldP spid="11" grpId="0" animBg="1"/>
      <p:bldP spid="25" grpId="0" animBg="1"/>
      <p:bldP spid="27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923928" y="2636912"/>
            <a:ext cx="5439019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127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3200" dirty="0">
                <a:latin typeface="Comic Sans MS" pitchFamily="66" charset="0"/>
              </a:rPr>
              <a:t>¿Cuál es la relación entre </a:t>
            </a:r>
            <a:endParaRPr lang="es-VE" sz="3200" dirty="0" smtClean="0">
              <a:latin typeface="Comic Sans MS" pitchFamily="66" charset="0"/>
            </a:endParaRPr>
          </a:p>
          <a:p>
            <a:pPr algn="ctr"/>
            <a:r>
              <a:rPr lang="es-VE" sz="3200" dirty="0" err="1" smtClean="0">
                <a:latin typeface="Comic Sans MS" pitchFamily="66" charset="0"/>
              </a:rPr>
              <a:t>Microbioma</a:t>
            </a:r>
            <a:r>
              <a:rPr lang="es-VE" sz="3200" dirty="0">
                <a:latin typeface="Comic Sans MS" pitchFamily="66" charset="0"/>
              </a:rPr>
              <a:t>, </a:t>
            </a:r>
          </a:p>
          <a:p>
            <a:pPr algn="ctr"/>
            <a:r>
              <a:rPr lang="es-VE" sz="3200" dirty="0">
                <a:latin typeface="Comic Sans MS" pitchFamily="66" charset="0"/>
              </a:rPr>
              <a:t>  </a:t>
            </a:r>
            <a:r>
              <a:rPr lang="es-VE" sz="3200" dirty="0" smtClean="0">
                <a:latin typeface="Comic Sans MS" pitchFamily="66" charset="0"/>
              </a:rPr>
              <a:t>Salud </a:t>
            </a:r>
            <a:r>
              <a:rPr lang="es-VE" sz="3200" dirty="0">
                <a:latin typeface="Comic Sans MS" pitchFamily="66" charset="0"/>
              </a:rPr>
              <a:t>y </a:t>
            </a:r>
            <a:r>
              <a:rPr lang="es-VE" sz="3200" dirty="0" smtClean="0">
                <a:latin typeface="Comic Sans MS" pitchFamily="66" charset="0"/>
              </a:rPr>
              <a:t>Enfermedad</a:t>
            </a:r>
            <a:r>
              <a:rPr lang="es-VE" sz="3200" dirty="0">
                <a:latin typeface="Comic Sans MS" pitchFamily="66" charset="0"/>
              </a:rPr>
              <a:t>?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4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42022" y="1287297"/>
            <a:ext cx="7762776" cy="4801314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VE" sz="8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err="1" smtClean="0">
                <a:latin typeface="Comic Sans MS" panose="030F0702030302020204" pitchFamily="66" charset="0"/>
              </a:rPr>
              <a:t>Trp</a:t>
            </a:r>
            <a:r>
              <a:rPr lang="es-VE" dirty="0" smtClean="0">
                <a:latin typeface="Comic Sans MS" panose="030F0702030302020204" pitchFamily="66" charset="0"/>
              </a:rPr>
              <a:t>  en carne roja, pescado, huevos y muchos vegetales. </a:t>
            </a:r>
            <a:r>
              <a:rPr lang="es-VE" b="1" dirty="0">
                <a:latin typeface="Comic Sans MS" panose="030F0702030302020204" pitchFamily="66" charset="0"/>
              </a:rPr>
              <a:t>Transportado</a:t>
            </a:r>
            <a:r>
              <a:rPr lang="es-VE" dirty="0">
                <a:latin typeface="Comic Sans MS" panose="030F0702030302020204" pitchFamily="66" charset="0"/>
              </a:rPr>
              <a:t> a través del epitelio por </a:t>
            </a:r>
            <a:r>
              <a:rPr lang="es-VE" b="1" dirty="0" smtClean="0">
                <a:latin typeface="Comic Sans MS" panose="030F0702030302020204" pitchFamily="66" charset="0"/>
              </a:rPr>
              <a:t>ACE2</a:t>
            </a:r>
            <a:r>
              <a:rPr lang="es-VE" dirty="0">
                <a:latin typeface="Comic Sans MS" panose="030F0702030302020204" pitchFamily="66" charset="0"/>
              </a:rPr>
              <a:t>. 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err="1" smtClean="0">
                <a:latin typeface="Comic Sans MS" panose="030F0702030302020204" pitchFamily="66" charset="0"/>
              </a:rPr>
              <a:t>Catabolizado</a:t>
            </a:r>
            <a:r>
              <a:rPr lang="es-VE" dirty="0" smtClean="0">
                <a:latin typeface="Comic Sans MS" panose="030F0702030302020204" pitchFamily="66" charset="0"/>
              </a:rPr>
              <a:t> por </a:t>
            </a:r>
            <a:r>
              <a:rPr lang="es-VE" b="1" dirty="0" smtClean="0">
                <a:latin typeface="Comic Sans MS" panose="030F0702030302020204" pitchFamily="66" charset="0"/>
              </a:rPr>
              <a:t>lactobacilos</a:t>
            </a:r>
            <a:r>
              <a:rPr lang="es-VE" dirty="0" smtClean="0">
                <a:latin typeface="Comic Sans MS" panose="030F0702030302020204" pitchFamily="66" charset="0"/>
              </a:rPr>
              <a:t>, produce </a:t>
            </a:r>
            <a:r>
              <a:rPr lang="es-VE" b="1" dirty="0" smtClean="0">
                <a:latin typeface="Comic Sans MS" panose="030F0702030302020204" pitchFamily="66" charset="0"/>
              </a:rPr>
              <a:t>indole-3-aldehído,    </a:t>
            </a:r>
          </a:p>
          <a:p>
            <a:r>
              <a:rPr lang="es-VE" b="1" dirty="0">
                <a:latin typeface="Comic Sans MS" panose="030F0702030302020204" pitchFamily="66" charset="0"/>
              </a:rPr>
              <a:t> </a:t>
            </a:r>
            <a:r>
              <a:rPr lang="es-VE" b="1" dirty="0" smtClean="0">
                <a:latin typeface="Comic Sans MS" panose="030F0702030302020204" pitchFamily="66" charset="0"/>
              </a:rPr>
              <a:t>  agonista </a:t>
            </a:r>
            <a:r>
              <a:rPr lang="es-VE" dirty="0" smtClean="0">
                <a:latin typeface="Comic Sans MS" panose="030F0702030302020204" pitchFamily="66" charset="0"/>
              </a:rPr>
              <a:t>del receptor </a:t>
            </a:r>
            <a:r>
              <a:rPr lang="es-VE" dirty="0" err="1" smtClean="0">
                <a:latin typeface="Comic Sans MS" panose="030F0702030302020204" pitchFamily="66" charset="0"/>
              </a:rPr>
              <a:t>aryl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latin typeface="Comic Sans MS" panose="030F0702030302020204" pitchFamily="66" charset="0"/>
              </a:rPr>
              <a:t>hydrocarbono</a:t>
            </a:r>
            <a:r>
              <a:rPr lang="es-VE" dirty="0" smtClean="0">
                <a:latin typeface="Comic Sans MS" panose="030F0702030302020204" pitchFamily="66" charset="0"/>
              </a:rPr>
              <a:t> (</a:t>
            </a:r>
            <a:r>
              <a:rPr lang="es-VE" b="1" dirty="0" err="1">
                <a:latin typeface="Comic Sans MS" panose="030F0702030302020204" pitchFamily="66" charset="0"/>
              </a:rPr>
              <a:t>AhR</a:t>
            </a:r>
            <a:r>
              <a:rPr lang="es-VE" dirty="0" smtClean="0">
                <a:latin typeface="Comic Sans MS" panose="030F0702030302020204" pitchFamily="66" charset="0"/>
              </a:rPr>
              <a:t>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VE" sz="10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Degradado</a:t>
            </a:r>
            <a:r>
              <a:rPr lang="es-VE" dirty="0" smtClean="0">
                <a:latin typeface="Comic Sans MS" panose="030F0702030302020204" pitchFamily="66" charset="0"/>
              </a:rPr>
              <a:t> a </a:t>
            </a:r>
            <a:r>
              <a:rPr lang="es-VE" b="1" dirty="0" err="1" smtClean="0">
                <a:latin typeface="Comic Sans MS" panose="030F0702030302020204" pitchFamily="66" charset="0"/>
              </a:rPr>
              <a:t>kinureina</a:t>
            </a:r>
            <a:r>
              <a:rPr lang="es-VE" dirty="0" smtClean="0">
                <a:latin typeface="Comic Sans MS" panose="030F0702030302020204" pitchFamily="66" charset="0"/>
              </a:rPr>
              <a:t> (</a:t>
            </a:r>
            <a:r>
              <a:rPr lang="es-VE" b="1" dirty="0" smtClean="0">
                <a:latin typeface="Comic Sans MS" panose="030F0702030302020204" pitchFamily="66" charset="0"/>
              </a:rPr>
              <a:t>agonista </a:t>
            </a:r>
            <a:r>
              <a:rPr lang="es-VE" b="1" dirty="0" err="1" smtClean="0">
                <a:latin typeface="Comic Sans MS" panose="030F0702030302020204" pitchFamily="66" charset="0"/>
              </a:rPr>
              <a:t>AhR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) por la enzima reguladora  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    inmune </a:t>
            </a:r>
            <a:r>
              <a:rPr lang="es-VE" b="1" dirty="0" smtClean="0">
                <a:latin typeface="Comic Sans MS" panose="030F0702030302020204" pitchFamily="66" charset="0"/>
              </a:rPr>
              <a:t>IDO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r>
              <a:rPr lang="es-VE" dirty="0">
                <a:latin typeface="Comic Sans MS" panose="030F0702030302020204" pitchFamily="66" charset="0"/>
              </a:rPr>
              <a:t> </a:t>
            </a:r>
            <a:endParaRPr lang="es-VE" dirty="0" smtClean="0">
              <a:latin typeface="Comic Sans MS" panose="030F0702030302020204" pitchFamily="66" charset="0"/>
            </a:endParaRP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Agonistas </a:t>
            </a:r>
            <a:r>
              <a:rPr lang="es-VE" b="1" dirty="0" err="1" smtClean="0">
                <a:latin typeface="Comic Sans MS" panose="030F0702030302020204" pitchFamily="66" charset="0"/>
              </a:rPr>
              <a:t>AhR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inducen e</a:t>
            </a:r>
            <a:r>
              <a:rPr lang="es-VE" b="1" dirty="0" smtClean="0">
                <a:latin typeface="Comic Sans MS" panose="030F0702030302020204" pitchFamily="66" charset="0"/>
              </a:rPr>
              <a:t>xpresión genética </a:t>
            </a:r>
            <a:r>
              <a:rPr lang="es-VE" dirty="0" smtClean="0">
                <a:latin typeface="Comic Sans MS" panose="030F0702030302020204" pitchFamily="66" charset="0"/>
              </a:rPr>
              <a:t>de genes implicados en:     </a:t>
            </a:r>
          </a:p>
          <a:p>
            <a:pPr marL="276225"/>
            <a:r>
              <a:rPr lang="es-VE" b="1" dirty="0">
                <a:latin typeface="Comic Sans MS" panose="030F0702030302020204" pitchFamily="66" charset="0"/>
              </a:rPr>
              <a:t> 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b="1" dirty="0">
                <a:latin typeface="Comic Sans MS" panose="030F0702030302020204" pitchFamily="66" charset="0"/>
              </a:rPr>
              <a:t> </a:t>
            </a:r>
            <a:r>
              <a:rPr lang="es-VE" b="1" dirty="0" smtClean="0">
                <a:latin typeface="Comic Sans MS" panose="030F0702030302020204" pitchFamily="66" charset="0"/>
              </a:rPr>
              <a:t>Producción de mediadores </a:t>
            </a:r>
            <a:r>
              <a:rPr lang="es-VE" dirty="0" smtClean="0">
                <a:latin typeface="Comic Sans MS" panose="030F0702030302020204" pitchFamily="66" charset="0"/>
              </a:rPr>
              <a:t>para la homeostasis intestinal; </a:t>
            </a:r>
          </a:p>
          <a:p>
            <a:pPr marL="276225"/>
            <a:r>
              <a:rPr lang="es-VE" b="1" dirty="0" smtClean="0">
                <a:latin typeface="Comic Sans MS" panose="030F0702030302020204" pitchFamily="66" charset="0"/>
              </a:rPr>
              <a:t>   IL-22</a:t>
            </a:r>
            <a:r>
              <a:rPr lang="es-VE" dirty="0">
                <a:latin typeface="Comic Sans MS" panose="030F0702030302020204" pitchFamily="66" charset="0"/>
              </a:rPr>
              <a:t>, </a:t>
            </a:r>
            <a:r>
              <a:rPr lang="es-VE" b="1" dirty="0" smtClean="0">
                <a:latin typeface="Comic Sans MS" panose="030F0702030302020204" pitchFamily="66" charset="0"/>
              </a:rPr>
              <a:t>factores microbicidas</a:t>
            </a:r>
            <a:r>
              <a:rPr lang="es-VE" dirty="0" smtClean="0">
                <a:latin typeface="Comic Sans MS" panose="030F0702030302020204" pitchFamily="66" charset="0"/>
              </a:rPr>
              <a:t>, </a:t>
            </a:r>
          </a:p>
          <a:p>
            <a:pPr marL="276225"/>
            <a:r>
              <a:rPr lang="es-VE" b="1" dirty="0" smtClean="0">
                <a:latin typeface="Comic Sans MS" panose="030F0702030302020204" pitchFamily="66" charset="0"/>
              </a:rPr>
              <a:t>   Aumento de actividad de célula Th17 </a:t>
            </a:r>
          </a:p>
          <a:p>
            <a:pPr marL="276225"/>
            <a:r>
              <a:rPr lang="es-VE" b="1" dirty="0" smtClean="0">
                <a:latin typeface="Comic Sans MS" panose="030F0702030302020204" pitchFamily="66" charset="0"/>
              </a:rPr>
              <a:t>   Mantenimiento</a:t>
            </a:r>
            <a:r>
              <a:rPr lang="es-VE" dirty="0" smtClean="0">
                <a:latin typeface="Comic Sans MS" panose="030F0702030302020204" pitchFamily="66" charset="0"/>
              </a:rPr>
              <a:t> de </a:t>
            </a:r>
            <a:r>
              <a:rPr lang="es-VE" b="1" dirty="0" smtClean="0">
                <a:latin typeface="Comic Sans MS" panose="030F0702030302020204" pitchFamily="66" charset="0"/>
              </a:rPr>
              <a:t>linfocitos intraepiteliales</a:t>
            </a:r>
            <a:r>
              <a:rPr lang="es-VE" dirty="0" smtClean="0">
                <a:latin typeface="Comic Sans MS" panose="030F0702030302020204" pitchFamily="66" charset="0"/>
              </a:rPr>
              <a:t> (</a:t>
            </a:r>
            <a:r>
              <a:rPr lang="es-VE" b="1" dirty="0" err="1" smtClean="0">
                <a:latin typeface="Comic Sans MS" panose="030F0702030302020204" pitchFamily="66" charset="0"/>
              </a:rPr>
              <a:t>IELs</a:t>
            </a:r>
            <a:r>
              <a:rPr lang="es-VE" dirty="0">
                <a:latin typeface="Comic Sans MS" panose="030F0702030302020204" pitchFamily="66" charset="0"/>
              </a:rPr>
              <a:t>) </a:t>
            </a:r>
            <a:r>
              <a:rPr lang="es-VE" dirty="0" smtClean="0">
                <a:latin typeface="Comic Sans MS" panose="030F0702030302020204" pitchFamily="66" charset="0"/>
              </a:rPr>
              <a:t>y c. linfoides   </a:t>
            </a:r>
          </a:p>
          <a:p>
            <a:pPr marL="276225"/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   innatas ROR</a:t>
            </a:r>
            <a:r>
              <a:rPr lang="el-GR" dirty="0">
                <a:latin typeface="Comic Sans MS" panose="030F0702030302020204" pitchFamily="66" charset="0"/>
              </a:rPr>
              <a:t>γ</a:t>
            </a:r>
            <a:r>
              <a:rPr lang="es-VE" dirty="0">
                <a:latin typeface="Comic Sans MS" panose="030F0702030302020204" pitchFamily="66" charset="0"/>
              </a:rPr>
              <a:t>t</a:t>
            </a:r>
            <a:r>
              <a:rPr lang="es-VE" baseline="30000" dirty="0">
                <a:latin typeface="Comic Sans MS" panose="030F0702030302020204" pitchFamily="66" charset="0"/>
              </a:rPr>
              <a:t>+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(</a:t>
            </a:r>
            <a:r>
              <a:rPr lang="es-VE" b="1" dirty="0" err="1">
                <a:latin typeface="Comic Sans MS" panose="030F0702030302020204" pitchFamily="66" charset="0"/>
              </a:rPr>
              <a:t>ILCs</a:t>
            </a:r>
            <a:r>
              <a:rPr lang="es-VE" dirty="0">
                <a:latin typeface="Comic Sans MS" panose="030F0702030302020204" pitchFamily="66" charset="0"/>
              </a:rPr>
              <a:t>). </a:t>
            </a:r>
            <a:endParaRPr lang="es-VE" dirty="0" smtClean="0">
              <a:latin typeface="Comic Sans MS" panose="030F0702030302020204" pitchFamily="66" charset="0"/>
            </a:endParaRP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>
                <a:latin typeface="Comic Sans MS" panose="030F0702030302020204" pitchFamily="66" charset="0"/>
              </a:rPr>
              <a:t>M</a:t>
            </a:r>
            <a:r>
              <a:rPr lang="es-VE" b="1" dirty="0" smtClean="0">
                <a:latin typeface="Comic Sans MS" panose="030F0702030302020204" pitchFamily="66" charset="0"/>
              </a:rPr>
              <a:t>etabolitos de </a:t>
            </a:r>
            <a:r>
              <a:rPr lang="es-VE" b="1" dirty="0" err="1" smtClean="0">
                <a:latin typeface="Comic Sans MS" panose="030F0702030302020204" pitchFamily="66" charset="0"/>
              </a:rPr>
              <a:t>Trp</a:t>
            </a:r>
            <a:r>
              <a:rPr lang="es-VE" dirty="0" smtClean="0">
                <a:latin typeface="Comic Sans MS" panose="030F0702030302020204" pitchFamily="66" charset="0"/>
              </a:rPr>
              <a:t>: </a:t>
            </a:r>
            <a:r>
              <a:rPr lang="es-VE" b="1" dirty="0" smtClean="0">
                <a:latin typeface="Comic Sans MS" panose="030F0702030302020204" pitchFamily="66" charset="0"/>
              </a:rPr>
              <a:t>ácido </a:t>
            </a:r>
            <a:r>
              <a:rPr lang="es-VE" b="1" dirty="0" err="1" smtClean="0">
                <a:latin typeface="Comic Sans MS" panose="030F0702030302020204" pitchFamily="66" charset="0"/>
              </a:rPr>
              <a:t>kirurénico</a:t>
            </a:r>
            <a:r>
              <a:rPr lang="es-VE" b="1" dirty="0" smtClean="0">
                <a:latin typeface="Comic Sans MS" panose="030F0702030302020204" pitchFamily="66" charset="0"/>
              </a:rPr>
              <a:t> y niacina, </a:t>
            </a:r>
            <a:r>
              <a:rPr lang="es-VE" dirty="0" smtClean="0">
                <a:latin typeface="Comic Sans MS" panose="030F0702030302020204" pitchFamily="66" charset="0"/>
              </a:rPr>
              <a:t>relacionados con </a:t>
            </a:r>
            <a:r>
              <a:rPr lang="es-VE" b="1" dirty="0" smtClean="0">
                <a:latin typeface="Comic Sans MS" panose="030F0702030302020204" pitchFamily="66" charset="0"/>
              </a:rPr>
              <a:t>receptores de proteína G (</a:t>
            </a:r>
            <a:r>
              <a:rPr lang="es-VE" b="1" dirty="0" err="1" smtClean="0">
                <a:latin typeface="Comic Sans MS" panose="030F0702030302020204" pitchFamily="66" charset="0"/>
              </a:rPr>
              <a:t>GPCRs</a:t>
            </a:r>
            <a:r>
              <a:rPr lang="es-VE" dirty="0" smtClean="0">
                <a:latin typeface="Comic Sans MS" panose="030F0702030302020204" pitchFamily="66" charset="0"/>
              </a:rPr>
              <a:t>: GPR35 y GPR109A).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896369" y="355864"/>
            <a:ext cx="5699967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Metabolitos </a:t>
            </a: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Trp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agonismo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AhR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o estimulación de 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m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etabolitos relacionados a </a:t>
            </a:r>
            <a:r>
              <a:rPr lang="es-VE" sz="20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GPCRs</a:t>
            </a:r>
            <a:endParaRPr lang="es-V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2178" y="540685"/>
            <a:ext cx="13234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4 Rectángulo"/>
          <p:cNvSpPr/>
          <p:nvPr/>
        </p:nvSpPr>
        <p:spPr>
          <a:xfrm>
            <a:off x="1952821" y="6128118"/>
            <a:ext cx="5238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AL. </a:t>
            </a:r>
            <a:r>
              <a:rPr lang="en-US" alt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Thorburn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alt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 Metabolites ¨Western-lifestyle  inflammatory diseases¨ . 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n-US" alt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2014 ;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40, 833-842</a:t>
            </a:r>
            <a:endParaRPr lang="en-US" alt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75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959864" y="116632"/>
            <a:ext cx="13234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Rectángulo"/>
          <p:cNvSpPr/>
          <p:nvPr/>
        </p:nvSpPr>
        <p:spPr>
          <a:xfrm>
            <a:off x="1952821" y="5505670"/>
            <a:ext cx="5238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AL. </a:t>
            </a:r>
            <a:r>
              <a:rPr lang="en-US" alt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Thorburn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alt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 Metabolites ¨Western-lifestyle  inflammatory diseases¨ . 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n-US" alt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2014 ;</a:t>
            </a:r>
            <a:r>
              <a:rPr lang="en-US" alt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40, 833-842</a:t>
            </a:r>
            <a:endParaRPr lang="en-US" alt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6 Rectángulo"/>
          <p:cNvSpPr/>
          <p:nvPr/>
        </p:nvSpPr>
        <p:spPr>
          <a:xfrm>
            <a:off x="1453096" y="1246740"/>
            <a:ext cx="629158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Dieta, metabolitos y enfermedades inflamatorias por estilo de vida occidental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621603" y="2306682"/>
            <a:ext cx="5954574" cy="30162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s-VE" sz="2000" dirty="0">
                <a:latin typeface="Comic Sans MS" panose="030F0702030302020204" pitchFamily="66" charset="0"/>
              </a:rPr>
              <a:t>“Efectos adversos de </a:t>
            </a:r>
            <a:r>
              <a:rPr lang="es-VE" sz="2000" b="1" dirty="0" smtClean="0">
                <a:latin typeface="Comic Sans MS" panose="030F0702030302020204" pitchFamily="66" charset="0"/>
              </a:rPr>
              <a:t>ingesta insuficiente </a:t>
            </a:r>
            <a:r>
              <a:rPr lang="es-VE" sz="2000" dirty="0" smtClean="0">
                <a:latin typeface="Comic Sans MS" panose="030F0702030302020204" pitchFamily="66" charset="0"/>
              </a:rPr>
              <a:t>de </a:t>
            </a:r>
            <a:r>
              <a:rPr lang="es-VE" sz="2000" b="1" dirty="0">
                <a:latin typeface="Comic Sans MS" panose="030F0702030302020204" pitchFamily="66" charset="0"/>
              </a:rPr>
              <a:t>‘comida saludable’ </a:t>
            </a:r>
            <a:r>
              <a:rPr lang="es-VE" sz="2000" dirty="0">
                <a:latin typeface="Comic Sans MS" panose="030F0702030302020204" pitchFamily="66" charset="0"/>
              </a:rPr>
              <a:t>afecta la producción de </a:t>
            </a:r>
            <a:r>
              <a:rPr lang="es-VE" sz="2000" b="1" dirty="0">
                <a:latin typeface="Comic Sans MS" panose="030F0702030302020204" pitchFamily="66" charset="0"/>
              </a:rPr>
              <a:t>metabolitos bacterianos</a:t>
            </a:r>
            <a:r>
              <a:rPr lang="es-VE" sz="2000" dirty="0">
                <a:latin typeface="Comic Sans MS" panose="030F0702030302020204" pitchFamily="66" charset="0"/>
              </a:rPr>
              <a:t>. Estos metabolitos  y los derivados directamente de comida tienen efectos beneficiosos sobre las vías </a:t>
            </a:r>
            <a:r>
              <a:rPr lang="es-VE" sz="2000" dirty="0" smtClean="0">
                <a:latin typeface="Comic Sans MS" panose="030F0702030302020204" pitchFamily="66" charset="0"/>
              </a:rPr>
              <a:t>inmunes….</a:t>
            </a:r>
          </a:p>
          <a:p>
            <a:endParaRPr lang="es-VE" sz="1000" dirty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“En la insuficiente exposición a metabolitos de la dieta y bacterianos podría subyacer el desarrollo de </a:t>
            </a:r>
            <a:r>
              <a:rPr lang="es-VE" sz="2000" b="1" dirty="0" smtClean="0">
                <a:latin typeface="Comic Sans MS" panose="030F0702030302020204" pitchFamily="66" charset="0"/>
              </a:rPr>
              <a:t>enfermedades inflamatorias </a:t>
            </a:r>
            <a:r>
              <a:rPr lang="es-VE" sz="2000" dirty="0" smtClean="0">
                <a:latin typeface="Comic Sans MS" panose="030F0702030302020204" pitchFamily="66" charset="0"/>
              </a:rPr>
              <a:t>en países occidentales”.</a:t>
            </a:r>
          </a:p>
        </p:txBody>
      </p:sp>
    </p:spTree>
    <p:extLst>
      <p:ext uri="{BB962C8B-B14F-4D97-AF65-F5344CB8AC3E}">
        <p14:creationId xmlns:p14="http://schemas.microsoft.com/office/powerpoint/2010/main" val="155880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ximena\Desktop\imagenes microb\Imagen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693" y="719931"/>
            <a:ext cx="2717801" cy="541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102856" y="6306889"/>
            <a:ext cx="4612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Tilq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366: 181-183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35219" y="2825906"/>
            <a:ext cx="1170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Ácido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 gástrico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9" name="8 Forma libre"/>
          <p:cNvSpPr/>
          <p:nvPr/>
        </p:nvSpPr>
        <p:spPr>
          <a:xfrm>
            <a:off x="3854477" y="1350786"/>
            <a:ext cx="954403" cy="1558563"/>
          </a:xfrm>
          <a:custGeom>
            <a:avLst/>
            <a:gdLst>
              <a:gd name="connsiteX0" fmla="*/ 13123 w 747218"/>
              <a:gd name="connsiteY0" fmla="*/ 0 h 1287888"/>
              <a:gd name="connsiteX1" fmla="*/ 244 w 747218"/>
              <a:gd name="connsiteY1" fmla="*/ 64395 h 1287888"/>
              <a:gd name="connsiteX2" fmla="*/ 26001 w 747218"/>
              <a:gd name="connsiteY2" fmla="*/ 141668 h 1287888"/>
              <a:gd name="connsiteX3" fmla="*/ 38880 w 747218"/>
              <a:gd name="connsiteY3" fmla="*/ 180305 h 1287888"/>
              <a:gd name="connsiteX4" fmla="*/ 51759 w 747218"/>
              <a:gd name="connsiteY4" fmla="*/ 244699 h 1287888"/>
              <a:gd name="connsiteX5" fmla="*/ 77517 w 747218"/>
              <a:gd name="connsiteY5" fmla="*/ 296214 h 1287888"/>
              <a:gd name="connsiteX6" fmla="*/ 90396 w 747218"/>
              <a:gd name="connsiteY6" fmla="*/ 334851 h 1287888"/>
              <a:gd name="connsiteX7" fmla="*/ 116153 w 747218"/>
              <a:gd name="connsiteY7" fmla="*/ 373488 h 1287888"/>
              <a:gd name="connsiteX8" fmla="*/ 129032 w 747218"/>
              <a:gd name="connsiteY8" fmla="*/ 412124 h 1287888"/>
              <a:gd name="connsiteX9" fmla="*/ 167669 w 747218"/>
              <a:gd name="connsiteY9" fmla="*/ 437882 h 1287888"/>
              <a:gd name="connsiteX10" fmla="*/ 206306 w 747218"/>
              <a:gd name="connsiteY10" fmla="*/ 476519 h 1287888"/>
              <a:gd name="connsiteX11" fmla="*/ 232063 w 747218"/>
              <a:gd name="connsiteY11" fmla="*/ 515155 h 1287888"/>
              <a:gd name="connsiteX12" fmla="*/ 309337 w 747218"/>
              <a:gd name="connsiteY12" fmla="*/ 579550 h 1287888"/>
              <a:gd name="connsiteX13" fmla="*/ 386610 w 747218"/>
              <a:gd name="connsiteY13" fmla="*/ 631065 h 1287888"/>
              <a:gd name="connsiteX14" fmla="*/ 515399 w 747218"/>
              <a:gd name="connsiteY14" fmla="*/ 695459 h 1287888"/>
              <a:gd name="connsiteX15" fmla="*/ 554035 w 747218"/>
              <a:gd name="connsiteY15" fmla="*/ 734096 h 1287888"/>
              <a:gd name="connsiteX16" fmla="*/ 592672 w 747218"/>
              <a:gd name="connsiteY16" fmla="*/ 746975 h 1287888"/>
              <a:gd name="connsiteX17" fmla="*/ 631308 w 747218"/>
              <a:gd name="connsiteY17" fmla="*/ 772733 h 1287888"/>
              <a:gd name="connsiteX18" fmla="*/ 657066 w 747218"/>
              <a:gd name="connsiteY18" fmla="*/ 811369 h 1287888"/>
              <a:gd name="connsiteX19" fmla="*/ 695703 w 747218"/>
              <a:gd name="connsiteY19" fmla="*/ 850006 h 1287888"/>
              <a:gd name="connsiteX20" fmla="*/ 721461 w 747218"/>
              <a:gd name="connsiteY20" fmla="*/ 927279 h 1287888"/>
              <a:gd name="connsiteX21" fmla="*/ 747218 w 747218"/>
              <a:gd name="connsiteY21" fmla="*/ 965916 h 1287888"/>
              <a:gd name="connsiteX22" fmla="*/ 734339 w 747218"/>
              <a:gd name="connsiteY22" fmla="*/ 1133341 h 1287888"/>
              <a:gd name="connsiteX23" fmla="*/ 644187 w 747218"/>
              <a:gd name="connsiteY23" fmla="*/ 1249251 h 1287888"/>
              <a:gd name="connsiteX24" fmla="*/ 592672 w 747218"/>
              <a:gd name="connsiteY24" fmla="*/ 1287888 h 128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47218" h="1287888">
                <a:moveTo>
                  <a:pt x="13123" y="0"/>
                </a:moveTo>
                <a:cubicBezTo>
                  <a:pt x="8830" y="21465"/>
                  <a:pt x="-1738" y="42595"/>
                  <a:pt x="244" y="64395"/>
                </a:cubicBezTo>
                <a:cubicBezTo>
                  <a:pt x="2702" y="91434"/>
                  <a:pt x="17415" y="115910"/>
                  <a:pt x="26001" y="141668"/>
                </a:cubicBezTo>
                <a:cubicBezTo>
                  <a:pt x="30294" y="154547"/>
                  <a:pt x="36218" y="166993"/>
                  <a:pt x="38880" y="180305"/>
                </a:cubicBezTo>
                <a:cubicBezTo>
                  <a:pt x="43173" y="201770"/>
                  <a:pt x="44837" y="223933"/>
                  <a:pt x="51759" y="244699"/>
                </a:cubicBezTo>
                <a:cubicBezTo>
                  <a:pt x="57830" y="262912"/>
                  <a:pt x="69954" y="278568"/>
                  <a:pt x="77517" y="296214"/>
                </a:cubicBezTo>
                <a:cubicBezTo>
                  <a:pt x="82865" y="308692"/>
                  <a:pt x="84325" y="322708"/>
                  <a:pt x="90396" y="334851"/>
                </a:cubicBezTo>
                <a:cubicBezTo>
                  <a:pt x="97318" y="348695"/>
                  <a:pt x="109231" y="359644"/>
                  <a:pt x="116153" y="373488"/>
                </a:cubicBezTo>
                <a:cubicBezTo>
                  <a:pt x="122224" y="385630"/>
                  <a:pt x="120551" y="401524"/>
                  <a:pt x="129032" y="412124"/>
                </a:cubicBezTo>
                <a:cubicBezTo>
                  <a:pt x="138702" y="424211"/>
                  <a:pt x="155778" y="427973"/>
                  <a:pt x="167669" y="437882"/>
                </a:cubicBezTo>
                <a:cubicBezTo>
                  <a:pt x="181661" y="449542"/>
                  <a:pt x="194646" y="462527"/>
                  <a:pt x="206306" y="476519"/>
                </a:cubicBezTo>
                <a:cubicBezTo>
                  <a:pt x="216215" y="488410"/>
                  <a:pt x="222154" y="503264"/>
                  <a:pt x="232063" y="515155"/>
                </a:cubicBezTo>
                <a:cubicBezTo>
                  <a:pt x="283371" y="576724"/>
                  <a:pt x="254079" y="533502"/>
                  <a:pt x="309337" y="579550"/>
                </a:cubicBezTo>
                <a:cubicBezTo>
                  <a:pt x="373651" y="633145"/>
                  <a:pt x="318710" y="608432"/>
                  <a:pt x="386610" y="631065"/>
                </a:cubicBezTo>
                <a:cubicBezTo>
                  <a:pt x="478611" y="692400"/>
                  <a:pt x="433850" y="675073"/>
                  <a:pt x="515399" y="695459"/>
                </a:cubicBezTo>
                <a:cubicBezTo>
                  <a:pt x="528278" y="708338"/>
                  <a:pt x="538881" y="723993"/>
                  <a:pt x="554035" y="734096"/>
                </a:cubicBezTo>
                <a:cubicBezTo>
                  <a:pt x="565331" y="741626"/>
                  <a:pt x="580530" y="740904"/>
                  <a:pt x="592672" y="746975"/>
                </a:cubicBezTo>
                <a:cubicBezTo>
                  <a:pt x="606516" y="753897"/>
                  <a:pt x="618429" y="764147"/>
                  <a:pt x="631308" y="772733"/>
                </a:cubicBezTo>
                <a:cubicBezTo>
                  <a:pt x="639894" y="785612"/>
                  <a:pt x="647157" y="799478"/>
                  <a:pt x="657066" y="811369"/>
                </a:cubicBezTo>
                <a:cubicBezTo>
                  <a:pt x="668726" y="825361"/>
                  <a:pt x="686858" y="834084"/>
                  <a:pt x="695703" y="850006"/>
                </a:cubicBezTo>
                <a:cubicBezTo>
                  <a:pt x="708889" y="873740"/>
                  <a:pt x="712875" y="901521"/>
                  <a:pt x="721461" y="927279"/>
                </a:cubicBezTo>
                <a:cubicBezTo>
                  <a:pt x="726356" y="941963"/>
                  <a:pt x="738632" y="953037"/>
                  <a:pt x="747218" y="965916"/>
                </a:cubicBezTo>
                <a:cubicBezTo>
                  <a:pt x="742925" y="1021724"/>
                  <a:pt x="748584" y="1079211"/>
                  <a:pt x="734339" y="1133341"/>
                </a:cubicBezTo>
                <a:cubicBezTo>
                  <a:pt x="726271" y="1163998"/>
                  <a:pt x="673207" y="1225067"/>
                  <a:pt x="644187" y="1249251"/>
                </a:cubicBezTo>
                <a:cubicBezTo>
                  <a:pt x="556811" y="1322065"/>
                  <a:pt x="633632" y="1246928"/>
                  <a:pt x="592672" y="1287888"/>
                </a:cubicBezTo>
              </a:path>
            </a:pathLst>
          </a:custGeom>
          <a:noFill/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Forma libre"/>
          <p:cNvSpPr/>
          <p:nvPr/>
        </p:nvSpPr>
        <p:spPr>
          <a:xfrm>
            <a:off x="3300477" y="3129566"/>
            <a:ext cx="910976" cy="1609859"/>
          </a:xfrm>
          <a:custGeom>
            <a:avLst/>
            <a:gdLst>
              <a:gd name="connsiteX0" fmla="*/ 0 w 910976"/>
              <a:gd name="connsiteY0" fmla="*/ 0 h 1609859"/>
              <a:gd name="connsiteX1" fmla="*/ 12879 w 910976"/>
              <a:gd name="connsiteY1" fmla="*/ 64395 h 1609859"/>
              <a:gd name="connsiteX2" fmla="*/ 90152 w 910976"/>
              <a:gd name="connsiteY2" fmla="*/ 128789 h 1609859"/>
              <a:gd name="connsiteX3" fmla="*/ 115910 w 910976"/>
              <a:gd name="connsiteY3" fmla="*/ 167426 h 1609859"/>
              <a:gd name="connsiteX4" fmla="*/ 193183 w 910976"/>
              <a:gd name="connsiteY4" fmla="*/ 206062 h 1609859"/>
              <a:gd name="connsiteX5" fmla="*/ 321972 w 910976"/>
              <a:gd name="connsiteY5" fmla="*/ 231820 h 1609859"/>
              <a:gd name="connsiteX6" fmla="*/ 425003 w 910976"/>
              <a:gd name="connsiteY6" fmla="*/ 257578 h 1609859"/>
              <a:gd name="connsiteX7" fmla="*/ 502276 w 910976"/>
              <a:gd name="connsiteY7" fmla="*/ 270457 h 1609859"/>
              <a:gd name="connsiteX8" fmla="*/ 592428 w 910976"/>
              <a:gd name="connsiteY8" fmla="*/ 296214 h 1609859"/>
              <a:gd name="connsiteX9" fmla="*/ 669701 w 910976"/>
              <a:gd name="connsiteY9" fmla="*/ 347730 h 1609859"/>
              <a:gd name="connsiteX10" fmla="*/ 721217 w 910976"/>
              <a:gd name="connsiteY10" fmla="*/ 373488 h 1609859"/>
              <a:gd name="connsiteX11" fmla="*/ 785611 w 910976"/>
              <a:gd name="connsiteY11" fmla="*/ 437882 h 1609859"/>
              <a:gd name="connsiteX12" fmla="*/ 837127 w 910976"/>
              <a:gd name="connsiteY12" fmla="*/ 528034 h 1609859"/>
              <a:gd name="connsiteX13" fmla="*/ 888642 w 910976"/>
              <a:gd name="connsiteY13" fmla="*/ 669702 h 1609859"/>
              <a:gd name="connsiteX14" fmla="*/ 888642 w 910976"/>
              <a:gd name="connsiteY14" fmla="*/ 1287888 h 1609859"/>
              <a:gd name="connsiteX15" fmla="*/ 875763 w 910976"/>
              <a:gd name="connsiteY15" fmla="*/ 1326524 h 1609859"/>
              <a:gd name="connsiteX16" fmla="*/ 850005 w 910976"/>
              <a:gd name="connsiteY16" fmla="*/ 1378040 h 1609859"/>
              <a:gd name="connsiteX17" fmla="*/ 837127 w 910976"/>
              <a:gd name="connsiteY17" fmla="*/ 1442434 h 1609859"/>
              <a:gd name="connsiteX18" fmla="*/ 824248 w 910976"/>
              <a:gd name="connsiteY18" fmla="*/ 1481071 h 1609859"/>
              <a:gd name="connsiteX19" fmla="*/ 811369 w 910976"/>
              <a:gd name="connsiteY19" fmla="*/ 1609859 h 160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10976" h="1609859">
                <a:moveTo>
                  <a:pt x="0" y="0"/>
                </a:moveTo>
                <a:cubicBezTo>
                  <a:pt x="4293" y="21465"/>
                  <a:pt x="3090" y="44816"/>
                  <a:pt x="12879" y="64395"/>
                </a:cubicBezTo>
                <a:cubicBezTo>
                  <a:pt x="25274" y="89185"/>
                  <a:pt x="67964" y="113997"/>
                  <a:pt x="90152" y="128789"/>
                </a:cubicBezTo>
                <a:cubicBezTo>
                  <a:pt x="98738" y="141668"/>
                  <a:pt x="104965" y="156481"/>
                  <a:pt x="115910" y="167426"/>
                </a:cubicBezTo>
                <a:cubicBezTo>
                  <a:pt x="138487" y="190003"/>
                  <a:pt x="163855" y="197682"/>
                  <a:pt x="193183" y="206062"/>
                </a:cubicBezTo>
                <a:cubicBezTo>
                  <a:pt x="274418" y="229272"/>
                  <a:pt x="220767" y="210133"/>
                  <a:pt x="321972" y="231820"/>
                </a:cubicBezTo>
                <a:cubicBezTo>
                  <a:pt x="356587" y="239238"/>
                  <a:pt x="390084" y="251758"/>
                  <a:pt x="425003" y="257578"/>
                </a:cubicBezTo>
                <a:cubicBezTo>
                  <a:pt x="450761" y="261871"/>
                  <a:pt x="476670" y="265336"/>
                  <a:pt x="502276" y="270457"/>
                </a:cubicBezTo>
                <a:cubicBezTo>
                  <a:pt x="512699" y="272542"/>
                  <a:pt x="578617" y="288541"/>
                  <a:pt x="592428" y="296214"/>
                </a:cubicBezTo>
                <a:cubicBezTo>
                  <a:pt x="619489" y="311248"/>
                  <a:pt x="642012" y="333886"/>
                  <a:pt x="669701" y="347730"/>
                </a:cubicBezTo>
                <a:lnTo>
                  <a:pt x="721217" y="373488"/>
                </a:lnTo>
                <a:cubicBezTo>
                  <a:pt x="789901" y="476516"/>
                  <a:pt x="699753" y="352024"/>
                  <a:pt x="785611" y="437882"/>
                </a:cubicBezTo>
                <a:cubicBezTo>
                  <a:pt x="802185" y="454456"/>
                  <a:pt x="829047" y="509853"/>
                  <a:pt x="837127" y="528034"/>
                </a:cubicBezTo>
                <a:cubicBezTo>
                  <a:pt x="861018" y="581789"/>
                  <a:pt x="869608" y="612599"/>
                  <a:pt x="888642" y="669702"/>
                </a:cubicBezTo>
                <a:cubicBezTo>
                  <a:pt x="924882" y="923379"/>
                  <a:pt x="911184" y="791967"/>
                  <a:pt x="888642" y="1287888"/>
                </a:cubicBezTo>
                <a:cubicBezTo>
                  <a:pt x="888026" y="1301449"/>
                  <a:pt x="881111" y="1314046"/>
                  <a:pt x="875763" y="1326524"/>
                </a:cubicBezTo>
                <a:cubicBezTo>
                  <a:pt x="868200" y="1344171"/>
                  <a:pt x="858591" y="1360868"/>
                  <a:pt x="850005" y="1378040"/>
                </a:cubicBezTo>
                <a:cubicBezTo>
                  <a:pt x="845712" y="1399505"/>
                  <a:pt x="842436" y="1421198"/>
                  <a:pt x="837127" y="1442434"/>
                </a:cubicBezTo>
                <a:cubicBezTo>
                  <a:pt x="833835" y="1455604"/>
                  <a:pt x="826312" y="1467653"/>
                  <a:pt x="824248" y="1481071"/>
                </a:cubicBezTo>
                <a:cubicBezTo>
                  <a:pt x="817688" y="1523713"/>
                  <a:pt x="811369" y="1609859"/>
                  <a:pt x="811369" y="1609859"/>
                </a:cubicBezTo>
              </a:path>
            </a:pathLst>
          </a:custGeom>
          <a:noFill/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3682678" y="4747298"/>
            <a:ext cx="867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itchFamily="66" charset="0"/>
              </a:rPr>
              <a:t>TGI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6601" y="1270163"/>
            <a:ext cx="1582484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Dieta,</a:t>
            </a:r>
          </a:p>
          <a:p>
            <a:r>
              <a:rPr lang="es-VE" b="1" dirty="0" err="1" smtClean="0">
                <a:latin typeface="Comic Sans MS" pitchFamily="66" charset="0"/>
              </a:rPr>
              <a:t>microbioma</a:t>
            </a:r>
            <a:r>
              <a:rPr lang="es-VE" b="1" dirty="0" smtClean="0">
                <a:latin typeface="Comic Sans MS" pitchFamily="66" charset="0"/>
              </a:rPr>
              <a:t> </a:t>
            </a:r>
          </a:p>
          <a:p>
            <a:r>
              <a:rPr lang="es-VE" b="1" dirty="0" smtClean="0">
                <a:latin typeface="Comic Sans MS" pitchFamily="66" charset="0"/>
              </a:rPr>
              <a:t>e inmunidad </a:t>
            </a:r>
          </a:p>
          <a:p>
            <a:r>
              <a:rPr lang="es-VE" b="1" dirty="0" smtClean="0">
                <a:latin typeface="Comic Sans MS" pitchFamily="66" charset="0"/>
              </a:rPr>
              <a:t>intestinal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392046" y="1970631"/>
            <a:ext cx="3550743" cy="224676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>
                <a:latin typeface="Comic Sans MS" panose="030F0702030302020204" pitchFamily="66" charset="0"/>
              </a:rPr>
              <a:t>C</a:t>
            </a:r>
            <a:r>
              <a:rPr lang="es-VE" sz="2000" dirty="0" smtClean="0">
                <a:latin typeface="Comic Sans MS" panose="030F0702030302020204" pitchFamily="66" charset="0"/>
              </a:rPr>
              <a:t>omponentes vegetales de la </a:t>
            </a:r>
            <a:r>
              <a:rPr lang="es-VE" sz="2000" b="1" dirty="0" smtClean="0">
                <a:latin typeface="Comic Sans MS" panose="030F0702030302020204" pitchFamily="66" charset="0"/>
              </a:rPr>
              <a:t>dieta</a:t>
            </a:r>
            <a:r>
              <a:rPr lang="es-VE" sz="2000" dirty="0" smtClean="0">
                <a:latin typeface="Comic Sans MS" panose="030F0702030302020204" pitchFamily="66" charset="0"/>
              </a:rPr>
              <a:t> interactúan con </a:t>
            </a:r>
            <a:r>
              <a:rPr lang="es-VE" sz="2000" b="1" dirty="0" smtClean="0">
                <a:latin typeface="Comic Sans MS" panose="030F0702030302020204" pitchFamily="66" charset="0"/>
              </a:rPr>
              <a:t>receptores inmunes intestinales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AhR</a:t>
            </a:r>
            <a:r>
              <a:rPr lang="es-VE" sz="2000" dirty="0" smtClean="0">
                <a:latin typeface="Comic Sans MS" panose="030F0702030302020204" pitchFamily="66" charset="0"/>
              </a:rPr>
              <a:t> y regulan organogénesis de folículos linfoides intestinales y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microbiota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392070" y="4324105"/>
            <a:ext cx="3454004" cy="18928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AhR</a:t>
            </a:r>
            <a:r>
              <a:rPr lang="es-VE" dirty="0" smtClean="0">
                <a:latin typeface="Comic Sans MS" panose="030F0702030302020204" pitchFamily="66" charset="0"/>
              </a:rPr>
              <a:t> factor de transcripción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activado por ligando.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r>
              <a:rPr lang="es-VE" b="1" dirty="0" smtClean="0">
                <a:latin typeface="Comic Sans MS" panose="030F0702030302020204" pitchFamily="66" charset="0"/>
              </a:rPr>
              <a:t>Deficiencia de </a:t>
            </a:r>
            <a:r>
              <a:rPr lang="es-VE" b="1" dirty="0" err="1" smtClean="0">
                <a:latin typeface="Comic Sans MS" panose="030F0702030302020204" pitchFamily="66" charset="0"/>
              </a:rPr>
              <a:t>AhR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aumenta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vulnerabilidad epitelial, activación inmune y </a:t>
            </a:r>
            <a:r>
              <a:rPr lang="es-VE" b="1" dirty="0" smtClean="0">
                <a:latin typeface="Comic Sans MS" panose="030F0702030302020204" pitchFamily="66" charset="0"/>
              </a:rPr>
              <a:t>alteración composición </a:t>
            </a:r>
            <a:r>
              <a:rPr lang="es-VE" b="1" dirty="0" err="1" smtClean="0">
                <a:latin typeface="Comic Sans MS" panose="030F0702030302020204" pitchFamily="66" charset="0"/>
              </a:rPr>
              <a:t>microbiota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pic>
        <p:nvPicPr>
          <p:cNvPr id="15" name="1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5" t="11919" r="3115" b="13993"/>
          <a:stretch/>
        </p:blipFill>
        <p:spPr>
          <a:xfrm>
            <a:off x="5728600" y="272576"/>
            <a:ext cx="2375204" cy="1291412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209196" y="5218850"/>
            <a:ext cx="1787319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itchFamily="66" charset="0"/>
              </a:rPr>
              <a:t>AhR</a:t>
            </a:r>
            <a:r>
              <a:rPr lang="es-VE" sz="1200" b="1" dirty="0" smtClean="0">
                <a:latin typeface="Comic Sans MS" pitchFamily="66" charset="0"/>
              </a:rPr>
              <a:t>: </a:t>
            </a:r>
            <a:r>
              <a:rPr lang="es-VE" sz="1200" dirty="0" smtClean="0">
                <a:latin typeface="Comic Sans MS" pitchFamily="66" charset="0"/>
              </a:rPr>
              <a:t>Receptor</a:t>
            </a:r>
            <a:endParaRPr lang="es-VE" sz="1200" dirty="0">
              <a:latin typeface="Comic Sans MS" pitchFamily="66" charset="0"/>
            </a:endParaRPr>
          </a:p>
          <a:p>
            <a:r>
              <a:rPr lang="es-VE" sz="1200" dirty="0" err="1" smtClean="0">
                <a:latin typeface="Comic Sans MS" pitchFamily="66" charset="0"/>
              </a:rPr>
              <a:t>Ary</a:t>
            </a:r>
            <a:r>
              <a:rPr lang="es-VE" sz="1200" dirty="0" smtClean="0">
                <a:latin typeface="Comic Sans MS" pitchFamily="66" charset="0"/>
              </a:rPr>
              <a:t> hidrocarbono, factor de transcripción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815077" y="243367"/>
            <a:ext cx="2792752" cy="1292662"/>
          </a:xfrm>
          <a:prstGeom prst="rect">
            <a:avLst/>
          </a:prstGeom>
          <a:solidFill>
            <a:srgbClr val="A9DA7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Vegetales crucíferos:</a:t>
            </a:r>
          </a:p>
          <a:p>
            <a:pPr algn="ctr"/>
            <a:r>
              <a:rPr lang="es-VE" dirty="0">
                <a:latin typeface="Comic Sans MS" pitchFamily="66" charset="0"/>
              </a:rPr>
              <a:t>r</a:t>
            </a:r>
            <a:r>
              <a:rPr lang="es-VE" dirty="0" smtClean="0">
                <a:latin typeface="Comic Sans MS" pitchFamily="66" charset="0"/>
              </a:rPr>
              <a:t>epollo, col de Bruselas, </a:t>
            </a:r>
          </a:p>
          <a:p>
            <a:pPr algn="ctr"/>
            <a:r>
              <a:rPr lang="es-VE" dirty="0">
                <a:latin typeface="Comic Sans MS" pitchFamily="66" charset="0"/>
              </a:rPr>
              <a:t>b</a:t>
            </a:r>
            <a:r>
              <a:rPr lang="es-VE" dirty="0" smtClean="0">
                <a:latin typeface="Comic Sans MS" pitchFamily="66" charset="0"/>
              </a:rPr>
              <a:t>rócoli, coliflor</a:t>
            </a:r>
          </a:p>
          <a:p>
            <a:pPr algn="ctr"/>
            <a:endParaRPr lang="es-VE" sz="800" dirty="0" smtClean="0">
              <a:latin typeface="Comic Sans MS" pitchFamily="66" charset="0"/>
            </a:endParaRPr>
          </a:p>
          <a:p>
            <a:pPr algn="ctr"/>
            <a:r>
              <a:rPr lang="es-VE" sz="1600" b="1" dirty="0" err="1" smtClean="0">
                <a:latin typeface="Comic Sans MS" pitchFamily="66" charset="0"/>
              </a:rPr>
              <a:t>Indol</a:t>
            </a:r>
            <a:r>
              <a:rPr lang="es-VE" sz="1600" b="1" dirty="0" smtClean="0">
                <a:latin typeface="Comic Sans MS" pitchFamily="66" charset="0"/>
              </a:rPr>
              <a:t> 3 carbinol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304585" y="1958356"/>
            <a:ext cx="1764968" cy="123110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b="1" dirty="0" smtClean="0">
                <a:latin typeface="Comic Sans MS" pitchFamily="66" charset="0"/>
              </a:rPr>
              <a:t>Ligandos </a:t>
            </a:r>
            <a:r>
              <a:rPr lang="es-VE" b="1" dirty="0" err="1">
                <a:latin typeface="Comic Sans MS" pitchFamily="66" charset="0"/>
              </a:rPr>
              <a:t>AhR</a:t>
            </a:r>
            <a:endParaRPr lang="es-VE" b="1" dirty="0">
              <a:latin typeface="Comic Sans MS" pitchFamily="66" charset="0"/>
            </a:endParaRPr>
          </a:p>
          <a:p>
            <a:r>
              <a:rPr lang="es-VE" sz="1400" dirty="0" smtClean="0">
                <a:latin typeface="Comic Sans MS" pitchFamily="66" charset="0"/>
              </a:rPr>
              <a:t>-</a:t>
            </a:r>
            <a:r>
              <a:rPr lang="es-VE" sz="1400" dirty="0" err="1" smtClean="0">
                <a:latin typeface="Comic Sans MS" pitchFamily="66" charset="0"/>
              </a:rPr>
              <a:t>Indolo</a:t>
            </a:r>
            <a:r>
              <a:rPr lang="es-VE" sz="1400" dirty="0" smtClean="0">
                <a:latin typeface="Comic Sans MS" pitchFamily="66" charset="0"/>
              </a:rPr>
              <a:t>(3,3-b</a:t>
            </a:r>
            <a:r>
              <a:rPr lang="es-VE" sz="1400" dirty="0">
                <a:latin typeface="Comic Sans MS" pitchFamily="66" charset="0"/>
              </a:rPr>
              <a:t>) </a:t>
            </a:r>
            <a:r>
              <a:rPr lang="es-VE" sz="1400" dirty="0" smtClean="0">
                <a:latin typeface="Comic Sans MS" pitchFamily="66" charset="0"/>
              </a:rPr>
              <a:t>carbazol-6 </a:t>
            </a:r>
            <a:r>
              <a:rPr lang="es-VE" sz="1400" dirty="0" err="1" smtClean="0">
                <a:latin typeface="Comic Sans MS" pitchFamily="66" charset="0"/>
              </a:rPr>
              <a:t>formilindolo</a:t>
            </a:r>
            <a:r>
              <a:rPr lang="es-VE" sz="1400" dirty="0" smtClean="0">
                <a:latin typeface="Comic Sans MS" pitchFamily="66" charset="0"/>
              </a:rPr>
              <a:t>(3,3-b)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carbazole</a:t>
            </a:r>
            <a:endParaRPr lang="es-VE" sz="1400" dirty="0" smtClean="0">
              <a:latin typeface="Comic Sans MS" panose="030F0702030302020204" pitchFamily="66" charset="0"/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209196" y="638685"/>
            <a:ext cx="12514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</a:t>
            </a:r>
            <a:r>
              <a:rPr lang="es-VE" sz="1400" dirty="0">
                <a:latin typeface="Comic Sans MS" pitchFamily="66" charset="0"/>
              </a:rPr>
              <a:t> </a:t>
            </a:r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17" name="6 CuadroTexto"/>
          <p:cNvSpPr txBox="1"/>
          <p:nvPr/>
        </p:nvSpPr>
        <p:spPr>
          <a:xfrm>
            <a:off x="209196" y="243367"/>
            <a:ext cx="775332" cy="338554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68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3" grpId="0" animBg="1"/>
      <p:bldP spid="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37 CuadroTexto"/>
          <p:cNvSpPr txBox="1"/>
          <p:nvPr/>
        </p:nvSpPr>
        <p:spPr>
          <a:xfrm>
            <a:off x="6328199" y="6591206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534041" y="2174906"/>
            <a:ext cx="6059282" cy="34470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9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Funciones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inmunes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intestinales</a:t>
            </a:r>
            <a:r>
              <a:rPr lang="en-US" sz="2000" dirty="0" smtClean="0">
                <a:latin typeface="Comic Sans MS" panose="030F0702030302020204" pitchFamily="66" charset="0"/>
              </a:rPr>
              <a:t> son </a:t>
            </a:r>
            <a:r>
              <a:rPr lang="en-US" sz="2000" dirty="0" err="1" smtClean="0">
                <a:latin typeface="Comic Sans MS" panose="030F0702030302020204" pitchFamily="66" charset="0"/>
              </a:rPr>
              <a:t>dependientes</a:t>
            </a:r>
            <a:r>
              <a:rPr lang="en-US" sz="2000" dirty="0" smtClean="0">
                <a:latin typeface="Comic Sans MS" panose="030F0702030302020204" pitchFamily="66" charset="0"/>
              </a:rPr>
              <a:t> de ligandos de </a:t>
            </a:r>
            <a:r>
              <a:rPr lang="en-US" sz="2000" dirty="0" err="1" smtClean="0">
                <a:latin typeface="Comic Sans MS" panose="030F0702030302020204" pitchFamily="66" charset="0"/>
              </a:rPr>
              <a:t>AhR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dieta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mic Sans MS" panose="030F0702030302020204" pitchFamily="66" charset="0"/>
              </a:rPr>
              <a:t>Indole-3-carbinol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un </a:t>
            </a:r>
            <a:r>
              <a:rPr lang="en-US" sz="2000" b="1" dirty="0" smtClean="0">
                <a:latin typeface="Comic Sans MS" panose="030F0702030302020204" pitchFamily="66" charset="0"/>
              </a:rPr>
              <a:t>ligando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AhR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en </a:t>
            </a:r>
            <a:r>
              <a:rPr lang="en-US" sz="2000" dirty="0" err="1" smtClean="0">
                <a:latin typeface="Comic Sans MS" panose="030F0702030302020204" pitchFamily="66" charset="0"/>
              </a:rPr>
              <a:t>crucíferas</a:t>
            </a:r>
            <a:r>
              <a:rPr lang="en-US" sz="2000" dirty="0" smtClean="0">
                <a:latin typeface="Comic Sans MS" panose="030F0702030302020204" pitchFamily="66" charset="0"/>
              </a:rPr>
              <a:t>: </a:t>
            </a:r>
            <a:r>
              <a:rPr lang="en-US" sz="2000" dirty="0" err="1" smtClean="0">
                <a:latin typeface="Comic Sans MS" panose="030F0702030302020204" pitchFamily="66" charset="0"/>
              </a:rPr>
              <a:t>brócoli</a:t>
            </a:r>
            <a:r>
              <a:rPr lang="en-US" sz="2000" dirty="0" smtClean="0">
                <a:latin typeface="Comic Sans MS" panose="030F0702030302020204" pitchFamily="66" charset="0"/>
              </a:rPr>
              <a:t> y col de </a:t>
            </a:r>
            <a:r>
              <a:rPr lang="en-US" sz="2000" dirty="0" err="1" smtClean="0">
                <a:latin typeface="Comic Sans MS" panose="030F0702030302020204" pitchFamily="66" charset="0"/>
              </a:rPr>
              <a:t>Bruselas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Después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su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ingesta</a:t>
            </a:r>
            <a:r>
              <a:rPr lang="en-US" sz="2000" dirty="0" smtClean="0">
                <a:latin typeface="Comic Sans MS" panose="030F0702030302020204" pitchFamily="66" charset="0"/>
              </a:rPr>
              <a:t>, indole-3-carbinol en </a:t>
            </a:r>
            <a:r>
              <a:rPr lang="en-US" sz="2000" dirty="0" err="1" smtClean="0">
                <a:latin typeface="Comic Sans MS" panose="030F0702030302020204" pitchFamily="66" charset="0"/>
              </a:rPr>
              <a:t>presencia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ácido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gástrico</a:t>
            </a:r>
            <a:r>
              <a:rPr lang="en-US" sz="2000" b="1" dirty="0" smtClean="0">
                <a:latin typeface="Comic Sans MS" panose="030F0702030302020204" pitchFamily="66" charset="0"/>
              </a:rPr>
              <a:t>  </a:t>
            </a:r>
            <a:r>
              <a:rPr lang="en-US" sz="2000" dirty="0" smtClean="0">
                <a:latin typeface="Comic Sans MS" panose="030F0702030302020204" pitchFamily="66" charset="0"/>
              </a:rPr>
              <a:t>se </a:t>
            </a:r>
            <a:r>
              <a:rPr lang="en-US" sz="2000" dirty="0" err="1" smtClean="0">
                <a:latin typeface="Comic Sans MS" panose="030F0702030302020204" pitchFamily="66" charset="0"/>
              </a:rPr>
              <a:t>convierte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b="1" dirty="0" smtClean="0">
                <a:latin typeface="Comic Sans MS" panose="030F0702030302020204" pitchFamily="66" charset="0"/>
              </a:rPr>
              <a:t>ligando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alta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afinidad</a:t>
            </a:r>
            <a:r>
              <a:rPr lang="en-US" sz="2000" dirty="0" smtClean="0">
                <a:latin typeface="Comic Sans MS" panose="030F0702030302020204" pitchFamily="66" charset="0"/>
              </a:rPr>
              <a:t>: </a:t>
            </a:r>
            <a:r>
              <a:rPr lang="en-US" sz="1600" dirty="0" err="1" smtClean="0">
                <a:latin typeface="Comic Sans MS" panose="030F0702030302020204" pitchFamily="66" charset="0"/>
              </a:rPr>
              <a:t>indol</a:t>
            </a:r>
            <a:r>
              <a:rPr lang="en-US" sz="1600" dirty="0" smtClean="0">
                <a:latin typeface="Comic Sans MS" panose="030F0702030302020204" pitchFamily="66" charset="0"/>
              </a:rPr>
              <a:t>[3,2-b] </a:t>
            </a:r>
            <a:r>
              <a:rPr lang="es-VE" sz="1600" dirty="0" err="1" smtClean="0">
                <a:latin typeface="Comic Sans MS" panose="030F0702030302020204" pitchFamily="66" charset="0"/>
              </a:rPr>
              <a:t>carbazole</a:t>
            </a:r>
            <a:r>
              <a:rPr lang="es-VE" sz="1600" dirty="0" smtClean="0">
                <a:latin typeface="Comic Sans MS" panose="030F0702030302020204" pitchFamily="66" charset="0"/>
              </a:rPr>
              <a:t> o </a:t>
            </a:r>
            <a:r>
              <a:rPr lang="es-VE" sz="1600" dirty="0">
                <a:latin typeface="Comic Sans MS" panose="030F0702030302020204" pitchFamily="66" charset="0"/>
              </a:rPr>
              <a:t>6-formylindolo[3,2-b]</a:t>
            </a:r>
            <a:r>
              <a:rPr lang="es-VE" sz="1600" dirty="0" err="1">
                <a:latin typeface="Comic Sans MS" panose="030F0702030302020204" pitchFamily="66" charset="0"/>
              </a:rPr>
              <a:t>carbazole</a:t>
            </a:r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VE" sz="900" dirty="0" smtClean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2398666" y="1614530"/>
            <a:ext cx="433003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Dieta e Inmunidad 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993256" y="271438"/>
            <a:ext cx="13234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251520" y="260648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2402114" y="5720715"/>
            <a:ext cx="4392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Tilq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366: 181-183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06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ximena\Desktop\imagenes microb\Imagen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800" y="469431"/>
            <a:ext cx="4269587" cy="548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36293" y="1886857"/>
            <a:ext cx="2633381" cy="1477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itchFamily="66" charset="0"/>
              </a:rPr>
              <a:t>Linfocitos </a:t>
            </a:r>
            <a:r>
              <a:rPr lang="es-VE" sz="1600" dirty="0">
                <a:latin typeface="Comic Sans MS" pitchFamily="66" charset="0"/>
              </a:rPr>
              <a:t>I</a:t>
            </a:r>
            <a:r>
              <a:rPr lang="es-VE" sz="1600" dirty="0" smtClean="0">
                <a:latin typeface="Comic Sans MS" pitchFamily="66" charset="0"/>
              </a:rPr>
              <a:t>ntraepiteliales </a:t>
            </a:r>
          </a:p>
          <a:p>
            <a:r>
              <a:rPr lang="es-VE" sz="1600" dirty="0" smtClean="0">
                <a:latin typeface="Comic Sans MS" pitchFamily="66" charset="0"/>
              </a:rPr>
              <a:t>     Especializados </a:t>
            </a:r>
            <a:r>
              <a:rPr lang="es-VE" sz="1600" b="1" dirty="0" err="1" smtClean="0">
                <a:latin typeface="Comic Sans MS" pitchFamily="66" charset="0"/>
              </a:rPr>
              <a:t>IELs</a:t>
            </a:r>
            <a:endParaRPr lang="es-VE" sz="1600" b="1" dirty="0" smtClean="0">
              <a:latin typeface="Comic Sans MS" pitchFamily="66" charset="0"/>
            </a:endParaRPr>
          </a:p>
          <a:p>
            <a:endParaRPr lang="es-VE" sz="1000" dirty="0">
              <a:latin typeface="Comic Sans MS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itchFamily="66" charset="0"/>
              </a:rPr>
              <a:t>Células Linfoides </a:t>
            </a:r>
          </a:p>
          <a:p>
            <a:r>
              <a:rPr lang="es-VE" sz="1600" dirty="0" smtClean="0">
                <a:latin typeface="Comic Sans MS" pitchFamily="66" charset="0"/>
              </a:rPr>
              <a:t>     Intestinales </a:t>
            </a:r>
            <a:r>
              <a:rPr lang="es-VE" sz="1600" b="1" dirty="0" err="1" smtClean="0">
                <a:latin typeface="Comic Sans MS" pitchFamily="66" charset="0"/>
              </a:rPr>
              <a:t>ILCs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679073" y="795541"/>
            <a:ext cx="1651414" cy="369332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Ligando </a:t>
            </a:r>
            <a:r>
              <a:rPr lang="es-VE" b="1" dirty="0" err="1" smtClean="0">
                <a:latin typeface="Comic Sans MS" pitchFamily="66" charset="0"/>
              </a:rPr>
              <a:t>AhR</a:t>
            </a:r>
            <a:r>
              <a:rPr lang="es-VE" b="1" dirty="0" smtClean="0">
                <a:latin typeface="Comic Sans MS" pitchFamily="66" charset="0"/>
              </a:rPr>
              <a:t> 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179266" y="1693025"/>
            <a:ext cx="774571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itchFamily="66" charset="0"/>
              </a:rPr>
              <a:t>AhR</a:t>
            </a:r>
            <a:r>
              <a:rPr lang="es-VE" b="1" dirty="0" smtClean="0">
                <a:latin typeface="Comic Sans MS" pitchFamily="66" charset="0"/>
              </a:rPr>
              <a:t>-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650157" y="2286382"/>
            <a:ext cx="710451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AhR</a:t>
            </a:r>
            <a:r>
              <a:rPr lang="es-VE" sz="1600" b="1" dirty="0" smtClean="0">
                <a:latin typeface="Comic Sans MS" pitchFamily="66" charset="0"/>
              </a:rPr>
              <a:t>-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534981" y="2344882"/>
            <a:ext cx="1048685" cy="307777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Chaperona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170286" y="3785426"/>
            <a:ext cx="774571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itchFamily="66" charset="0"/>
              </a:rPr>
              <a:t>AhR</a:t>
            </a:r>
            <a:r>
              <a:rPr lang="es-VE" b="1" dirty="0" smtClean="0">
                <a:latin typeface="Comic Sans MS" pitchFamily="66" charset="0"/>
              </a:rPr>
              <a:t>-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4170285" y="3429000"/>
            <a:ext cx="726481" cy="369332"/>
          </a:xfrm>
          <a:prstGeom prst="rect">
            <a:avLst/>
          </a:prstGeom>
          <a:solidFill>
            <a:srgbClr val="92D050"/>
          </a:solidFill>
          <a:effectLst/>
        </p:spPr>
        <p:txBody>
          <a:bodyPr wrap="square" rtlCol="0">
            <a:spAutoFit/>
          </a:bodyPr>
          <a:lstStyle/>
          <a:p>
            <a:r>
              <a:rPr lang="es-VE" b="1" dirty="0" err="1" smtClean="0">
                <a:latin typeface="Comic Sans MS" pitchFamily="66" charset="0"/>
              </a:rPr>
              <a:t>Arnt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389099" y="4390304"/>
            <a:ext cx="72648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AhR</a:t>
            </a:r>
            <a:r>
              <a:rPr lang="es-VE" dirty="0" smtClean="0">
                <a:latin typeface="Comic Sans MS" pitchFamily="66" charset="0"/>
              </a:rPr>
              <a:t>-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5389099" y="4033878"/>
            <a:ext cx="692818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Arnt</a:t>
            </a:r>
            <a:endParaRPr lang="es-VE" dirty="0">
              <a:latin typeface="Comic Sans MS" pitchFamily="66" charset="0"/>
            </a:endParaRPr>
          </a:p>
        </p:txBody>
      </p:sp>
      <p:cxnSp>
        <p:nvCxnSpPr>
          <p:cNvPr id="19" name="18 Conector recto"/>
          <p:cNvCxnSpPr/>
          <p:nvPr/>
        </p:nvCxnSpPr>
        <p:spPr>
          <a:xfrm>
            <a:off x="6002811" y="3881227"/>
            <a:ext cx="1554991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Forma libre"/>
          <p:cNvSpPr/>
          <p:nvPr/>
        </p:nvSpPr>
        <p:spPr>
          <a:xfrm>
            <a:off x="5452124" y="1167663"/>
            <a:ext cx="83598" cy="561019"/>
          </a:xfrm>
          <a:custGeom>
            <a:avLst/>
            <a:gdLst>
              <a:gd name="connsiteX0" fmla="*/ 0 w 258268"/>
              <a:gd name="connsiteY0" fmla="*/ 0 h 746975"/>
              <a:gd name="connsiteX1" fmla="*/ 77273 w 258268"/>
              <a:gd name="connsiteY1" fmla="*/ 64394 h 746975"/>
              <a:gd name="connsiteX2" fmla="*/ 90152 w 258268"/>
              <a:gd name="connsiteY2" fmla="*/ 115910 h 746975"/>
              <a:gd name="connsiteX3" fmla="*/ 115910 w 258268"/>
              <a:gd name="connsiteY3" fmla="*/ 154546 h 746975"/>
              <a:gd name="connsiteX4" fmla="*/ 128789 w 258268"/>
              <a:gd name="connsiteY4" fmla="*/ 193183 h 746975"/>
              <a:gd name="connsiteX5" fmla="*/ 141668 w 258268"/>
              <a:gd name="connsiteY5" fmla="*/ 244698 h 746975"/>
              <a:gd name="connsiteX6" fmla="*/ 167425 w 258268"/>
              <a:gd name="connsiteY6" fmla="*/ 296214 h 746975"/>
              <a:gd name="connsiteX7" fmla="*/ 193183 w 258268"/>
              <a:gd name="connsiteY7" fmla="*/ 412124 h 746975"/>
              <a:gd name="connsiteX8" fmla="*/ 206062 w 258268"/>
              <a:gd name="connsiteY8" fmla="*/ 450760 h 746975"/>
              <a:gd name="connsiteX9" fmla="*/ 218941 w 258268"/>
              <a:gd name="connsiteY9" fmla="*/ 502276 h 746975"/>
              <a:gd name="connsiteX10" fmla="*/ 231820 w 258268"/>
              <a:gd name="connsiteY10" fmla="*/ 540913 h 746975"/>
              <a:gd name="connsiteX11" fmla="*/ 257577 w 258268"/>
              <a:gd name="connsiteY11" fmla="*/ 695459 h 746975"/>
              <a:gd name="connsiteX12" fmla="*/ 257577 w 258268"/>
              <a:gd name="connsiteY12" fmla="*/ 746975 h 74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8268" h="746975">
                <a:moveTo>
                  <a:pt x="0" y="0"/>
                </a:moveTo>
                <a:cubicBezTo>
                  <a:pt x="25758" y="21465"/>
                  <a:pt x="56688" y="37928"/>
                  <a:pt x="77273" y="64394"/>
                </a:cubicBezTo>
                <a:cubicBezTo>
                  <a:pt x="88140" y="78366"/>
                  <a:pt x="83179" y="99641"/>
                  <a:pt x="90152" y="115910"/>
                </a:cubicBezTo>
                <a:cubicBezTo>
                  <a:pt x="96249" y="130137"/>
                  <a:pt x="107324" y="141667"/>
                  <a:pt x="115910" y="154546"/>
                </a:cubicBezTo>
                <a:cubicBezTo>
                  <a:pt x="120203" y="167425"/>
                  <a:pt x="125059" y="180130"/>
                  <a:pt x="128789" y="193183"/>
                </a:cubicBezTo>
                <a:cubicBezTo>
                  <a:pt x="133652" y="210202"/>
                  <a:pt x="135453" y="228125"/>
                  <a:pt x="141668" y="244698"/>
                </a:cubicBezTo>
                <a:cubicBezTo>
                  <a:pt x="148409" y="262674"/>
                  <a:pt x="160684" y="278238"/>
                  <a:pt x="167425" y="296214"/>
                </a:cubicBezTo>
                <a:cubicBezTo>
                  <a:pt x="177342" y="322660"/>
                  <a:pt x="187062" y="387639"/>
                  <a:pt x="193183" y="412124"/>
                </a:cubicBezTo>
                <a:cubicBezTo>
                  <a:pt x="196476" y="425294"/>
                  <a:pt x="202333" y="437707"/>
                  <a:pt x="206062" y="450760"/>
                </a:cubicBezTo>
                <a:cubicBezTo>
                  <a:pt x="210925" y="467779"/>
                  <a:pt x="214078" y="485257"/>
                  <a:pt x="218941" y="502276"/>
                </a:cubicBezTo>
                <a:cubicBezTo>
                  <a:pt x="222671" y="515329"/>
                  <a:pt x="228527" y="527743"/>
                  <a:pt x="231820" y="540913"/>
                </a:cubicBezTo>
                <a:cubicBezTo>
                  <a:pt x="241381" y="579155"/>
                  <a:pt x="254461" y="661182"/>
                  <a:pt x="257577" y="695459"/>
                </a:cubicBezTo>
                <a:cubicBezTo>
                  <a:pt x="259132" y="712560"/>
                  <a:pt x="257577" y="729803"/>
                  <a:pt x="257577" y="746975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itchFamily="66" charset="0"/>
            </a:endParaRPr>
          </a:p>
        </p:txBody>
      </p:sp>
      <p:sp>
        <p:nvSpPr>
          <p:cNvPr id="23" name="22 Forma libre"/>
          <p:cNvSpPr/>
          <p:nvPr/>
        </p:nvSpPr>
        <p:spPr>
          <a:xfrm>
            <a:off x="6316124" y="1926807"/>
            <a:ext cx="551780" cy="426977"/>
          </a:xfrm>
          <a:custGeom>
            <a:avLst/>
            <a:gdLst>
              <a:gd name="connsiteX0" fmla="*/ 0 w 656823"/>
              <a:gd name="connsiteY0" fmla="*/ 0 h 154546"/>
              <a:gd name="connsiteX1" fmla="*/ 425003 w 656823"/>
              <a:gd name="connsiteY1" fmla="*/ 12879 h 154546"/>
              <a:gd name="connsiteX2" fmla="*/ 489397 w 656823"/>
              <a:gd name="connsiteY2" fmla="*/ 25758 h 154546"/>
              <a:gd name="connsiteX3" fmla="*/ 566671 w 656823"/>
              <a:gd name="connsiteY3" fmla="*/ 77273 h 154546"/>
              <a:gd name="connsiteX4" fmla="*/ 605307 w 656823"/>
              <a:gd name="connsiteY4" fmla="*/ 103031 h 154546"/>
              <a:gd name="connsiteX5" fmla="*/ 643944 w 656823"/>
              <a:gd name="connsiteY5" fmla="*/ 128789 h 154546"/>
              <a:gd name="connsiteX6" fmla="*/ 656823 w 656823"/>
              <a:gd name="connsiteY6" fmla="*/ 154546 h 154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6823" h="154546">
                <a:moveTo>
                  <a:pt x="0" y="0"/>
                </a:moveTo>
                <a:cubicBezTo>
                  <a:pt x="141668" y="4293"/>
                  <a:pt x="283466" y="5430"/>
                  <a:pt x="425003" y="12879"/>
                </a:cubicBezTo>
                <a:cubicBezTo>
                  <a:pt x="446863" y="14030"/>
                  <a:pt x="469469" y="16700"/>
                  <a:pt x="489397" y="25758"/>
                </a:cubicBezTo>
                <a:cubicBezTo>
                  <a:pt x="517579" y="38568"/>
                  <a:pt x="540913" y="60101"/>
                  <a:pt x="566671" y="77273"/>
                </a:cubicBezTo>
                <a:lnTo>
                  <a:pt x="605307" y="103031"/>
                </a:lnTo>
                <a:cubicBezTo>
                  <a:pt x="618186" y="111617"/>
                  <a:pt x="637022" y="114945"/>
                  <a:pt x="643944" y="128789"/>
                </a:cubicBezTo>
                <a:lnTo>
                  <a:pt x="656823" y="154546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itchFamily="66" charset="0"/>
            </a:endParaRPr>
          </a:p>
        </p:txBody>
      </p:sp>
      <p:sp>
        <p:nvSpPr>
          <p:cNvPr id="26" name="25 Forma libre"/>
          <p:cNvSpPr/>
          <p:nvPr/>
        </p:nvSpPr>
        <p:spPr>
          <a:xfrm>
            <a:off x="4353522" y="4463797"/>
            <a:ext cx="1030414" cy="309093"/>
          </a:xfrm>
          <a:custGeom>
            <a:avLst/>
            <a:gdLst>
              <a:gd name="connsiteX0" fmla="*/ 0 w 1030414"/>
              <a:gd name="connsiteY0" fmla="*/ 0 h 309093"/>
              <a:gd name="connsiteX1" fmla="*/ 64394 w 1030414"/>
              <a:gd name="connsiteY1" fmla="*/ 77273 h 309093"/>
              <a:gd name="connsiteX2" fmla="*/ 103031 w 1030414"/>
              <a:gd name="connsiteY2" fmla="*/ 90152 h 309093"/>
              <a:gd name="connsiteX3" fmla="*/ 141668 w 1030414"/>
              <a:gd name="connsiteY3" fmla="*/ 115910 h 309093"/>
              <a:gd name="connsiteX4" fmla="*/ 321972 w 1030414"/>
              <a:gd name="connsiteY4" fmla="*/ 193183 h 309093"/>
              <a:gd name="connsiteX5" fmla="*/ 399245 w 1030414"/>
              <a:gd name="connsiteY5" fmla="*/ 206062 h 309093"/>
              <a:gd name="connsiteX6" fmla="*/ 528034 w 1030414"/>
              <a:gd name="connsiteY6" fmla="*/ 218941 h 309093"/>
              <a:gd name="connsiteX7" fmla="*/ 914400 w 1030414"/>
              <a:gd name="connsiteY7" fmla="*/ 244699 h 309093"/>
              <a:gd name="connsiteX8" fmla="*/ 991673 w 1030414"/>
              <a:gd name="connsiteY8" fmla="*/ 283335 h 309093"/>
              <a:gd name="connsiteX9" fmla="*/ 1030310 w 1030414"/>
              <a:gd name="connsiteY9" fmla="*/ 309093 h 30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30414" h="309093">
                <a:moveTo>
                  <a:pt x="0" y="0"/>
                </a:moveTo>
                <a:cubicBezTo>
                  <a:pt x="21465" y="25758"/>
                  <a:pt x="39161" y="55194"/>
                  <a:pt x="64394" y="77273"/>
                </a:cubicBezTo>
                <a:cubicBezTo>
                  <a:pt x="74611" y="86213"/>
                  <a:pt x="90889" y="84081"/>
                  <a:pt x="103031" y="90152"/>
                </a:cubicBezTo>
                <a:cubicBezTo>
                  <a:pt x="116876" y="97074"/>
                  <a:pt x="128079" y="108498"/>
                  <a:pt x="141668" y="115910"/>
                </a:cubicBezTo>
                <a:cubicBezTo>
                  <a:pt x="182960" y="138433"/>
                  <a:pt x="269099" y="184371"/>
                  <a:pt x="321972" y="193183"/>
                </a:cubicBezTo>
                <a:cubicBezTo>
                  <a:pt x="347730" y="197476"/>
                  <a:pt x="373334" y="202823"/>
                  <a:pt x="399245" y="206062"/>
                </a:cubicBezTo>
                <a:cubicBezTo>
                  <a:pt x="442056" y="211413"/>
                  <a:pt x="485067" y="215035"/>
                  <a:pt x="528034" y="218941"/>
                </a:cubicBezTo>
                <a:cubicBezTo>
                  <a:pt x="710063" y="235489"/>
                  <a:pt x="705287" y="233081"/>
                  <a:pt x="914400" y="244699"/>
                </a:cubicBezTo>
                <a:cubicBezTo>
                  <a:pt x="1011516" y="277071"/>
                  <a:pt x="891808" y="233403"/>
                  <a:pt x="991673" y="283335"/>
                </a:cubicBezTo>
                <a:cubicBezTo>
                  <a:pt x="1034383" y="304690"/>
                  <a:pt x="1030310" y="280387"/>
                  <a:pt x="1030310" y="309093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itchFamily="66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4614528" y="5353522"/>
            <a:ext cx="644728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itchFamily="66" charset="0"/>
              </a:rPr>
              <a:t>AhRE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293091" y="798512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Membrana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3304091" y="1747218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Citoplasma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3406416" y="5563810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Núcleo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1520" y="4606545"/>
            <a:ext cx="2783391" cy="923330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AhR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b="1" dirty="0" smtClean="0">
                <a:latin typeface="Comic Sans MS" panose="030F0702030302020204" pitchFamily="66" charset="0"/>
              </a:rPr>
              <a:t>activa</a:t>
            </a:r>
            <a:r>
              <a:rPr lang="es-VE" dirty="0" smtClean="0">
                <a:latin typeface="Comic Sans MS" panose="030F0702030302020204" pitchFamily="66" charset="0"/>
              </a:rPr>
              <a:t> muchos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genes</a:t>
            </a:r>
            <a:r>
              <a:rPr lang="es-VE" dirty="0" smtClean="0">
                <a:latin typeface="Comic Sans MS" panose="030F0702030302020204" pitchFamily="66" charset="0"/>
              </a:rPr>
              <a:t> con funciones en </a:t>
            </a:r>
            <a:r>
              <a:rPr lang="es-VE" b="1" dirty="0" smtClean="0">
                <a:latin typeface="Comic Sans MS" panose="030F0702030302020204" pitchFamily="66" charset="0"/>
              </a:rPr>
              <a:t>inflamación e inmunidad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856056" y="3159693"/>
            <a:ext cx="120417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Linfocito</a:t>
            </a:r>
          </a:p>
          <a:p>
            <a:r>
              <a:rPr lang="es-VE" b="1" dirty="0" smtClean="0">
                <a:latin typeface="Comic Sans MS" pitchFamily="66" charset="0"/>
              </a:rPr>
              <a:t>intestinal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51520" y="3599937"/>
            <a:ext cx="2286000" cy="646331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pPr lvl="0"/>
            <a:r>
              <a:rPr lang="es-VE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Arnt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  <a:r>
              <a:rPr lang="es-VE" dirty="0" err="1">
                <a:solidFill>
                  <a:prstClr val="black"/>
                </a:solidFill>
                <a:latin typeface="Comic Sans MS" panose="030F0702030302020204" pitchFamily="66" charset="0"/>
              </a:rPr>
              <a:t>traslocador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nuclear 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 </a:t>
            </a:r>
            <a:r>
              <a:rPr lang="es-VE" dirty="0" err="1">
                <a:solidFill>
                  <a:prstClr val="black"/>
                </a:solidFill>
                <a:latin typeface="Comic Sans MS" panose="030F0702030302020204" pitchFamily="66" charset="0"/>
              </a:rPr>
              <a:t>AhR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5" name="Conector recto 34"/>
          <p:cNvCxnSpPr>
            <a:stCxn id="2" idx="2"/>
          </p:cNvCxnSpPr>
          <p:nvPr/>
        </p:nvCxnSpPr>
        <p:spPr>
          <a:xfrm>
            <a:off x="3827853" y="1106289"/>
            <a:ext cx="958" cy="392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errar corchete 36"/>
          <p:cNvSpPr/>
          <p:nvPr/>
        </p:nvSpPr>
        <p:spPr>
          <a:xfrm>
            <a:off x="7734096" y="1499202"/>
            <a:ext cx="98921" cy="4453979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CuadroTexto"/>
          <p:cNvSpPr txBox="1"/>
          <p:nvPr/>
        </p:nvSpPr>
        <p:spPr>
          <a:xfrm>
            <a:off x="6669787" y="3970092"/>
            <a:ext cx="1284326" cy="923330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Genes </a:t>
            </a:r>
          </a:p>
          <a:p>
            <a:r>
              <a:rPr lang="es-VE" dirty="0" smtClean="0">
                <a:latin typeface="Comic Sans MS" pitchFamily="66" charset="0"/>
              </a:rPr>
              <a:t>regulados </a:t>
            </a:r>
          </a:p>
          <a:p>
            <a:r>
              <a:rPr lang="es-VE" dirty="0" smtClean="0">
                <a:latin typeface="Comic Sans MS" pitchFamily="66" charset="0"/>
              </a:rPr>
              <a:t>por </a:t>
            </a:r>
            <a:r>
              <a:rPr lang="es-VE" dirty="0" err="1" smtClean="0">
                <a:latin typeface="Comic Sans MS" pitchFamily="66" charset="0"/>
              </a:rPr>
              <a:t>AhR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42" name="8 CuadroTexto"/>
          <p:cNvSpPr txBox="1"/>
          <p:nvPr/>
        </p:nvSpPr>
        <p:spPr>
          <a:xfrm>
            <a:off x="3625590" y="2635790"/>
            <a:ext cx="1048685" cy="307777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Chaperona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43" name="6 CuadroTexto"/>
          <p:cNvSpPr txBox="1"/>
          <p:nvPr/>
        </p:nvSpPr>
        <p:spPr>
          <a:xfrm>
            <a:off x="5158607" y="2051150"/>
            <a:ext cx="1215397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itchFamily="66" charset="0"/>
              </a:rPr>
              <a:t>LigandoAhR</a:t>
            </a:r>
            <a:r>
              <a:rPr lang="es-VE" sz="1400" dirty="0" smtClean="0">
                <a:latin typeface="Comic Sans MS" pitchFamily="66" charset="0"/>
              </a:rPr>
              <a:t> 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44" name="6 CuadroTexto"/>
          <p:cNvSpPr txBox="1"/>
          <p:nvPr/>
        </p:nvSpPr>
        <p:spPr>
          <a:xfrm>
            <a:off x="4149932" y="4142331"/>
            <a:ext cx="1215397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itchFamily="66" charset="0"/>
              </a:rPr>
              <a:t>LigandoAhR</a:t>
            </a:r>
            <a:r>
              <a:rPr lang="es-VE" sz="1400" dirty="0" smtClean="0">
                <a:latin typeface="Comic Sans MS" pitchFamily="66" charset="0"/>
              </a:rPr>
              <a:t> 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41" name="Forma libre 40"/>
          <p:cNvSpPr/>
          <p:nvPr/>
        </p:nvSpPr>
        <p:spPr>
          <a:xfrm>
            <a:off x="4881944" y="2404242"/>
            <a:ext cx="991913" cy="1197915"/>
          </a:xfrm>
          <a:custGeom>
            <a:avLst/>
            <a:gdLst>
              <a:gd name="connsiteX0" fmla="*/ 725714 w 725714"/>
              <a:gd name="connsiteY0" fmla="*/ 0 h 1611105"/>
              <a:gd name="connsiteX1" fmla="*/ 493486 w 725714"/>
              <a:gd name="connsiteY1" fmla="*/ 1349828 h 1611105"/>
              <a:gd name="connsiteX2" fmla="*/ 0 w 725714"/>
              <a:gd name="connsiteY2" fmla="*/ 1611086 h 1611105"/>
              <a:gd name="connsiteX3" fmla="*/ 0 w 725714"/>
              <a:gd name="connsiteY3" fmla="*/ 1611086 h 1611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714" h="1611105">
                <a:moveTo>
                  <a:pt x="725714" y="0"/>
                </a:moveTo>
                <a:cubicBezTo>
                  <a:pt x="670076" y="540657"/>
                  <a:pt x="614438" y="1081314"/>
                  <a:pt x="493486" y="1349828"/>
                </a:cubicBezTo>
                <a:cubicBezTo>
                  <a:pt x="372534" y="1618342"/>
                  <a:pt x="0" y="1611086"/>
                  <a:pt x="0" y="1611086"/>
                </a:cubicBezTo>
                <a:lnTo>
                  <a:pt x="0" y="1611086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5" name="Forma libre 44"/>
          <p:cNvSpPr/>
          <p:nvPr/>
        </p:nvSpPr>
        <p:spPr>
          <a:xfrm>
            <a:off x="5542506" y="3261992"/>
            <a:ext cx="873400" cy="178160"/>
          </a:xfrm>
          <a:custGeom>
            <a:avLst/>
            <a:gdLst>
              <a:gd name="connsiteX0" fmla="*/ 812800 w 812800"/>
              <a:gd name="connsiteY0" fmla="*/ 0 h 457774"/>
              <a:gd name="connsiteX1" fmla="*/ 275772 w 812800"/>
              <a:gd name="connsiteY1" fmla="*/ 203200 h 457774"/>
              <a:gd name="connsiteX2" fmla="*/ 58057 w 812800"/>
              <a:gd name="connsiteY2" fmla="*/ 435428 h 457774"/>
              <a:gd name="connsiteX3" fmla="*/ 0 w 812800"/>
              <a:gd name="connsiteY3" fmla="*/ 435428 h 457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2800" h="457774">
                <a:moveTo>
                  <a:pt x="812800" y="0"/>
                </a:moveTo>
                <a:cubicBezTo>
                  <a:pt x="607181" y="65314"/>
                  <a:pt x="401562" y="130629"/>
                  <a:pt x="275772" y="203200"/>
                </a:cubicBezTo>
                <a:cubicBezTo>
                  <a:pt x="149982" y="275771"/>
                  <a:pt x="104019" y="396723"/>
                  <a:pt x="58057" y="435428"/>
                </a:cubicBezTo>
                <a:cubicBezTo>
                  <a:pt x="12095" y="474133"/>
                  <a:pt x="6047" y="454780"/>
                  <a:pt x="0" y="435428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6256749" y="3096220"/>
            <a:ext cx="692818" cy="369332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Arnt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46" name="Forma libre 45"/>
          <p:cNvSpPr/>
          <p:nvPr/>
        </p:nvSpPr>
        <p:spPr>
          <a:xfrm>
            <a:off x="4325257" y="1886857"/>
            <a:ext cx="885372" cy="624114"/>
          </a:xfrm>
          <a:custGeom>
            <a:avLst/>
            <a:gdLst>
              <a:gd name="connsiteX0" fmla="*/ 0 w 885372"/>
              <a:gd name="connsiteY0" fmla="*/ 624114 h 624114"/>
              <a:gd name="connsiteX1" fmla="*/ 188686 w 885372"/>
              <a:gd name="connsiteY1" fmla="*/ 188686 h 624114"/>
              <a:gd name="connsiteX2" fmla="*/ 885372 w 885372"/>
              <a:gd name="connsiteY2" fmla="*/ 0 h 62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5372" h="624114">
                <a:moveTo>
                  <a:pt x="0" y="624114"/>
                </a:moveTo>
                <a:cubicBezTo>
                  <a:pt x="20562" y="458409"/>
                  <a:pt x="41124" y="292705"/>
                  <a:pt x="188686" y="188686"/>
                </a:cubicBezTo>
                <a:cubicBezTo>
                  <a:pt x="336248" y="84667"/>
                  <a:pt x="610810" y="42333"/>
                  <a:pt x="885372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8" name="6 CuadroTexto"/>
          <p:cNvSpPr txBox="1"/>
          <p:nvPr/>
        </p:nvSpPr>
        <p:spPr>
          <a:xfrm>
            <a:off x="5395113" y="4701765"/>
            <a:ext cx="1215397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LigandoAhR</a:t>
            </a:r>
            <a:r>
              <a:rPr lang="es-VE" sz="1400" dirty="0" smtClean="0">
                <a:latin typeface="Comic Sans MS" pitchFamily="66" charset="0"/>
              </a:rPr>
              <a:t> 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47" name="Forma libre 46"/>
          <p:cNvSpPr/>
          <p:nvPr/>
        </p:nvSpPr>
        <p:spPr>
          <a:xfrm>
            <a:off x="5735508" y="3875481"/>
            <a:ext cx="304800" cy="145143"/>
          </a:xfrm>
          <a:custGeom>
            <a:avLst/>
            <a:gdLst>
              <a:gd name="connsiteX0" fmla="*/ 0 w 304800"/>
              <a:gd name="connsiteY0" fmla="*/ 145143 h 145143"/>
              <a:gd name="connsiteX1" fmla="*/ 304800 w 304800"/>
              <a:gd name="connsiteY1" fmla="*/ 0 h 145143"/>
              <a:gd name="connsiteX2" fmla="*/ 304800 w 304800"/>
              <a:gd name="connsiteY2" fmla="*/ 0 h 14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145143">
                <a:moveTo>
                  <a:pt x="0" y="145143"/>
                </a:moveTo>
                <a:lnTo>
                  <a:pt x="304800" y="0"/>
                </a:lnTo>
                <a:lnTo>
                  <a:pt x="304800" y="0"/>
                </a:ln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0" name="4 CuadroTexto"/>
          <p:cNvSpPr txBox="1"/>
          <p:nvPr/>
        </p:nvSpPr>
        <p:spPr>
          <a:xfrm>
            <a:off x="286446" y="779525"/>
            <a:ext cx="128176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51" name="6 CuadroTexto"/>
          <p:cNvSpPr txBox="1"/>
          <p:nvPr/>
        </p:nvSpPr>
        <p:spPr>
          <a:xfrm>
            <a:off x="265900" y="364359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0" name="1 CuadroTexto"/>
          <p:cNvSpPr txBox="1"/>
          <p:nvPr/>
        </p:nvSpPr>
        <p:spPr>
          <a:xfrm>
            <a:off x="3317318" y="6106856"/>
            <a:ext cx="4392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Tilq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366: 181-183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31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37 CuadroTexto"/>
          <p:cNvSpPr txBox="1"/>
          <p:nvPr/>
        </p:nvSpPr>
        <p:spPr>
          <a:xfrm>
            <a:off x="6556556" y="6596390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71818" y="2204864"/>
            <a:ext cx="6008494" cy="28315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Ligandos </a:t>
            </a:r>
            <a:r>
              <a:rPr lang="en-US" dirty="0" err="1" smtClean="0">
                <a:latin typeface="Comic Sans MS" panose="030F0702030302020204" pitchFamily="66" charset="0"/>
              </a:rPr>
              <a:t>AhR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activan</a:t>
            </a:r>
            <a:r>
              <a:rPr lang="en-US" dirty="0" smtClean="0">
                <a:latin typeface="Comic Sans MS" panose="030F0702030302020204" pitchFamily="66" charset="0"/>
              </a:rPr>
              <a:t> enlace a </a:t>
            </a:r>
            <a:r>
              <a:rPr lang="en-US" dirty="0" err="1" smtClean="0">
                <a:latin typeface="Comic Sans MS" panose="030F0702030302020204" pitchFamily="66" charset="0"/>
              </a:rPr>
              <a:t>chaperonas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AhRs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dimerizan</a:t>
            </a:r>
            <a:r>
              <a:rPr lang="en-US" dirty="0" smtClean="0">
                <a:latin typeface="Comic Sans MS" panose="030F0702030302020204" pitchFamily="66" charset="0"/>
              </a:rPr>
              <a:t> con el </a:t>
            </a:r>
            <a:r>
              <a:rPr lang="en-US" dirty="0" err="1" smtClean="0">
                <a:latin typeface="Comic Sans MS" panose="030F0702030302020204" pitchFamily="66" charset="0"/>
              </a:rPr>
              <a:t>translocador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AhR</a:t>
            </a:r>
            <a:r>
              <a:rPr lang="en-US" dirty="0" smtClean="0">
                <a:latin typeface="Comic Sans MS" panose="030F0702030302020204" pitchFamily="66" charset="0"/>
              </a:rPr>
              <a:t> nuclear (</a:t>
            </a:r>
            <a:r>
              <a:rPr lang="en-US" b="1" dirty="0" err="1">
                <a:latin typeface="Comic Sans MS" panose="030F0702030302020204" pitchFamily="66" charset="0"/>
              </a:rPr>
              <a:t>Arnt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regula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expresión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genética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AhRE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Dos </a:t>
            </a:r>
            <a:r>
              <a:rPr lang="en-US" dirty="0" err="1" smtClean="0">
                <a:latin typeface="Comic Sans MS" panose="030F0702030302020204" pitchFamily="66" charset="0"/>
              </a:rPr>
              <a:t>tipos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células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</a:rPr>
              <a:t>críticamente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dependientes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señales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AhR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derivadas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dieta</a:t>
            </a:r>
            <a:r>
              <a:rPr lang="en-US" dirty="0" smtClean="0">
                <a:latin typeface="Comic Sans MS" panose="030F0702030302020204" pitchFamily="66" charset="0"/>
              </a:rPr>
              <a:t>: </a:t>
            </a:r>
          </a:p>
          <a:p>
            <a:r>
              <a:rPr lang="en-US" b="1" dirty="0" smtClean="0">
                <a:latin typeface="Comic Sans MS" panose="030F0702030302020204" pitchFamily="66" charset="0"/>
              </a:rPr>
              <a:t>      IELs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(c. </a:t>
            </a:r>
            <a:r>
              <a:rPr lang="en-US" dirty="0" err="1" smtClean="0">
                <a:latin typeface="Comic Sans MS" panose="030F0702030302020204" pitchFamily="66" charset="0"/>
              </a:rPr>
              <a:t>intraepitelial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receptor </a:t>
            </a:r>
            <a:r>
              <a:rPr lang="en-US" dirty="0" err="1">
                <a:latin typeface="Comic Sans MS" panose="030F0702030302020204" pitchFamily="66" charset="0"/>
              </a:rPr>
              <a:t>γδ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c. T) y </a:t>
            </a:r>
          </a:p>
          <a:p>
            <a:r>
              <a:rPr lang="en-US" b="1" dirty="0" smtClean="0">
                <a:latin typeface="Comic Sans MS" panose="030F0702030302020204" pitchFamily="66" charset="0"/>
              </a:rPr>
              <a:t>      ILCs</a:t>
            </a:r>
            <a:r>
              <a:rPr lang="en-US" dirty="0" smtClean="0">
                <a:latin typeface="Comic Sans MS" panose="030F0702030302020204" pitchFamily="66" charset="0"/>
              </a:rPr>
              <a:t> CD4</a:t>
            </a:r>
            <a:r>
              <a:rPr lang="en-US" dirty="0">
                <a:latin typeface="Comic Sans MS" panose="030F0702030302020204" pitchFamily="66" charset="0"/>
              </a:rPr>
              <a:t>−RORγt+ </a:t>
            </a:r>
            <a:r>
              <a:rPr lang="en-US" dirty="0" smtClean="0">
                <a:latin typeface="Comic Sans MS" panose="030F0702030302020204" pitchFamily="66" charset="0"/>
              </a:rPr>
              <a:t>con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inducir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tejidos</a:t>
            </a:r>
            <a:r>
              <a:rPr lang="en-US" dirty="0" smtClean="0">
                <a:latin typeface="Comic Sans MS" panose="030F0702030302020204" pitchFamily="66" charset="0"/>
              </a:rPr>
              <a:t>   </a:t>
            </a:r>
          </a:p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     </a:t>
            </a:r>
            <a:r>
              <a:rPr lang="en-US" dirty="0" err="1" smtClean="0">
                <a:latin typeface="Comic Sans MS" panose="030F0702030302020204" pitchFamily="66" charset="0"/>
              </a:rPr>
              <a:t>linfáticos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Placas</a:t>
            </a:r>
            <a:r>
              <a:rPr lang="en-US" dirty="0" smtClean="0">
                <a:latin typeface="Comic Sans MS" panose="030F0702030302020204" pitchFamily="66" charset="0"/>
              </a:rPr>
              <a:t> de Peyer).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399748" y="1480257"/>
            <a:ext cx="433003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Dieta e Inmunidad 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103604" y="457508"/>
            <a:ext cx="129614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422527" y="457508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2399748" y="5168545"/>
            <a:ext cx="4392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Tilq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366: 181-183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81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ximena\Desktop\imagenes microb\Imagen57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41" y="48284"/>
            <a:ext cx="2677303" cy="602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078157" y="2766995"/>
            <a:ext cx="1215397" cy="58477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Agonistas </a:t>
            </a:r>
          </a:p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AhR</a:t>
            </a:r>
            <a:r>
              <a:rPr lang="es-VE" sz="1600" b="1" dirty="0"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dieta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480241" y="5201168"/>
            <a:ext cx="726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Placa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Peyer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484737" y="5428280"/>
            <a:ext cx="792205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ILCs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57652" y="3802395"/>
            <a:ext cx="2127491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IL 22  </a:t>
            </a:r>
            <a:r>
              <a:rPr lang="es-VE" sz="1400" dirty="0" smtClean="0">
                <a:latin typeface="Comic Sans MS" panose="030F0702030302020204" pitchFamily="66" charset="0"/>
              </a:rPr>
              <a:t>controla  homeostasis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intestinal y </a:t>
            </a:r>
            <a:r>
              <a:rPr lang="es-VE" sz="1400" b="1" dirty="0" smtClean="0">
                <a:latin typeface="Comic Sans MS" panose="030F0702030302020204" pitchFamily="66" charset="0"/>
              </a:rPr>
              <a:t>protege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contra </a:t>
            </a:r>
            <a:r>
              <a:rPr lang="es-VE" sz="1400" b="1" dirty="0" smtClean="0">
                <a:latin typeface="Comic Sans MS" panose="030F0702030302020204" pitchFamily="66" charset="0"/>
              </a:rPr>
              <a:t>flora  patógena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592747" y="5585640"/>
            <a:ext cx="1391728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Regeneración,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reparación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tejido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193983" y="4571836"/>
            <a:ext cx="117852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C. </a:t>
            </a:r>
            <a:r>
              <a:rPr lang="es-VE" dirty="0" err="1" smtClean="0">
                <a:latin typeface="Comic Sans MS" panose="030F0702030302020204" pitchFamily="66" charset="0"/>
              </a:rPr>
              <a:t>Paneth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230917" y="494870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C. Madre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025741" y="1603942"/>
            <a:ext cx="69442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itchFamily="66" charset="0"/>
              </a:rPr>
              <a:t>IELs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155685" y="352240"/>
            <a:ext cx="1067921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C. </a:t>
            </a:r>
            <a:r>
              <a:rPr lang="es-VE" sz="1600" dirty="0" err="1" smtClean="0">
                <a:latin typeface="Comic Sans MS" panose="030F0702030302020204" pitchFamily="66" charset="0"/>
              </a:rPr>
              <a:t>Paneth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584927" y="46200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C. Madre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cxnSp>
        <p:nvCxnSpPr>
          <p:cNvPr id="19" name="18 Conector recto"/>
          <p:cNvCxnSpPr/>
          <p:nvPr/>
        </p:nvCxnSpPr>
        <p:spPr>
          <a:xfrm flipH="1">
            <a:off x="5788250" y="4728910"/>
            <a:ext cx="341035" cy="993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flipH="1">
            <a:off x="5763595" y="5102008"/>
            <a:ext cx="375786" cy="644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5894695" y="4202504"/>
            <a:ext cx="2566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C. Caliciformes (moco)</a:t>
            </a:r>
            <a:endParaRPr lang="es-VE" dirty="0">
              <a:latin typeface="Comic Sans MS" panose="030F0702030302020204" pitchFamily="66" charset="0"/>
            </a:endParaRPr>
          </a:p>
        </p:txBody>
      </p:sp>
      <p:cxnSp>
        <p:nvCxnSpPr>
          <p:cNvPr id="22" name="21 Conector recto"/>
          <p:cNvCxnSpPr/>
          <p:nvPr/>
        </p:nvCxnSpPr>
        <p:spPr>
          <a:xfrm flipH="1">
            <a:off x="5283210" y="4387170"/>
            <a:ext cx="744441" cy="4016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5894695" y="908720"/>
            <a:ext cx="136928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anose="030F0702030302020204" pitchFamily="66" charset="0"/>
              </a:rPr>
              <a:t>Defensinas</a:t>
            </a:r>
            <a:endParaRPr lang="es-VE" dirty="0">
              <a:latin typeface="Comic Sans MS" panose="030F0702030302020204" pitchFamily="66" charset="0"/>
            </a:endParaRPr>
          </a:p>
        </p:txBody>
      </p:sp>
      <p:cxnSp>
        <p:nvCxnSpPr>
          <p:cNvPr id="26" name="25 Conector recto"/>
          <p:cNvCxnSpPr/>
          <p:nvPr/>
        </p:nvCxnSpPr>
        <p:spPr>
          <a:xfrm>
            <a:off x="5416275" y="908720"/>
            <a:ext cx="583672" cy="1846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Forma libre"/>
          <p:cNvSpPr/>
          <p:nvPr/>
        </p:nvSpPr>
        <p:spPr>
          <a:xfrm>
            <a:off x="3793313" y="1969638"/>
            <a:ext cx="481233" cy="760434"/>
          </a:xfrm>
          <a:custGeom>
            <a:avLst/>
            <a:gdLst>
              <a:gd name="connsiteX0" fmla="*/ 12879 w 503693"/>
              <a:gd name="connsiteY0" fmla="*/ 1043189 h 1043189"/>
              <a:gd name="connsiteX1" fmla="*/ 0 w 503693"/>
              <a:gd name="connsiteY1" fmla="*/ 850006 h 1043189"/>
              <a:gd name="connsiteX2" fmla="*/ 12879 w 503693"/>
              <a:gd name="connsiteY2" fmla="*/ 605307 h 1043189"/>
              <a:gd name="connsiteX3" fmla="*/ 25758 w 503693"/>
              <a:gd name="connsiteY3" fmla="*/ 566671 h 1043189"/>
              <a:gd name="connsiteX4" fmla="*/ 51516 w 503693"/>
              <a:gd name="connsiteY4" fmla="*/ 528034 h 1043189"/>
              <a:gd name="connsiteX5" fmla="*/ 64395 w 503693"/>
              <a:gd name="connsiteY5" fmla="*/ 476519 h 1043189"/>
              <a:gd name="connsiteX6" fmla="*/ 103031 w 503693"/>
              <a:gd name="connsiteY6" fmla="*/ 425003 h 1043189"/>
              <a:gd name="connsiteX7" fmla="*/ 167426 w 503693"/>
              <a:gd name="connsiteY7" fmla="*/ 360609 h 1043189"/>
              <a:gd name="connsiteX8" fmla="*/ 193183 w 503693"/>
              <a:gd name="connsiteY8" fmla="*/ 321972 h 1043189"/>
              <a:gd name="connsiteX9" fmla="*/ 218941 w 503693"/>
              <a:gd name="connsiteY9" fmla="*/ 270457 h 1043189"/>
              <a:gd name="connsiteX10" fmla="*/ 309093 w 503693"/>
              <a:gd name="connsiteY10" fmla="*/ 180304 h 1043189"/>
              <a:gd name="connsiteX11" fmla="*/ 347730 w 503693"/>
              <a:gd name="connsiteY11" fmla="*/ 141668 h 1043189"/>
              <a:gd name="connsiteX12" fmla="*/ 412124 w 503693"/>
              <a:gd name="connsiteY12" fmla="*/ 128789 h 1043189"/>
              <a:gd name="connsiteX13" fmla="*/ 437882 w 503693"/>
              <a:gd name="connsiteY13" fmla="*/ 90152 h 1043189"/>
              <a:gd name="connsiteX14" fmla="*/ 502276 w 503693"/>
              <a:gd name="connsiteY14" fmla="*/ 25758 h 1043189"/>
              <a:gd name="connsiteX15" fmla="*/ 502276 w 503693"/>
              <a:gd name="connsiteY15" fmla="*/ 0 h 104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03693" h="1043189">
                <a:moveTo>
                  <a:pt x="12879" y="1043189"/>
                </a:moveTo>
                <a:cubicBezTo>
                  <a:pt x="8586" y="978795"/>
                  <a:pt x="0" y="914543"/>
                  <a:pt x="0" y="850006"/>
                </a:cubicBezTo>
                <a:cubicBezTo>
                  <a:pt x="0" y="768327"/>
                  <a:pt x="5484" y="686651"/>
                  <a:pt x="12879" y="605307"/>
                </a:cubicBezTo>
                <a:cubicBezTo>
                  <a:pt x="14108" y="591787"/>
                  <a:pt x="19687" y="578813"/>
                  <a:pt x="25758" y="566671"/>
                </a:cubicBezTo>
                <a:cubicBezTo>
                  <a:pt x="32680" y="552827"/>
                  <a:pt x="42930" y="540913"/>
                  <a:pt x="51516" y="528034"/>
                </a:cubicBezTo>
                <a:cubicBezTo>
                  <a:pt x="55809" y="510862"/>
                  <a:pt x="56479" y="492351"/>
                  <a:pt x="64395" y="476519"/>
                </a:cubicBezTo>
                <a:cubicBezTo>
                  <a:pt x="73994" y="457320"/>
                  <a:pt x="90555" y="442470"/>
                  <a:pt x="103031" y="425003"/>
                </a:cubicBezTo>
                <a:cubicBezTo>
                  <a:pt x="142057" y="370366"/>
                  <a:pt x="111228" y="398073"/>
                  <a:pt x="167426" y="360609"/>
                </a:cubicBezTo>
                <a:cubicBezTo>
                  <a:pt x="176012" y="347730"/>
                  <a:pt x="185504" y="335411"/>
                  <a:pt x="193183" y="321972"/>
                </a:cubicBezTo>
                <a:cubicBezTo>
                  <a:pt x="202708" y="305303"/>
                  <a:pt x="206784" y="285316"/>
                  <a:pt x="218941" y="270457"/>
                </a:cubicBezTo>
                <a:cubicBezTo>
                  <a:pt x="245853" y="237565"/>
                  <a:pt x="279042" y="210355"/>
                  <a:pt x="309093" y="180304"/>
                </a:cubicBezTo>
                <a:cubicBezTo>
                  <a:pt x="321972" y="167425"/>
                  <a:pt x="329870" y="145240"/>
                  <a:pt x="347730" y="141668"/>
                </a:cubicBezTo>
                <a:lnTo>
                  <a:pt x="412124" y="128789"/>
                </a:lnTo>
                <a:cubicBezTo>
                  <a:pt x="420710" y="115910"/>
                  <a:pt x="426937" y="101097"/>
                  <a:pt x="437882" y="90152"/>
                </a:cubicBezTo>
                <a:cubicBezTo>
                  <a:pt x="477951" y="50083"/>
                  <a:pt x="479380" y="83000"/>
                  <a:pt x="502276" y="25758"/>
                </a:cubicBezTo>
                <a:cubicBezTo>
                  <a:pt x="505465" y="17786"/>
                  <a:pt x="502276" y="8586"/>
                  <a:pt x="502276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8" name="27 Forma libre"/>
          <p:cNvSpPr/>
          <p:nvPr/>
        </p:nvSpPr>
        <p:spPr>
          <a:xfrm flipH="1">
            <a:off x="3423350" y="3469629"/>
            <a:ext cx="206043" cy="1848403"/>
          </a:xfrm>
          <a:custGeom>
            <a:avLst/>
            <a:gdLst>
              <a:gd name="connsiteX0" fmla="*/ 64427 w 469551"/>
              <a:gd name="connsiteY0" fmla="*/ 0 h 2266681"/>
              <a:gd name="connsiteX1" fmla="*/ 154580 w 469551"/>
              <a:gd name="connsiteY1" fmla="*/ 193183 h 2266681"/>
              <a:gd name="connsiteX2" fmla="*/ 206095 w 469551"/>
              <a:gd name="connsiteY2" fmla="*/ 231819 h 2266681"/>
              <a:gd name="connsiteX3" fmla="*/ 218974 w 469551"/>
              <a:gd name="connsiteY3" fmla="*/ 283335 h 2266681"/>
              <a:gd name="connsiteX4" fmla="*/ 244732 w 469551"/>
              <a:gd name="connsiteY4" fmla="*/ 334850 h 2266681"/>
              <a:gd name="connsiteX5" fmla="*/ 296247 w 469551"/>
              <a:gd name="connsiteY5" fmla="*/ 437881 h 2266681"/>
              <a:gd name="connsiteX6" fmla="*/ 309126 w 469551"/>
              <a:gd name="connsiteY6" fmla="*/ 476518 h 2266681"/>
              <a:gd name="connsiteX7" fmla="*/ 322005 w 469551"/>
              <a:gd name="connsiteY7" fmla="*/ 528033 h 2266681"/>
              <a:gd name="connsiteX8" fmla="*/ 347763 w 469551"/>
              <a:gd name="connsiteY8" fmla="*/ 592428 h 2266681"/>
              <a:gd name="connsiteX9" fmla="*/ 386399 w 469551"/>
              <a:gd name="connsiteY9" fmla="*/ 708338 h 2266681"/>
              <a:gd name="connsiteX10" fmla="*/ 399278 w 469551"/>
              <a:gd name="connsiteY10" fmla="*/ 785611 h 2266681"/>
              <a:gd name="connsiteX11" fmla="*/ 425036 w 469551"/>
              <a:gd name="connsiteY11" fmla="*/ 824248 h 2266681"/>
              <a:gd name="connsiteX12" fmla="*/ 463673 w 469551"/>
              <a:gd name="connsiteY12" fmla="*/ 1146219 h 2266681"/>
              <a:gd name="connsiteX13" fmla="*/ 425036 w 469551"/>
              <a:gd name="connsiteY13" fmla="*/ 1661374 h 2266681"/>
              <a:gd name="connsiteX14" fmla="*/ 412157 w 469551"/>
              <a:gd name="connsiteY14" fmla="*/ 1700011 h 2266681"/>
              <a:gd name="connsiteX15" fmla="*/ 386399 w 469551"/>
              <a:gd name="connsiteY15" fmla="*/ 1738648 h 2266681"/>
              <a:gd name="connsiteX16" fmla="*/ 373520 w 469551"/>
              <a:gd name="connsiteY16" fmla="*/ 1790163 h 2266681"/>
              <a:gd name="connsiteX17" fmla="*/ 309126 w 469551"/>
              <a:gd name="connsiteY17" fmla="*/ 1880315 h 2266681"/>
              <a:gd name="connsiteX18" fmla="*/ 257611 w 469551"/>
              <a:gd name="connsiteY18" fmla="*/ 2009104 h 2266681"/>
              <a:gd name="connsiteX19" fmla="*/ 244732 w 469551"/>
              <a:gd name="connsiteY19" fmla="*/ 2047741 h 2266681"/>
              <a:gd name="connsiteX20" fmla="*/ 180337 w 469551"/>
              <a:gd name="connsiteY20" fmla="*/ 2125014 h 2266681"/>
              <a:gd name="connsiteX21" fmla="*/ 167458 w 469551"/>
              <a:gd name="connsiteY21" fmla="*/ 2163650 h 2266681"/>
              <a:gd name="connsiteX22" fmla="*/ 77306 w 469551"/>
              <a:gd name="connsiteY22" fmla="*/ 2228045 h 2266681"/>
              <a:gd name="connsiteX23" fmla="*/ 33 w 469551"/>
              <a:gd name="connsiteY23" fmla="*/ 2266681 h 226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69551" h="2266681">
                <a:moveTo>
                  <a:pt x="64427" y="0"/>
                </a:moveTo>
                <a:cubicBezTo>
                  <a:pt x="94478" y="64394"/>
                  <a:pt x="117525" y="132548"/>
                  <a:pt x="154580" y="193183"/>
                </a:cubicBezTo>
                <a:cubicBezTo>
                  <a:pt x="165773" y="211498"/>
                  <a:pt x="193619" y="214353"/>
                  <a:pt x="206095" y="231819"/>
                </a:cubicBezTo>
                <a:cubicBezTo>
                  <a:pt x="216383" y="246223"/>
                  <a:pt x="212759" y="266762"/>
                  <a:pt x="218974" y="283335"/>
                </a:cubicBezTo>
                <a:cubicBezTo>
                  <a:pt x="225715" y="301311"/>
                  <a:pt x="236935" y="317306"/>
                  <a:pt x="244732" y="334850"/>
                </a:cubicBezTo>
                <a:cubicBezTo>
                  <a:pt x="286741" y="429372"/>
                  <a:pt x="250632" y="369461"/>
                  <a:pt x="296247" y="437881"/>
                </a:cubicBezTo>
                <a:cubicBezTo>
                  <a:pt x="300540" y="450760"/>
                  <a:pt x="305396" y="463465"/>
                  <a:pt x="309126" y="476518"/>
                </a:cubicBezTo>
                <a:cubicBezTo>
                  <a:pt x="313989" y="493537"/>
                  <a:pt x="316408" y="511241"/>
                  <a:pt x="322005" y="528033"/>
                </a:cubicBezTo>
                <a:cubicBezTo>
                  <a:pt x="329316" y="549965"/>
                  <a:pt x="340452" y="570496"/>
                  <a:pt x="347763" y="592428"/>
                </a:cubicBezTo>
                <a:cubicBezTo>
                  <a:pt x="403229" y="758823"/>
                  <a:pt x="305769" y="506756"/>
                  <a:pt x="386399" y="708338"/>
                </a:cubicBezTo>
                <a:cubicBezTo>
                  <a:pt x="390692" y="734096"/>
                  <a:pt x="391020" y="760838"/>
                  <a:pt x="399278" y="785611"/>
                </a:cubicBezTo>
                <a:cubicBezTo>
                  <a:pt x="404173" y="800295"/>
                  <a:pt x="421491" y="809181"/>
                  <a:pt x="425036" y="824248"/>
                </a:cubicBezTo>
                <a:cubicBezTo>
                  <a:pt x="444274" y="906008"/>
                  <a:pt x="455627" y="1057717"/>
                  <a:pt x="463673" y="1146219"/>
                </a:cubicBezTo>
                <a:cubicBezTo>
                  <a:pt x="447399" y="1715798"/>
                  <a:pt x="507041" y="1442696"/>
                  <a:pt x="425036" y="1661374"/>
                </a:cubicBezTo>
                <a:cubicBezTo>
                  <a:pt x="420269" y="1674085"/>
                  <a:pt x="418228" y="1687869"/>
                  <a:pt x="412157" y="1700011"/>
                </a:cubicBezTo>
                <a:cubicBezTo>
                  <a:pt x="405235" y="1713856"/>
                  <a:pt x="394985" y="1725769"/>
                  <a:pt x="386399" y="1738648"/>
                </a:cubicBezTo>
                <a:cubicBezTo>
                  <a:pt x="382106" y="1755820"/>
                  <a:pt x="381436" y="1774331"/>
                  <a:pt x="373520" y="1790163"/>
                </a:cubicBezTo>
                <a:cubicBezTo>
                  <a:pt x="342853" y="1851498"/>
                  <a:pt x="334348" y="1825668"/>
                  <a:pt x="309126" y="1880315"/>
                </a:cubicBezTo>
                <a:cubicBezTo>
                  <a:pt x="289750" y="1922296"/>
                  <a:pt x="272232" y="1965240"/>
                  <a:pt x="257611" y="2009104"/>
                </a:cubicBezTo>
                <a:cubicBezTo>
                  <a:pt x="253318" y="2021983"/>
                  <a:pt x="252262" y="2036445"/>
                  <a:pt x="244732" y="2047741"/>
                </a:cubicBezTo>
                <a:cubicBezTo>
                  <a:pt x="187762" y="2133195"/>
                  <a:pt x="222477" y="2040736"/>
                  <a:pt x="180337" y="2125014"/>
                </a:cubicBezTo>
                <a:cubicBezTo>
                  <a:pt x="174266" y="2137156"/>
                  <a:pt x="176149" y="2153221"/>
                  <a:pt x="167458" y="2163650"/>
                </a:cubicBezTo>
                <a:cubicBezTo>
                  <a:pt x="164659" y="2167009"/>
                  <a:pt x="89743" y="2222517"/>
                  <a:pt x="77306" y="2228045"/>
                </a:cubicBezTo>
                <a:cubicBezTo>
                  <a:pt x="-4040" y="2264198"/>
                  <a:pt x="33" y="2225222"/>
                  <a:pt x="33" y="2266681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9" name="28 Forma libre"/>
          <p:cNvSpPr/>
          <p:nvPr/>
        </p:nvSpPr>
        <p:spPr>
          <a:xfrm>
            <a:off x="3726682" y="5785943"/>
            <a:ext cx="553824" cy="412124"/>
          </a:xfrm>
          <a:custGeom>
            <a:avLst/>
            <a:gdLst>
              <a:gd name="connsiteX0" fmla="*/ 0 w 553824"/>
              <a:gd name="connsiteY0" fmla="*/ 0 h 412124"/>
              <a:gd name="connsiteX1" fmla="*/ 64394 w 553824"/>
              <a:gd name="connsiteY1" fmla="*/ 38637 h 412124"/>
              <a:gd name="connsiteX2" fmla="*/ 154546 w 553824"/>
              <a:gd name="connsiteY2" fmla="*/ 128789 h 412124"/>
              <a:gd name="connsiteX3" fmla="*/ 193183 w 553824"/>
              <a:gd name="connsiteY3" fmla="*/ 167425 h 412124"/>
              <a:gd name="connsiteX4" fmla="*/ 270456 w 553824"/>
              <a:gd name="connsiteY4" fmla="*/ 244699 h 412124"/>
              <a:gd name="connsiteX5" fmla="*/ 347729 w 553824"/>
              <a:gd name="connsiteY5" fmla="*/ 296214 h 412124"/>
              <a:gd name="connsiteX6" fmla="*/ 386366 w 553824"/>
              <a:gd name="connsiteY6" fmla="*/ 321972 h 412124"/>
              <a:gd name="connsiteX7" fmla="*/ 476518 w 553824"/>
              <a:gd name="connsiteY7" fmla="*/ 373487 h 412124"/>
              <a:gd name="connsiteX8" fmla="*/ 553791 w 553824"/>
              <a:gd name="connsiteY8" fmla="*/ 412124 h 4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3824" h="412124">
                <a:moveTo>
                  <a:pt x="0" y="0"/>
                </a:moveTo>
                <a:cubicBezTo>
                  <a:pt x="21465" y="12879"/>
                  <a:pt x="45164" y="22612"/>
                  <a:pt x="64394" y="38637"/>
                </a:cubicBezTo>
                <a:cubicBezTo>
                  <a:pt x="97042" y="65844"/>
                  <a:pt x="124495" y="98738"/>
                  <a:pt x="154546" y="128789"/>
                </a:cubicBezTo>
                <a:lnTo>
                  <a:pt x="193183" y="167425"/>
                </a:lnTo>
                <a:lnTo>
                  <a:pt x="270456" y="244699"/>
                </a:lnTo>
                <a:lnTo>
                  <a:pt x="347729" y="296214"/>
                </a:lnTo>
                <a:lnTo>
                  <a:pt x="386366" y="321972"/>
                </a:lnTo>
                <a:cubicBezTo>
                  <a:pt x="421221" y="345209"/>
                  <a:pt x="435661" y="357144"/>
                  <a:pt x="476518" y="373487"/>
                </a:cubicBezTo>
                <a:cubicBezTo>
                  <a:pt x="557864" y="406025"/>
                  <a:pt x="553791" y="371237"/>
                  <a:pt x="553791" y="412124"/>
                </a:cubicBezTo>
              </a:path>
            </a:pathLst>
          </a:custGeom>
          <a:noFill/>
          <a:ln>
            <a:solidFill>
              <a:schemeClr val="accent4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30" name="29 Forma libre"/>
          <p:cNvSpPr/>
          <p:nvPr/>
        </p:nvSpPr>
        <p:spPr>
          <a:xfrm>
            <a:off x="4439081" y="5686456"/>
            <a:ext cx="168946" cy="548959"/>
          </a:xfrm>
          <a:custGeom>
            <a:avLst/>
            <a:gdLst>
              <a:gd name="connsiteX0" fmla="*/ 0 w 147524"/>
              <a:gd name="connsiteY0" fmla="*/ 553792 h 553792"/>
              <a:gd name="connsiteX1" fmla="*/ 77273 w 147524"/>
              <a:gd name="connsiteY1" fmla="*/ 489398 h 553792"/>
              <a:gd name="connsiteX2" fmla="*/ 128789 w 147524"/>
              <a:gd name="connsiteY2" fmla="*/ 412124 h 553792"/>
              <a:gd name="connsiteX3" fmla="*/ 128789 w 147524"/>
              <a:gd name="connsiteY3" fmla="*/ 77274 h 553792"/>
              <a:gd name="connsiteX4" fmla="*/ 103031 w 147524"/>
              <a:gd name="connsiteY4" fmla="*/ 0 h 55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524" h="553792">
                <a:moveTo>
                  <a:pt x="0" y="553792"/>
                </a:moveTo>
                <a:cubicBezTo>
                  <a:pt x="106468" y="511204"/>
                  <a:pt x="39778" y="556888"/>
                  <a:pt x="77273" y="489398"/>
                </a:cubicBezTo>
                <a:cubicBezTo>
                  <a:pt x="92307" y="462337"/>
                  <a:pt x="128789" y="412124"/>
                  <a:pt x="128789" y="412124"/>
                </a:cubicBezTo>
                <a:cubicBezTo>
                  <a:pt x="157729" y="267428"/>
                  <a:pt x="149470" y="335789"/>
                  <a:pt x="128789" y="77274"/>
                </a:cubicBezTo>
                <a:cubicBezTo>
                  <a:pt x="125892" y="41066"/>
                  <a:pt x="117150" y="28237"/>
                  <a:pt x="103031" y="0"/>
                </a:cubicBezTo>
              </a:path>
            </a:pathLst>
          </a:custGeom>
          <a:noFill/>
          <a:ln>
            <a:solidFill>
              <a:schemeClr val="accent4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31" name="30 Forma libre"/>
          <p:cNvSpPr/>
          <p:nvPr/>
        </p:nvSpPr>
        <p:spPr>
          <a:xfrm>
            <a:off x="4717956" y="5267893"/>
            <a:ext cx="664893" cy="967522"/>
          </a:xfrm>
          <a:custGeom>
            <a:avLst/>
            <a:gdLst>
              <a:gd name="connsiteX0" fmla="*/ 0 w 657532"/>
              <a:gd name="connsiteY0" fmla="*/ 837126 h 837126"/>
              <a:gd name="connsiteX1" fmla="*/ 77273 w 657532"/>
              <a:gd name="connsiteY1" fmla="*/ 824248 h 837126"/>
              <a:gd name="connsiteX2" fmla="*/ 154547 w 657532"/>
              <a:gd name="connsiteY2" fmla="*/ 798490 h 837126"/>
              <a:gd name="connsiteX3" fmla="*/ 193183 w 657532"/>
              <a:gd name="connsiteY3" fmla="*/ 772732 h 837126"/>
              <a:gd name="connsiteX4" fmla="*/ 231820 w 657532"/>
              <a:gd name="connsiteY4" fmla="*/ 759853 h 837126"/>
              <a:gd name="connsiteX5" fmla="*/ 309093 w 657532"/>
              <a:gd name="connsiteY5" fmla="*/ 682580 h 837126"/>
              <a:gd name="connsiteX6" fmla="*/ 347730 w 657532"/>
              <a:gd name="connsiteY6" fmla="*/ 656822 h 837126"/>
              <a:gd name="connsiteX7" fmla="*/ 360609 w 657532"/>
              <a:gd name="connsiteY7" fmla="*/ 618186 h 837126"/>
              <a:gd name="connsiteX8" fmla="*/ 412124 w 657532"/>
              <a:gd name="connsiteY8" fmla="*/ 540912 h 837126"/>
              <a:gd name="connsiteX9" fmla="*/ 425003 w 657532"/>
              <a:gd name="connsiteY9" fmla="*/ 502276 h 837126"/>
              <a:gd name="connsiteX10" fmla="*/ 476519 w 657532"/>
              <a:gd name="connsiteY10" fmla="*/ 425002 h 837126"/>
              <a:gd name="connsiteX11" fmla="*/ 515155 w 657532"/>
              <a:gd name="connsiteY11" fmla="*/ 347729 h 837126"/>
              <a:gd name="connsiteX12" fmla="*/ 528034 w 657532"/>
              <a:gd name="connsiteY12" fmla="*/ 309093 h 837126"/>
              <a:gd name="connsiteX13" fmla="*/ 579550 w 657532"/>
              <a:gd name="connsiteY13" fmla="*/ 231819 h 837126"/>
              <a:gd name="connsiteX14" fmla="*/ 605307 w 657532"/>
              <a:gd name="connsiteY14" fmla="*/ 193183 h 837126"/>
              <a:gd name="connsiteX15" fmla="*/ 631065 w 657532"/>
              <a:gd name="connsiteY15" fmla="*/ 154546 h 837126"/>
              <a:gd name="connsiteX16" fmla="*/ 656823 w 657532"/>
              <a:gd name="connsiteY16" fmla="*/ 38636 h 837126"/>
              <a:gd name="connsiteX17" fmla="*/ 656823 w 657532"/>
              <a:gd name="connsiteY17" fmla="*/ 0 h 83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57532" h="837126">
                <a:moveTo>
                  <a:pt x="0" y="837126"/>
                </a:moveTo>
                <a:cubicBezTo>
                  <a:pt x="25758" y="832833"/>
                  <a:pt x="51940" y="830581"/>
                  <a:pt x="77273" y="824248"/>
                </a:cubicBezTo>
                <a:cubicBezTo>
                  <a:pt x="103614" y="817663"/>
                  <a:pt x="154547" y="798490"/>
                  <a:pt x="154547" y="798490"/>
                </a:cubicBezTo>
                <a:cubicBezTo>
                  <a:pt x="167426" y="789904"/>
                  <a:pt x="179339" y="779654"/>
                  <a:pt x="193183" y="772732"/>
                </a:cubicBezTo>
                <a:cubicBezTo>
                  <a:pt x="205325" y="766661"/>
                  <a:pt x="221104" y="768188"/>
                  <a:pt x="231820" y="759853"/>
                </a:cubicBezTo>
                <a:cubicBezTo>
                  <a:pt x="260574" y="737489"/>
                  <a:pt x="283335" y="708338"/>
                  <a:pt x="309093" y="682580"/>
                </a:cubicBezTo>
                <a:cubicBezTo>
                  <a:pt x="320038" y="671635"/>
                  <a:pt x="334851" y="665408"/>
                  <a:pt x="347730" y="656822"/>
                </a:cubicBezTo>
                <a:cubicBezTo>
                  <a:pt x="352023" y="643943"/>
                  <a:pt x="354016" y="630053"/>
                  <a:pt x="360609" y="618186"/>
                </a:cubicBezTo>
                <a:cubicBezTo>
                  <a:pt x="375643" y="591125"/>
                  <a:pt x="402334" y="570280"/>
                  <a:pt x="412124" y="540912"/>
                </a:cubicBezTo>
                <a:cubicBezTo>
                  <a:pt x="416417" y="528033"/>
                  <a:pt x="418410" y="514143"/>
                  <a:pt x="425003" y="502276"/>
                </a:cubicBezTo>
                <a:cubicBezTo>
                  <a:pt x="440037" y="475215"/>
                  <a:pt x="476519" y="425002"/>
                  <a:pt x="476519" y="425002"/>
                </a:cubicBezTo>
                <a:cubicBezTo>
                  <a:pt x="508886" y="327897"/>
                  <a:pt x="465227" y="447585"/>
                  <a:pt x="515155" y="347729"/>
                </a:cubicBezTo>
                <a:cubicBezTo>
                  <a:pt x="521226" y="335587"/>
                  <a:pt x="521441" y="320960"/>
                  <a:pt x="528034" y="309093"/>
                </a:cubicBezTo>
                <a:cubicBezTo>
                  <a:pt x="543068" y="282032"/>
                  <a:pt x="562378" y="257577"/>
                  <a:pt x="579550" y="231819"/>
                </a:cubicBezTo>
                <a:lnTo>
                  <a:pt x="605307" y="193183"/>
                </a:lnTo>
                <a:lnTo>
                  <a:pt x="631065" y="154546"/>
                </a:lnTo>
                <a:cubicBezTo>
                  <a:pt x="639338" y="121455"/>
                  <a:pt x="652735" y="71339"/>
                  <a:pt x="656823" y="38636"/>
                </a:cubicBezTo>
                <a:cubicBezTo>
                  <a:pt x="658420" y="25857"/>
                  <a:pt x="656823" y="12879"/>
                  <a:pt x="656823" y="0"/>
                </a:cubicBezTo>
              </a:path>
            </a:pathLst>
          </a:custGeom>
          <a:noFill/>
          <a:ln>
            <a:solidFill>
              <a:schemeClr val="accent4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32" name="31 Forma libre"/>
          <p:cNvSpPr/>
          <p:nvPr/>
        </p:nvSpPr>
        <p:spPr>
          <a:xfrm>
            <a:off x="4711282" y="5187933"/>
            <a:ext cx="1017431" cy="1068946"/>
          </a:xfrm>
          <a:custGeom>
            <a:avLst/>
            <a:gdLst>
              <a:gd name="connsiteX0" fmla="*/ 0 w 1017431"/>
              <a:gd name="connsiteY0" fmla="*/ 1068946 h 1068946"/>
              <a:gd name="connsiteX1" fmla="*/ 128789 w 1017431"/>
              <a:gd name="connsiteY1" fmla="*/ 1017431 h 1068946"/>
              <a:gd name="connsiteX2" fmla="*/ 231820 w 1017431"/>
              <a:gd name="connsiteY2" fmla="*/ 991673 h 1068946"/>
              <a:gd name="connsiteX3" fmla="*/ 309093 w 1017431"/>
              <a:gd name="connsiteY3" fmla="*/ 940158 h 1068946"/>
              <a:gd name="connsiteX4" fmla="*/ 399245 w 1017431"/>
              <a:gd name="connsiteY4" fmla="*/ 875763 h 1068946"/>
              <a:gd name="connsiteX5" fmla="*/ 476518 w 1017431"/>
              <a:gd name="connsiteY5" fmla="*/ 811369 h 1068946"/>
              <a:gd name="connsiteX6" fmla="*/ 553791 w 1017431"/>
              <a:gd name="connsiteY6" fmla="*/ 759854 h 1068946"/>
              <a:gd name="connsiteX7" fmla="*/ 579549 w 1017431"/>
              <a:gd name="connsiteY7" fmla="*/ 721217 h 1068946"/>
              <a:gd name="connsiteX8" fmla="*/ 618186 w 1017431"/>
              <a:gd name="connsiteY8" fmla="*/ 695459 h 1068946"/>
              <a:gd name="connsiteX9" fmla="*/ 708338 w 1017431"/>
              <a:gd name="connsiteY9" fmla="*/ 656823 h 1068946"/>
              <a:gd name="connsiteX10" fmla="*/ 759853 w 1017431"/>
              <a:gd name="connsiteY10" fmla="*/ 618186 h 1068946"/>
              <a:gd name="connsiteX11" fmla="*/ 811369 w 1017431"/>
              <a:gd name="connsiteY11" fmla="*/ 592428 h 1068946"/>
              <a:gd name="connsiteX12" fmla="*/ 837127 w 1017431"/>
              <a:gd name="connsiteY12" fmla="*/ 553792 h 1068946"/>
              <a:gd name="connsiteX13" fmla="*/ 914400 w 1017431"/>
              <a:gd name="connsiteY13" fmla="*/ 489397 h 1068946"/>
              <a:gd name="connsiteX14" fmla="*/ 991673 w 1017431"/>
              <a:gd name="connsiteY14" fmla="*/ 360608 h 1068946"/>
              <a:gd name="connsiteX15" fmla="*/ 1017431 w 1017431"/>
              <a:gd name="connsiteY15" fmla="*/ 283335 h 1068946"/>
              <a:gd name="connsiteX16" fmla="*/ 1017431 w 1017431"/>
              <a:gd name="connsiteY16" fmla="*/ 0 h 1068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17431" h="1068946">
                <a:moveTo>
                  <a:pt x="0" y="1068946"/>
                </a:moveTo>
                <a:cubicBezTo>
                  <a:pt x="42930" y="1051774"/>
                  <a:pt x="83450" y="1026499"/>
                  <a:pt x="128789" y="1017431"/>
                </a:cubicBezTo>
                <a:cubicBezTo>
                  <a:pt x="146630" y="1013863"/>
                  <a:pt x="209544" y="1004049"/>
                  <a:pt x="231820" y="991673"/>
                </a:cubicBezTo>
                <a:cubicBezTo>
                  <a:pt x="258881" y="976639"/>
                  <a:pt x="283335" y="957330"/>
                  <a:pt x="309093" y="940158"/>
                </a:cubicBezTo>
                <a:cubicBezTo>
                  <a:pt x="331029" y="925534"/>
                  <a:pt x="383274" y="891734"/>
                  <a:pt x="399245" y="875763"/>
                </a:cubicBezTo>
                <a:cubicBezTo>
                  <a:pt x="527757" y="747253"/>
                  <a:pt x="365829" y="872863"/>
                  <a:pt x="476518" y="811369"/>
                </a:cubicBezTo>
                <a:cubicBezTo>
                  <a:pt x="503579" y="796335"/>
                  <a:pt x="553791" y="759854"/>
                  <a:pt x="553791" y="759854"/>
                </a:cubicBezTo>
                <a:cubicBezTo>
                  <a:pt x="562377" y="746975"/>
                  <a:pt x="568604" y="732162"/>
                  <a:pt x="579549" y="721217"/>
                </a:cubicBezTo>
                <a:cubicBezTo>
                  <a:pt x="590494" y="710272"/>
                  <a:pt x="604747" y="703139"/>
                  <a:pt x="618186" y="695459"/>
                </a:cubicBezTo>
                <a:cubicBezTo>
                  <a:pt x="662750" y="669994"/>
                  <a:pt x="664989" y="671272"/>
                  <a:pt x="708338" y="656823"/>
                </a:cubicBezTo>
                <a:cubicBezTo>
                  <a:pt x="725510" y="643944"/>
                  <a:pt x="741651" y="629562"/>
                  <a:pt x="759853" y="618186"/>
                </a:cubicBezTo>
                <a:cubicBezTo>
                  <a:pt x="776134" y="608011"/>
                  <a:pt x="796620" y="604719"/>
                  <a:pt x="811369" y="592428"/>
                </a:cubicBezTo>
                <a:cubicBezTo>
                  <a:pt x="823260" y="582519"/>
                  <a:pt x="827218" y="565683"/>
                  <a:pt x="837127" y="553792"/>
                </a:cubicBezTo>
                <a:cubicBezTo>
                  <a:pt x="868117" y="516604"/>
                  <a:pt x="876408" y="514725"/>
                  <a:pt x="914400" y="489397"/>
                </a:cubicBezTo>
                <a:cubicBezTo>
                  <a:pt x="944637" y="444041"/>
                  <a:pt x="971872" y="410111"/>
                  <a:pt x="991673" y="360608"/>
                </a:cubicBezTo>
                <a:cubicBezTo>
                  <a:pt x="1001757" y="335399"/>
                  <a:pt x="1017431" y="310486"/>
                  <a:pt x="1017431" y="283335"/>
                </a:cubicBezTo>
                <a:lnTo>
                  <a:pt x="1017431" y="0"/>
                </a:lnTo>
              </a:path>
            </a:pathLst>
          </a:custGeom>
          <a:noFill/>
          <a:ln>
            <a:solidFill>
              <a:schemeClr val="accent4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33" name="32 Forma libre"/>
          <p:cNvSpPr/>
          <p:nvPr/>
        </p:nvSpPr>
        <p:spPr>
          <a:xfrm>
            <a:off x="5051860" y="4166110"/>
            <a:ext cx="399245" cy="953037"/>
          </a:xfrm>
          <a:custGeom>
            <a:avLst/>
            <a:gdLst>
              <a:gd name="connsiteX0" fmla="*/ 334851 w 399245"/>
              <a:gd name="connsiteY0" fmla="*/ 953037 h 953037"/>
              <a:gd name="connsiteX1" fmla="*/ 399245 w 399245"/>
              <a:gd name="connsiteY1" fmla="*/ 837127 h 953037"/>
              <a:gd name="connsiteX2" fmla="*/ 360609 w 399245"/>
              <a:gd name="connsiteY2" fmla="*/ 695459 h 953037"/>
              <a:gd name="connsiteX3" fmla="*/ 283336 w 399245"/>
              <a:gd name="connsiteY3" fmla="*/ 566670 h 953037"/>
              <a:gd name="connsiteX4" fmla="*/ 231820 w 399245"/>
              <a:gd name="connsiteY4" fmla="*/ 476518 h 953037"/>
              <a:gd name="connsiteX5" fmla="*/ 218941 w 399245"/>
              <a:gd name="connsiteY5" fmla="*/ 437882 h 953037"/>
              <a:gd name="connsiteX6" fmla="*/ 193184 w 399245"/>
              <a:gd name="connsiteY6" fmla="*/ 399245 h 953037"/>
              <a:gd name="connsiteX7" fmla="*/ 141668 w 399245"/>
              <a:gd name="connsiteY7" fmla="*/ 283335 h 953037"/>
              <a:gd name="connsiteX8" fmla="*/ 103031 w 399245"/>
              <a:gd name="connsiteY8" fmla="*/ 244699 h 953037"/>
              <a:gd name="connsiteX9" fmla="*/ 77274 w 399245"/>
              <a:gd name="connsiteY9" fmla="*/ 141668 h 953037"/>
              <a:gd name="connsiteX10" fmla="*/ 51516 w 399245"/>
              <a:gd name="connsiteY10" fmla="*/ 103031 h 953037"/>
              <a:gd name="connsiteX11" fmla="*/ 38637 w 399245"/>
              <a:gd name="connsiteY11" fmla="*/ 51516 h 953037"/>
              <a:gd name="connsiteX12" fmla="*/ 0 w 399245"/>
              <a:gd name="connsiteY12" fmla="*/ 0 h 953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9245" h="953037">
                <a:moveTo>
                  <a:pt x="334851" y="953037"/>
                </a:moveTo>
                <a:cubicBezTo>
                  <a:pt x="342207" y="942004"/>
                  <a:pt x="399245" y="871131"/>
                  <a:pt x="399245" y="837127"/>
                </a:cubicBezTo>
                <a:cubicBezTo>
                  <a:pt x="399245" y="676640"/>
                  <a:pt x="398948" y="781721"/>
                  <a:pt x="360609" y="695459"/>
                </a:cubicBezTo>
                <a:cubicBezTo>
                  <a:pt x="307109" y="575085"/>
                  <a:pt x="371994" y="655330"/>
                  <a:pt x="283336" y="566670"/>
                </a:cubicBezTo>
                <a:cubicBezTo>
                  <a:pt x="253807" y="478084"/>
                  <a:pt x="294196" y="585675"/>
                  <a:pt x="231820" y="476518"/>
                </a:cubicBezTo>
                <a:cubicBezTo>
                  <a:pt x="225085" y="464731"/>
                  <a:pt x="225012" y="450024"/>
                  <a:pt x="218941" y="437882"/>
                </a:cubicBezTo>
                <a:cubicBezTo>
                  <a:pt x="212019" y="424038"/>
                  <a:pt x="199470" y="413389"/>
                  <a:pt x="193184" y="399245"/>
                </a:cubicBezTo>
                <a:cubicBezTo>
                  <a:pt x="161096" y="327047"/>
                  <a:pt x="183305" y="333298"/>
                  <a:pt x="141668" y="283335"/>
                </a:cubicBezTo>
                <a:cubicBezTo>
                  <a:pt x="130008" y="269343"/>
                  <a:pt x="115910" y="257578"/>
                  <a:pt x="103031" y="244699"/>
                </a:cubicBezTo>
                <a:cubicBezTo>
                  <a:pt x="98132" y="220202"/>
                  <a:pt x="90476" y="168072"/>
                  <a:pt x="77274" y="141668"/>
                </a:cubicBezTo>
                <a:cubicBezTo>
                  <a:pt x="70352" y="127824"/>
                  <a:pt x="60102" y="115910"/>
                  <a:pt x="51516" y="103031"/>
                </a:cubicBezTo>
                <a:cubicBezTo>
                  <a:pt x="47223" y="85859"/>
                  <a:pt x="45610" y="67785"/>
                  <a:pt x="38637" y="51516"/>
                </a:cubicBezTo>
                <a:cubicBezTo>
                  <a:pt x="27715" y="26031"/>
                  <a:pt x="16684" y="16684"/>
                  <a:pt x="0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4" name="33 Forma libre"/>
          <p:cNvSpPr/>
          <p:nvPr/>
        </p:nvSpPr>
        <p:spPr>
          <a:xfrm>
            <a:off x="5254580" y="991673"/>
            <a:ext cx="128466" cy="2318197"/>
          </a:xfrm>
          <a:custGeom>
            <a:avLst/>
            <a:gdLst>
              <a:gd name="connsiteX0" fmla="*/ 0 w 128466"/>
              <a:gd name="connsiteY0" fmla="*/ 0 h 2318197"/>
              <a:gd name="connsiteX1" fmla="*/ 64395 w 128466"/>
              <a:gd name="connsiteY1" fmla="*/ 64395 h 2318197"/>
              <a:gd name="connsiteX2" fmla="*/ 77274 w 128466"/>
              <a:gd name="connsiteY2" fmla="*/ 115910 h 2318197"/>
              <a:gd name="connsiteX3" fmla="*/ 90152 w 128466"/>
              <a:gd name="connsiteY3" fmla="*/ 154547 h 2318197"/>
              <a:gd name="connsiteX4" fmla="*/ 90152 w 128466"/>
              <a:gd name="connsiteY4" fmla="*/ 1532586 h 2318197"/>
              <a:gd name="connsiteX5" fmla="*/ 77274 w 128466"/>
              <a:gd name="connsiteY5" fmla="*/ 1596981 h 2318197"/>
              <a:gd name="connsiteX6" fmla="*/ 51516 w 128466"/>
              <a:gd name="connsiteY6" fmla="*/ 1751527 h 2318197"/>
              <a:gd name="connsiteX7" fmla="*/ 51516 w 128466"/>
              <a:gd name="connsiteY7" fmla="*/ 2318197 h 2318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466" h="2318197">
                <a:moveTo>
                  <a:pt x="0" y="0"/>
                </a:moveTo>
                <a:cubicBezTo>
                  <a:pt x="21465" y="21465"/>
                  <a:pt x="47556" y="39137"/>
                  <a:pt x="64395" y="64395"/>
                </a:cubicBezTo>
                <a:cubicBezTo>
                  <a:pt x="74213" y="79122"/>
                  <a:pt x="72412" y="98891"/>
                  <a:pt x="77274" y="115910"/>
                </a:cubicBezTo>
                <a:cubicBezTo>
                  <a:pt x="81003" y="128963"/>
                  <a:pt x="85859" y="141668"/>
                  <a:pt x="90152" y="154547"/>
                </a:cubicBezTo>
                <a:cubicBezTo>
                  <a:pt x="163002" y="664493"/>
                  <a:pt x="113858" y="288005"/>
                  <a:pt x="90152" y="1532586"/>
                </a:cubicBezTo>
                <a:cubicBezTo>
                  <a:pt x="89735" y="1554472"/>
                  <a:pt x="81078" y="1575424"/>
                  <a:pt x="77274" y="1596981"/>
                </a:cubicBezTo>
                <a:cubicBezTo>
                  <a:pt x="68198" y="1648412"/>
                  <a:pt x="51516" y="1699301"/>
                  <a:pt x="51516" y="1751527"/>
                </a:cubicBezTo>
                <a:lnTo>
                  <a:pt x="51516" y="2318197"/>
                </a:ln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35" name="34 Forma libre"/>
          <p:cNvSpPr/>
          <p:nvPr/>
        </p:nvSpPr>
        <p:spPr>
          <a:xfrm>
            <a:off x="4353059" y="1578667"/>
            <a:ext cx="283585" cy="443823"/>
          </a:xfrm>
          <a:custGeom>
            <a:avLst/>
            <a:gdLst>
              <a:gd name="connsiteX0" fmla="*/ 77273 w 283585"/>
              <a:gd name="connsiteY0" fmla="*/ 430437 h 443823"/>
              <a:gd name="connsiteX1" fmla="*/ 180304 w 283585"/>
              <a:gd name="connsiteY1" fmla="*/ 417558 h 443823"/>
              <a:gd name="connsiteX2" fmla="*/ 257578 w 283585"/>
              <a:gd name="connsiteY2" fmla="*/ 340285 h 443823"/>
              <a:gd name="connsiteX3" fmla="*/ 283335 w 283585"/>
              <a:gd name="connsiteY3" fmla="*/ 263012 h 443823"/>
              <a:gd name="connsiteX4" fmla="*/ 257578 w 283585"/>
              <a:gd name="connsiteY4" fmla="*/ 95587 h 443823"/>
              <a:gd name="connsiteX5" fmla="*/ 244699 w 283585"/>
              <a:gd name="connsiteY5" fmla="*/ 44071 h 443823"/>
              <a:gd name="connsiteX6" fmla="*/ 206062 w 283585"/>
              <a:gd name="connsiteY6" fmla="*/ 31192 h 443823"/>
              <a:gd name="connsiteX7" fmla="*/ 0 w 283585"/>
              <a:gd name="connsiteY7" fmla="*/ 5434 h 443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585" h="443823">
                <a:moveTo>
                  <a:pt x="77273" y="430437"/>
                </a:moveTo>
                <a:cubicBezTo>
                  <a:pt x="140439" y="443070"/>
                  <a:pt x="135055" y="457779"/>
                  <a:pt x="180304" y="417558"/>
                </a:cubicBezTo>
                <a:cubicBezTo>
                  <a:pt x="207530" y="393357"/>
                  <a:pt x="257578" y="340285"/>
                  <a:pt x="257578" y="340285"/>
                </a:cubicBezTo>
                <a:cubicBezTo>
                  <a:pt x="266164" y="314527"/>
                  <a:pt x="286037" y="290028"/>
                  <a:pt x="283335" y="263012"/>
                </a:cubicBezTo>
                <a:cubicBezTo>
                  <a:pt x="262622" y="55886"/>
                  <a:pt x="286138" y="195551"/>
                  <a:pt x="257578" y="95587"/>
                </a:cubicBezTo>
                <a:cubicBezTo>
                  <a:pt x="252715" y="78568"/>
                  <a:pt x="255756" y="57893"/>
                  <a:pt x="244699" y="44071"/>
                </a:cubicBezTo>
                <a:cubicBezTo>
                  <a:pt x="236218" y="33470"/>
                  <a:pt x="218540" y="36540"/>
                  <a:pt x="206062" y="31192"/>
                </a:cubicBezTo>
                <a:cubicBezTo>
                  <a:pt x="92204" y="-17605"/>
                  <a:pt x="217393" y="5434"/>
                  <a:pt x="0" y="5434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36" name="35 Forma libre"/>
          <p:cNvSpPr/>
          <p:nvPr/>
        </p:nvSpPr>
        <p:spPr>
          <a:xfrm>
            <a:off x="4238566" y="492422"/>
            <a:ext cx="373583" cy="403252"/>
          </a:xfrm>
          <a:custGeom>
            <a:avLst/>
            <a:gdLst>
              <a:gd name="connsiteX0" fmla="*/ 167426 w 373583"/>
              <a:gd name="connsiteY0" fmla="*/ 403252 h 403252"/>
              <a:gd name="connsiteX1" fmla="*/ 231820 w 373583"/>
              <a:gd name="connsiteY1" fmla="*/ 390373 h 403252"/>
              <a:gd name="connsiteX2" fmla="*/ 270457 w 373583"/>
              <a:gd name="connsiteY2" fmla="*/ 377494 h 403252"/>
              <a:gd name="connsiteX3" fmla="*/ 321972 w 373583"/>
              <a:gd name="connsiteY3" fmla="*/ 364615 h 403252"/>
              <a:gd name="connsiteX4" fmla="*/ 373487 w 373583"/>
              <a:gd name="connsiteY4" fmla="*/ 248705 h 403252"/>
              <a:gd name="connsiteX5" fmla="*/ 360609 w 373583"/>
              <a:gd name="connsiteY5" fmla="*/ 132795 h 403252"/>
              <a:gd name="connsiteX6" fmla="*/ 347730 w 373583"/>
              <a:gd name="connsiteY6" fmla="*/ 94159 h 403252"/>
              <a:gd name="connsiteX7" fmla="*/ 257578 w 373583"/>
              <a:gd name="connsiteY7" fmla="*/ 29764 h 403252"/>
              <a:gd name="connsiteX8" fmla="*/ 0 w 373583"/>
              <a:gd name="connsiteY8" fmla="*/ 4007 h 403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583" h="403252">
                <a:moveTo>
                  <a:pt x="167426" y="403252"/>
                </a:moveTo>
                <a:cubicBezTo>
                  <a:pt x="188891" y="398959"/>
                  <a:pt x="210584" y="395682"/>
                  <a:pt x="231820" y="390373"/>
                </a:cubicBezTo>
                <a:cubicBezTo>
                  <a:pt x="244990" y="387080"/>
                  <a:pt x="257404" y="381224"/>
                  <a:pt x="270457" y="377494"/>
                </a:cubicBezTo>
                <a:cubicBezTo>
                  <a:pt x="287476" y="372631"/>
                  <a:pt x="304800" y="368908"/>
                  <a:pt x="321972" y="364615"/>
                </a:cubicBezTo>
                <a:cubicBezTo>
                  <a:pt x="378184" y="327140"/>
                  <a:pt x="373487" y="344136"/>
                  <a:pt x="373487" y="248705"/>
                </a:cubicBezTo>
                <a:cubicBezTo>
                  <a:pt x="373487" y="209831"/>
                  <a:pt x="367000" y="171140"/>
                  <a:pt x="360609" y="132795"/>
                </a:cubicBezTo>
                <a:cubicBezTo>
                  <a:pt x="358377" y="119404"/>
                  <a:pt x="355260" y="105454"/>
                  <a:pt x="347730" y="94159"/>
                </a:cubicBezTo>
                <a:cubicBezTo>
                  <a:pt x="325099" y="60213"/>
                  <a:pt x="294203" y="44414"/>
                  <a:pt x="257578" y="29764"/>
                </a:cubicBezTo>
                <a:cubicBezTo>
                  <a:pt x="145672" y="-14998"/>
                  <a:pt x="157904" y="4007"/>
                  <a:pt x="0" y="400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37" name="36 Forma libre"/>
          <p:cNvSpPr/>
          <p:nvPr/>
        </p:nvSpPr>
        <p:spPr>
          <a:xfrm>
            <a:off x="4868214" y="2575775"/>
            <a:ext cx="321972" cy="850005"/>
          </a:xfrm>
          <a:custGeom>
            <a:avLst/>
            <a:gdLst>
              <a:gd name="connsiteX0" fmla="*/ 0 w 321972"/>
              <a:gd name="connsiteY0" fmla="*/ 0 h 850005"/>
              <a:gd name="connsiteX1" fmla="*/ 64394 w 321972"/>
              <a:gd name="connsiteY1" fmla="*/ 51515 h 850005"/>
              <a:gd name="connsiteX2" fmla="*/ 103031 w 321972"/>
              <a:gd name="connsiteY2" fmla="*/ 77273 h 850005"/>
              <a:gd name="connsiteX3" fmla="*/ 180304 w 321972"/>
              <a:gd name="connsiteY3" fmla="*/ 141667 h 850005"/>
              <a:gd name="connsiteX4" fmla="*/ 206062 w 321972"/>
              <a:gd name="connsiteY4" fmla="*/ 193183 h 850005"/>
              <a:gd name="connsiteX5" fmla="*/ 244699 w 321972"/>
              <a:gd name="connsiteY5" fmla="*/ 218940 h 850005"/>
              <a:gd name="connsiteX6" fmla="*/ 296214 w 321972"/>
              <a:gd name="connsiteY6" fmla="*/ 309093 h 850005"/>
              <a:gd name="connsiteX7" fmla="*/ 321972 w 321972"/>
              <a:gd name="connsiteY7" fmla="*/ 386366 h 850005"/>
              <a:gd name="connsiteX8" fmla="*/ 309093 w 321972"/>
              <a:gd name="connsiteY8" fmla="*/ 656822 h 850005"/>
              <a:gd name="connsiteX9" fmla="*/ 296214 w 321972"/>
              <a:gd name="connsiteY9" fmla="*/ 759853 h 850005"/>
              <a:gd name="connsiteX10" fmla="*/ 283335 w 321972"/>
              <a:gd name="connsiteY10" fmla="*/ 850005 h 85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1972" h="850005">
                <a:moveTo>
                  <a:pt x="0" y="0"/>
                </a:moveTo>
                <a:cubicBezTo>
                  <a:pt x="21465" y="17172"/>
                  <a:pt x="42403" y="35022"/>
                  <a:pt x="64394" y="51515"/>
                </a:cubicBezTo>
                <a:cubicBezTo>
                  <a:pt x="76777" y="60802"/>
                  <a:pt x="91140" y="67364"/>
                  <a:pt x="103031" y="77273"/>
                </a:cubicBezTo>
                <a:cubicBezTo>
                  <a:pt x="202192" y="159907"/>
                  <a:pt x="84380" y="77719"/>
                  <a:pt x="180304" y="141667"/>
                </a:cubicBezTo>
                <a:cubicBezTo>
                  <a:pt x="188890" y="158839"/>
                  <a:pt x="193771" y="178434"/>
                  <a:pt x="206062" y="193183"/>
                </a:cubicBezTo>
                <a:cubicBezTo>
                  <a:pt x="215971" y="205074"/>
                  <a:pt x="233754" y="207995"/>
                  <a:pt x="244699" y="218940"/>
                </a:cubicBezTo>
                <a:cubicBezTo>
                  <a:pt x="260186" y="234427"/>
                  <a:pt x="289481" y="292261"/>
                  <a:pt x="296214" y="309093"/>
                </a:cubicBezTo>
                <a:cubicBezTo>
                  <a:pt x="306298" y="334302"/>
                  <a:pt x="321972" y="386366"/>
                  <a:pt x="321972" y="386366"/>
                </a:cubicBezTo>
                <a:cubicBezTo>
                  <a:pt x="317679" y="476518"/>
                  <a:pt x="315303" y="566782"/>
                  <a:pt x="309093" y="656822"/>
                </a:cubicBezTo>
                <a:cubicBezTo>
                  <a:pt x="306712" y="691351"/>
                  <a:pt x="300788" y="725546"/>
                  <a:pt x="296214" y="759853"/>
                </a:cubicBezTo>
                <a:cubicBezTo>
                  <a:pt x="292202" y="789942"/>
                  <a:pt x="283335" y="850005"/>
                  <a:pt x="283335" y="850005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cxnSp>
        <p:nvCxnSpPr>
          <p:cNvPr id="41" name="40 Conector recto"/>
          <p:cNvCxnSpPr>
            <a:stCxn id="14" idx="1"/>
          </p:cNvCxnSpPr>
          <p:nvPr/>
        </p:nvCxnSpPr>
        <p:spPr>
          <a:xfrm flipH="1">
            <a:off x="5651513" y="521517"/>
            <a:ext cx="504172" cy="115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>
            <a:off x="3354554" y="352240"/>
            <a:ext cx="380319" cy="2854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6328199" y="6591206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2 Conector recto"/>
          <p:cNvCxnSpPr/>
          <p:nvPr/>
        </p:nvCxnSpPr>
        <p:spPr>
          <a:xfrm flipV="1">
            <a:off x="2753391" y="1578667"/>
            <a:ext cx="832144" cy="22191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2753391" y="1800578"/>
            <a:ext cx="693941" cy="4749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3647255" y="1569566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Calcif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425357" y="2859328"/>
            <a:ext cx="575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72073" y="2749676"/>
            <a:ext cx="209865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¿Puede una </a:t>
            </a:r>
            <a:r>
              <a:rPr lang="es-VE" b="1" dirty="0" smtClean="0">
                <a:latin typeface="Comic Sans MS" panose="030F0702030302020204" pitchFamily="66" charset="0"/>
              </a:rPr>
              <a:t>dieta </a:t>
            </a:r>
          </a:p>
          <a:p>
            <a:r>
              <a:rPr lang="es-VE" b="1" dirty="0">
                <a:latin typeface="Comic Sans MS" panose="030F0702030302020204" pitchFamily="66" charset="0"/>
              </a:rPr>
              <a:t>i</a:t>
            </a:r>
            <a:r>
              <a:rPr lang="es-VE" b="1" dirty="0" smtClean="0">
                <a:latin typeface="Comic Sans MS" panose="030F0702030302020204" pitchFamily="66" charset="0"/>
              </a:rPr>
              <a:t>nterferir</a:t>
            </a:r>
            <a:r>
              <a:rPr lang="es-VE" dirty="0" smtClean="0">
                <a:latin typeface="Comic Sans MS" panose="030F0702030302020204" pitchFamily="66" charset="0"/>
              </a:rPr>
              <a:t> con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sistema inmune</a:t>
            </a:r>
            <a:r>
              <a:rPr lang="es-VE" dirty="0" smtClean="0">
                <a:latin typeface="Comic Sans MS" panose="030F0702030302020204" pitchFamily="66" charset="0"/>
              </a:rPr>
              <a:t>?</a:t>
            </a:r>
            <a:endParaRPr lang="es-VE" dirty="0">
              <a:latin typeface="Comic Sans MS" panose="030F0702030302020204" pitchFamily="66" charset="0"/>
            </a:endParaRPr>
          </a:p>
        </p:txBody>
      </p:sp>
      <p:cxnSp>
        <p:nvCxnSpPr>
          <p:cNvPr id="23" name="Conector recto 22"/>
          <p:cNvCxnSpPr/>
          <p:nvPr/>
        </p:nvCxnSpPr>
        <p:spPr>
          <a:xfrm flipH="1">
            <a:off x="5346846" y="2057305"/>
            <a:ext cx="808839" cy="113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6045911" y="1632670"/>
            <a:ext cx="1585690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Péptidos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Antimicrobianos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(AMP)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4230572" y="6224224"/>
            <a:ext cx="91884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IL 22 </a:t>
            </a:r>
            <a:endParaRPr lang="es-VE" dirty="0"/>
          </a:p>
        </p:txBody>
      </p:sp>
      <p:sp>
        <p:nvSpPr>
          <p:cNvPr id="47" name="Rectángulo 46"/>
          <p:cNvSpPr/>
          <p:nvPr/>
        </p:nvSpPr>
        <p:spPr>
          <a:xfrm>
            <a:off x="5030907" y="3486310"/>
            <a:ext cx="1098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defensinas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4" name="1 CuadroTexto"/>
          <p:cNvSpPr txBox="1"/>
          <p:nvPr/>
        </p:nvSpPr>
        <p:spPr>
          <a:xfrm>
            <a:off x="270979" y="6154736"/>
            <a:ext cx="24121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Tilq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366: 181-183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4 CuadroTexto"/>
          <p:cNvSpPr txBox="1"/>
          <p:nvPr/>
        </p:nvSpPr>
        <p:spPr>
          <a:xfrm>
            <a:off x="179169" y="582634"/>
            <a:ext cx="12514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</a:t>
            </a:r>
            <a:r>
              <a:rPr lang="es-VE" sz="1400" dirty="0">
                <a:latin typeface="Comic Sans MS" pitchFamily="66" charset="0"/>
              </a:rPr>
              <a:t> </a:t>
            </a:r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48" name="6 CuadroTexto"/>
          <p:cNvSpPr txBox="1"/>
          <p:nvPr/>
        </p:nvSpPr>
        <p:spPr>
          <a:xfrm>
            <a:off x="179169" y="149444"/>
            <a:ext cx="720423" cy="342977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00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3" grpId="0" animBg="1"/>
      <p:bldP spid="14" grpId="0" animBg="1"/>
      <p:bldP spid="24" grpId="0" animBg="1"/>
      <p:bldP spid="2" grpId="0" animBg="1"/>
      <p:bldP spid="4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37 CuadroTexto"/>
          <p:cNvSpPr txBox="1"/>
          <p:nvPr/>
        </p:nvSpPr>
        <p:spPr>
          <a:xfrm>
            <a:off x="6328199" y="6591206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123812" y="1494336"/>
            <a:ext cx="6896375" cy="43396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Ratones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carecen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señales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AhR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latin typeface="Comic Sans MS" panose="030F0702030302020204" pitchFamily="66" charset="0"/>
              </a:rPr>
              <a:t>obtenidos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genéticamente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deprivación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dietética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b="1" dirty="0" err="1" smtClean="0">
                <a:latin typeface="Comic Sans MS" panose="030F0702030302020204" pitchFamily="66" charset="0"/>
              </a:rPr>
              <a:t>carecen</a:t>
            </a:r>
            <a:r>
              <a:rPr lang="en-US" b="1" dirty="0" smtClean="0">
                <a:latin typeface="Comic Sans MS" panose="030F0702030302020204" pitchFamily="66" charset="0"/>
              </a:rPr>
              <a:t> de IELs y ILCs</a:t>
            </a:r>
            <a:r>
              <a:rPr lang="en-US" dirty="0" smtClean="0">
                <a:latin typeface="Comic Sans MS" panose="030F0702030302020204" pitchFamily="66" charset="0"/>
              </a:rPr>
              <a:t> lo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resulta</a:t>
            </a:r>
            <a:r>
              <a:rPr lang="en-US" dirty="0" smtClean="0">
                <a:latin typeface="Comic Sans MS" panose="030F0702030302020204" pitchFamily="66" charset="0"/>
              </a:rPr>
              <a:t> en: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     - </a:t>
            </a:r>
            <a:r>
              <a:rPr lang="en-US" b="1" dirty="0" err="1" smtClean="0">
                <a:latin typeface="Comic Sans MS" panose="030F0702030302020204" pitchFamily="66" charset="0"/>
              </a:rPr>
              <a:t>reducido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recambio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epitelial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     - </a:t>
            </a:r>
            <a:r>
              <a:rPr lang="en-US" b="1" dirty="0" err="1" smtClean="0">
                <a:latin typeface="Comic Sans MS" panose="030F0702030302020204" pitchFamily="66" charset="0"/>
              </a:rPr>
              <a:t>reducida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expresión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genética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péptidos</a:t>
            </a:r>
            <a:r>
              <a:rPr lang="en-US" b="1" dirty="0" smtClean="0">
                <a:latin typeface="Comic Sans MS" panose="030F0702030302020204" pitchFamily="66" charset="0"/>
              </a:rPr>
              <a:t>    </a:t>
            </a:r>
          </a:p>
          <a:p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     </a:t>
            </a:r>
            <a:r>
              <a:rPr lang="en-US" b="1" dirty="0" err="1" smtClean="0">
                <a:latin typeface="Comic Sans MS" panose="030F0702030302020204" pitchFamily="66" charset="0"/>
              </a:rPr>
              <a:t>antimicrobianos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     - </a:t>
            </a:r>
            <a:r>
              <a:rPr lang="en-US" b="1" dirty="0" smtClean="0">
                <a:latin typeface="Comic Sans MS" panose="030F0702030302020204" pitchFamily="66" charset="0"/>
              </a:rPr>
              <a:t>microbiota </a:t>
            </a:r>
            <a:r>
              <a:rPr lang="en-US" b="1" dirty="0" err="1" smtClean="0">
                <a:latin typeface="Comic Sans MS" panose="030F0702030302020204" pitchFamily="66" charset="0"/>
              </a:rPr>
              <a:t>alterado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     - </a:t>
            </a: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susceptibilidad</a:t>
            </a:r>
            <a:r>
              <a:rPr lang="en-US" b="1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inflamación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intestinal </a:t>
            </a:r>
          </a:p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     </a:t>
            </a:r>
            <a:r>
              <a:rPr lang="en-US" sz="1400" dirty="0" smtClean="0">
                <a:latin typeface="Comic Sans MS" panose="030F0702030302020204" pitchFamily="66" charset="0"/>
              </a:rPr>
              <a:t>(</a:t>
            </a:r>
            <a:r>
              <a:rPr lang="en-US" sz="1400" dirty="0" err="1" smtClean="0">
                <a:latin typeface="Comic Sans MS" panose="030F0702030302020204" pitchFamily="66" charset="0"/>
              </a:rPr>
              <a:t>inducida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por</a:t>
            </a:r>
            <a:r>
              <a:rPr lang="en-US" sz="1400" dirty="0" smtClean="0">
                <a:latin typeface="Comic Sans MS" panose="030F0702030302020204" pitchFamily="66" charset="0"/>
              </a:rPr>
              <a:t> dextran </a:t>
            </a:r>
            <a:r>
              <a:rPr lang="en-US" sz="1400" dirty="0">
                <a:latin typeface="Comic Sans MS" panose="030F0702030302020204" pitchFamily="66" charset="0"/>
              </a:rPr>
              <a:t>sulfate sodium </a:t>
            </a:r>
            <a:r>
              <a:rPr lang="en-US" sz="1400" dirty="0" smtClean="0">
                <a:latin typeface="Comic Sans MS" panose="030F0702030302020204" pitchFamily="66" charset="0"/>
              </a:rPr>
              <a:t>o en </a:t>
            </a:r>
            <a:r>
              <a:rPr lang="en-US" sz="14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1400" dirty="0" smtClean="0">
                <a:latin typeface="Comic Sans MS" panose="030F0702030302020204" pitchFamily="66" charset="0"/>
              </a:rPr>
              <a:t> a 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</a:rPr>
              <a:t>           </a:t>
            </a:r>
            <a:r>
              <a:rPr lang="en-US" sz="1400" dirty="0" err="1" smtClean="0">
                <a:latin typeface="Comic Sans MS" panose="030F0702030302020204" pitchFamily="66" charset="0"/>
              </a:rPr>
              <a:t>infección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i="1" dirty="0" err="1" smtClean="0">
                <a:latin typeface="Comic Sans MS" panose="030F0702030302020204" pitchFamily="66" charset="0"/>
              </a:rPr>
              <a:t>Citrobacter</a:t>
            </a:r>
            <a:r>
              <a:rPr lang="en-US" sz="1400" i="1" dirty="0" smtClean="0">
                <a:latin typeface="Comic Sans MS" panose="030F0702030302020204" pitchFamily="66" charset="0"/>
              </a:rPr>
              <a:t> </a:t>
            </a:r>
            <a:r>
              <a:rPr lang="en-US" sz="1400" i="1" dirty="0" err="1" smtClean="0">
                <a:latin typeface="Comic Sans MS" panose="030F0702030302020204" pitchFamily="66" charset="0"/>
              </a:rPr>
              <a:t>rodentium</a:t>
            </a:r>
            <a:r>
              <a:rPr lang="en-US" sz="1400" i="1" dirty="0" smtClean="0"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</a:rPr>
              <a:t>). 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Comic Sans MS" panose="030F0702030302020204" pitchFamily="66" charset="0"/>
              </a:rPr>
              <a:t>P</a:t>
            </a:r>
            <a:r>
              <a:rPr lang="en-US" b="1" dirty="0" err="1" smtClean="0">
                <a:latin typeface="Comic Sans MS" panose="030F0702030302020204" pitchFamily="66" charset="0"/>
              </a:rPr>
              <a:t>atogénesis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inflamación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aumentada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ratón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mutante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probablemente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implica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IL -22 </a:t>
            </a:r>
            <a:r>
              <a:rPr lang="en-US" b="1" dirty="0" err="1" smtClean="0">
                <a:latin typeface="Comic Sans MS" panose="030F0702030302020204" pitchFamily="66" charset="0"/>
              </a:rPr>
              <a:t>defectuosa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</a:rPr>
              <a:t>   IL22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CK 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controla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homeostasis </a:t>
            </a:r>
            <a:r>
              <a:rPr lang="en-US" b="1" dirty="0">
                <a:latin typeface="Comic Sans MS" panose="030F0702030302020204" pitchFamily="66" charset="0"/>
              </a:rPr>
              <a:t>intestinal 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b="1" dirty="0" err="1" smtClean="0">
                <a:latin typeface="Comic Sans MS" panose="030F0702030302020204" pitchFamily="66" charset="0"/>
              </a:rPr>
              <a:t>protege</a:t>
            </a:r>
            <a:r>
              <a:rPr lang="en-US" b="1" dirty="0" smtClean="0">
                <a:latin typeface="Comic Sans MS" panose="030F0702030302020204" pitchFamily="66" charset="0"/>
              </a:rPr>
              <a:t>   </a:t>
            </a:r>
          </a:p>
          <a:p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   contra </a:t>
            </a:r>
            <a:r>
              <a:rPr lang="es-VE" b="1" dirty="0" smtClean="0">
                <a:latin typeface="Comic Sans MS" panose="030F0702030302020204" pitchFamily="66" charset="0"/>
              </a:rPr>
              <a:t>patógenos intestinales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482727" y="742484"/>
            <a:ext cx="433003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Dieta e Inmunidad 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52178" y="540685"/>
            <a:ext cx="143967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Dieta 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179169" y="149445"/>
            <a:ext cx="68480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2375724" y="6048973"/>
            <a:ext cx="4392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Tilq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366: 181-183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6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37624" y="2402301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19672" y="2325067"/>
            <a:ext cx="604867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latin typeface="Comic Sans MS" pitchFamily="66" charset="0"/>
              </a:rPr>
              <a:t>Microbiota </a:t>
            </a:r>
            <a:r>
              <a:rPr lang="es-VE" sz="2800" b="1" dirty="0">
                <a:solidFill>
                  <a:prstClr val="white"/>
                </a:solidFill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latin typeface="Comic Sans MS" pitchFamily="66" charset="0"/>
              </a:rPr>
              <a:t>Salud/Enfermedad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 A. </a:t>
            </a:r>
            <a:r>
              <a:rPr lang="es-VE" dirty="0" smtClean="0">
                <a:solidFill>
                  <a:srgbClr val="F57E1B"/>
                </a:solidFill>
                <a:latin typeface="Comic Sans MS" pitchFamily="66" charset="0"/>
              </a:rPr>
              <a:t>Mecanismos en Salud y Enfermedad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A1.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Desarrollo de Inmunidad</a:t>
            </a:r>
          </a:p>
          <a:p>
            <a:pPr marL="808038" indent="-366713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	Inflamación</a:t>
            </a:r>
            <a:endParaRPr lang="es-VE" dirty="0" smtClean="0">
              <a:solidFill>
                <a:srgbClr val="F57E1B"/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Comunicación entre bacterias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 Dieta y salud-enfermedad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2400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 B.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1619672" y="2402301"/>
            <a:ext cx="0" cy="24616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199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022260" y="2060408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1753014" y="2038678"/>
            <a:ext cx="10674" cy="33086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763688" y="1998707"/>
            <a:ext cx="604867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s-VE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B1.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Disbiosis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B2.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GI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B3.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</a:t>
            </a:r>
            <a:endParaRPr lang="es-VE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062820" y="3523449"/>
            <a:ext cx="1350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Sigue…</a:t>
            </a:r>
            <a:endParaRPr lang="es-VE" sz="28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5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12173" y="1425841"/>
            <a:ext cx="608532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Microbiota Intestinal- Enfermedad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911404" y="2041855"/>
            <a:ext cx="5321192" cy="34710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El microbiota intestinal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 hospedero-específico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variable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s-VE" sz="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VE" sz="2400" b="1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Pérdida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de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su </a:t>
            </a:r>
            <a:r>
              <a:rPr lang="es-VE" sz="2400" b="1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diversidad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tiene </a:t>
            </a:r>
            <a:r>
              <a:rPr lang="es-VE" sz="2400" b="1" dirty="0">
                <a:latin typeface="Comic Sans MS" panose="030F0702030302020204" pitchFamily="66" charset="0"/>
                <a:ea typeface="Calibri" panose="020F0502020204030204" pitchFamily="34" charset="0"/>
              </a:rPr>
              <a:t>impacto negativo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en la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salud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C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onservación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de </a:t>
            </a:r>
            <a:r>
              <a:rPr lang="es-VE" sz="2400" b="1" dirty="0">
                <a:latin typeface="Comic Sans MS" panose="030F0702030302020204" pitchFamily="66" charset="0"/>
                <a:ea typeface="Calibri" panose="020F0502020204030204" pitchFamily="34" charset="0"/>
              </a:rPr>
              <a:t>funciones microbianas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 claves es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más importante que su diversidad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398392" y="5605727"/>
            <a:ext cx="4347215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2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JR: </a:t>
            </a:r>
            <a:r>
              <a:rPr lang="en-US" sz="1200" kern="1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2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Microbiota and Host Health. </a:t>
            </a:r>
            <a:r>
              <a:rPr lang="en-US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Clinical </a:t>
            </a:r>
            <a:r>
              <a:rPr lang="en-US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Frontier.</a:t>
            </a:r>
            <a:r>
              <a:rPr lang="es-VE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2016;65:330-339</a:t>
            </a:r>
            <a:endParaRPr lang="es-V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224828" y="654194"/>
            <a:ext cx="1304512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Mecanismos </a:t>
            </a:r>
          </a:p>
          <a:p>
            <a:r>
              <a:rPr lang="es-VE" sz="1400" dirty="0" smtClean="0">
                <a:latin typeface="Comic Sans MS" pitchFamily="66" charset="0"/>
              </a:rPr>
              <a:t>Salud y </a:t>
            </a:r>
          </a:p>
          <a:p>
            <a:r>
              <a:rPr lang="es-VE" sz="1400" dirty="0" smtClean="0">
                <a:latin typeface="Comic Sans MS" pitchFamily="66" charset="0"/>
              </a:rPr>
              <a:t>Enfermedad 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224828" y="206603"/>
            <a:ext cx="651140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16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4" t="16" r="514" b="36696"/>
          <a:stretch/>
        </p:blipFill>
        <p:spPr>
          <a:xfrm rot="10800000">
            <a:off x="2376991" y="1052736"/>
            <a:ext cx="4390018" cy="4947646"/>
          </a:xfrm>
          <a:prstGeom prst="rect">
            <a:avLst/>
          </a:prstGeom>
          <a:ln w="19050">
            <a:solidFill>
              <a:srgbClr val="FF0066"/>
            </a:solidFill>
          </a:ln>
        </p:spPr>
      </p:pic>
      <p:sp>
        <p:nvSpPr>
          <p:cNvPr id="5" name="4 CuadroTexto"/>
          <p:cNvSpPr txBox="1"/>
          <p:nvPr/>
        </p:nvSpPr>
        <p:spPr>
          <a:xfrm>
            <a:off x="6771235" y="650443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733648" y="4894116"/>
            <a:ext cx="238719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Gracias</a:t>
            </a:r>
          </a:p>
          <a:p>
            <a:r>
              <a:rPr lang="es-VE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pacap@ula.ve</a:t>
            </a:r>
            <a:endParaRPr lang="es-VE" sz="28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is Documentos\EN PROCESO 2015\FOTOS RENE 2015\SEPTIEMBRE 2015\trinitaria carlo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2" t="17698" r="17054" b="34999"/>
          <a:stretch/>
        </p:blipFill>
        <p:spPr bwMode="auto">
          <a:xfrm>
            <a:off x="2051720" y="1628800"/>
            <a:ext cx="5040560" cy="3639163"/>
          </a:xfrm>
          <a:prstGeom prst="rect">
            <a:avLst/>
          </a:prstGeom>
          <a:solidFill>
            <a:schemeClr val="accent2"/>
          </a:solidFill>
          <a:ln w="190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5" name="4 CuadroTexto"/>
          <p:cNvSpPr txBox="1"/>
          <p:nvPr/>
        </p:nvSpPr>
        <p:spPr>
          <a:xfrm>
            <a:off x="6301121" y="653637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2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86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244" y="901229"/>
            <a:ext cx="4897885" cy="5180874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735739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</a:t>
            </a:r>
            <a:r>
              <a:rPr lang="es-VE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Páez</a:t>
            </a:r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747091" y="1045245"/>
            <a:ext cx="165618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3339635" y="593529"/>
            <a:ext cx="2558953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637376" y="1189261"/>
            <a:ext cx="1417376" cy="523220"/>
          </a:xfrm>
          <a:prstGeom prst="rect">
            <a:avLst/>
          </a:prstGeom>
          <a:solidFill>
            <a:srgbClr val="57D3FF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SALUD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123900" y="1203103"/>
            <a:ext cx="2696572" cy="523220"/>
          </a:xfrm>
          <a:prstGeom prst="rect">
            <a:avLst/>
          </a:prstGeom>
          <a:solidFill>
            <a:srgbClr val="FF9B9B"/>
          </a:solidFill>
          <a:ln>
            <a:solidFill>
              <a:srgbClr val="CC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ENFERMEDAD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162244" y="1844824"/>
            <a:ext cx="4897885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2162244" y="2601310"/>
            <a:ext cx="4897885" cy="491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2162244" y="3318925"/>
            <a:ext cx="4897885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2162244" y="4191741"/>
            <a:ext cx="4897885" cy="1880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2140429" y="1909219"/>
            <a:ext cx="2382383" cy="369332"/>
          </a:xfrm>
          <a:prstGeom prst="rect">
            <a:avLst/>
          </a:prstGeom>
          <a:solidFill>
            <a:srgbClr val="5AADF8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Efectos mutualistas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182908" y="2657733"/>
            <a:ext cx="2313454" cy="369332"/>
          </a:xfrm>
          <a:prstGeom prst="rect">
            <a:avLst/>
          </a:prstGeom>
          <a:solidFill>
            <a:srgbClr val="5AADF8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        Reguladores   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197335" y="3330361"/>
            <a:ext cx="2299027" cy="646331"/>
          </a:xfrm>
          <a:prstGeom prst="rect">
            <a:avLst/>
          </a:prstGeom>
          <a:solidFill>
            <a:srgbClr val="5AADF8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    Homeostasis      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    beneficiosa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707740" y="4191741"/>
            <a:ext cx="2842445" cy="1846659"/>
          </a:xfrm>
          <a:prstGeom prst="rect">
            <a:avLst/>
          </a:prstGeom>
          <a:solidFill>
            <a:srgbClr val="5AADF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Salud Hospedero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Tolerancia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Regulación robusta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Barrera protección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Actividad antimicrobiana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Reparación de tejido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Renovación celular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691666" y="1925411"/>
            <a:ext cx="2408032" cy="369332"/>
          </a:xfrm>
          <a:prstGeom prst="rect">
            <a:avLst/>
          </a:prstGeom>
          <a:solidFill>
            <a:srgbClr val="F1B5D0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Efectos patogénicos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785203" y="2672254"/>
            <a:ext cx="2164375" cy="369332"/>
          </a:xfrm>
          <a:prstGeom prst="rect">
            <a:avLst/>
          </a:prstGeom>
          <a:solidFill>
            <a:srgbClr val="F1B5D0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latin typeface="Comic Sans MS" panose="030F0702030302020204" pitchFamily="66" charset="0"/>
              </a:rPr>
              <a:t>Proinflamatorios</a:t>
            </a:r>
            <a:r>
              <a:rPr lang="es-VE" dirty="0" smtClean="0">
                <a:latin typeface="Comic Sans MS" panose="030F0702030302020204" pitchFamily="66" charset="0"/>
              </a:rPr>
              <a:t> 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998641" y="3318925"/>
            <a:ext cx="1792478" cy="646331"/>
          </a:xfrm>
          <a:prstGeom prst="rect">
            <a:avLst/>
          </a:prstGeom>
          <a:solidFill>
            <a:srgbClr val="F1B5D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Disbiosis</a:t>
            </a:r>
          </a:p>
          <a:p>
            <a:pPr algn="ctr"/>
            <a:r>
              <a:rPr lang="es-VE" dirty="0" err="1" smtClean="0">
                <a:latin typeface="Comic Sans MS" panose="030F0702030302020204" pitchFamily="66" charset="0"/>
              </a:rPr>
              <a:t>Ejs</a:t>
            </a:r>
            <a:r>
              <a:rPr lang="es-VE" dirty="0" smtClean="0">
                <a:latin typeface="Comic Sans MS" panose="030F0702030302020204" pitchFamily="66" charset="0"/>
              </a:rPr>
              <a:t>: IBD y CRC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691666" y="4195101"/>
            <a:ext cx="2544630" cy="1846659"/>
          </a:xfrm>
          <a:prstGeom prst="rect">
            <a:avLst/>
          </a:prstGeom>
          <a:solidFill>
            <a:srgbClr val="F1B5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Enfermedad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Intolerancia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Carencia Regulación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Defectos Barrera Invasión microbiana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Patología tisular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>
                <a:latin typeface="Comic Sans MS" panose="030F0702030302020204" pitchFamily="66" charset="0"/>
              </a:rPr>
              <a:t>D</a:t>
            </a:r>
            <a:r>
              <a:rPr lang="es-VE" sz="1600" dirty="0" smtClean="0">
                <a:latin typeface="Comic Sans MS" panose="030F0702030302020204" pitchFamily="66" charset="0"/>
              </a:rPr>
              <a:t>año celular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534700" y="6145720"/>
            <a:ext cx="603096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Konstantinov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EJ.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Kuipers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MP.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Peppelenbosch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genomic analyses of the gut microbiota for CRC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screening.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Hepatology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2013;10: 741–745.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7242473" y="3131075"/>
            <a:ext cx="1359296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IBD: </a:t>
            </a:r>
            <a:r>
              <a:rPr lang="es-VE" sz="1200" dirty="0" err="1" smtClean="0">
                <a:latin typeface="Comic Sans MS" panose="030F0702030302020204" pitchFamily="66" charset="0"/>
              </a:rPr>
              <a:t>Enf</a:t>
            </a:r>
            <a:r>
              <a:rPr lang="es-VE" sz="1200" dirty="0" smtClean="0">
                <a:latin typeface="Comic Sans MS" panose="030F0702030302020204" pitchFamily="66" charset="0"/>
              </a:rPr>
              <a:t>. Inflamatoria Intestinal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CRC: </a:t>
            </a:r>
            <a:r>
              <a:rPr lang="es-VE" sz="1200" dirty="0" smtClean="0">
                <a:latin typeface="Comic Sans MS" panose="030F0702030302020204" pitchFamily="66" charset="0"/>
              </a:rPr>
              <a:t>Cáncer </a:t>
            </a:r>
            <a:r>
              <a:rPr lang="es-VE" sz="1200" dirty="0" err="1" smtClean="0">
                <a:latin typeface="Comic Sans MS" panose="030F0702030302020204" pitchFamily="66" charset="0"/>
              </a:rPr>
              <a:t>colonorectal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71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Mis Documentos\EN PROCESO 2013-2014\DIGESTIVO 2014\POSGRADO 2014\TEMAS DIGESTIVO\MICROBIOMA\MICROBIOTA IMAGENES\img_darmgesundheitgrafi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2" t="1560" r="7800" b="3273"/>
          <a:stretch/>
        </p:blipFill>
        <p:spPr bwMode="auto">
          <a:xfrm>
            <a:off x="855623" y="1559457"/>
            <a:ext cx="727280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444208" y="6495245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81768" y="750666"/>
            <a:ext cx="481210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Microbiota, Inmunidad y Dieta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43297" y="2466892"/>
            <a:ext cx="194421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1178788" y="4867227"/>
            <a:ext cx="194421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4211960" y="3048512"/>
            <a:ext cx="153455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1387379" y="2362090"/>
            <a:ext cx="1625766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S. Inmune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315470" y="2815924"/>
            <a:ext cx="1447832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latin typeface="Comic Sans MS" panose="030F0702030302020204" pitchFamily="66" charset="0"/>
              </a:rPr>
              <a:t>Interfase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2000" dirty="0">
                <a:latin typeface="Comic Sans MS" panose="030F0702030302020204" pitchFamily="66" charset="0"/>
              </a:rPr>
              <a:t>I</a:t>
            </a:r>
            <a:r>
              <a:rPr lang="es-VE" sz="2000" dirty="0" smtClean="0">
                <a:latin typeface="Comic Sans MS" panose="030F0702030302020204" pitchFamily="66" charset="0"/>
              </a:rPr>
              <a:t>ntestino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55760" y="4820666"/>
            <a:ext cx="1992853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Metabolismo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233526" y="2602632"/>
            <a:ext cx="1151199" cy="290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6172505" y="2477269"/>
            <a:ext cx="1263484" cy="369332"/>
          </a:xfrm>
          <a:prstGeom prst="rect">
            <a:avLst/>
          </a:prstGeom>
          <a:solidFill>
            <a:schemeClr val="accent3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Nutrición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084168" y="3500438"/>
            <a:ext cx="1440160" cy="510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5911694" y="3348914"/>
            <a:ext cx="1866482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intestinal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233526" y="4581128"/>
            <a:ext cx="1151199" cy="446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6111534" y="4581128"/>
            <a:ext cx="138604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Probióticos</a:t>
            </a:r>
          </a:p>
        </p:txBody>
      </p:sp>
      <p:sp>
        <p:nvSpPr>
          <p:cNvPr id="17" name="4 CuadroTexto"/>
          <p:cNvSpPr txBox="1"/>
          <p:nvPr/>
        </p:nvSpPr>
        <p:spPr>
          <a:xfrm>
            <a:off x="224828" y="741778"/>
            <a:ext cx="139484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Mecanismos </a:t>
            </a:r>
          </a:p>
          <a:p>
            <a:r>
              <a:rPr lang="es-VE" sz="1600" dirty="0" smtClean="0">
                <a:latin typeface="Comic Sans MS" pitchFamily="66" charset="0"/>
              </a:rPr>
              <a:t>Salud y </a:t>
            </a:r>
          </a:p>
          <a:p>
            <a:r>
              <a:rPr lang="es-VE" sz="1600" dirty="0" smtClean="0">
                <a:latin typeface="Comic Sans MS" pitchFamily="66" charset="0"/>
              </a:rPr>
              <a:t>Enfermedad </a:t>
            </a:r>
          </a:p>
        </p:txBody>
      </p:sp>
      <p:sp>
        <p:nvSpPr>
          <p:cNvPr id="18" name="6 CuadroTexto"/>
          <p:cNvSpPr txBox="1"/>
          <p:nvPr/>
        </p:nvSpPr>
        <p:spPr>
          <a:xfrm>
            <a:off x="224828" y="206603"/>
            <a:ext cx="74571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6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10399</TotalTime>
  <Words>7376</Words>
  <Application>Microsoft Office PowerPoint</Application>
  <PresentationFormat>Presentación en pantalla (4:3)</PresentationFormat>
  <Paragraphs>1523</Paragraphs>
  <Slides>71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71</vt:i4>
      </vt:variant>
    </vt:vector>
  </HeadingPairs>
  <TitlesOfParts>
    <vt:vector size="79" baseType="lpstr">
      <vt:lpstr>Batang</vt:lpstr>
      <vt:lpstr>Arial</vt:lpstr>
      <vt:lpstr>Calibri</vt:lpstr>
      <vt:lpstr>Comic Sans MS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1319</cp:revision>
  <dcterms:created xsi:type="dcterms:W3CDTF">2014-11-02T15:33:38Z</dcterms:created>
  <dcterms:modified xsi:type="dcterms:W3CDTF">2019-04-24T20:03:38Z</dcterms:modified>
</cp:coreProperties>
</file>