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492" r:id="rId2"/>
    <p:sldId id="620" r:id="rId3"/>
    <p:sldId id="711" r:id="rId4"/>
    <p:sldId id="296" r:id="rId5"/>
    <p:sldId id="344" r:id="rId6"/>
    <p:sldId id="622" r:id="rId7"/>
    <p:sldId id="673" r:id="rId8"/>
    <p:sldId id="674" r:id="rId9"/>
    <p:sldId id="689" r:id="rId10"/>
    <p:sldId id="582" r:id="rId11"/>
    <p:sldId id="712" r:id="rId12"/>
    <p:sldId id="715" r:id="rId13"/>
    <p:sldId id="718" r:id="rId14"/>
    <p:sldId id="642" r:id="rId15"/>
    <p:sldId id="672" r:id="rId16"/>
    <p:sldId id="548" r:id="rId17"/>
    <p:sldId id="565" r:id="rId18"/>
    <p:sldId id="549" r:id="rId19"/>
    <p:sldId id="669" r:id="rId20"/>
    <p:sldId id="671" r:id="rId21"/>
    <p:sldId id="583" r:id="rId22"/>
    <p:sldId id="713" r:id="rId23"/>
    <p:sldId id="714" r:id="rId24"/>
    <p:sldId id="716" r:id="rId25"/>
    <p:sldId id="717" r:id="rId26"/>
    <p:sldId id="643" r:id="rId27"/>
    <p:sldId id="263" r:id="rId28"/>
    <p:sldId id="641" r:id="rId29"/>
    <p:sldId id="709" r:id="rId30"/>
    <p:sldId id="490" r:id="rId31"/>
    <p:sldId id="491" r:id="rId32"/>
    <p:sldId id="644" r:id="rId33"/>
    <p:sldId id="628" r:id="rId34"/>
    <p:sldId id="645" r:id="rId35"/>
    <p:sldId id="646" r:id="rId36"/>
    <p:sldId id="694" r:id="rId37"/>
    <p:sldId id="653" r:id="rId38"/>
    <p:sldId id="696" r:id="rId39"/>
    <p:sldId id="698" r:id="rId40"/>
    <p:sldId id="697" r:id="rId41"/>
    <p:sldId id="695" r:id="rId42"/>
    <p:sldId id="631" r:id="rId43"/>
    <p:sldId id="651" r:id="rId44"/>
    <p:sldId id="630" r:id="rId45"/>
    <p:sldId id="650" r:id="rId46"/>
    <p:sldId id="625" r:id="rId47"/>
    <p:sldId id="654" r:id="rId48"/>
    <p:sldId id="550" r:id="rId49"/>
    <p:sldId id="667" r:id="rId50"/>
    <p:sldId id="551" r:id="rId51"/>
    <p:sldId id="656" r:id="rId52"/>
    <p:sldId id="552" r:id="rId53"/>
    <p:sldId id="657" r:id="rId54"/>
    <p:sldId id="699" r:id="rId55"/>
    <p:sldId id="700" r:id="rId56"/>
    <p:sldId id="668" r:id="rId57"/>
    <p:sldId id="658" r:id="rId58"/>
    <p:sldId id="659" r:id="rId59"/>
    <p:sldId id="702" r:id="rId60"/>
    <p:sldId id="701" r:id="rId61"/>
    <p:sldId id="664" r:id="rId62"/>
    <p:sldId id="682" r:id="rId63"/>
    <p:sldId id="683" r:id="rId64"/>
    <p:sldId id="691" r:id="rId65"/>
    <p:sldId id="553" r:id="rId66"/>
    <p:sldId id="681" r:id="rId67"/>
    <p:sldId id="685" r:id="rId68"/>
    <p:sldId id="707" r:id="rId69"/>
    <p:sldId id="675" r:id="rId70"/>
    <p:sldId id="676" r:id="rId71"/>
    <p:sldId id="708" r:id="rId72"/>
    <p:sldId id="677" r:id="rId73"/>
    <p:sldId id="678" r:id="rId74"/>
    <p:sldId id="679" r:id="rId75"/>
    <p:sldId id="680" r:id="rId76"/>
    <p:sldId id="693" r:id="rId77"/>
    <p:sldId id="692" r:id="rId78"/>
    <p:sldId id="687" r:id="rId79"/>
    <p:sldId id="686" r:id="rId80"/>
    <p:sldId id="670" r:id="rId81"/>
    <p:sldId id="574" r:id="rId82"/>
    <p:sldId id="379" r:id="rId8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492"/>
            <p14:sldId id="620"/>
            <p14:sldId id="711"/>
            <p14:sldId id="296"/>
            <p14:sldId id="344"/>
            <p14:sldId id="622"/>
            <p14:sldId id="673"/>
            <p14:sldId id="674"/>
            <p14:sldId id="689"/>
            <p14:sldId id="582"/>
            <p14:sldId id="712"/>
            <p14:sldId id="715"/>
            <p14:sldId id="718"/>
            <p14:sldId id="642"/>
            <p14:sldId id="672"/>
            <p14:sldId id="548"/>
            <p14:sldId id="565"/>
            <p14:sldId id="549"/>
            <p14:sldId id="669"/>
            <p14:sldId id="671"/>
            <p14:sldId id="583"/>
            <p14:sldId id="713"/>
            <p14:sldId id="714"/>
            <p14:sldId id="716"/>
            <p14:sldId id="717"/>
            <p14:sldId id="643"/>
            <p14:sldId id="263"/>
            <p14:sldId id="641"/>
            <p14:sldId id="709"/>
            <p14:sldId id="490"/>
            <p14:sldId id="491"/>
            <p14:sldId id="644"/>
            <p14:sldId id="628"/>
            <p14:sldId id="645"/>
            <p14:sldId id="646"/>
            <p14:sldId id="694"/>
            <p14:sldId id="653"/>
            <p14:sldId id="696"/>
            <p14:sldId id="698"/>
            <p14:sldId id="697"/>
            <p14:sldId id="695"/>
            <p14:sldId id="631"/>
            <p14:sldId id="651"/>
            <p14:sldId id="630"/>
            <p14:sldId id="650"/>
            <p14:sldId id="625"/>
            <p14:sldId id="654"/>
            <p14:sldId id="550"/>
            <p14:sldId id="667"/>
            <p14:sldId id="551"/>
            <p14:sldId id="656"/>
            <p14:sldId id="552"/>
            <p14:sldId id="657"/>
            <p14:sldId id="699"/>
            <p14:sldId id="700"/>
            <p14:sldId id="668"/>
            <p14:sldId id="658"/>
            <p14:sldId id="659"/>
            <p14:sldId id="702"/>
            <p14:sldId id="701"/>
            <p14:sldId id="664"/>
            <p14:sldId id="682"/>
            <p14:sldId id="683"/>
            <p14:sldId id="691"/>
            <p14:sldId id="553"/>
            <p14:sldId id="681"/>
            <p14:sldId id="685"/>
            <p14:sldId id="707"/>
            <p14:sldId id="675"/>
            <p14:sldId id="676"/>
            <p14:sldId id="708"/>
            <p14:sldId id="677"/>
            <p14:sldId id="678"/>
            <p14:sldId id="679"/>
            <p14:sldId id="680"/>
            <p14:sldId id="693"/>
            <p14:sldId id="692"/>
            <p14:sldId id="687"/>
            <p14:sldId id="686"/>
            <p14:sldId id="670"/>
            <p14:sldId id="574"/>
            <p14:sldId id="379"/>
          </p14:sldIdLst>
        </p14:section>
        <p14:section name="Sección sin título" id="{90150520-1847-48F9-91C1-66ECE594AEF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D9F1"/>
    <a:srgbClr val="CCECFF"/>
    <a:srgbClr val="F57913"/>
    <a:srgbClr val="8439BD"/>
    <a:srgbClr val="74B230"/>
    <a:srgbClr val="D02800"/>
    <a:srgbClr val="FF3300"/>
    <a:srgbClr val="99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 showGuides="1">
      <p:cViewPr varScale="1">
        <p:scale>
          <a:sx n="63" d="100"/>
          <a:sy n="63" d="100"/>
        </p:scale>
        <p:origin x="516" y="72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66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D51A5-FBB4-4C34-AA76-B4AD9F347DB5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F21EC-44AE-48E1-9948-5796B8332E04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4884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18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05703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19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33265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26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4133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27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78503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28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62787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39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52702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52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69763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21EC-44AE-48E1-9948-5796B8332E04}" type="slidenum">
              <a:rPr lang="es-VE" smtClean="0"/>
              <a:t>54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7550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22/04/2019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00349" y="1400432"/>
            <a:ext cx="7143302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10224" y="692696"/>
            <a:ext cx="3180678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intestinal</a:t>
            </a:r>
          </a:p>
          <a:p>
            <a:pPr algn="ctr"/>
            <a:r>
              <a:rPr lang="es-VE" sz="1600" dirty="0" err="1" smtClean="0">
                <a:latin typeface="Comic Sans MS" panose="030F0702030302020204" pitchFamily="66" charset="0"/>
              </a:rPr>
              <a:t>Bacteroidetes</a:t>
            </a:r>
            <a:r>
              <a:rPr lang="es-VE" sz="1600" dirty="0" smtClean="0">
                <a:latin typeface="Comic Sans MS" panose="030F0702030302020204" pitchFamily="66" charset="0"/>
              </a:rPr>
              <a:t>, </a:t>
            </a:r>
            <a:r>
              <a:rPr lang="es-VE" sz="1600" dirty="0" err="1" smtClean="0">
                <a:latin typeface="Comic Sans MS" panose="030F0702030302020204" pitchFamily="66" charset="0"/>
              </a:rPr>
              <a:t>Firmicutes</a:t>
            </a:r>
            <a:r>
              <a:rPr lang="es-VE" sz="1600" dirty="0" smtClean="0">
                <a:latin typeface="Comic Sans MS" panose="030F0702030302020204" pitchFamily="66" charset="0"/>
              </a:rPr>
              <a:t>,</a:t>
            </a:r>
          </a:p>
          <a:p>
            <a:pPr algn="ctr"/>
            <a:r>
              <a:rPr lang="es-VE" sz="1600" dirty="0" err="1" smtClean="0">
                <a:latin typeface="Comic Sans MS" panose="030F0702030302020204" pitchFamily="66" charset="0"/>
              </a:rPr>
              <a:t>Proteobacteria</a:t>
            </a:r>
            <a:r>
              <a:rPr lang="es-VE" sz="1600" dirty="0" smtClean="0">
                <a:latin typeface="Comic Sans MS" panose="030F0702030302020204" pitchFamily="66" charset="0"/>
              </a:rPr>
              <a:t>, </a:t>
            </a:r>
            <a:r>
              <a:rPr lang="es-VE" sz="1600" dirty="0" err="1" smtClean="0">
                <a:latin typeface="Comic Sans MS" panose="030F0702030302020204" pitchFamily="66" charset="0"/>
              </a:rPr>
              <a:t>Actinobacteria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7414" y="2448037"/>
            <a:ext cx="3383427" cy="13542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Temprana edad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(Predominantemente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Bifidobacteria</a:t>
            </a:r>
            <a:r>
              <a:rPr lang="es-VE" sz="1400" dirty="0" smtClean="0">
                <a:latin typeface="Comic Sans MS" panose="030F0702030302020204" pitchFamily="66" charset="0"/>
              </a:rPr>
              <a:t>)</a:t>
            </a:r>
            <a:endParaRPr lang="es-VE" sz="1400" dirty="0">
              <a:latin typeface="Comic Sans MS" panose="030F0702030302020204" pitchFamily="66" charset="0"/>
            </a:endParaRP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Desarrollo S. Inmune </a:t>
            </a:r>
          </a:p>
          <a:p>
            <a:pPr algn="ctr"/>
            <a:r>
              <a:rPr lang="es-VE" sz="2400" dirty="0">
                <a:latin typeface="Comic Sans MS" panose="030F0702030302020204" pitchFamily="66" charset="0"/>
              </a:rPr>
              <a:t>I</a:t>
            </a:r>
            <a:r>
              <a:rPr lang="es-VE" sz="2400" dirty="0" smtClean="0">
                <a:latin typeface="Comic Sans MS" panose="030F0702030302020204" pitchFamily="66" charset="0"/>
              </a:rPr>
              <a:t>ntestinal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799742" y="2484258"/>
            <a:ext cx="361028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Edad Adulta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Inducción de Tolerancia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253392" y="4286879"/>
            <a:ext cx="233108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Interrupción de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tolerancia intestinal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289033" y="4226345"/>
            <a:ext cx="2202847" cy="1200329"/>
          </a:xfrm>
          <a:prstGeom prst="rect">
            <a:avLst/>
          </a:prstGeom>
          <a:solidFill>
            <a:srgbClr val="C55E5B"/>
          </a:solidFill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de </a:t>
            </a: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 </a:t>
            </a:r>
          </a:p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inflamatoria</a:t>
            </a:r>
          </a:p>
        </p:txBody>
      </p:sp>
      <p:sp>
        <p:nvSpPr>
          <p:cNvPr id="11" name="5 CuadroTexto"/>
          <p:cNvSpPr txBox="1"/>
          <p:nvPr/>
        </p:nvSpPr>
        <p:spPr>
          <a:xfrm>
            <a:off x="6323727" y="657585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167525" y="5832451"/>
            <a:ext cx="72096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Magrone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Jirillo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Interplay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Microbiota in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Nutraceutical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Restoring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Intestinal Homeostasis.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Pharmaceutical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2013; 19: 1329-42.</a:t>
            </a:r>
          </a:p>
        </p:txBody>
      </p:sp>
      <p:cxnSp>
        <p:nvCxnSpPr>
          <p:cNvPr id="15" name="Conector recto de flecha 14"/>
          <p:cNvCxnSpPr>
            <a:stCxn id="5" idx="2"/>
            <a:endCxn id="7" idx="0"/>
          </p:cNvCxnSpPr>
          <p:nvPr/>
        </p:nvCxnSpPr>
        <p:spPr>
          <a:xfrm flipH="1">
            <a:off x="2149128" y="1646803"/>
            <a:ext cx="2351435" cy="8012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5" idx="2"/>
            <a:endCxn id="8" idx="0"/>
          </p:cNvCxnSpPr>
          <p:nvPr/>
        </p:nvCxnSpPr>
        <p:spPr>
          <a:xfrm>
            <a:off x="4500563" y="1646803"/>
            <a:ext cx="2104321" cy="8374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 flipH="1" flipV="1">
            <a:off x="3491880" y="4610264"/>
            <a:ext cx="1761512" cy="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endCxn id="8" idx="1"/>
          </p:cNvCxnSpPr>
          <p:nvPr/>
        </p:nvCxnSpPr>
        <p:spPr>
          <a:xfrm>
            <a:off x="3840841" y="2852936"/>
            <a:ext cx="958901" cy="16043"/>
          </a:xfrm>
          <a:prstGeom prst="straightConnector1">
            <a:avLst/>
          </a:prstGeom>
          <a:ln w="571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>
            <a:stCxn id="8" idx="2"/>
          </p:cNvCxnSpPr>
          <p:nvPr/>
        </p:nvCxnSpPr>
        <p:spPr>
          <a:xfrm>
            <a:off x="6604884" y="3253699"/>
            <a:ext cx="0" cy="10331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4 CuadroTexto"/>
          <p:cNvSpPr txBox="1"/>
          <p:nvPr/>
        </p:nvSpPr>
        <p:spPr>
          <a:xfrm>
            <a:off x="1192890" y="332656"/>
            <a:ext cx="110025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Salud 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</a:t>
            </a:r>
          </a:p>
        </p:txBody>
      </p:sp>
      <p:sp>
        <p:nvSpPr>
          <p:cNvPr id="18" name="6 CuadroTexto"/>
          <p:cNvSpPr txBox="1"/>
          <p:nvPr/>
        </p:nvSpPr>
        <p:spPr>
          <a:xfrm>
            <a:off x="323528" y="332656"/>
            <a:ext cx="76655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95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801650" y="662347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lum bright="-9000" contrast="26000"/>
          </a:blip>
          <a:stretch>
            <a:fillRect/>
          </a:stretch>
        </p:blipFill>
        <p:spPr>
          <a:xfrm>
            <a:off x="1365046" y="1065542"/>
            <a:ext cx="6806628" cy="504056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954937" y="6455867"/>
            <a:ext cx="5234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2018;32:9–25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954236" y="989716"/>
            <a:ext cx="1728192" cy="738664"/>
          </a:xfrm>
          <a:prstGeom prst="rect">
            <a:avLst/>
          </a:prstGeom>
          <a:solidFill>
            <a:srgbClr val="99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4080187" y="974443"/>
            <a:ext cx="13763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Neonatal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Esencialmente estéril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139650" y="2729740"/>
            <a:ext cx="2114308" cy="10490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152528" y="2696744"/>
            <a:ext cx="2114308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Maduro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Temporalmente estable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 compleja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Alta diversidad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Resistente a patógenos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278973" y="2679456"/>
            <a:ext cx="2140899" cy="10785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277159" y="2699433"/>
            <a:ext cx="22412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Perinatal/lactancia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Temporalmente inestable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 simple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Baja diversidad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064065" y="5102073"/>
            <a:ext cx="2277816" cy="1115923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024141" y="5084586"/>
            <a:ext cx="23797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 transitoria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Temporalmente inestable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 simple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Baja diversidad</a:t>
            </a:r>
          </a:p>
          <a:p>
            <a:r>
              <a:rPr lang="es-VE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Permisiva a patógenos</a:t>
            </a:r>
            <a:endParaRPr lang="es-VE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310432" y="5102073"/>
            <a:ext cx="2077979" cy="1315302"/>
          </a:xfrm>
          <a:prstGeom prst="rect">
            <a:avLst/>
          </a:prstGeom>
          <a:solidFill>
            <a:srgbClr val="D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bg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297749" y="5053411"/>
            <a:ext cx="21236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 persistente</a:t>
            </a:r>
          </a:p>
          <a:p>
            <a:r>
              <a:rPr lang="es-VE" sz="1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Temporalmente estable</a:t>
            </a:r>
          </a:p>
          <a:p>
            <a:r>
              <a:rPr lang="es-VE" sz="1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 simple</a:t>
            </a:r>
          </a:p>
          <a:p>
            <a:r>
              <a:rPr lang="es-VE" sz="1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Baja diversidad</a:t>
            </a:r>
          </a:p>
          <a:p>
            <a:r>
              <a:rPr lang="es-VE" sz="1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Permisiva a patógenos</a:t>
            </a:r>
            <a:endParaRPr lang="es-VE" sz="12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673392" y="1055099"/>
            <a:ext cx="1194771" cy="176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1277159" y="1949209"/>
            <a:ext cx="952327" cy="417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3234884" y="1751020"/>
            <a:ext cx="1075869" cy="354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2791636" y="834709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Microflora 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madre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358657" y="1728380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ambiente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419940" y="1968605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Ambiente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 rot="2585742">
            <a:off x="2632476" y="1481744"/>
            <a:ext cx="410848" cy="901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 rot="18632641">
            <a:off x="2333785" y="1806008"/>
            <a:ext cx="104708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Colonización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3472011" y="2696744"/>
            <a:ext cx="496101" cy="234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Rectángulo 33"/>
          <p:cNvSpPr/>
          <p:nvPr/>
        </p:nvSpPr>
        <p:spPr>
          <a:xfrm>
            <a:off x="4768359" y="2729740"/>
            <a:ext cx="914069" cy="242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3505945" y="3502216"/>
            <a:ext cx="994497" cy="363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5052089" y="3508636"/>
            <a:ext cx="936931" cy="211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3393916" y="2671370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Dieta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649884" y="2676072"/>
            <a:ext cx="12218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Genética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</a:t>
            </a:r>
            <a:r>
              <a:rPr lang="es-VE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3512113" y="3489395"/>
            <a:ext cx="93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ambiente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692219" y="3443228"/>
            <a:ext cx="1077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</a:t>
            </a:r>
            <a:r>
              <a:rPr lang="es-VE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1269884" y="3930073"/>
            <a:ext cx="853844" cy="317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Rectángulo 40"/>
          <p:cNvSpPr/>
          <p:nvPr/>
        </p:nvSpPr>
        <p:spPr>
          <a:xfrm>
            <a:off x="2673392" y="3804740"/>
            <a:ext cx="649009" cy="181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2686445" y="4140022"/>
            <a:ext cx="724338" cy="210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1114742" y="3895491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Desnutrición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2627151" y="3800188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Infección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2663361" y="4087630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Antibióticos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258389" y="3079748"/>
            <a:ext cx="983369" cy="278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Rectángulo 49"/>
          <p:cNvSpPr/>
          <p:nvPr/>
        </p:nvSpPr>
        <p:spPr>
          <a:xfrm>
            <a:off x="1943359" y="4472378"/>
            <a:ext cx="936802" cy="318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Rectángulo 50"/>
          <p:cNvSpPr/>
          <p:nvPr/>
        </p:nvSpPr>
        <p:spPr>
          <a:xfrm>
            <a:off x="4327250" y="4355861"/>
            <a:ext cx="950035" cy="275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Rectángulo 51"/>
          <p:cNvSpPr/>
          <p:nvPr/>
        </p:nvSpPr>
        <p:spPr>
          <a:xfrm>
            <a:off x="6923576" y="4077187"/>
            <a:ext cx="931959" cy="435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Rectángulo 52"/>
          <p:cNvSpPr/>
          <p:nvPr/>
        </p:nvSpPr>
        <p:spPr>
          <a:xfrm>
            <a:off x="4692219" y="5458548"/>
            <a:ext cx="1202309" cy="274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/>
          <p:cNvSpPr txBox="1"/>
          <p:nvPr/>
        </p:nvSpPr>
        <p:spPr>
          <a:xfrm>
            <a:off x="4225133" y="3121147"/>
            <a:ext cx="101662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Maduración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1861027" y="4486465"/>
            <a:ext cx="124585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Dismaduración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6923576" y="4115155"/>
            <a:ext cx="92204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Disturbio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agudo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4759186" y="5442993"/>
            <a:ext cx="11128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Parcial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recuperación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6557553" y="4756067"/>
            <a:ext cx="563448" cy="205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5" name="CuadroTexto 54"/>
          <p:cNvSpPr txBox="1"/>
          <p:nvPr/>
        </p:nvSpPr>
        <p:spPr>
          <a:xfrm>
            <a:off x="4163098" y="4372782"/>
            <a:ext cx="113685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Recuperación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6" name="CuadroTexto 55"/>
          <p:cNvSpPr txBox="1"/>
          <p:nvPr/>
        </p:nvSpPr>
        <p:spPr>
          <a:xfrm>
            <a:off x="6362417" y="4709468"/>
            <a:ext cx="878465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VE" sz="1100" b="1" dirty="0" err="1" smtClean="0">
                <a:latin typeface="Comic Sans MS" panose="030F0702030302020204" pitchFamily="66" charset="0"/>
              </a:rPr>
              <a:t>Recuper</a:t>
            </a:r>
            <a:r>
              <a:rPr lang="es-VE" sz="1100" b="1" dirty="0" smtClean="0">
                <a:latin typeface="Comic Sans MS" panose="030F0702030302020204" pitchFamily="66" charset="0"/>
              </a:rPr>
              <a:t>.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57" name="Rectángulo 56"/>
          <p:cNvSpPr/>
          <p:nvPr/>
        </p:nvSpPr>
        <p:spPr>
          <a:xfrm rot="20051315">
            <a:off x="4917845" y="4839592"/>
            <a:ext cx="1448715" cy="288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CuadroTexto 47"/>
          <p:cNvSpPr txBox="1"/>
          <p:nvPr/>
        </p:nvSpPr>
        <p:spPr>
          <a:xfrm rot="20000833">
            <a:off x="4915540" y="4874045"/>
            <a:ext cx="14366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Disturbio crónico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8" name="CuadroTexto 57"/>
          <p:cNvSpPr txBox="1"/>
          <p:nvPr/>
        </p:nvSpPr>
        <p:spPr>
          <a:xfrm>
            <a:off x="5989020" y="451681"/>
            <a:ext cx="2664512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Desarrollo Microbiota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y factores que influyen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5335" y="659054"/>
            <a:ext cx="126950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Salud/</a:t>
            </a:r>
          </a:p>
          <a:p>
            <a:r>
              <a:rPr lang="es-VE" sz="1400" dirty="0">
                <a:latin typeface="Comic Sans MS" pitchFamily="66" charset="0"/>
              </a:rPr>
              <a:t>E</a:t>
            </a:r>
            <a:r>
              <a:rPr lang="es-VE" sz="1400" dirty="0" smtClean="0">
                <a:latin typeface="Comic Sans MS" pitchFamily="66" charset="0"/>
              </a:rPr>
              <a:t>nfermedad</a:t>
            </a:r>
          </a:p>
        </p:txBody>
      </p:sp>
    </p:spTree>
    <p:extLst>
      <p:ext uri="{BB962C8B-B14F-4D97-AF65-F5344CB8AC3E}">
        <p14:creationId xmlns:p14="http://schemas.microsoft.com/office/powerpoint/2010/main" val="158530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2" grpId="0"/>
      <p:bldP spid="15" grpId="0"/>
      <p:bldP spid="14" grpId="0"/>
      <p:bldP spid="21" grpId="0"/>
      <p:bldP spid="22" grpId="0"/>
      <p:bldP spid="23" grpId="0"/>
      <p:bldP spid="24" grpId="0" animBg="1"/>
      <p:bldP spid="29" grpId="0"/>
      <p:bldP spid="30" grpId="0"/>
      <p:bldP spid="31" grpId="0"/>
      <p:bldP spid="32" grpId="0"/>
      <p:bldP spid="37" grpId="0"/>
      <p:bldP spid="38" grpId="0"/>
      <p:bldP spid="39" grpId="0"/>
      <p:bldP spid="43" grpId="0" animBg="1"/>
      <p:bldP spid="46" grpId="0" animBg="1"/>
      <p:bldP spid="47" grpId="0" animBg="1"/>
      <p:bldP spid="45" grpId="0" animBg="1"/>
      <p:bldP spid="55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9900" y="620688"/>
            <a:ext cx="137977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Salud/</a:t>
            </a:r>
          </a:p>
          <a:p>
            <a:r>
              <a:rPr lang="es-VE" sz="1600" dirty="0">
                <a:latin typeface="Comic Sans MS" pitchFamily="66" charset="0"/>
              </a:rPr>
              <a:t>E</a:t>
            </a:r>
            <a:r>
              <a:rPr lang="es-VE" sz="1600" dirty="0" smtClean="0">
                <a:latin typeface="Comic Sans MS" pitchFamily="66" charset="0"/>
              </a:rPr>
              <a:t>nfermedad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49866" y="2073820"/>
            <a:ext cx="5796643" cy="372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microbioma gastrointestinal del </a:t>
            </a:r>
            <a:r>
              <a:rPr lang="en-US" dirty="0" err="1" smtClean="0">
                <a:latin typeface="Comic Sans MS" panose="030F0702030302020204" pitchFamily="66" charset="0"/>
              </a:rPr>
              <a:t>adulto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notablemente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estable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aunque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diversos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influyen</a:t>
            </a:r>
            <a:r>
              <a:rPr lang="en-US" dirty="0" smtClean="0">
                <a:latin typeface="Comic Sans MS" panose="030F0702030302020204" pitchFamily="66" charset="0"/>
              </a:rPr>
              <a:t> los </a:t>
            </a:r>
            <a:r>
              <a:rPr lang="en-US" dirty="0" err="1" smtClean="0">
                <a:latin typeface="Comic Sans MS" panose="030F0702030302020204" pitchFamily="66" charset="0"/>
              </a:rPr>
              <a:t>estados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equilibrio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dinámico</a:t>
            </a:r>
            <a:r>
              <a:rPr lang="en-US" dirty="0" smtClean="0">
                <a:latin typeface="Comic Sans MS" panose="030F0702030302020204" pitchFamily="66" charset="0"/>
              </a:rPr>
              <a:t> del microbiota intestinal </a:t>
            </a:r>
            <a:r>
              <a:rPr lang="en-US" dirty="0" err="1" smtClean="0">
                <a:latin typeface="Comic Sans MS" panose="030F0702030302020204" pitchFamily="66" charset="0"/>
              </a:rPr>
              <a:t>desde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nacimiento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6213" indent="-176213"/>
            <a:r>
              <a:rPr lang="en-US" sz="1000" dirty="0" smtClean="0"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microbioma del </a:t>
            </a:r>
            <a:r>
              <a:rPr lang="en-US" b="1" dirty="0" err="1" smtClean="0">
                <a:latin typeface="Comic Sans MS" panose="030F0702030302020204" pitchFamily="66" charset="0"/>
              </a:rPr>
              <a:t>lactante</a:t>
            </a:r>
            <a:r>
              <a:rPr lang="en-US" dirty="0" smtClean="0"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</a:rPr>
              <a:t>deriva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organismos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b="1" dirty="0" err="1" smtClean="0">
                <a:latin typeface="Comic Sans MS" panose="030F0702030302020204" pitchFamily="66" charset="0"/>
              </a:rPr>
              <a:t>madre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ambiente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se </a:t>
            </a:r>
            <a:r>
              <a:rPr lang="en-US" dirty="0" err="1" smtClean="0">
                <a:latin typeface="Comic Sans MS" panose="030F0702030302020204" pitchFamily="66" charset="0"/>
              </a:rPr>
              <a:t>desarrolla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bajo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presiones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selectivas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drogas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estados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impactan</a:t>
            </a:r>
            <a:r>
              <a:rPr lang="en-US" dirty="0" smtClean="0">
                <a:latin typeface="Comic Sans MS" panose="030F0702030302020204" pitchFamily="66" charset="0"/>
              </a:rPr>
              <a:t> el microbioma intestinal,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</a:rPr>
              <a:t>Disbiosis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transitoria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permanente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dependiendo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naturaleza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agresión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duración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900" dirty="0" smtClean="0">
                <a:latin typeface="Comic Sans MS" panose="030F0702030302020204" pitchFamily="66" charset="0"/>
              </a:rPr>
              <a:t> </a:t>
            </a:r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09717" y="6037058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2018;32:9–25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03634" y="1130406"/>
            <a:ext cx="4136731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>
                <a:latin typeface="Comic Sans MS" panose="030F0702030302020204" pitchFamily="66" charset="0"/>
              </a:rPr>
              <a:t>D</a:t>
            </a:r>
            <a:r>
              <a:rPr lang="en-US" sz="2200" dirty="0" err="1" smtClean="0">
                <a:latin typeface="Comic Sans MS" panose="030F0702030302020204" pitchFamily="66" charset="0"/>
              </a:rPr>
              <a:t>esarrollo</a:t>
            </a:r>
            <a:r>
              <a:rPr lang="en-US" sz="2200" dirty="0" smtClean="0">
                <a:latin typeface="Comic Sans MS" panose="030F0702030302020204" pitchFamily="66" charset="0"/>
              </a:rPr>
              <a:t> del Microbiota </a:t>
            </a:r>
          </a:p>
          <a:p>
            <a:pPr algn="ctr"/>
            <a:r>
              <a:rPr lang="en-US" sz="2200" dirty="0" smtClean="0">
                <a:latin typeface="Comic Sans MS" panose="030F0702030302020204" pitchFamily="66" charset="0"/>
              </a:rPr>
              <a:t>y </a:t>
            </a:r>
            <a:r>
              <a:rPr lang="en-US" sz="2200" i="1" dirty="0" smtClean="0">
                <a:latin typeface="Comic Sans MS" panose="030F0702030302020204" pitchFamily="66" charset="0"/>
              </a:rPr>
              <a:t>steady states </a:t>
            </a:r>
            <a:r>
              <a:rPr lang="en-US" sz="2200" dirty="0" smtClean="0">
                <a:latin typeface="Comic Sans MS" panose="030F0702030302020204" pitchFamily="66" charset="0"/>
              </a:rPr>
              <a:t>en el </a:t>
            </a:r>
            <a:r>
              <a:rPr lang="en-US" sz="2200" dirty="0" err="1" smtClean="0">
                <a:latin typeface="Comic Sans MS" panose="030F0702030302020204" pitchFamily="66" charset="0"/>
              </a:rPr>
              <a:t>tiempo</a:t>
            </a:r>
            <a:r>
              <a:rPr lang="en-US" sz="2200" dirty="0" smtClean="0">
                <a:latin typeface="Comic Sans MS" panose="030F0702030302020204" pitchFamily="66" charset="0"/>
              </a:rPr>
              <a:t>. </a:t>
            </a:r>
            <a:endParaRPr lang="es-VE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3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07345" y="620688"/>
            <a:ext cx="137977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Salud/</a:t>
            </a:r>
          </a:p>
          <a:p>
            <a:r>
              <a:rPr lang="es-VE" sz="1600" dirty="0">
                <a:latin typeface="Comic Sans MS" pitchFamily="66" charset="0"/>
              </a:rPr>
              <a:t>E</a:t>
            </a:r>
            <a:r>
              <a:rPr lang="es-VE" sz="1600" dirty="0" smtClean="0">
                <a:latin typeface="Comic Sans MS" pitchFamily="66" charset="0"/>
              </a:rPr>
              <a:t>nfermedad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33530" y="5659637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</a:t>
            </a:r>
            <a:r>
              <a:rPr lang="sv-S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42472" y="1103008"/>
            <a:ext cx="1673856" cy="523220"/>
          </a:xfrm>
          <a:prstGeom prst="rect">
            <a:avLst/>
          </a:prstGeom>
          <a:solidFill>
            <a:srgbClr val="F57913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Disbiosis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745362" y="1750107"/>
            <a:ext cx="5715337" cy="372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Cambios en la composición del microbioma asociados con enfermedades o condiciones que alteran la homeostasis microbios-hospedero. 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Se caracteriza típicamente por: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pPr marL="449263" indent="-176213">
              <a:buFont typeface="Arial" panose="020B0604020202020204" pitchFamily="34" charset="0"/>
              <a:buChar char="•"/>
            </a:pPr>
            <a:r>
              <a:rPr lang="es-VE" sz="2000" b="1" dirty="0">
                <a:latin typeface="Comic Sans MS" panose="030F0702030302020204" pitchFamily="66" charset="0"/>
              </a:rPr>
              <a:t>R</a:t>
            </a:r>
            <a:r>
              <a:rPr lang="es-VE" sz="2000" b="1" dirty="0" smtClean="0">
                <a:latin typeface="Comic Sans MS" panose="030F0702030302020204" pitchFamily="66" charset="0"/>
              </a:rPr>
              <a:t>educción en diversidad </a:t>
            </a:r>
            <a:r>
              <a:rPr lang="es-VE" sz="2000" dirty="0" smtClean="0">
                <a:latin typeface="Comic Sans MS" panose="030F0702030302020204" pitchFamily="66" charset="0"/>
              </a:rPr>
              <a:t>de especies microbianas</a:t>
            </a:r>
          </a:p>
          <a:p>
            <a:pPr marL="449263" indent="-176213"/>
            <a:r>
              <a:rPr lang="es-VE" sz="900" dirty="0" smtClean="0">
                <a:latin typeface="Comic Sans MS" panose="030F0702030302020204" pitchFamily="66" charset="0"/>
              </a:rPr>
              <a:t> </a:t>
            </a:r>
          </a:p>
          <a:p>
            <a:pPr marL="449263" indent="-176213">
              <a:buFont typeface="Arial" panose="020B0604020202020204" pitchFamily="34" charset="0"/>
              <a:buChar char="•"/>
            </a:pPr>
            <a:r>
              <a:rPr lang="es-VE" sz="2000" b="1" dirty="0">
                <a:latin typeface="Comic Sans MS" panose="030F0702030302020204" pitchFamily="66" charset="0"/>
              </a:rPr>
              <a:t>C</a:t>
            </a:r>
            <a:r>
              <a:rPr lang="es-VE" sz="2000" b="1" dirty="0" smtClean="0">
                <a:latin typeface="Comic Sans MS" panose="030F0702030302020204" pitchFamily="66" charset="0"/>
              </a:rPr>
              <a:t>ambios en el medio </a:t>
            </a:r>
            <a:r>
              <a:rPr lang="es-VE" sz="2000" dirty="0" smtClean="0">
                <a:latin typeface="Comic Sans MS" panose="030F0702030302020204" pitchFamily="66" charset="0"/>
              </a:rPr>
              <a:t>intestinal e inflamatorio sistémico</a:t>
            </a:r>
          </a:p>
          <a:p>
            <a:pPr marL="449263" indent="-176213">
              <a:buFont typeface="Arial" panose="020B0604020202020204" pitchFamily="34" charset="0"/>
              <a:buChar char="•"/>
            </a:pPr>
            <a:endParaRPr lang="es-VE" sz="900" dirty="0" smtClean="0">
              <a:latin typeface="Comic Sans MS" panose="030F0702030302020204" pitchFamily="66" charset="0"/>
            </a:endParaRPr>
          </a:p>
          <a:p>
            <a:pPr marL="449263" indent="-176213">
              <a:buFont typeface="Arial" panose="020B0604020202020204" pitchFamily="34" charset="0"/>
              <a:buChar char="•"/>
            </a:pPr>
            <a:r>
              <a:rPr lang="es-VE" sz="2000" b="1" dirty="0" smtClean="0">
                <a:latin typeface="Comic Sans MS" panose="030F0702030302020204" pitchFamily="66" charset="0"/>
              </a:rPr>
              <a:t>Relaciones metabólicas alteradas </a:t>
            </a:r>
            <a:r>
              <a:rPr lang="es-VE" sz="2000" dirty="0" smtClean="0">
                <a:latin typeface="Comic Sans MS" panose="030F0702030302020204" pitchFamily="66" charset="0"/>
              </a:rPr>
              <a:t>entre microbios y hospedero.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88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Mis Documentos\EN PROCESO 2013-2014\DIGESTIVO 2014\POSGRADO 2014\TEMAS DIGESTIVO\MICROBIOMA\MICROBIOTA IMAGENES\1741-7015-9-24-2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8"/>
          <a:stretch/>
        </p:blipFill>
        <p:spPr bwMode="auto">
          <a:xfrm>
            <a:off x="806333" y="579439"/>
            <a:ext cx="7531333" cy="542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308676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23928" y="5085184"/>
            <a:ext cx="1512168" cy="918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79712" y="5360322"/>
            <a:ext cx="1512168" cy="459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93821" y="5259022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Célula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Plasmática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653702" y="5197005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Folículos  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Linfáticos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70066" y="3524492"/>
            <a:ext cx="1440160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811834" y="900180"/>
            <a:ext cx="89585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139952" y="438515"/>
            <a:ext cx="894797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  <a:endParaRPr lang="es-VE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073103" y="3443607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Regulación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uniones estrechas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751091" y="1628800"/>
            <a:ext cx="1621109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47039" y="1823825"/>
            <a:ext cx="1544012" cy="7386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Prevención de 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colonización por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 patógenos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707904" y="1755879"/>
            <a:ext cx="864096" cy="609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581329" y="2080092"/>
            <a:ext cx="1066318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solidFill>
                  <a:prstClr val="black"/>
                </a:solidFill>
                <a:latin typeface="Comic Sans MS" pitchFamily="66" charset="0"/>
              </a:rPr>
              <a:t>Liberación  </a:t>
            </a:r>
          </a:p>
          <a:p>
            <a:pPr algn="ctr"/>
            <a:r>
              <a:rPr lang="es-VE" sz="1200" b="1" dirty="0" err="1" smtClean="0">
                <a:solidFill>
                  <a:prstClr val="black"/>
                </a:solidFill>
                <a:latin typeface="Comic Sans MS" pitchFamily="66" charset="0"/>
              </a:rPr>
              <a:t>defensina</a:t>
            </a:r>
            <a:endParaRPr lang="es-VE" sz="1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735796" y="2120036"/>
            <a:ext cx="778023" cy="554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222607" y="2037776"/>
            <a:ext cx="1143263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Aporte de 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energía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83568" y="1969676"/>
            <a:ext cx="1296144" cy="667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47544" y="2104108"/>
            <a:ext cx="130195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Producción 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de moco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899592" y="1224216"/>
            <a:ext cx="864096" cy="404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175057" y="137086"/>
            <a:ext cx="76976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Fibra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1115616" y="5085184"/>
            <a:ext cx="1152128" cy="2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1372861" y="4653136"/>
            <a:ext cx="571959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157593" y="4360590"/>
            <a:ext cx="1212191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Producción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IgA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544780" y="5128804"/>
            <a:ext cx="1909497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Inducción y 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mantenimiento de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Tejido Linfático 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Asociado 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a Mucosas</a:t>
            </a:r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 (GALT)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41109" y="1390165"/>
            <a:ext cx="1483098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Microbiota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8" name="21 CuadroTexto"/>
          <p:cNvSpPr txBox="1"/>
          <p:nvPr/>
        </p:nvSpPr>
        <p:spPr>
          <a:xfrm>
            <a:off x="218205" y="3348477"/>
            <a:ext cx="1258678" cy="553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Epitelio</a:t>
            </a:r>
          </a:p>
          <a:p>
            <a:pPr algn="ctr"/>
            <a:r>
              <a:rPr lang="es-VE" sz="1400" b="1" dirty="0" smtClean="0">
                <a:solidFill>
                  <a:prstClr val="black"/>
                </a:solidFill>
                <a:latin typeface="Comic Sans MS" pitchFamily="66" charset="0"/>
              </a:rPr>
              <a:t>INTERFASE</a:t>
            </a:r>
            <a:endParaRPr lang="es-VE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21 CuadroTexto"/>
          <p:cNvSpPr txBox="1"/>
          <p:nvPr/>
        </p:nvSpPr>
        <p:spPr>
          <a:xfrm>
            <a:off x="190225" y="5006520"/>
            <a:ext cx="144302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S. Inmune 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itchFamily="66" charset="0"/>
              </a:rPr>
              <a:t>d</a:t>
            </a:r>
            <a:r>
              <a:rPr lang="es-VE" b="1" dirty="0" smtClean="0">
                <a:solidFill>
                  <a:prstClr val="black"/>
                </a:solidFill>
                <a:latin typeface="Comic Sans MS" pitchFamily="66" charset="0"/>
              </a:rPr>
              <a:t>e mucosas</a:t>
            </a:r>
            <a:endParaRPr lang="es-VE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682270" y="5985425"/>
            <a:ext cx="299496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in Medicine?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2011;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2" name="4 CuadroTexto"/>
          <p:cNvSpPr txBox="1"/>
          <p:nvPr/>
        </p:nvSpPr>
        <p:spPr>
          <a:xfrm>
            <a:off x="7229881" y="758795"/>
            <a:ext cx="139484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33" name="6 CuadroTexto"/>
          <p:cNvSpPr txBox="1"/>
          <p:nvPr/>
        </p:nvSpPr>
        <p:spPr>
          <a:xfrm>
            <a:off x="7742259" y="227748"/>
            <a:ext cx="82426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55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20" grpId="0"/>
      <p:bldP spid="22" grpId="0" animBg="1"/>
      <p:bldP spid="23" grpId="0"/>
      <p:bldP spid="2" grpId="0" animBg="1"/>
      <p:bldP spid="25" grpId="0" animBg="1"/>
      <p:bldP spid="28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50223" y="1327875"/>
            <a:ext cx="6493721" cy="4647426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digieren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fibras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latin typeface="Comic Sans MS" panose="030F0702030302020204" pitchFamily="66" charset="0"/>
              </a:rPr>
              <a:t>otros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nutrientes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tanto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contribuye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aporte</a:t>
            </a:r>
            <a:r>
              <a:rPr lang="en-US" sz="2000" b="1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energía</a:t>
            </a:r>
            <a:r>
              <a:rPr lang="en-US" sz="2000" b="1" dirty="0" smtClean="0"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sustratos</a:t>
            </a:r>
            <a:r>
              <a:rPr lang="en-US" sz="2000" b="1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Regulan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las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funciones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b="1" dirty="0" smtClean="0">
                <a:latin typeface="Comic Sans MS" panose="030F0702030302020204" pitchFamily="66" charset="0"/>
              </a:rPr>
              <a:t> de moco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c. </a:t>
            </a:r>
            <a:r>
              <a:rPr lang="en-US" sz="2000" dirty="0" err="1" smtClean="0">
                <a:latin typeface="Comic Sans MS" panose="030F0702030302020204" pitchFamily="66" charset="0"/>
              </a:rPr>
              <a:t>caliciformes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liberación</a:t>
            </a:r>
            <a:r>
              <a:rPr lang="en-US" sz="2000" b="1" dirty="0" smtClean="0">
                <a:latin typeface="Comic Sans MS" panose="030F0702030302020204" pitchFamily="66" charset="0"/>
              </a:rPr>
              <a:t> de defensinas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c. de </a:t>
            </a:r>
            <a:r>
              <a:rPr lang="en-US" sz="2000" dirty="0" err="1" smtClean="0">
                <a:latin typeface="Comic Sans MS" panose="030F0702030302020204" pitchFamily="66" charset="0"/>
              </a:rPr>
              <a:t>Paneth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síntesis</a:t>
            </a:r>
            <a:r>
              <a:rPr lang="en-US" sz="2000" b="1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proteínas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estrechas</a:t>
            </a:r>
            <a:r>
              <a:rPr lang="en-US" sz="2000" dirty="0" smtClean="0">
                <a:latin typeface="Comic Sans MS" panose="030F0702030302020204" pitchFamily="66" charset="0"/>
              </a:rPr>
              <a:t> en enterocitos.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Previenen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colonización</a:t>
            </a:r>
            <a:r>
              <a:rPr lang="en-US" sz="2000" b="1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  </a:t>
            </a: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Regulan</a:t>
            </a:r>
            <a:r>
              <a:rPr lang="en-US" sz="2000" b="1" dirty="0" smtClean="0">
                <a:latin typeface="Comic Sans MS" panose="030F0702030302020204" pitchFamily="66" charset="0"/>
              </a:rPr>
              <a:t> el sistema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inmune</a:t>
            </a:r>
            <a:r>
              <a:rPr lang="en-US" sz="2000" b="1" dirty="0" smtClean="0">
                <a:latin typeface="Comic Sans MS" panose="030F0702030302020204" pitchFamily="66" charset="0"/>
              </a:rPr>
              <a:t> mucosal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Ej</a:t>
            </a:r>
            <a:r>
              <a:rPr lang="en-US" sz="2000" dirty="0" smtClean="0">
                <a:latin typeface="Comic Sans MS" panose="030F0702030302020204" pitchFamily="66" charset="0"/>
              </a:rPr>
              <a:t>.,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inducir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mantener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tejido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linfoide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asociado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estimular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IgA mucosal. 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16448" y="6152897"/>
            <a:ext cx="57111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in Medicine?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6308676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32900" y="577281"/>
            <a:ext cx="626469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Acción</a:t>
            </a:r>
            <a:r>
              <a:rPr lang="en-US" sz="2400" dirty="0" smtClean="0">
                <a:latin typeface="Comic Sans MS" panose="030F0702030302020204" pitchFamily="66" charset="0"/>
              </a:rPr>
              <a:t> del Microbiota </a:t>
            </a:r>
            <a:r>
              <a:rPr lang="en-US" sz="2400" dirty="0" err="1" smtClean="0">
                <a:latin typeface="Comic Sans MS" panose="030F0702030302020204" pitchFamily="66" charset="0"/>
              </a:rPr>
              <a:t>sobre</a:t>
            </a:r>
            <a:r>
              <a:rPr lang="en-US" sz="2400" dirty="0" smtClean="0">
                <a:latin typeface="Comic Sans MS" panose="030F0702030302020204" pitchFamily="66" charset="0"/>
              </a:rPr>
              <a:t> la </a:t>
            </a:r>
            <a:r>
              <a:rPr lang="en-US" sz="2400" dirty="0">
                <a:latin typeface="Comic Sans MS" panose="030F0702030302020204" pitchFamily="66" charset="0"/>
              </a:rPr>
              <a:t>B</a:t>
            </a:r>
            <a:r>
              <a:rPr lang="en-US" sz="2400" dirty="0" smtClean="0">
                <a:latin typeface="Comic Sans MS" panose="030F0702030302020204" pitchFamily="66" charset="0"/>
              </a:rPr>
              <a:t>arrera GI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38585" y="673532"/>
            <a:ext cx="109305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33068" y="242619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0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964" b="52100"/>
          <a:stretch/>
        </p:blipFill>
        <p:spPr>
          <a:xfrm>
            <a:off x="168184" y="1052736"/>
            <a:ext cx="8652288" cy="424847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267154" y="5738936"/>
            <a:ext cx="65344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501700" y="6551587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52184" y="478047"/>
            <a:ext cx="2218877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Colon prenatal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2356" y="1052736"/>
            <a:ext cx="18593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191920" y="1484784"/>
            <a:ext cx="149976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400"/>
          </a:p>
        </p:txBody>
      </p:sp>
      <p:sp>
        <p:nvSpPr>
          <p:cNvPr id="10" name="Rectángulo 9"/>
          <p:cNvSpPr/>
          <p:nvPr/>
        </p:nvSpPr>
        <p:spPr>
          <a:xfrm>
            <a:off x="191920" y="2996952"/>
            <a:ext cx="749880" cy="180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308121" y="2902296"/>
            <a:ext cx="641522" cy="369332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LUZ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91920" y="4653136"/>
            <a:ext cx="149976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566860" y="4612568"/>
            <a:ext cx="164339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Lámina propia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191748" y="704898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Inmunidad</a:t>
            </a:r>
          </a:p>
        </p:txBody>
      </p:sp>
      <p:sp>
        <p:nvSpPr>
          <p:cNvPr id="13" name="6 CuadroTexto"/>
          <p:cNvSpPr txBox="1"/>
          <p:nvPr/>
        </p:nvSpPr>
        <p:spPr>
          <a:xfrm>
            <a:off x="207345" y="324159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716016" y="3086962"/>
            <a:ext cx="691215" cy="523220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400" b="1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“M”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267744" y="2563742"/>
            <a:ext cx="1368152" cy="584775"/>
          </a:xfrm>
          <a:prstGeom prst="rect">
            <a:avLst/>
          </a:prstGeom>
          <a:solidFill>
            <a:srgbClr val="DDE9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600" b="1" dirty="0" smtClean="0">
                <a:latin typeface="Comic Sans MS" panose="030F0702030302020204" pitchFamily="66" charset="0"/>
              </a:rPr>
              <a:t>. epiteliales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590296" y="2266277"/>
            <a:ext cx="1366080" cy="584775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600" b="1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caliciformes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903487" y="2671463"/>
            <a:ext cx="772969" cy="307777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Mucina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635896" y="4314151"/>
            <a:ext cx="76174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600" b="1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“T”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802612" y="3790931"/>
            <a:ext cx="76174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600" b="1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“B”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243115" y="4761148"/>
            <a:ext cx="183255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Placa de Peyer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7317006" y="3581616"/>
            <a:ext cx="185659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Nodo linfático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mesentérico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41156" y="3857922"/>
            <a:ext cx="120577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Cel. </a:t>
            </a:r>
          </a:p>
          <a:p>
            <a:pPr algn="ctr"/>
            <a:r>
              <a:rPr lang="es-VE" sz="1600" b="1" dirty="0">
                <a:latin typeface="Comic Sans MS" panose="030F0702030302020204" pitchFamily="66" charset="0"/>
              </a:rPr>
              <a:t>D</a:t>
            </a:r>
            <a:r>
              <a:rPr lang="es-VE" sz="1600" b="1" dirty="0" smtClean="0">
                <a:latin typeface="Comic Sans MS" panose="030F0702030302020204" pitchFamily="66" charset="0"/>
              </a:rPr>
              <a:t>endrítica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8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896708" y="1283021"/>
            <a:ext cx="7350583" cy="4708981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D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esarrollo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Placas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Peyer y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Nodos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linfáticos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mesentéricos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ocurre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prenatalmente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antes de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colonización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bacteriana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6213" indent="-176213"/>
            <a:endParaRPr lang="en-US" sz="10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Colonización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microbial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se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establece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postnatalmente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interacciones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entre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comensales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el S.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inmune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6213" indent="-176213"/>
            <a:endParaRPr lang="en-US" sz="10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</a:t>
            </a:r>
            <a:r>
              <a:rPr lang="en-US" b="1" dirty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microfold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(M)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en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superficie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apical de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placas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Peyer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muestrean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antígenos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en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endocitosis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6213" indent="-176213"/>
            <a:endParaRPr lang="en-US" b="1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dendríticas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presentan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antígenos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inducir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maduración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>
                <a:latin typeface="Comic Sans MS" panose="030F0702030302020204" pitchFamily="66" charset="0"/>
                <a:cs typeface="Arial" panose="020B0604020202020204" pitchFamily="34" charset="0"/>
              </a:rPr>
              <a:t>c. B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c. T para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IgA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dimérica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plasmáticas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de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propia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,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tiene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papel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crítico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defensa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contra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</a:p>
          <a:p>
            <a:pPr marL="176213" indent="-176213"/>
            <a:endParaRPr lang="en-US" sz="10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Las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pasadas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transcelularmente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dendríticas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propia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presentadas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 c. T en el N.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linfático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para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inducir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diferenciación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c.T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endParaRPr lang="es-VE" b="1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86761" y="6158231"/>
            <a:ext cx="65704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2016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322075" y="659704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65002" y="408906"/>
            <a:ext cx="341399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Interacciones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T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empranas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Microbiota y S.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Inmune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959980" y="337544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b="1" dirty="0" smtClean="0">
                <a:latin typeface="Comic Sans MS" pitchFamily="66" charset="0"/>
              </a:rPr>
              <a:t> Inmunidad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07345" y="324159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93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" t="52843" r="49476" b="2312"/>
          <a:stretch/>
        </p:blipFill>
        <p:spPr>
          <a:xfrm>
            <a:off x="251521" y="1628800"/>
            <a:ext cx="4392488" cy="38884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19520" y="6227197"/>
            <a:ext cx="35949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243847" y="6590384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92080" y="662024"/>
            <a:ext cx="2358338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Colon postnatal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47664" y="1484784"/>
            <a:ext cx="13144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211687" y="1081577"/>
            <a:ext cx="198644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Homeostasis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352554" y="5437915"/>
            <a:ext cx="131799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Lámina propia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70896" y="1702454"/>
            <a:ext cx="8178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MAMPs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827940" y="2753295"/>
            <a:ext cx="805029" cy="492443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IgA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dimérica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935606" y="2565959"/>
            <a:ext cx="806632" cy="523220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400" b="1" dirty="0" smtClean="0">
                <a:latin typeface="Comic Sans MS" panose="030F0702030302020204" pitchFamily="66" charset="0"/>
              </a:rPr>
              <a:t>.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581024" y="2187296"/>
            <a:ext cx="990976" cy="523220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Bacteria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comensal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4751" y="3895764"/>
            <a:ext cx="64152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900" b="1" dirty="0" smtClean="0">
                <a:latin typeface="Comic Sans MS" panose="030F0702030302020204" pitchFamily="66" charset="0"/>
              </a:rPr>
              <a:t>C. “T”</a:t>
            </a:r>
          </a:p>
          <a:p>
            <a:pPr algn="ctr"/>
            <a:r>
              <a:rPr lang="es-VE" sz="900" b="1" dirty="0" smtClean="0">
                <a:latin typeface="Comic Sans MS" panose="030F0702030302020204" pitchFamily="66" charset="0"/>
              </a:rPr>
              <a:t>maduras</a:t>
            </a:r>
            <a:endParaRPr lang="es-VE" sz="900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778193" y="4509120"/>
            <a:ext cx="79380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“B”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maduras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cxnSp>
        <p:nvCxnSpPr>
          <p:cNvPr id="20" name="Conector recto 19"/>
          <p:cNvCxnSpPr/>
          <p:nvPr/>
        </p:nvCxnSpPr>
        <p:spPr>
          <a:xfrm>
            <a:off x="4572000" y="1225723"/>
            <a:ext cx="0" cy="536466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2291574" y="4872058"/>
            <a:ext cx="147027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Placa de Peyer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25512" y="5427948"/>
            <a:ext cx="14895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Nodo linfático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mesentérico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152834" y="1372413"/>
            <a:ext cx="3035871" cy="40626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MAMPs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asociadas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con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comensales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estimulan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</a:t>
            </a:r>
            <a:r>
              <a:rPr lang="en-US" b="1" dirty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lang="en-US" b="1" dirty="0" err="1">
                <a:latin typeface="Comic Sans MS" panose="030F0702030302020204" pitchFamily="66" charset="0"/>
                <a:cs typeface="Arial" panose="020B0604020202020204" pitchFamily="34" charset="0"/>
              </a:rPr>
              <a:t>epiteliales</a:t>
            </a:r>
            <a:r>
              <a:rPr lang="en-US" b="1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intestinales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CK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reguladoras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Comic Sans MS" panose="030F0702030302020204" pitchFamily="66" charset="0"/>
                <a:cs typeface="Arial" panose="020B0604020202020204" pitchFamily="34" charset="0"/>
              </a:rPr>
              <a:t>IL-25, IL-33, </a:t>
            </a:r>
            <a:r>
              <a:rPr lang="en-US" sz="1400" dirty="0" err="1">
                <a:latin typeface="Comic Sans MS" panose="030F0702030302020204" pitchFamily="66" charset="0"/>
                <a:cs typeface="Arial" panose="020B0604020202020204" pitchFamily="34" charset="0"/>
              </a:rPr>
              <a:t>thymic</a:t>
            </a:r>
            <a:r>
              <a:rPr lang="en-US" sz="1400" dirty="0">
                <a:latin typeface="Comic Sans MS" panose="030F0702030302020204" pitchFamily="66" charset="0"/>
                <a:cs typeface="Arial" panose="020B0604020202020204" pitchFamily="34" charset="0"/>
              </a:rPr>
              <a:t> stromal </a:t>
            </a:r>
            <a:r>
              <a:rPr lang="en-US" sz="1400" dirty="0" err="1">
                <a:latin typeface="Comic Sans MS" panose="030F0702030302020204" pitchFamily="66" charset="0"/>
                <a:cs typeface="Arial" panose="020B0604020202020204" pitchFamily="34" charset="0"/>
              </a:rPr>
              <a:t>lymphopoietin</a:t>
            </a:r>
            <a:r>
              <a:rPr lang="en-US" sz="1400" dirty="0">
                <a:latin typeface="Comic Sans MS" panose="030F0702030302020204" pitchFamily="66" charset="0"/>
                <a:cs typeface="Arial" panose="020B0604020202020204" pitchFamily="34" charset="0"/>
              </a:rPr>
              <a:t> (TSLP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) 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factor de </a:t>
            </a:r>
            <a:r>
              <a:rPr lang="en-US" sz="140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crecimiento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transformador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(TGF-</a:t>
            </a:r>
            <a:r>
              <a:rPr lang="en-US" sz="1400" dirty="0" smtClean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).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endParaRPr lang="en-US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transducción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 a 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dendríticas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induce el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T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reg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secreción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IL-10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00449" y="1538522"/>
            <a:ext cx="1322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C. dendrítica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H="1">
            <a:off x="3311512" y="1867906"/>
            <a:ext cx="294700" cy="338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5126049" y="5628002"/>
            <a:ext cx="2482311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MAMPs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patrones moleculares asociados a microbios</a:t>
            </a:r>
          </a:p>
        </p:txBody>
      </p:sp>
      <p:sp>
        <p:nvSpPr>
          <p:cNvPr id="25" name="4 CuadroTexto"/>
          <p:cNvSpPr txBox="1"/>
          <p:nvPr/>
        </p:nvSpPr>
        <p:spPr>
          <a:xfrm>
            <a:off x="959980" y="337544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b="1" dirty="0" smtClean="0">
                <a:latin typeface="Comic Sans MS" pitchFamily="66" charset="0"/>
              </a:rPr>
              <a:t> Inmunidad</a:t>
            </a:r>
          </a:p>
        </p:txBody>
      </p:sp>
      <p:sp>
        <p:nvSpPr>
          <p:cNvPr id="26" name="6 CuadroTexto"/>
          <p:cNvSpPr txBox="1"/>
          <p:nvPr/>
        </p:nvSpPr>
        <p:spPr>
          <a:xfrm>
            <a:off x="207345" y="324159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1115616" y="4149080"/>
            <a:ext cx="648072" cy="432048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Elipse 8"/>
          <p:cNvSpPr/>
          <p:nvPr/>
        </p:nvSpPr>
        <p:spPr>
          <a:xfrm>
            <a:off x="3914468" y="2753295"/>
            <a:ext cx="657532" cy="492443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2692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698" t="52843" r="-133" b="2312"/>
          <a:stretch/>
        </p:blipFill>
        <p:spPr>
          <a:xfrm>
            <a:off x="107504" y="1628800"/>
            <a:ext cx="4396365" cy="38884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555776" y="6461319"/>
            <a:ext cx="41710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36520" y="666137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661990" y="188640"/>
            <a:ext cx="2358338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Colon postnatal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79712" y="1484784"/>
            <a:ext cx="13144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2051720" y="1484784"/>
            <a:ext cx="100811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1385976" y="1011762"/>
            <a:ext cx="1673856" cy="523220"/>
          </a:xfrm>
          <a:prstGeom prst="rect">
            <a:avLst/>
          </a:prstGeom>
          <a:solidFill>
            <a:srgbClr val="F1B5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Disbiosis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cxnSp>
        <p:nvCxnSpPr>
          <p:cNvPr id="20" name="Conector recto 19"/>
          <p:cNvCxnSpPr/>
          <p:nvPr/>
        </p:nvCxnSpPr>
        <p:spPr>
          <a:xfrm>
            <a:off x="4616956" y="858808"/>
            <a:ext cx="0" cy="55284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366546" y="1628800"/>
            <a:ext cx="692818" cy="523220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Daño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tejido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-49179" y="2655348"/>
            <a:ext cx="1180131" cy="523220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patogénicas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10959" y="5402369"/>
            <a:ext cx="147027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Placa de Peyer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816507" y="5382507"/>
            <a:ext cx="14895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Nodo linfático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mesentérico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774854" y="2916958"/>
            <a:ext cx="545342" cy="338554"/>
          </a:xfrm>
          <a:prstGeom prst="rect">
            <a:avLst/>
          </a:prstGeom>
          <a:solidFill>
            <a:srgbClr val="DDE9F7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IgG</a:t>
            </a:r>
            <a:endParaRPr lang="es-VE" sz="1600" b="1" dirty="0" smtClean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408576" y="1456555"/>
            <a:ext cx="118013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PAMPs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patogénicas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871796" y="4160113"/>
            <a:ext cx="946093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Neutrófilo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685698" y="836712"/>
            <a:ext cx="4390302" cy="5539978"/>
          </a:xfrm>
          <a:prstGeom prst="rect">
            <a:avLst/>
          </a:prstGeom>
          <a:solidFill>
            <a:srgbClr val="F1B5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b="1" dirty="0" err="1">
                <a:latin typeface="Comic Sans MS" panose="030F0702030302020204" pitchFamily="66" charset="0"/>
                <a:cs typeface="Arial" panose="020B0604020202020204" pitchFamily="34" charset="0"/>
              </a:rPr>
              <a:t>R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educción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comensales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causa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patobiontes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(</a:t>
            </a:r>
            <a:r>
              <a:rPr lang="en-US" sz="14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potencialmente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patógeno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buSzPct val="125000"/>
              <a:buFont typeface="Arial" panose="020B0604020202020204" pitchFamily="34" charset="0"/>
              <a:buChar char="•"/>
            </a:pPr>
            <a:endParaRPr lang="en-US" sz="1000" b="1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MAMPs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patogénicas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(PAMPs)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inducen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CK proinflamatorias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Comic Sans MS" panose="030F0702030302020204" pitchFamily="66" charset="0"/>
                <a:cs typeface="Arial" panose="020B0604020202020204" pitchFamily="34" charset="0"/>
              </a:rPr>
              <a:t>IL-1, </a:t>
            </a:r>
            <a:r>
              <a:rPr lang="en-US" sz="12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IL-6, IL-18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),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estimulando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T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efectoras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buSzPct val="125000"/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diferencian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</a:t>
            </a:r>
            <a:r>
              <a:rPr lang="en-US" b="1" dirty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Th1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c. Th17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secretan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CK proinflamatoria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s 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IL-17</a:t>
            </a:r>
            <a:r>
              <a:rPr lang="en-US" sz="1400" dirty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TNF-</a:t>
            </a:r>
            <a:r>
              <a:rPr lang="en-US" sz="1400" b="1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sz="14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 </a:t>
            </a:r>
            <a:r>
              <a:rPr lang="en-US" sz="1400" b="1" dirty="0">
                <a:latin typeface="Comic Sans MS" panose="030F0702030302020204" pitchFamily="66" charset="0"/>
                <a:cs typeface="Arial" panose="020B0604020202020204" pitchFamily="34" charset="0"/>
              </a:rPr>
              <a:t>IFN-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induce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reclutamiento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neutrófilos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para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proteger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al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contra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infecciones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SzPct val="125000"/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M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aduración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c. B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Placas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Peyer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IgG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frecuencia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se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asocia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con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autoinmunidad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alergia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07345" y="5925589"/>
            <a:ext cx="2410303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PAMPs: </a:t>
            </a:r>
            <a:r>
              <a:rPr lang="es-VE" sz="1200" dirty="0" smtClean="0">
                <a:latin typeface="Comic Sans MS" panose="030F0702030302020204" pitchFamily="66" charset="0"/>
              </a:rPr>
              <a:t>patrones moleculares asociados a patógenos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1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32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2829246" y="2120593"/>
            <a:ext cx="648072" cy="60672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Elipse 32"/>
          <p:cNvSpPr/>
          <p:nvPr/>
        </p:nvSpPr>
        <p:spPr>
          <a:xfrm>
            <a:off x="3813387" y="3944089"/>
            <a:ext cx="648072" cy="88282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Elipse 33"/>
          <p:cNvSpPr/>
          <p:nvPr/>
        </p:nvSpPr>
        <p:spPr>
          <a:xfrm>
            <a:off x="1774854" y="2907779"/>
            <a:ext cx="648072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919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animBg="1"/>
      <p:bldP spid="33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5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5" t="2401" r="1832" b="2264"/>
          <a:stretch/>
        </p:blipFill>
        <p:spPr>
          <a:xfrm>
            <a:off x="736248" y="586813"/>
            <a:ext cx="8156233" cy="4968553"/>
          </a:xfrm>
          <a:prstGeom prst="rect">
            <a:avLst/>
          </a:prstGeom>
        </p:spPr>
      </p:pic>
      <p:sp>
        <p:nvSpPr>
          <p:cNvPr id="3" name="7 CuadroTexto"/>
          <p:cNvSpPr txBox="1"/>
          <p:nvPr/>
        </p:nvSpPr>
        <p:spPr>
          <a:xfrm>
            <a:off x="7020272" y="6629316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-70436" y="190896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Barrera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intestinal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919" y="317887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Lámina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propia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5665" y="5686138"/>
            <a:ext cx="2091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PMAPs</a:t>
            </a:r>
            <a:r>
              <a:rPr lang="es-VE" sz="1400" b="1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patrones moleculares asociados a patógenos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8103261" y="1496268"/>
            <a:ext cx="789220" cy="3888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8034122" y="193169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epitelial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973340" y="2509084"/>
            <a:ext cx="1423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dendrítica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973340" y="3115763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7973340" y="353457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Neutrófilo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7973340" y="409061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“T”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972592" y="449277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Patógenos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991872" y="4851114"/>
            <a:ext cx="773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PAMPs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589921" y="5625232"/>
            <a:ext cx="2091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PRRs</a:t>
            </a:r>
            <a:r>
              <a:rPr lang="es-VE" sz="1400" b="1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Receptores de reconocimiento de patrones; TLR y NLR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681871" y="5686138"/>
            <a:ext cx="2091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TLR: </a:t>
            </a:r>
            <a:r>
              <a:rPr lang="es-VE" sz="1400" dirty="0" err="1" smtClean="0">
                <a:latin typeface="Comic Sans MS" panose="030F0702030302020204" pitchFamily="66" charset="0"/>
              </a:rPr>
              <a:t>Toll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like</a:t>
            </a:r>
            <a:r>
              <a:rPr lang="es-VE" sz="1400" dirty="0" smtClean="0">
                <a:latin typeface="Comic Sans MS" panose="030F0702030302020204" pitchFamily="66" charset="0"/>
              </a:rPr>
              <a:t> receptor en borde luminal de c. epiteliales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7020272" y="5726033"/>
            <a:ext cx="1472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N</a:t>
            </a:r>
            <a:r>
              <a:rPr lang="es-VE" sz="1400" b="1" dirty="0" smtClean="0">
                <a:latin typeface="Comic Sans MS" panose="030F0702030302020204" pitchFamily="66" charset="0"/>
              </a:rPr>
              <a:t>LR: </a:t>
            </a:r>
            <a:r>
              <a:rPr lang="es-VE" sz="1400" dirty="0" smtClean="0">
                <a:latin typeface="Comic Sans MS" panose="030F0702030302020204" pitchFamily="66" charset="0"/>
              </a:rPr>
              <a:t>receptor intracelular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1547664" y="4777265"/>
            <a:ext cx="1352090" cy="3816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4005826" y="4777265"/>
            <a:ext cx="1352090" cy="3816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1417692" y="4851114"/>
            <a:ext cx="167866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Tolerancia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020217" y="4800547"/>
            <a:ext cx="187904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Inflamación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681871" y="191339"/>
            <a:ext cx="113043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Agresión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452850" y="440681"/>
            <a:ext cx="189507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Microbiota sano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5723623" y="672282"/>
            <a:ext cx="113845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Disbiosis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005260" y="90445"/>
            <a:ext cx="5163674" cy="5510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redondeado 26"/>
          <p:cNvSpPr/>
          <p:nvPr/>
        </p:nvSpPr>
        <p:spPr>
          <a:xfrm>
            <a:off x="1591276" y="3731002"/>
            <a:ext cx="1441451" cy="45514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1211656" y="3658491"/>
            <a:ext cx="1819224" cy="6001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Proliferación, reparación</a:t>
            </a:r>
          </a:p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Defensa antimicrobiana hospedero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635896" y="115359"/>
            <a:ext cx="6888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Luz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07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18" grpId="0"/>
      <p:bldP spid="21" grpId="0" animBg="1"/>
      <p:bldP spid="22" grpId="0" animBg="1"/>
      <p:bldP spid="23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537196" y="6539914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29213" y="5970527"/>
            <a:ext cx="73116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Magrone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Jirillo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Interplay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Microbiota in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Nutraceutical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Restoring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Intestinal Homeostasis.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Pharmaceutical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19: 1329-42.</a:t>
            </a:r>
          </a:p>
        </p:txBody>
      </p:sp>
      <p:sp>
        <p:nvSpPr>
          <p:cNvPr id="6" name="CuadroTexto 5"/>
          <p:cNvSpPr txBox="1"/>
          <p:nvPr/>
        </p:nvSpPr>
        <p:spPr>
          <a:xfrm flipH="1">
            <a:off x="3149010" y="1075153"/>
            <a:ext cx="284597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induce </a:t>
            </a: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vía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olerogénica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073713" y="2357311"/>
            <a:ext cx="303480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C. “T” </a:t>
            </a:r>
            <a:r>
              <a:rPr lang="es-VE" b="1" dirty="0" err="1" smtClean="0">
                <a:latin typeface="Comic Sans MS" panose="030F0702030302020204" pitchFamily="66" charset="0"/>
              </a:rPr>
              <a:t>reg</a:t>
            </a:r>
            <a:r>
              <a:rPr lang="es-VE" b="1" dirty="0" smtClean="0">
                <a:latin typeface="Comic Sans MS" panose="030F0702030302020204" pitchFamily="66" charset="0"/>
              </a:rPr>
              <a:t> y macrófagos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de lámina propia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491880" y="3609532"/>
            <a:ext cx="2141933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Liberan IL-10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763688" y="4981519"/>
            <a:ext cx="104227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Células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Th 17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832210" y="4981519"/>
            <a:ext cx="300434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Células linfoides innatas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(origen de IL-17 y IL-22)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995664" y="4046511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smtClean="0">
                <a:latin typeface="Comic Sans MS" panose="030F0702030302020204" pitchFamily="66" charset="0"/>
              </a:rPr>
              <a:t>Inhiben</a:t>
            </a:r>
            <a:endParaRPr lang="es-VE" sz="2400" b="1" dirty="0">
              <a:latin typeface="Comic Sans MS" panose="030F0702030302020204" pitchFamily="66" charset="0"/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4572000" y="1968594"/>
            <a:ext cx="7558" cy="388717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4572000" y="3003642"/>
            <a:ext cx="7557" cy="60589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2605504" y="4545045"/>
            <a:ext cx="1960455" cy="39960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4565959" y="4545045"/>
            <a:ext cx="1735493" cy="39960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6537196" y="1075153"/>
            <a:ext cx="202954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Tolerancia a antígenos </a:t>
            </a:r>
            <a:r>
              <a:rPr lang="es-VE" dirty="0" err="1" smtClean="0">
                <a:latin typeface="Comic Sans MS" panose="030F0702030302020204" pitchFamily="66" charset="0"/>
              </a:rPr>
              <a:t>inócuos</a:t>
            </a:r>
            <a:r>
              <a:rPr lang="es-VE" dirty="0" smtClean="0">
                <a:latin typeface="Comic Sans MS" panose="030F0702030302020204" pitchFamily="66" charset="0"/>
              </a:rPr>
              <a:t> de dieta y al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microbiota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4 CuadroTexto"/>
          <p:cNvSpPr txBox="1"/>
          <p:nvPr/>
        </p:nvSpPr>
        <p:spPr>
          <a:xfrm>
            <a:off x="206206" y="649491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23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794995" y="3537150"/>
            <a:ext cx="190148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Interleukina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antiinflamatoria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2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/>
      <p:bldP spid="2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-2000" contrast="17000"/>
          </a:blip>
          <a:stretch>
            <a:fillRect/>
          </a:stretch>
        </p:blipFill>
        <p:spPr>
          <a:xfrm>
            <a:off x="539828" y="1057791"/>
            <a:ext cx="8064343" cy="501741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752659" y="6288896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</a:t>
            </a:r>
            <a:r>
              <a:rPr lang="sv-S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2390" y="1715107"/>
            <a:ext cx="557242" cy="19815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1200168" y="1791966"/>
            <a:ext cx="669280" cy="19815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533716" y="2072029"/>
            <a:ext cx="426264" cy="185571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3651798" y="2008277"/>
            <a:ext cx="576562" cy="224307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572866" y="2748110"/>
            <a:ext cx="563487" cy="428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78258" y="2010096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8530" y="1664406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Mucina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76266" y="1731278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Defensinas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1194009" y="2792352"/>
            <a:ext cx="609816" cy="3841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108780" y="2757584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Flia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genes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Reg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1843598" y="2859748"/>
            <a:ext cx="464008" cy="178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888350" y="2714905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“M”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3491880" y="3119423"/>
            <a:ext cx="1008112" cy="2912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3539847" y="3034695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Uniones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estrechas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3630136" y="1980601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4540" y="2782381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3" name="Elipse 42"/>
          <p:cNvSpPr/>
          <p:nvPr/>
        </p:nvSpPr>
        <p:spPr>
          <a:xfrm>
            <a:off x="579296" y="4103152"/>
            <a:ext cx="739159" cy="38643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95433" y="412794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C. </a:t>
            </a:r>
            <a:r>
              <a:rPr lang="es-VE" sz="1200" b="1" dirty="0" err="1">
                <a:latin typeface="Comic Sans MS" panose="030F0702030302020204" pitchFamily="66" charset="0"/>
              </a:rPr>
              <a:t>Linf</a:t>
            </a:r>
            <a:r>
              <a:rPr lang="es-VE" sz="1200" b="1" dirty="0">
                <a:latin typeface="Comic Sans MS" panose="030F0702030302020204" pitchFamily="66" charset="0"/>
              </a:rPr>
              <a:t>. 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Innata</a:t>
            </a:r>
          </a:p>
        </p:txBody>
      </p:sp>
      <p:sp>
        <p:nvSpPr>
          <p:cNvPr id="45" name="Elipse 44"/>
          <p:cNvSpPr/>
          <p:nvPr/>
        </p:nvSpPr>
        <p:spPr>
          <a:xfrm>
            <a:off x="1170175" y="4979748"/>
            <a:ext cx="622422" cy="426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1167247" y="4948925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</a:t>
            </a:r>
          </a:p>
          <a:p>
            <a:r>
              <a:rPr lang="es-VE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naive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6" name="Elipse 45"/>
          <p:cNvSpPr/>
          <p:nvPr/>
        </p:nvSpPr>
        <p:spPr>
          <a:xfrm>
            <a:off x="2847731" y="3752706"/>
            <a:ext cx="650308" cy="477216"/>
          </a:xfrm>
          <a:prstGeom prst="ellipse">
            <a:avLst/>
          </a:prstGeom>
          <a:solidFill>
            <a:srgbClr val="74B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2787668" y="3826684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dendr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7" name="Elipse 46"/>
          <p:cNvSpPr/>
          <p:nvPr/>
        </p:nvSpPr>
        <p:spPr>
          <a:xfrm>
            <a:off x="5595984" y="3752706"/>
            <a:ext cx="650308" cy="477216"/>
          </a:xfrm>
          <a:prstGeom prst="ellipse">
            <a:avLst/>
          </a:prstGeom>
          <a:solidFill>
            <a:srgbClr val="74B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CuadroTexto 47"/>
          <p:cNvSpPr txBox="1"/>
          <p:nvPr/>
        </p:nvSpPr>
        <p:spPr>
          <a:xfrm>
            <a:off x="5535921" y="3826684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dendr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9" name="Elipse 48"/>
          <p:cNvSpPr/>
          <p:nvPr/>
        </p:nvSpPr>
        <p:spPr>
          <a:xfrm>
            <a:off x="4545956" y="2746669"/>
            <a:ext cx="1023984" cy="36534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Elipse 49"/>
          <p:cNvSpPr/>
          <p:nvPr/>
        </p:nvSpPr>
        <p:spPr>
          <a:xfrm>
            <a:off x="5461733" y="2719352"/>
            <a:ext cx="262395" cy="1757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739924" y="2692287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Barrera</a:t>
            </a:r>
          </a:p>
          <a:p>
            <a:pPr algn="ctr"/>
            <a:r>
              <a:rPr lang="es-VE" sz="1200" b="1" i="1" dirty="0" err="1" smtClean="0">
                <a:latin typeface="Comic Sans MS" panose="030F0702030302020204" pitchFamily="66" charset="0"/>
              </a:rPr>
              <a:t>leaky</a:t>
            </a:r>
            <a:endParaRPr lang="es-VE" sz="1200" b="1" i="1" dirty="0">
              <a:latin typeface="Comic Sans MS" panose="030F0702030302020204" pitchFamily="66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5057948" y="2120430"/>
            <a:ext cx="403785" cy="24076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4" name="Rectángulo 53"/>
          <p:cNvSpPr/>
          <p:nvPr/>
        </p:nvSpPr>
        <p:spPr>
          <a:xfrm>
            <a:off x="8136114" y="2016925"/>
            <a:ext cx="468057" cy="344269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CuadroTexto 51"/>
          <p:cNvSpPr txBox="1"/>
          <p:nvPr/>
        </p:nvSpPr>
        <p:spPr>
          <a:xfrm>
            <a:off x="8100513" y="2045188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4936550" y="2101020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7774727" y="1715107"/>
            <a:ext cx="541689" cy="19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7678268" y="1646631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Mucina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6695035" y="2871245"/>
            <a:ext cx="541261" cy="2308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" name="CuadroTexto 56"/>
          <p:cNvSpPr txBox="1"/>
          <p:nvPr/>
        </p:nvSpPr>
        <p:spPr>
          <a:xfrm>
            <a:off x="6614127" y="2846084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“M”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7923903" y="2708920"/>
            <a:ext cx="563487" cy="428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9" name="CuadroTexto 58"/>
          <p:cNvSpPr txBox="1"/>
          <p:nvPr/>
        </p:nvSpPr>
        <p:spPr>
          <a:xfrm>
            <a:off x="7815577" y="2743191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0" name="Elipse 59"/>
          <p:cNvSpPr/>
          <p:nvPr/>
        </p:nvSpPr>
        <p:spPr>
          <a:xfrm>
            <a:off x="7649265" y="3573016"/>
            <a:ext cx="739159" cy="38643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2" name="CuadroTexto 61"/>
          <p:cNvSpPr txBox="1"/>
          <p:nvPr/>
        </p:nvSpPr>
        <p:spPr>
          <a:xfrm>
            <a:off x="7694063" y="356710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C. </a:t>
            </a:r>
            <a:r>
              <a:rPr lang="es-VE" sz="1200" b="1" dirty="0" err="1">
                <a:latin typeface="Comic Sans MS" panose="030F0702030302020204" pitchFamily="66" charset="0"/>
              </a:rPr>
              <a:t>Linf</a:t>
            </a:r>
            <a:r>
              <a:rPr lang="es-VE" sz="1200" b="1" dirty="0">
                <a:latin typeface="Comic Sans MS" panose="030F0702030302020204" pitchFamily="66" charset="0"/>
              </a:rPr>
              <a:t>. 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Innata</a:t>
            </a:r>
          </a:p>
        </p:txBody>
      </p:sp>
      <p:sp>
        <p:nvSpPr>
          <p:cNvPr id="63" name="Elipse 62"/>
          <p:cNvSpPr/>
          <p:nvPr/>
        </p:nvSpPr>
        <p:spPr>
          <a:xfrm>
            <a:off x="6807176" y="4294302"/>
            <a:ext cx="622422" cy="426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4" name="CuadroTexto 63"/>
          <p:cNvSpPr txBox="1"/>
          <p:nvPr/>
        </p:nvSpPr>
        <p:spPr>
          <a:xfrm>
            <a:off x="6804248" y="4263479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T 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naive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4442225" y="888389"/>
            <a:ext cx="201783" cy="5288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6" name="Elipse 65"/>
          <p:cNvSpPr/>
          <p:nvPr/>
        </p:nvSpPr>
        <p:spPr>
          <a:xfrm>
            <a:off x="2448335" y="4996253"/>
            <a:ext cx="535996" cy="462689"/>
          </a:xfrm>
          <a:prstGeom prst="ellipse">
            <a:avLst/>
          </a:prstGeom>
          <a:solidFill>
            <a:srgbClr val="843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2442549" y="5008941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</a:t>
            </a:r>
          </a:p>
          <a:p>
            <a:pPr algn="ctr"/>
            <a:r>
              <a:rPr lang="es-VE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7" name="Rectángulo 66"/>
          <p:cNvSpPr/>
          <p:nvPr/>
        </p:nvSpPr>
        <p:spPr>
          <a:xfrm>
            <a:off x="4935437" y="5487035"/>
            <a:ext cx="1269006" cy="373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760620" y="5300631"/>
            <a:ext cx="1303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INF</a:t>
            </a:r>
            <a:r>
              <a:rPr lang="es-VE" sz="1200" b="1" dirty="0" err="1" smtClean="0">
                <a:latin typeface="Symbol" panose="05050102010706020507" pitchFamily="18" charset="2"/>
              </a:rPr>
              <a:t>g</a:t>
            </a:r>
            <a:endParaRPr lang="es-VE" sz="12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Proinflamatorio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3644730" y="5036984"/>
            <a:ext cx="823485" cy="519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0" name="Rectángulo 69"/>
          <p:cNvSpPr/>
          <p:nvPr/>
        </p:nvSpPr>
        <p:spPr>
          <a:xfrm>
            <a:off x="3257042" y="5337635"/>
            <a:ext cx="488180" cy="2141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1" name="Elipse 70"/>
          <p:cNvSpPr/>
          <p:nvPr/>
        </p:nvSpPr>
        <p:spPr>
          <a:xfrm>
            <a:off x="7085950" y="5337635"/>
            <a:ext cx="534816" cy="4246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7106570" y="5310692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Th17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3" name="Elipse 72"/>
          <p:cNvSpPr/>
          <p:nvPr/>
        </p:nvSpPr>
        <p:spPr>
          <a:xfrm>
            <a:off x="5931630" y="4845673"/>
            <a:ext cx="564242" cy="46502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2" name="CuadroTexto 71"/>
          <p:cNvSpPr txBox="1"/>
          <p:nvPr/>
        </p:nvSpPr>
        <p:spPr>
          <a:xfrm>
            <a:off x="5956648" y="4893488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Th1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7707799" y="4367288"/>
            <a:ext cx="949576" cy="599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5" name="Rectángulo 74"/>
          <p:cNvSpPr/>
          <p:nvPr/>
        </p:nvSpPr>
        <p:spPr>
          <a:xfrm>
            <a:off x="7429598" y="4725144"/>
            <a:ext cx="338180" cy="254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7446324" y="4289618"/>
            <a:ext cx="1303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IL-17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IL-22</a:t>
            </a:r>
            <a:endParaRPr lang="es-VE" sz="12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Proinflamatorio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7" name="Rectángulo 76"/>
          <p:cNvSpPr/>
          <p:nvPr/>
        </p:nvSpPr>
        <p:spPr>
          <a:xfrm>
            <a:off x="4644008" y="4249066"/>
            <a:ext cx="964680" cy="620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6" name="CuadroTexto 75"/>
          <p:cNvSpPr txBox="1"/>
          <p:nvPr/>
        </p:nvSpPr>
        <p:spPr>
          <a:xfrm>
            <a:off x="4543526" y="4272050"/>
            <a:ext cx="1160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Traslocación</a:t>
            </a:r>
            <a:r>
              <a:rPr lang="es-VE" sz="1200" b="1" dirty="0">
                <a:latin typeface="Comic Sans MS" panose="030F0702030302020204" pitchFamily="66" charset="0"/>
              </a:rPr>
              <a:t> 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de antígeno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bact</a:t>
            </a:r>
            <a:r>
              <a:rPr lang="es-VE" sz="1200" b="1" dirty="0" smtClean="0">
                <a:latin typeface="Comic Sans MS" panose="030F0702030302020204" pitchFamily="66" charset="0"/>
              </a:rPr>
              <a:t>., LPS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2" name="Rectángulo 81"/>
          <p:cNvSpPr/>
          <p:nvPr/>
        </p:nvSpPr>
        <p:spPr>
          <a:xfrm>
            <a:off x="763624" y="3651196"/>
            <a:ext cx="430385" cy="115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1" name="CuadroTexto 80"/>
          <p:cNvSpPr txBox="1"/>
          <p:nvPr/>
        </p:nvSpPr>
        <p:spPr>
          <a:xfrm>
            <a:off x="627823" y="3549685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IL-22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1832335" y="4320961"/>
            <a:ext cx="435409" cy="188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0" name="CuadroTexto 79"/>
          <p:cNvSpPr txBox="1"/>
          <p:nvPr/>
        </p:nvSpPr>
        <p:spPr>
          <a:xfrm>
            <a:off x="1697101" y="4255356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298695" y="3173138"/>
            <a:ext cx="297289" cy="1971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9" name="CuadroTexto 78"/>
          <p:cNvSpPr txBox="1"/>
          <p:nvPr/>
        </p:nvSpPr>
        <p:spPr>
          <a:xfrm>
            <a:off x="5119996" y="3133636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7106570" y="3651196"/>
            <a:ext cx="387595" cy="215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8" name="CuadroTexto 77"/>
          <p:cNvSpPr txBox="1"/>
          <p:nvPr/>
        </p:nvSpPr>
        <p:spPr>
          <a:xfrm rot="21069580">
            <a:off x="6864914" y="3730279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6" name="Rectángulo 85"/>
          <p:cNvSpPr/>
          <p:nvPr/>
        </p:nvSpPr>
        <p:spPr>
          <a:xfrm>
            <a:off x="4623115" y="274033"/>
            <a:ext cx="4444685" cy="5902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7" name="Rectángulo 86"/>
          <p:cNvSpPr/>
          <p:nvPr/>
        </p:nvSpPr>
        <p:spPr>
          <a:xfrm>
            <a:off x="329531" y="5772357"/>
            <a:ext cx="530557" cy="302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8" name="4 CuadroTexto"/>
          <p:cNvSpPr txBox="1"/>
          <p:nvPr/>
        </p:nvSpPr>
        <p:spPr>
          <a:xfrm>
            <a:off x="4809646" y="875227"/>
            <a:ext cx="394942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Balance entre estados anti y </a:t>
            </a:r>
            <a:r>
              <a:rPr lang="es-VE" sz="2000" dirty="0" err="1" smtClean="0">
                <a:latin typeface="Comic Sans MS" pitchFamily="66" charset="0"/>
              </a:rPr>
              <a:t>proinflamatorios</a:t>
            </a:r>
            <a:r>
              <a:rPr lang="es-VE" sz="2000" dirty="0" smtClean="0">
                <a:latin typeface="Comic Sans MS" pitchFamily="66" charset="0"/>
              </a:rPr>
              <a:t> en la mucosa</a:t>
            </a:r>
            <a:endParaRPr lang="es-VE" sz="2000" b="1" dirty="0" smtClean="0">
              <a:latin typeface="Comic Sans MS" pitchFamily="66" charset="0"/>
            </a:endParaRPr>
          </a:p>
        </p:txBody>
      </p:sp>
      <p:sp>
        <p:nvSpPr>
          <p:cNvPr id="89" name="CuadroTexto 88"/>
          <p:cNvSpPr txBox="1"/>
          <p:nvPr/>
        </p:nvSpPr>
        <p:spPr>
          <a:xfrm>
            <a:off x="2312515" y="707573"/>
            <a:ext cx="123303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>
                <a:latin typeface="Comic Sans MS" panose="030F0702030302020204" pitchFamily="66" charset="0"/>
              </a:rPr>
              <a:t>M</a:t>
            </a:r>
            <a:r>
              <a:rPr lang="es-VE" sz="1600" b="1" dirty="0" smtClean="0">
                <a:latin typeface="Comic Sans MS" panose="030F0702030302020204" pitchFamily="66" charset="0"/>
              </a:rPr>
              <a:t>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90" name="CuadroTexto 89"/>
          <p:cNvSpPr txBox="1"/>
          <p:nvPr/>
        </p:nvSpPr>
        <p:spPr>
          <a:xfrm>
            <a:off x="2449514" y="1881282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Moco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91" name="Rectángulo 90"/>
          <p:cNvSpPr/>
          <p:nvPr/>
        </p:nvSpPr>
        <p:spPr>
          <a:xfrm>
            <a:off x="5156796" y="1808059"/>
            <a:ext cx="331481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La homeostasis mucosa-</a:t>
            </a:r>
            <a:r>
              <a:rPr lang="en-US" sz="2000" dirty="0" err="1">
                <a:latin typeface="Comic Sans MS" panose="030F0702030302020204" pitchFamily="66" charset="0"/>
              </a:rPr>
              <a:t>microbiana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es</a:t>
            </a:r>
            <a:r>
              <a:rPr lang="en-US" sz="2000" dirty="0">
                <a:latin typeface="Comic Sans MS" panose="030F0702030302020204" pitchFamily="66" charset="0"/>
              </a:rPr>
              <a:t> un </a:t>
            </a:r>
            <a:r>
              <a:rPr lang="en-US" sz="2000" dirty="0" err="1">
                <a:latin typeface="Comic Sans MS" panose="030F0702030302020204" pitchFamily="66" charset="0"/>
              </a:rPr>
              <a:t>tema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complejo</a:t>
            </a:r>
            <a:r>
              <a:rPr lang="en-US" sz="2000" dirty="0">
                <a:latin typeface="Comic Sans MS" panose="030F0702030302020204" pitchFamily="66" charset="0"/>
              </a:rPr>
              <a:t> y </a:t>
            </a:r>
            <a:r>
              <a:rPr lang="en-US" sz="2000" dirty="0" err="1">
                <a:latin typeface="Comic Sans MS" panose="030F0702030302020204" pitchFamily="66" charset="0"/>
              </a:rPr>
              <a:t>rápidamente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cambiante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Algunos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Ejms</a:t>
            </a:r>
            <a:r>
              <a:rPr lang="en-US" sz="2000" dirty="0" smtClean="0">
                <a:latin typeface="Comic Sans MS" panose="030F0702030302020204" pitchFamily="66" charset="0"/>
              </a:rPr>
              <a:t>. de </a:t>
            </a:r>
            <a:r>
              <a:rPr lang="en-US" sz="2000" dirty="0" err="1">
                <a:latin typeface="Comic Sans MS" panose="030F0702030302020204" pitchFamily="66" charset="0"/>
              </a:rPr>
              <a:t>interacciones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inmunes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entre </a:t>
            </a:r>
            <a:r>
              <a:rPr lang="en-US" sz="2000" dirty="0">
                <a:latin typeface="Comic Sans MS" panose="030F0702030302020204" pitchFamily="66" charset="0"/>
              </a:rPr>
              <a:t>microbiota y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8" name="CuadroTexto 67"/>
          <p:cNvSpPr txBox="1"/>
          <p:nvPr/>
        </p:nvSpPr>
        <p:spPr>
          <a:xfrm>
            <a:off x="3279231" y="4985821"/>
            <a:ext cx="12234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IL-10</a:t>
            </a:r>
            <a:endParaRPr lang="es-VE" sz="14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Anti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inflamatoria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92" name="CuadroTexto 91"/>
          <p:cNvSpPr txBox="1"/>
          <p:nvPr/>
        </p:nvSpPr>
        <p:spPr>
          <a:xfrm>
            <a:off x="2022371" y="5675364"/>
            <a:ext cx="133081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1" dirty="0" smtClean="0">
                <a:latin typeface="Comic Sans MS" panose="030F0702030302020204" pitchFamily="66" charset="0"/>
              </a:rPr>
              <a:t>SANOS</a:t>
            </a:r>
            <a:endParaRPr lang="es-VE" sz="2400" b="1" dirty="0">
              <a:latin typeface="Comic Sans MS" panose="030F0702030302020204" pitchFamily="66" charset="0"/>
            </a:endParaRPr>
          </a:p>
        </p:txBody>
      </p:sp>
      <p:sp>
        <p:nvSpPr>
          <p:cNvPr id="93" name="Elipse 92"/>
          <p:cNvSpPr/>
          <p:nvPr/>
        </p:nvSpPr>
        <p:spPr>
          <a:xfrm>
            <a:off x="3169249" y="4916044"/>
            <a:ext cx="1431109" cy="9266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5770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1" grpId="0"/>
      <p:bldP spid="13" grpId="0"/>
      <p:bldP spid="15" grpId="0"/>
      <p:bldP spid="16" grpId="0"/>
      <p:bldP spid="42" grpId="0"/>
      <p:bldP spid="14" grpId="0"/>
      <p:bldP spid="20" grpId="0"/>
      <p:bldP spid="44" grpId="0"/>
      <p:bldP spid="17" grpId="0"/>
      <p:bldP spid="18" grpId="0"/>
      <p:bldP spid="81" grpId="0"/>
      <p:bldP spid="68" grpId="0"/>
      <p:bldP spid="9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876256" y="659735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7504" y="485721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08643" y="116632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05626" y="1412776"/>
            <a:ext cx="6732748" cy="46474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anos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L</a:t>
            </a:r>
            <a:r>
              <a:rPr lang="en-US" dirty="0" smtClean="0">
                <a:latin typeface="Comic Sans MS" panose="030F0702030302020204" pitchFamily="66" charset="0"/>
              </a:rPr>
              <a:t>as </a:t>
            </a: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antiinflamatorias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balanceadas</a:t>
            </a:r>
            <a:r>
              <a:rPr lang="en-US" dirty="0" smtClean="0">
                <a:latin typeface="Comic Sans MS" panose="030F0702030302020204" pitchFamily="66" charset="0"/>
              </a:rPr>
              <a:t>, de </a:t>
            </a:r>
            <a:r>
              <a:rPr lang="en-US" dirty="0" err="1" smtClean="0">
                <a:latin typeface="Comic Sans MS" panose="030F0702030302020204" pitchFamily="66" charset="0"/>
              </a:rPr>
              <a:t>tal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manera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los </a:t>
            </a:r>
            <a:r>
              <a:rPr lang="en-US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b="1" dirty="0" smtClean="0">
                <a:latin typeface="Comic Sans MS" panose="030F0702030302020204" pitchFamily="66" charset="0"/>
              </a:rPr>
              <a:t> son </a:t>
            </a:r>
            <a:r>
              <a:rPr lang="en-US" b="1" dirty="0" err="1" smtClean="0">
                <a:latin typeface="Comic Sans MS" panose="030F0702030302020204" pitchFamily="66" charset="0"/>
              </a:rPr>
              <a:t>reconocidos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tolerados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mientras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se </a:t>
            </a:r>
            <a:r>
              <a:rPr lang="en-US" b="1" dirty="0" err="1" smtClean="0">
                <a:latin typeface="Comic Sans MS" panose="030F0702030302020204" pitchFamily="66" charset="0"/>
              </a:rPr>
              <a:t>evita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penetren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de moco y 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subyacente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SCFAs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refuerzan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uniones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estrechas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estimulan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</a:t>
            </a:r>
            <a:r>
              <a:rPr lang="en-US" b="1" dirty="0" smtClean="0">
                <a:latin typeface="Comic Sans MS" panose="030F0702030302020204" pitchFamily="66" charset="0"/>
              </a:rPr>
              <a:t> moco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reconocidos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células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dendríticas</a:t>
            </a:r>
            <a:r>
              <a:rPr lang="en-US" b="1" dirty="0" smtClean="0">
                <a:latin typeface="Comic Sans MS" panose="030F0702030302020204" pitchFamily="66" charset="0"/>
              </a:rPr>
              <a:t> y c. “M” </a:t>
            </a:r>
            <a:r>
              <a:rPr lang="en-US" dirty="0" err="1" smtClean="0">
                <a:latin typeface="Comic Sans MS" panose="030F0702030302020204" pitchFamily="66" charset="0"/>
              </a:rPr>
              <a:t>especializadas</a:t>
            </a:r>
            <a:r>
              <a:rPr lang="en-US" dirty="0" smtClean="0">
                <a:latin typeface="Comic Sans MS" panose="030F0702030302020204" pitchFamily="66" charset="0"/>
              </a:rPr>
              <a:t>, se </a:t>
            </a:r>
            <a:r>
              <a:rPr lang="en-US" dirty="0" err="1" smtClean="0"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maduración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linfocitos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T naïve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b="1" dirty="0" smtClean="0">
                <a:latin typeface="Comic Sans MS" panose="030F0702030302020204" pitchFamily="66" charset="0"/>
              </a:rPr>
              <a:t>c.  </a:t>
            </a:r>
            <a:r>
              <a:rPr lang="en-US" b="1" dirty="0" err="1">
                <a:latin typeface="Comic Sans MS" panose="030F0702030302020204" pitchFamily="66" charset="0"/>
              </a:rPr>
              <a:t>Treg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secretan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CK </a:t>
            </a:r>
            <a:r>
              <a:rPr lang="en-US" b="1" dirty="0" err="1" smtClean="0">
                <a:latin typeface="Comic Sans MS" panose="030F0702030302020204" pitchFamily="66" charset="0"/>
              </a:rPr>
              <a:t>antiinflamatorias</a:t>
            </a:r>
            <a:r>
              <a:rPr lang="en-US" b="1" dirty="0" smtClean="0">
                <a:latin typeface="Comic Sans MS" panose="030F0702030302020204" pitchFamily="66" charset="0"/>
              </a:rPr>
              <a:t> e </a:t>
            </a:r>
            <a:r>
              <a:rPr lang="en-US" b="1" dirty="0" err="1" smtClean="0">
                <a:latin typeface="Comic Sans MS" panose="030F0702030302020204" pitchFamily="66" charset="0"/>
              </a:rPr>
              <a:t>inmunomoduladoras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179388" indent="-179388"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b="1" dirty="0" err="1" smtClean="0">
                <a:latin typeface="Comic Sans MS" panose="030F0702030302020204" pitchFamily="66" charset="0"/>
              </a:rPr>
              <a:t>linfocitos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innatos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estimulan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epiteliales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secreten</a:t>
            </a:r>
            <a:r>
              <a:rPr lang="en-US" b="1" dirty="0" smtClean="0">
                <a:latin typeface="Comic Sans MS" panose="030F0702030302020204" pitchFamily="66" charset="0"/>
              </a:rPr>
              <a:t> defensinas </a:t>
            </a:r>
            <a:r>
              <a:rPr lang="en-US" b="1" dirty="0" err="1" smtClean="0">
                <a:latin typeface="Comic Sans MS" panose="030F0702030302020204" pitchFamily="66" charset="0"/>
              </a:rPr>
              <a:t>antimicrobianas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  <a:r>
              <a:rPr lang="en-US" sz="800" b="1" dirty="0" smtClean="0">
                <a:latin typeface="Comic Sans MS" panose="030F0702030302020204" pitchFamily="66" charset="0"/>
              </a:rPr>
              <a:t> 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endParaRPr lang="es-VE" sz="8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733530" y="6106353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2018;32:9–25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701044" y="468467"/>
            <a:ext cx="3741912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Balance</a:t>
            </a:r>
            <a:r>
              <a:rPr lang="es-VE" sz="2000" dirty="0" smtClean="0">
                <a:latin typeface="Comic Sans MS" pitchFamily="66" charset="0"/>
              </a:rPr>
              <a:t> entre estados anti y </a:t>
            </a:r>
            <a:r>
              <a:rPr lang="es-VE" sz="2000" dirty="0" err="1" smtClean="0">
                <a:latin typeface="Comic Sans MS" pitchFamily="66" charset="0"/>
              </a:rPr>
              <a:t>proinflamatorios</a:t>
            </a:r>
            <a:r>
              <a:rPr lang="es-VE" sz="2000" dirty="0" smtClean="0">
                <a:latin typeface="Comic Sans MS" pitchFamily="66" charset="0"/>
              </a:rPr>
              <a:t> en la mucosa</a:t>
            </a:r>
            <a:endParaRPr lang="es-VE" sz="20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28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adroTexto 89"/>
          <p:cNvSpPr txBox="1"/>
          <p:nvPr/>
        </p:nvSpPr>
        <p:spPr>
          <a:xfrm>
            <a:off x="5370010" y="557390"/>
            <a:ext cx="123303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>
                <a:latin typeface="Comic Sans MS" panose="030F0702030302020204" pitchFamily="66" charset="0"/>
              </a:rPr>
              <a:t>M</a:t>
            </a:r>
            <a:r>
              <a:rPr lang="es-VE" sz="1600" b="1" dirty="0" smtClean="0">
                <a:latin typeface="Comic Sans MS" panose="030F0702030302020204" pitchFamily="66" charset="0"/>
              </a:rPr>
              <a:t>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-2000" contrast="17000"/>
          </a:blip>
          <a:stretch>
            <a:fillRect/>
          </a:stretch>
        </p:blipFill>
        <p:spPr>
          <a:xfrm>
            <a:off x="539828" y="1057791"/>
            <a:ext cx="8064343" cy="501741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752659" y="6302527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2018;32:9–25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2390" y="1715107"/>
            <a:ext cx="557242" cy="19815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1200168" y="1791966"/>
            <a:ext cx="669280" cy="19815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533716" y="2072029"/>
            <a:ext cx="426264" cy="185571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3651798" y="2008277"/>
            <a:ext cx="576562" cy="224307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572866" y="2748110"/>
            <a:ext cx="563487" cy="428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29531" y="2010472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8530" y="1664406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Mucina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58788" y="1764816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Defensinas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1194009" y="2792352"/>
            <a:ext cx="609816" cy="3841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108780" y="2757584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Flia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genes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Reg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1843598" y="2859748"/>
            <a:ext cx="464008" cy="178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888350" y="2714905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“M”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3491880" y="3119424"/>
            <a:ext cx="1008112" cy="1565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3491880" y="3019375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Uniones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estrechas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3530352" y="1962521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4540" y="2782381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3" name="Elipse 42"/>
          <p:cNvSpPr/>
          <p:nvPr/>
        </p:nvSpPr>
        <p:spPr>
          <a:xfrm>
            <a:off x="579296" y="4103152"/>
            <a:ext cx="739159" cy="38643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95433" y="412794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C. </a:t>
            </a:r>
            <a:r>
              <a:rPr lang="es-VE" sz="1200" b="1" dirty="0" err="1">
                <a:latin typeface="Comic Sans MS" panose="030F0702030302020204" pitchFamily="66" charset="0"/>
              </a:rPr>
              <a:t>Linf</a:t>
            </a:r>
            <a:r>
              <a:rPr lang="es-VE" sz="1200" b="1" dirty="0">
                <a:latin typeface="Comic Sans MS" panose="030F0702030302020204" pitchFamily="66" charset="0"/>
              </a:rPr>
              <a:t>. 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Innata</a:t>
            </a:r>
          </a:p>
        </p:txBody>
      </p:sp>
      <p:sp>
        <p:nvSpPr>
          <p:cNvPr id="45" name="Elipse 44"/>
          <p:cNvSpPr/>
          <p:nvPr/>
        </p:nvSpPr>
        <p:spPr>
          <a:xfrm>
            <a:off x="1170175" y="4979748"/>
            <a:ext cx="622422" cy="426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1167247" y="4948925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</a:t>
            </a:r>
          </a:p>
          <a:p>
            <a:r>
              <a:rPr lang="es-VE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naive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6" name="Elipse 45"/>
          <p:cNvSpPr/>
          <p:nvPr/>
        </p:nvSpPr>
        <p:spPr>
          <a:xfrm>
            <a:off x="2847731" y="3752706"/>
            <a:ext cx="650308" cy="477216"/>
          </a:xfrm>
          <a:prstGeom prst="ellipse">
            <a:avLst/>
          </a:prstGeom>
          <a:solidFill>
            <a:srgbClr val="74B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2787668" y="3826684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dendr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7" name="Elipse 46"/>
          <p:cNvSpPr/>
          <p:nvPr/>
        </p:nvSpPr>
        <p:spPr>
          <a:xfrm>
            <a:off x="5595984" y="3752706"/>
            <a:ext cx="650308" cy="477216"/>
          </a:xfrm>
          <a:prstGeom prst="ellipse">
            <a:avLst/>
          </a:prstGeom>
          <a:solidFill>
            <a:srgbClr val="74B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CuadroTexto 47"/>
          <p:cNvSpPr txBox="1"/>
          <p:nvPr/>
        </p:nvSpPr>
        <p:spPr>
          <a:xfrm>
            <a:off x="5535921" y="3826684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dendr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9" name="Elipse 48"/>
          <p:cNvSpPr/>
          <p:nvPr/>
        </p:nvSpPr>
        <p:spPr>
          <a:xfrm>
            <a:off x="4545956" y="2746669"/>
            <a:ext cx="1023984" cy="36534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Elipse 49"/>
          <p:cNvSpPr/>
          <p:nvPr/>
        </p:nvSpPr>
        <p:spPr>
          <a:xfrm>
            <a:off x="5461733" y="2719352"/>
            <a:ext cx="262395" cy="1757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739924" y="2692287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Barrera</a:t>
            </a:r>
          </a:p>
          <a:p>
            <a:pPr algn="ctr"/>
            <a:r>
              <a:rPr lang="es-VE" sz="1200" b="1" i="1" dirty="0" err="1" smtClean="0">
                <a:latin typeface="Comic Sans MS" panose="030F0702030302020204" pitchFamily="66" charset="0"/>
              </a:rPr>
              <a:t>leaky</a:t>
            </a:r>
            <a:endParaRPr lang="es-VE" sz="1200" b="1" i="1" dirty="0">
              <a:latin typeface="Comic Sans MS" panose="030F0702030302020204" pitchFamily="66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5057948" y="2120430"/>
            <a:ext cx="403785" cy="24076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4" name="Rectángulo 53"/>
          <p:cNvSpPr/>
          <p:nvPr/>
        </p:nvSpPr>
        <p:spPr>
          <a:xfrm>
            <a:off x="8136114" y="2016925"/>
            <a:ext cx="468057" cy="344269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CuadroTexto 51"/>
          <p:cNvSpPr txBox="1"/>
          <p:nvPr/>
        </p:nvSpPr>
        <p:spPr>
          <a:xfrm>
            <a:off x="8100513" y="2045188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4936550" y="2101020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SCFAs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7774727" y="1715107"/>
            <a:ext cx="541689" cy="19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7678268" y="1646631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Mucina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6695035" y="2871245"/>
            <a:ext cx="541261" cy="2308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7" name="CuadroTexto 56"/>
          <p:cNvSpPr txBox="1"/>
          <p:nvPr/>
        </p:nvSpPr>
        <p:spPr>
          <a:xfrm>
            <a:off x="6614127" y="2846084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“M”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7923903" y="2708920"/>
            <a:ext cx="563487" cy="428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9" name="CuadroTexto 58"/>
          <p:cNvSpPr txBox="1"/>
          <p:nvPr/>
        </p:nvSpPr>
        <p:spPr>
          <a:xfrm>
            <a:off x="7815577" y="2743191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0" name="Elipse 59"/>
          <p:cNvSpPr/>
          <p:nvPr/>
        </p:nvSpPr>
        <p:spPr>
          <a:xfrm>
            <a:off x="7649265" y="3573016"/>
            <a:ext cx="739159" cy="38643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2" name="CuadroTexto 61"/>
          <p:cNvSpPr txBox="1"/>
          <p:nvPr/>
        </p:nvSpPr>
        <p:spPr>
          <a:xfrm>
            <a:off x="7694063" y="356710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C. </a:t>
            </a:r>
            <a:r>
              <a:rPr lang="es-VE" sz="1200" b="1" dirty="0" err="1">
                <a:latin typeface="Comic Sans MS" panose="030F0702030302020204" pitchFamily="66" charset="0"/>
              </a:rPr>
              <a:t>Linf</a:t>
            </a:r>
            <a:r>
              <a:rPr lang="es-VE" sz="1200" b="1" dirty="0">
                <a:latin typeface="Comic Sans MS" panose="030F0702030302020204" pitchFamily="66" charset="0"/>
              </a:rPr>
              <a:t>. 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Innata</a:t>
            </a:r>
          </a:p>
        </p:txBody>
      </p:sp>
      <p:sp>
        <p:nvSpPr>
          <p:cNvPr id="63" name="Elipse 62"/>
          <p:cNvSpPr/>
          <p:nvPr/>
        </p:nvSpPr>
        <p:spPr>
          <a:xfrm>
            <a:off x="6807176" y="4294302"/>
            <a:ext cx="622422" cy="426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4" name="CuadroTexto 63"/>
          <p:cNvSpPr txBox="1"/>
          <p:nvPr/>
        </p:nvSpPr>
        <p:spPr>
          <a:xfrm>
            <a:off x="6804248" y="4263479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 T </a:t>
            </a:r>
          </a:p>
          <a:p>
            <a:r>
              <a:rPr lang="es-VE" sz="1200" b="1" dirty="0" err="1" smtClean="0">
                <a:latin typeface="Comic Sans MS" panose="030F0702030302020204" pitchFamily="66" charset="0"/>
              </a:rPr>
              <a:t>naive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4442225" y="888389"/>
            <a:ext cx="201783" cy="5288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6" name="Elipse 65"/>
          <p:cNvSpPr/>
          <p:nvPr/>
        </p:nvSpPr>
        <p:spPr>
          <a:xfrm>
            <a:off x="2448335" y="4996253"/>
            <a:ext cx="535996" cy="462689"/>
          </a:xfrm>
          <a:prstGeom prst="ellipse">
            <a:avLst/>
          </a:prstGeom>
          <a:solidFill>
            <a:srgbClr val="843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2442549" y="5008941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</a:t>
            </a:r>
          </a:p>
          <a:p>
            <a:pPr algn="ctr"/>
            <a:r>
              <a:rPr lang="es-VE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7" name="Rectángulo 66"/>
          <p:cNvSpPr/>
          <p:nvPr/>
        </p:nvSpPr>
        <p:spPr>
          <a:xfrm>
            <a:off x="4935437" y="5487035"/>
            <a:ext cx="1269006" cy="373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648593" y="5167983"/>
            <a:ext cx="1495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INF</a:t>
            </a:r>
            <a:r>
              <a:rPr lang="es-VE" sz="1400" b="1" dirty="0" err="1" smtClean="0">
                <a:latin typeface="Symbol" panose="05050102010706020507" pitchFamily="18" charset="2"/>
              </a:rPr>
              <a:t>g</a:t>
            </a:r>
            <a:endParaRPr lang="es-VE" sz="14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Proinflamatorio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3644730" y="5036984"/>
            <a:ext cx="823485" cy="519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0" name="Rectángulo 69"/>
          <p:cNvSpPr/>
          <p:nvPr/>
        </p:nvSpPr>
        <p:spPr>
          <a:xfrm>
            <a:off x="3257042" y="5337635"/>
            <a:ext cx="488180" cy="2141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8" name="CuadroTexto 67"/>
          <p:cNvSpPr txBox="1"/>
          <p:nvPr/>
        </p:nvSpPr>
        <p:spPr>
          <a:xfrm>
            <a:off x="3211541" y="4970513"/>
            <a:ext cx="12234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IL-10</a:t>
            </a:r>
            <a:endParaRPr lang="es-VE" sz="14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Anti-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inflamatoria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71" name="Elipse 70"/>
          <p:cNvSpPr/>
          <p:nvPr/>
        </p:nvSpPr>
        <p:spPr>
          <a:xfrm>
            <a:off x="7085950" y="5337635"/>
            <a:ext cx="534816" cy="4246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7106570" y="5310692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Th17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3" name="Elipse 72"/>
          <p:cNvSpPr/>
          <p:nvPr/>
        </p:nvSpPr>
        <p:spPr>
          <a:xfrm>
            <a:off x="5931630" y="4845673"/>
            <a:ext cx="564242" cy="46502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2" name="CuadroTexto 71"/>
          <p:cNvSpPr txBox="1"/>
          <p:nvPr/>
        </p:nvSpPr>
        <p:spPr>
          <a:xfrm>
            <a:off x="5956648" y="4893488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Th1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7707799" y="4367288"/>
            <a:ext cx="949576" cy="599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5" name="Rectángulo 74"/>
          <p:cNvSpPr/>
          <p:nvPr/>
        </p:nvSpPr>
        <p:spPr>
          <a:xfrm>
            <a:off x="7429598" y="4725144"/>
            <a:ext cx="338180" cy="254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7446324" y="4289618"/>
            <a:ext cx="1303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IL-17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IL-22</a:t>
            </a:r>
            <a:endParaRPr lang="es-VE" sz="1200" b="1" dirty="0" smtClean="0">
              <a:latin typeface="Symbol" panose="05050102010706020507" pitchFamily="18" charset="2"/>
            </a:endParaRP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Proinflamatorio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7" name="Rectángulo 76"/>
          <p:cNvSpPr/>
          <p:nvPr/>
        </p:nvSpPr>
        <p:spPr>
          <a:xfrm>
            <a:off x="4644008" y="4249066"/>
            <a:ext cx="964680" cy="620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6" name="CuadroTexto 75"/>
          <p:cNvSpPr txBox="1"/>
          <p:nvPr/>
        </p:nvSpPr>
        <p:spPr>
          <a:xfrm>
            <a:off x="4543526" y="4272050"/>
            <a:ext cx="1160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Traslocación</a:t>
            </a:r>
            <a:r>
              <a:rPr lang="es-VE" sz="1200" b="1" dirty="0">
                <a:latin typeface="Comic Sans MS" panose="030F0702030302020204" pitchFamily="66" charset="0"/>
              </a:rPr>
              <a:t> 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de antígeno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bact</a:t>
            </a:r>
            <a:r>
              <a:rPr lang="es-VE" sz="1200" b="1" dirty="0" smtClean="0">
                <a:latin typeface="Comic Sans MS" panose="030F0702030302020204" pitchFamily="66" charset="0"/>
              </a:rPr>
              <a:t>., LPS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2" name="Rectángulo 81"/>
          <p:cNvSpPr/>
          <p:nvPr/>
        </p:nvSpPr>
        <p:spPr>
          <a:xfrm>
            <a:off x="763624" y="3651196"/>
            <a:ext cx="430385" cy="115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1" name="CuadroTexto 80"/>
          <p:cNvSpPr txBox="1"/>
          <p:nvPr/>
        </p:nvSpPr>
        <p:spPr>
          <a:xfrm>
            <a:off x="627823" y="3549685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IL-22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3" name="Rectángulo 82"/>
          <p:cNvSpPr/>
          <p:nvPr/>
        </p:nvSpPr>
        <p:spPr>
          <a:xfrm>
            <a:off x="1832335" y="4249066"/>
            <a:ext cx="435409" cy="188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0" name="CuadroTexto 79"/>
          <p:cNvSpPr txBox="1"/>
          <p:nvPr/>
        </p:nvSpPr>
        <p:spPr>
          <a:xfrm>
            <a:off x="1680270" y="4257175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298695" y="3173138"/>
            <a:ext cx="297289" cy="1971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9" name="CuadroTexto 78"/>
          <p:cNvSpPr txBox="1"/>
          <p:nvPr/>
        </p:nvSpPr>
        <p:spPr>
          <a:xfrm>
            <a:off x="5119996" y="3133636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7106570" y="3651196"/>
            <a:ext cx="387595" cy="215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8" name="CuadroTexto 77"/>
          <p:cNvSpPr txBox="1"/>
          <p:nvPr/>
        </p:nvSpPr>
        <p:spPr>
          <a:xfrm rot="21069580">
            <a:off x="6864914" y="3730279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IL-23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7" name="Rectángulo 86"/>
          <p:cNvSpPr/>
          <p:nvPr/>
        </p:nvSpPr>
        <p:spPr>
          <a:xfrm>
            <a:off x="329531" y="5772357"/>
            <a:ext cx="530557" cy="302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9" name="CuadroTexto 88"/>
          <p:cNvSpPr txBox="1"/>
          <p:nvPr/>
        </p:nvSpPr>
        <p:spPr>
          <a:xfrm>
            <a:off x="1920131" y="5655896"/>
            <a:ext cx="127470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SANO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91" name="CuadroTexto 90"/>
          <p:cNvSpPr txBox="1"/>
          <p:nvPr/>
        </p:nvSpPr>
        <p:spPr>
          <a:xfrm>
            <a:off x="5104771" y="5759404"/>
            <a:ext cx="167385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Disbiosis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92" name="CuadroTexto 91"/>
          <p:cNvSpPr txBox="1"/>
          <p:nvPr/>
        </p:nvSpPr>
        <p:spPr>
          <a:xfrm>
            <a:off x="2356029" y="529748"/>
            <a:ext cx="1233030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>
                <a:latin typeface="Comic Sans MS" panose="030F0702030302020204" pitchFamily="66" charset="0"/>
              </a:rPr>
              <a:t>M</a:t>
            </a:r>
            <a:r>
              <a:rPr lang="es-VE" sz="1600" b="1" dirty="0" smtClean="0">
                <a:latin typeface="Comic Sans MS" panose="030F0702030302020204" pitchFamily="66" charset="0"/>
              </a:rPr>
              <a:t>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3160124" y="4888302"/>
            <a:ext cx="1305153" cy="9266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6" name="Elipse 85"/>
          <p:cNvSpPr/>
          <p:nvPr/>
        </p:nvSpPr>
        <p:spPr>
          <a:xfrm>
            <a:off x="7466325" y="4296237"/>
            <a:ext cx="1305153" cy="7871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8" name="Elipse 87"/>
          <p:cNvSpPr/>
          <p:nvPr/>
        </p:nvSpPr>
        <p:spPr>
          <a:xfrm>
            <a:off x="4677224" y="5117364"/>
            <a:ext cx="1441329" cy="7871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4644008" y="429925"/>
            <a:ext cx="4423792" cy="5872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26262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2" grpId="0"/>
      <p:bldP spid="52" grpId="0"/>
      <p:bldP spid="51" grpId="0"/>
      <p:bldP spid="23" grpId="0"/>
      <p:bldP spid="57" grpId="0"/>
      <p:bldP spid="62" grpId="0"/>
      <p:bldP spid="64" grpId="0"/>
      <p:bldP spid="28" grpId="0"/>
      <p:bldP spid="33" grpId="0"/>
      <p:bldP spid="72" grpId="0"/>
      <p:bldP spid="29" grpId="0"/>
      <p:bldP spid="76" grpId="0"/>
      <p:bldP spid="86" grpId="0" animBg="1"/>
      <p:bldP spid="8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28144" y="1562834"/>
            <a:ext cx="6287710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Disbiosis</a:t>
            </a:r>
          </a:p>
          <a:p>
            <a:endParaRPr lang="en-US" sz="1000" b="1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>
                <a:latin typeface="Comic Sans MS" panose="030F0702030302020204" pitchFamily="66" charset="0"/>
              </a:rPr>
              <a:t>S</a:t>
            </a:r>
            <a:r>
              <a:rPr lang="en-US" dirty="0" smtClean="0">
                <a:latin typeface="Comic Sans MS" panose="030F0702030302020204" pitchFamily="66" charset="0"/>
              </a:rPr>
              <a:t>e </a:t>
            </a:r>
            <a:r>
              <a:rPr lang="en-US" dirty="0" err="1" smtClean="0">
                <a:latin typeface="Comic Sans MS" panose="030F0702030302020204" pitchFamily="66" charset="0"/>
              </a:rPr>
              <a:t>caracterizan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diversidad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reducida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microbiota </a:t>
            </a:r>
            <a:r>
              <a:rPr lang="en-US" dirty="0" err="1" smtClean="0">
                <a:latin typeface="Comic Sans MS" panose="030F0702030302020204" pitchFamily="66" charset="0"/>
              </a:rPr>
              <a:t>residente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mostrado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abundancia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relativa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aumentada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sz="1400" dirty="0" err="1" smtClean="0">
                <a:latin typeface="Comic Sans MS" panose="030F0702030302020204" pitchFamily="66" charset="0"/>
              </a:rPr>
              <a:t>bastones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amarillos</a:t>
            </a:r>
            <a:r>
              <a:rPr lang="en-US" sz="1400" dirty="0" smtClean="0">
                <a:latin typeface="Comic Sans MS" panose="030F0702030302020204" pitchFamily="66" charset="0"/>
              </a:rPr>
              <a:t>)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Reconocimiento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cambio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medio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antigénico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dendríticas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c. “M”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maduración</a:t>
            </a:r>
            <a:r>
              <a:rPr lang="en-US" dirty="0" smtClean="0">
                <a:latin typeface="Comic Sans MS" panose="030F0702030302020204" pitchFamily="66" charset="0"/>
              </a:rPr>
              <a:t> de c. T naïve a </a:t>
            </a:r>
            <a:r>
              <a:rPr lang="en-US" b="1" dirty="0" smtClean="0">
                <a:latin typeface="Comic Sans MS" panose="030F0702030302020204" pitchFamily="66" charset="0"/>
              </a:rPr>
              <a:t>c.Th1 y c. Th17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secretan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CK proinflamatorias.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, el </a:t>
            </a:r>
            <a:r>
              <a:rPr lang="en-US" b="1" dirty="0" err="1" smtClean="0">
                <a:latin typeface="Comic Sans MS" panose="030F0702030302020204" pitchFamily="66" charset="0"/>
              </a:rPr>
              <a:t>metabolismo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microbiano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alterado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SCFA </a:t>
            </a:r>
            <a:r>
              <a:rPr lang="en-US" dirty="0" err="1" smtClean="0">
                <a:latin typeface="Comic Sans MS" panose="030F0702030302020204" pitchFamily="66" charset="0"/>
              </a:rPr>
              <a:t>reducida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degradación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protectores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moco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estabiliza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comunidades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evita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colonización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915816" y="338316"/>
            <a:ext cx="3570261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Desbalance</a:t>
            </a:r>
            <a:r>
              <a:rPr lang="es-VE" sz="2000" dirty="0" smtClean="0">
                <a:latin typeface="Comic Sans MS" pitchFamily="66" charset="0"/>
              </a:rPr>
              <a:t> entre estados anti y </a:t>
            </a:r>
            <a:r>
              <a:rPr lang="es-VE" sz="2000" dirty="0" err="1" smtClean="0">
                <a:latin typeface="Comic Sans MS" pitchFamily="66" charset="0"/>
              </a:rPr>
              <a:t>proinflamatorios</a:t>
            </a:r>
            <a:endParaRPr lang="es-VE" sz="2000" dirty="0" smtClean="0">
              <a:latin typeface="Comic Sans MS" pitchFamily="66" charset="0"/>
            </a:endParaRP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733530" y="5773195"/>
            <a:ext cx="5676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Barko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gastrointestinal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Vet Intern Med 2018;32:9–25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9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07345" y="6514486"/>
            <a:ext cx="2541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Arial" panose="020B0604020202020204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07345" y="5794822"/>
            <a:ext cx="420970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Gravitz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critters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485,S12–S13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3947"/>
            <a:ext cx="3792225" cy="34604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ángulo 20"/>
          <p:cNvSpPr/>
          <p:nvPr/>
        </p:nvSpPr>
        <p:spPr>
          <a:xfrm>
            <a:off x="4815208" y="3717346"/>
            <a:ext cx="44269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segmentadas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filamentosas</a:t>
            </a:r>
            <a:r>
              <a:rPr lang="en-US" sz="1400" b="1" dirty="0" smtClean="0">
                <a:latin typeface="Comic Sans MS" panose="030F0702030302020204" pitchFamily="66" charset="0"/>
              </a:rPr>
              <a:t> (SFB)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sz="1400" b="1" dirty="0" smtClean="0"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latin typeface="Comic Sans MS" panose="030F0702030302020204" pitchFamily="66" charset="0"/>
              </a:rPr>
              <a:t>en </a:t>
            </a:r>
            <a:r>
              <a:rPr lang="en-US" sz="1400" dirty="0" err="1" smtClean="0">
                <a:latin typeface="Comic Sans MS" panose="030F0702030302020204" pitchFamily="66" charset="0"/>
              </a:rPr>
              <a:t>íleon</a:t>
            </a:r>
            <a:r>
              <a:rPr lang="en-US" sz="1400" dirty="0" smtClean="0">
                <a:latin typeface="Comic Sans MS" panose="030F0702030302020204" pitchFamily="66" charset="0"/>
              </a:rPr>
              <a:t> terminal de </a:t>
            </a:r>
            <a:r>
              <a:rPr lang="en-US" sz="1400" dirty="0" err="1" smtClean="0">
                <a:latin typeface="Comic Sans MS" panose="030F0702030302020204" pitchFamily="66" charset="0"/>
              </a:rPr>
              <a:t>ratón</a:t>
            </a:r>
            <a:r>
              <a:rPr lang="en-US" sz="1400" dirty="0" smtClean="0">
                <a:latin typeface="Comic Sans MS" panose="030F0702030302020204" pitchFamily="66" charset="0"/>
              </a:rPr>
              <a:t> 8 sem. 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Son </a:t>
            </a:r>
            <a:r>
              <a:rPr lang="en-US" sz="1400" dirty="0" err="1" smtClean="0">
                <a:latin typeface="Comic Sans MS" panose="030F0702030302020204" pitchFamily="66" charset="0"/>
              </a:rPr>
              <a:t>modelo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único</a:t>
            </a:r>
            <a:r>
              <a:rPr lang="en-US" sz="1400" dirty="0" smtClean="0">
                <a:latin typeface="Comic Sans MS" panose="030F0702030302020204" pitchFamily="66" charset="0"/>
              </a:rPr>
              <a:t> para </a:t>
            </a:r>
            <a:r>
              <a:rPr lang="en-US" sz="1400" dirty="0" err="1" smtClean="0">
                <a:latin typeface="Comic Sans MS" panose="030F0702030302020204" pitchFamily="66" charset="0"/>
              </a:rPr>
              <a:t>investigar</a:t>
            </a:r>
            <a:r>
              <a:rPr lang="en-US" sz="1400" dirty="0" smtClean="0">
                <a:latin typeface="Comic Sans MS" panose="030F0702030302020204" pitchFamily="66" charset="0"/>
              </a:rPr>
              <a:t> el </a:t>
            </a:r>
            <a:r>
              <a:rPr lang="en-US" sz="14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1400" dirty="0" smtClean="0">
                <a:latin typeface="Comic Sans MS" panose="030F0702030302020204" pitchFamily="66" charset="0"/>
              </a:rPr>
              <a:t> del S. </a:t>
            </a:r>
            <a:r>
              <a:rPr lang="en-US" sz="1400" dirty="0" err="1" smtClean="0">
                <a:latin typeface="Comic Sans MS" panose="030F0702030302020204" pitchFamily="66" charset="0"/>
              </a:rPr>
              <a:t>Inmune</a:t>
            </a:r>
            <a:r>
              <a:rPr lang="en-US" sz="1400" dirty="0" smtClean="0">
                <a:latin typeface="Comic Sans MS" panose="030F0702030302020204" pitchFamily="66" charset="0"/>
              </a:rPr>
              <a:t> e </a:t>
            </a:r>
            <a:r>
              <a:rPr lang="en-US" sz="1400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microbio-hospedero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64494" y="1364819"/>
            <a:ext cx="3709285" cy="4278094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latin typeface="Comic Sans MS" panose="030F0702030302020204" pitchFamily="66" charset="0"/>
              </a:rPr>
              <a:t>Ciertos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tipos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>
                <a:latin typeface="Comic Sans MS" panose="030F0702030302020204" pitchFamily="66" charset="0"/>
              </a:rPr>
              <a:t>de </a:t>
            </a:r>
            <a:r>
              <a:rPr lang="en-US" sz="1600" b="1" dirty="0" err="1">
                <a:latin typeface="Comic Sans MS" panose="030F0702030302020204" pitchFamily="66" charset="0"/>
              </a:rPr>
              <a:t>bacterias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están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smtClean="0">
                <a:latin typeface="Comic Sans MS" panose="030F0702030302020204" pitchFamily="66" charset="0"/>
              </a:rPr>
              <a:t>mayor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número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ratones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humanos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obesos</a:t>
            </a:r>
            <a:endParaRPr lang="en-US" sz="1600" b="1" dirty="0" smtClean="0">
              <a:latin typeface="Comic Sans MS" panose="030F0702030302020204" pitchFamily="66" charset="0"/>
            </a:endParaRP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b="1" dirty="0" smtClean="0">
                <a:latin typeface="Comic Sans MS" panose="030F0702030302020204" pitchFamily="66" charset="0"/>
              </a:rPr>
              <a:t> del microbiota </a:t>
            </a:r>
            <a:r>
              <a:rPr lang="en-US" sz="1600" dirty="0" err="1" smtClean="0"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hacer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más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sensibles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o </a:t>
            </a:r>
            <a:r>
              <a:rPr lang="en-US" sz="1600" dirty="0" err="1" smtClean="0">
                <a:latin typeface="Comic Sans MS" panose="030F0702030302020204" pitchFamily="66" charset="0"/>
              </a:rPr>
              <a:t>resistentes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a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insulina</a:t>
            </a:r>
            <a:endParaRPr lang="en-US" sz="1600" b="1" dirty="0" smtClean="0">
              <a:latin typeface="Comic Sans MS" panose="030F0702030302020204" pitchFamily="66" charset="0"/>
            </a:endParaRP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Hay </a:t>
            </a:r>
            <a:r>
              <a:rPr lang="en-US" sz="1600" dirty="0" err="1" smtClean="0">
                <a:latin typeface="Comic Sans MS" panose="030F0702030302020204" pitchFamily="66" charset="0"/>
              </a:rPr>
              <a:t>relación</a:t>
            </a:r>
            <a:r>
              <a:rPr lang="en-US" sz="1600" dirty="0" smtClean="0">
                <a:latin typeface="Comic Sans MS" panose="030F0702030302020204" pitchFamily="66" charset="0"/>
              </a:rPr>
              <a:t> entre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resistencia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insulina</a:t>
            </a:r>
            <a:endParaRPr lang="en-US" sz="1600" b="1" dirty="0" smtClean="0">
              <a:latin typeface="Comic Sans MS" panose="030F0702030302020204" pitchFamily="66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Algunas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b="1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obesos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resistentes</a:t>
            </a:r>
            <a:r>
              <a:rPr lang="en-US" sz="1600" b="1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insulina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disparar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bajo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grado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base para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crónicas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diabetes, </a:t>
            </a:r>
            <a:r>
              <a:rPr lang="en-US" sz="1600" dirty="0" err="1" smtClean="0">
                <a:latin typeface="Comic Sans MS" panose="030F0702030302020204" pitchFamily="66" charset="0"/>
              </a:rPr>
              <a:t>ateroesclerosis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neurodegeneración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07345" y="662978"/>
            <a:ext cx="112429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07345" y="253947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9" r="10199"/>
          <a:stretch/>
        </p:blipFill>
        <p:spPr>
          <a:xfrm rot="5400000">
            <a:off x="6180079" y="4383034"/>
            <a:ext cx="1296144" cy="285554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913234" y="6481035"/>
            <a:ext cx="20120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 Med. </a:t>
            </a:r>
            <a:r>
              <a:rPr lang="da-DK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da-DK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64: </a:t>
            </a:r>
            <a:r>
              <a:rPr lang="da-DK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90–98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33092" y="4671453"/>
            <a:ext cx="33911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Ivanov, DR.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Segmented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filamentous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Mucosal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Immunology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;3:209–212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9 CuadroTexto"/>
          <p:cNvSpPr txBox="1"/>
          <p:nvPr/>
        </p:nvSpPr>
        <p:spPr>
          <a:xfrm>
            <a:off x="1690420" y="562213"/>
            <a:ext cx="144142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Cambios en </a:t>
            </a:r>
          </a:p>
          <a:p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icrobiota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24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is Documentos\EN PROCESO 2013-2014\DIGESTIVO 2014\POSGRADO 2014\TEMAS DIGESTIVO\MICROBIOMA\MICROBIOTA IMAGENES\485S12a-i2.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69" t="71629" r="969" b="1425"/>
          <a:stretch/>
        </p:blipFill>
        <p:spPr bwMode="auto">
          <a:xfrm>
            <a:off x="179512" y="2346960"/>
            <a:ext cx="8334940" cy="288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580699" y="6578961"/>
            <a:ext cx="2541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008592" y="1042284"/>
            <a:ext cx="136768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Desarrollo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cels.Th17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441516" y="4006894"/>
            <a:ext cx="7047790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1051850" y="4137343"/>
            <a:ext cx="1971486" cy="92333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SFB </a:t>
            </a:r>
            <a:r>
              <a:rPr lang="es-VE" sz="1400" dirty="0" smtClean="0">
                <a:latin typeface="Comic Sans MS" pitchFamily="66" charset="0"/>
              </a:rPr>
              <a:t>pueden afectar la maduración de</a:t>
            </a:r>
          </a:p>
          <a:p>
            <a:r>
              <a:rPr lang="es-VE" sz="1400" b="1" dirty="0" smtClean="0">
                <a:latin typeface="Comic Sans MS" pitchFamily="66" charset="0"/>
              </a:rPr>
              <a:t>c. T ayudadoras </a:t>
            </a:r>
            <a:r>
              <a:rPr lang="es-VE" sz="1200" b="1" dirty="0" smtClean="0">
                <a:latin typeface="Comic Sans MS" pitchFamily="66" charset="0"/>
              </a:rPr>
              <a:t>(Th)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163637" y="4131657"/>
            <a:ext cx="2540683" cy="1384995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Su presencia promueve </a:t>
            </a:r>
          </a:p>
          <a:p>
            <a:r>
              <a:rPr lang="es-VE" sz="1400" dirty="0">
                <a:latin typeface="Comic Sans MS" pitchFamily="66" charset="0"/>
              </a:rPr>
              <a:t>d</a:t>
            </a:r>
            <a:r>
              <a:rPr lang="es-VE" sz="1400" dirty="0" smtClean="0">
                <a:latin typeface="Comic Sans MS" pitchFamily="66" charset="0"/>
              </a:rPr>
              <a:t>esarrollo de compartimiento </a:t>
            </a:r>
          </a:p>
          <a:p>
            <a:r>
              <a:rPr lang="es-VE" sz="1400" dirty="0" smtClean="0">
                <a:latin typeface="Comic Sans MS" pitchFamily="66" charset="0"/>
              </a:rPr>
              <a:t>en mucosa  en las que </a:t>
            </a:r>
          </a:p>
          <a:p>
            <a:r>
              <a:rPr lang="es-VE" sz="1400" b="1" dirty="0" smtClean="0">
                <a:latin typeface="Comic Sans MS" pitchFamily="66" charset="0"/>
              </a:rPr>
              <a:t>C. Th se diferencian y maduran en</a:t>
            </a:r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smtClean="0">
                <a:latin typeface="Comic Sans MS" pitchFamily="66" charset="0"/>
              </a:rPr>
              <a:t>C.Th17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68839" y="4126629"/>
            <a:ext cx="3052939" cy="2062103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Th17 produce IL 17 altamente inflamatoria. </a:t>
            </a:r>
          </a:p>
          <a:p>
            <a:r>
              <a:rPr lang="es-VE" sz="1600" b="1" dirty="0" smtClean="0">
                <a:latin typeface="Comic Sans MS" pitchFamily="66" charset="0"/>
              </a:rPr>
              <a:t>C. Th17 tiene que ver con la defensa contra patógenos pero también se ha relacionado con inflamación crónica en </a:t>
            </a:r>
            <a:r>
              <a:rPr lang="es-VE" sz="1600" b="1" dirty="0" err="1" smtClean="0">
                <a:latin typeface="Comic Sans MS" pitchFamily="66" charset="0"/>
              </a:rPr>
              <a:t>enf</a:t>
            </a:r>
            <a:r>
              <a:rPr lang="es-VE" sz="1600" b="1" dirty="0" smtClean="0">
                <a:latin typeface="Comic Sans MS" pitchFamily="66" charset="0"/>
              </a:rPr>
              <a:t>. inmune-mediadas como IBD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01721" y="997026"/>
            <a:ext cx="158248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Cambios en </a:t>
            </a:r>
          </a:p>
          <a:p>
            <a:r>
              <a:rPr lang="es-VE" sz="2000" dirty="0">
                <a:latin typeface="Comic Sans MS" pitchFamily="66" charset="0"/>
              </a:rPr>
              <a:t>M</a:t>
            </a:r>
            <a:r>
              <a:rPr lang="es-VE" sz="2000" dirty="0" smtClean="0">
                <a:latin typeface="Comic Sans MS" pitchFamily="66" charset="0"/>
              </a:rPr>
              <a:t>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071041" y="2346960"/>
            <a:ext cx="791242" cy="8660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Elipse"/>
          <p:cNvSpPr/>
          <p:nvPr/>
        </p:nvSpPr>
        <p:spPr>
          <a:xfrm>
            <a:off x="1100595" y="3212976"/>
            <a:ext cx="1167149" cy="575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931434" y="2297830"/>
            <a:ext cx="1049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Epitelio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08804" y="3346639"/>
            <a:ext cx="92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Mucosa</a:t>
            </a:r>
            <a:endParaRPr lang="es-VE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75569" y="5707151"/>
            <a:ext cx="437249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Gravitz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criteters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485,S12–S13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434750" y="1011507"/>
            <a:ext cx="407355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Presencia de bacterias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filamentosas segmentadas (</a:t>
            </a:r>
            <a:r>
              <a:rPr lang="es-VE" sz="2000" b="1" dirty="0" smtClean="0">
                <a:latin typeface="Comic Sans MS" panose="030F0702030302020204" pitchFamily="66" charset="0"/>
              </a:rPr>
              <a:t>SFB</a:t>
            </a:r>
            <a:r>
              <a:rPr lang="es-VE" sz="2000" dirty="0" smtClean="0">
                <a:latin typeface="Comic Sans MS" panose="030F0702030302020204" pitchFamily="66" charset="0"/>
              </a:rPr>
              <a:t>)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71526" y="2452601"/>
            <a:ext cx="98777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cel. Th</a:t>
            </a:r>
            <a:endParaRPr lang="es-VE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169224" y="3637562"/>
            <a:ext cx="126989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cel. Th17</a:t>
            </a:r>
            <a:endParaRPr lang="es-VE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21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22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4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  <p:bldP spid="8" grpId="0" animBg="1"/>
      <p:bldP spid="10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>
            <a:lum bright="-23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0"/>
          <a:stretch/>
        </p:blipFill>
        <p:spPr bwMode="auto">
          <a:xfrm>
            <a:off x="899592" y="1489166"/>
            <a:ext cx="4977333" cy="426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3"/>
          <p:cNvSpPr txBox="1">
            <a:spLocks noChangeArrowheads="1"/>
          </p:cNvSpPr>
          <p:nvPr/>
        </p:nvSpPr>
        <p:spPr>
          <a:xfrm>
            <a:off x="1032664" y="6235032"/>
            <a:ext cx="6860763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gut microbiota shapes intestinal immune response during health and disease</a:t>
            </a:r>
            <a:r>
              <a:rPr lang="de-DE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PPT 2010 Hannover </a:t>
            </a:r>
            <a:r>
              <a:rPr lang="de-DE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School</a:t>
            </a:r>
          </a:p>
          <a:p>
            <a:endParaRPr lang="de-DE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94226" y="1124744"/>
            <a:ext cx="2390398" cy="954107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Mutualistas</a:t>
            </a:r>
          </a:p>
          <a:p>
            <a:r>
              <a:rPr lang="es-VE" sz="1800" dirty="0" smtClean="0">
                <a:latin typeface="Comic Sans MS" panose="030F0702030302020204" pitchFamily="66" charset="0"/>
              </a:rPr>
              <a:t>Tienen funciones de </a:t>
            </a:r>
          </a:p>
          <a:p>
            <a:r>
              <a:rPr lang="es-VE" sz="1800" dirty="0" smtClean="0">
                <a:latin typeface="Comic Sans MS" panose="030F0702030302020204" pitchFamily="66" charset="0"/>
              </a:rPr>
              <a:t>promover la salud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54151" y="2323942"/>
            <a:ext cx="2470548" cy="954107"/>
          </a:xfrm>
          <a:prstGeom prst="rect">
            <a:avLst/>
          </a:prstGeom>
          <a:solidFill>
            <a:srgbClr val="9AB7C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Comensales</a:t>
            </a:r>
          </a:p>
          <a:p>
            <a:r>
              <a:rPr lang="es-VE" sz="1800" dirty="0" smtClean="0">
                <a:latin typeface="Comic Sans MS" panose="030F0702030302020204" pitchFamily="66" charset="0"/>
              </a:rPr>
              <a:t>No causan beneficio  </a:t>
            </a:r>
          </a:p>
          <a:p>
            <a:r>
              <a:rPr lang="es-VE" sz="1800" dirty="0" smtClean="0">
                <a:latin typeface="Comic Sans MS" panose="030F0702030302020204" pitchFamily="66" charset="0"/>
              </a:rPr>
              <a:t>ni perjuicio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122278" y="3717032"/>
            <a:ext cx="2334293" cy="954107"/>
          </a:xfrm>
          <a:prstGeom prst="rect">
            <a:avLst/>
          </a:prstGeom>
          <a:solidFill>
            <a:srgbClr val="D07B6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Patobiontes</a:t>
            </a:r>
            <a:endParaRPr lang="es-V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800" dirty="0" smtClean="0">
                <a:latin typeface="Comic Sans MS" panose="030F0702030302020204" pitchFamily="66" charset="0"/>
              </a:rPr>
              <a:t>Tienen potencial de </a:t>
            </a:r>
          </a:p>
          <a:p>
            <a:r>
              <a:rPr lang="es-VE" sz="1800" dirty="0" smtClean="0">
                <a:latin typeface="Comic Sans MS" panose="030F0702030302020204" pitchFamily="66" charset="0"/>
              </a:rPr>
              <a:t>inducir patología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055595" y="4815248"/>
            <a:ext cx="2637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Las respuestas inflamatorias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en </a:t>
            </a:r>
            <a:r>
              <a:rPr lang="es-VE" sz="1400" b="1" dirty="0" smtClean="0">
                <a:latin typeface="Comic Sans MS" panose="030F0702030302020204" pitchFamily="66" charset="0"/>
              </a:rPr>
              <a:t>IBD</a:t>
            </a:r>
            <a:r>
              <a:rPr lang="es-VE" sz="1400" dirty="0" smtClean="0">
                <a:latin typeface="Comic Sans MS" panose="030F0702030302020204" pitchFamily="66" charset="0"/>
              </a:rPr>
              <a:t> están dirigidas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hacia los </a:t>
            </a:r>
            <a:r>
              <a:rPr lang="es-VE" sz="1400" dirty="0" err="1" smtClean="0">
                <a:latin typeface="Comic Sans MS" panose="030F0702030302020204" pitchFamily="66" charset="0"/>
              </a:rPr>
              <a:t>patobiontes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54870" y="1066811"/>
            <a:ext cx="1992853" cy="369332"/>
          </a:xfrm>
          <a:prstGeom prst="rect">
            <a:avLst/>
          </a:prstGeom>
          <a:solidFill>
            <a:schemeClr val="accent1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Equilibrio inmune</a:t>
            </a:r>
            <a:endParaRPr lang="es-V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14 Rectángulo"/>
          <p:cNvSpPr/>
          <p:nvPr/>
        </p:nvSpPr>
        <p:spPr bwMode="auto">
          <a:xfrm>
            <a:off x="899592" y="3429000"/>
            <a:ext cx="2736304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54870" y="3438672"/>
            <a:ext cx="2380780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Desequilibrio inmune</a:t>
            </a:r>
            <a:endParaRPr lang="es-V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4932040" y="3623514"/>
            <a:ext cx="932733" cy="21526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572000" y="3548026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patógenos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54870" y="2687027"/>
            <a:ext cx="1217635" cy="4413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Regulación</a:t>
            </a:r>
            <a:endParaRPr lang="es-V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290143" y="2689461"/>
            <a:ext cx="1303290" cy="432236"/>
          </a:xfrm>
          <a:prstGeom prst="rect">
            <a:avLst/>
          </a:prstGeom>
          <a:solidFill>
            <a:srgbClr val="C04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</a:t>
            </a:r>
            <a:endParaRPr lang="es-V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VE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364732" y="3952364"/>
            <a:ext cx="1406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6" name="2 CuadroTexto"/>
          <p:cNvSpPr txBox="1"/>
          <p:nvPr/>
        </p:nvSpPr>
        <p:spPr>
          <a:xfrm>
            <a:off x="6580699" y="6578961"/>
            <a:ext cx="2541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Arial" panose="020B0604020202020204" pitchFamily="34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27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962312" y="5229200"/>
            <a:ext cx="1217635" cy="4413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Regulación</a:t>
            </a:r>
            <a:endParaRPr lang="es-V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364732" y="5144834"/>
            <a:ext cx="1303290" cy="432236"/>
          </a:xfrm>
          <a:prstGeom prst="rect">
            <a:avLst/>
          </a:prstGeom>
          <a:solidFill>
            <a:srgbClr val="C04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</a:t>
            </a:r>
            <a:endParaRPr lang="es-V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VE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653144" y="3167048"/>
            <a:ext cx="5223781" cy="28039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0734" y="5843505"/>
            <a:ext cx="5246949" cy="369332"/>
          </a:xfrm>
          <a:prstGeom prst="rect">
            <a:avLst/>
          </a:prstGeom>
          <a:solidFill>
            <a:srgbClr val="B03B00"/>
          </a:solidFill>
          <a:ln w="28575">
            <a:solidFill>
              <a:srgbClr val="0000CC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Disregulación inmune asociada con DISBIOSIS</a:t>
            </a:r>
            <a:endParaRPr lang="es-VE" sz="1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6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3" grpId="0" animBg="1"/>
      <p:bldP spid="2" grpId="0" animBg="1"/>
      <p:bldP spid="23" grpId="0" animBg="1"/>
      <p:bldP spid="18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4365104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057400" y="1981200"/>
            <a:ext cx="5342285" cy="22159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Patobiontes</a:t>
            </a:r>
            <a:endParaRPr lang="es-VE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r>
              <a:rPr lang="es-VE" sz="2400" dirty="0" smtClean="0">
                <a:latin typeface="Comic Sans MS" panose="030F0702030302020204" pitchFamily="66" charset="0"/>
              </a:rPr>
              <a:t>Típicamente microbios endógenos benignos que bajo condiciones de ecosistema alterado tienen </a:t>
            </a:r>
            <a:r>
              <a:rPr lang="es-VE" sz="2400" dirty="0">
                <a:latin typeface="Comic Sans MS" panose="030F0702030302020204" pitchFamily="66" charset="0"/>
              </a:rPr>
              <a:t>capacidad </a:t>
            </a:r>
            <a:r>
              <a:rPr lang="es-VE" sz="2400" dirty="0" smtClean="0">
                <a:latin typeface="Comic Sans MS" panose="030F0702030302020204" pitchFamily="66" charset="0"/>
              </a:rPr>
              <a:t>de producir patogénesis</a:t>
            </a:r>
          </a:p>
        </p:txBody>
      </p:sp>
      <p:sp>
        <p:nvSpPr>
          <p:cNvPr id="7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59980" y="274033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smtClean="0">
                <a:latin typeface="Comic Sans MS" pitchFamily="66" charset="0"/>
              </a:rPr>
              <a:t>Inmunidad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70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rgbClr val="984807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000" dirty="0" err="1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Novedades en algunas enfermedades</a:t>
            </a:r>
            <a:endParaRPr lang="es-VE" sz="2000" dirty="0">
              <a:solidFill>
                <a:srgbClr val="FFC08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7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375541" y="4540582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Nature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Julio 7, </a:t>
            </a:r>
            <a:r>
              <a:rPr lang="es-VE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2016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Vol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535 Nº 7610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10 CuadroTexto"/>
          <p:cNvSpPr txBox="1"/>
          <p:nvPr/>
        </p:nvSpPr>
        <p:spPr>
          <a:xfrm>
            <a:off x="6602000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4176464" cy="642497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5400000">
            <a:off x="4103012" y="6105070"/>
            <a:ext cx="1071222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Jessica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Forter</a:t>
            </a:r>
            <a:endParaRPr lang="es-VE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892659" y="2592497"/>
            <a:ext cx="34186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 perspectiva microbiana </a:t>
            </a: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biología del </a:t>
            </a:r>
            <a:endParaRPr lang="es-VE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</a:t>
            </a:r>
            <a:r>
              <a:rPr lang="es-V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humano</a:t>
            </a:r>
          </a:p>
        </p:txBody>
      </p:sp>
    </p:spTree>
    <p:extLst>
      <p:ext uri="{BB962C8B-B14F-4D97-AF65-F5344CB8AC3E}">
        <p14:creationId xmlns:p14="http://schemas.microsoft.com/office/powerpoint/2010/main" val="28278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uadroTexto"/>
          <p:cNvSpPr txBox="1"/>
          <p:nvPr/>
        </p:nvSpPr>
        <p:spPr>
          <a:xfrm>
            <a:off x="6735968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76270" y="770059"/>
            <a:ext cx="6991459" cy="46628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 perspectiva microbiana de la biología del desarrollo humano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Interacciones </a:t>
            </a:r>
            <a:r>
              <a:rPr lang="es-VE" sz="2000" b="1" dirty="0" smtClean="0">
                <a:latin typeface="Comic Sans MS" panose="030F0702030302020204" pitchFamily="66" charset="0"/>
              </a:rPr>
              <a:t>microbiota-dieta</a:t>
            </a:r>
            <a:r>
              <a:rPr lang="es-VE" sz="2000" dirty="0" smtClean="0">
                <a:latin typeface="Comic Sans MS" panose="030F0702030302020204" pitchFamily="66" charset="0"/>
              </a:rPr>
              <a:t> como moderadores del metabolismo humano</a:t>
            </a: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El microbioma y la </a:t>
            </a:r>
            <a:r>
              <a:rPr lang="es-VE" sz="2000" b="1" dirty="0" smtClean="0">
                <a:latin typeface="Comic Sans MS" panose="030F0702030302020204" pitchFamily="66" charset="0"/>
              </a:rPr>
              <a:t>inmunidad innata</a:t>
            </a: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s-VE" sz="1000" b="1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El microbiota en la homeostasis de </a:t>
            </a:r>
            <a:r>
              <a:rPr lang="es-VE" sz="2000" b="1" dirty="0" smtClean="0">
                <a:latin typeface="Comic Sans MS" panose="030F0702030302020204" pitchFamily="66" charset="0"/>
              </a:rPr>
              <a:t>inmunidad adaptativa </a:t>
            </a:r>
            <a:r>
              <a:rPr lang="es-VE" sz="2000" dirty="0" smtClean="0">
                <a:latin typeface="Comic Sans MS" panose="030F0702030302020204" pitchFamily="66" charset="0"/>
              </a:rPr>
              <a:t>y enfermedad</a:t>
            </a: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Interacciones entre el </a:t>
            </a:r>
            <a:r>
              <a:rPr lang="es-VE" sz="2000" b="1" dirty="0" smtClean="0">
                <a:latin typeface="Comic Sans MS" panose="030F0702030302020204" pitchFamily="66" charset="0"/>
              </a:rPr>
              <a:t>microbiota y las bacterias patógenas </a:t>
            </a:r>
            <a:r>
              <a:rPr lang="es-VE" sz="2000" dirty="0" smtClean="0">
                <a:latin typeface="Comic Sans MS" panose="030F0702030302020204" pitchFamily="66" charset="0"/>
              </a:rPr>
              <a:t>en el intestino</a:t>
            </a: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Estudios de asociación de microbioma enlazan consorcio de </a:t>
            </a:r>
            <a:r>
              <a:rPr lang="es-VE" sz="2000" b="1" dirty="0" smtClean="0">
                <a:latin typeface="Comic Sans MS" panose="030F0702030302020204" pitchFamily="66" charset="0"/>
              </a:rPr>
              <a:t>dinámica microbiana </a:t>
            </a:r>
            <a:r>
              <a:rPr lang="es-VE" sz="2000" dirty="0" smtClean="0">
                <a:latin typeface="Comic Sans MS" panose="030F0702030302020204" pitchFamily="66" charset="0"/>
              </a:rPr>
              <a:t>a la </a:t>
            </a:r>
            <a:r>
              <a:rPr lang="es-VE" sz="2000" b="1" dirty="0" smtClean="0">
                <a:latin typeface="Comic Sans MS" panose="030F0702030302020204" pitchFamily="66" charset="0"/>
              </a:rPr>
              <a:t>enfermedad</a:t>
            </a:r>
          </a:p>
          <a:p>
            <a:pPr marL="342900" indent="-342900">
              <a:buClr>
                <a:srgbClr val="0000CC"/>
              </a:buClr>
              <a:buSzPct val="150000"/>
              <a:buFont typeface="Arial" panose="020B0604020202020204" pitchFamily="34" charset="0"/>
              <a:buChar char="•"/>
            </a:pPr>
            <a:endParaRPr lang="es-VE" sz="900" b="1" dirty="0" smtClean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79711" y="543755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insight</a:t>
            </a:r>
            <a:r>
              <a:rPr lang="es-VE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6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</a:t>
            </a:r>
            <a:r>
              <a:rPr lang="es-VE" sz="16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6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6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6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Julio 7, </a:t>
            </a:r>
            <a:r>
              <a:rPr lang="es-VE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es-VE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5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585394" y="1773067"/>
            <a:ext cx="5889096" cy="3970318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El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integra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entradas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ambientales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genéticas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inmunes</a:t>
            </a:r>
            <a:r>
              <a:rPr lang="en-US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afectan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metabolismo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inmunidad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 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infección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r>
              <a:rPr lang="en-US" dirty="0" err="1">
                <a:latin typeface="Comic Sans MS" panose="030F0702030302020204" pitchFamily="66" charset="0"/>
                <a:cs typeface="Arial" panose="020B0604020202020204" pitchFamily="34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élulas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del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S. </a:t>
            </a:r>
            <a:r>
              <a:rPr lang="en-US" b="1" dirty="0" err="1">
                <a:latin typeface="Comic Sans MS" panose="030F0702030302020204" pitchFamily="66" charset="0"/>
                <a:cs typeface="Arial" panose="020B0604020202020204" pitchFamily="34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nmune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  <a:cs typeface="Arial" panose="020B0604020202020204" pitchFamily="34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nnato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están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interfase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microbiota-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células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detectan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a los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microorganismos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o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sus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productos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metabólicos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traducen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señales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en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respuestas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fisiológicas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regulación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de la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ecología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microbiana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</a:p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76213" indent="-176213">
              <a:buSzPct val="125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Alteraciones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comunicación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entre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S.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Inmune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  <a:cs typeface="Arial" panose="020B0604020202020204" pitchFamily="34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nnato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y el </a:t>
            </a:r>
            <a:r>
              <a:rPr lang="en-US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podría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contribuir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endParaRPr lang="es-VE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142591" y="5892065"/>
            <a:ext cx="688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Thaiss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M. Levy, E.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immunity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267744" y="1162722"/>
            <a:ext cx="463460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e Inmunidad Innata</a:t>
            </a:r>
          </a:p>
        </p:txBody>
      </p:sp>
      <p:sp>
        <p:nvSpPr>
          <p:cNvPr id="10" name="4 CuadroTexto"/>
          <p:cNvSpPr txBox="1"/>
          <p:nvPr/>
        </p:nvSpPr>
        <p:spPr>
          <a:xfrm>
            <a:off x="207345" y="659320"/>
            <a:ext cx="130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Mec</a:t>
            </a:r>
            <a:r>
              <a:rPr lang="es-VE" sz="1600" dirty="0" smtClean="0">
                <a:latin typeface="Comic Sans MS" pitchFamily="66" charset="0"/>
              </a:rPr>
              <a:t>. Salud</a:t>
            </a:r>
          </a:p>
          <a:p>
            <a:r>
              <a:rPr lang="es-VE" sz="1600" dirty="0" smtClean="0">
                <a:latin typeface="Comic Sans MS" pitchFamily="66" charset="0"/>
              </a:rPr>
              <a:t> Inmunidad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10 CuadroTexto"/>
          <p:cNvSpPr txBox="1"/>
          <p:nvPr/>
        </p:nvSpPr>
        <p:spPr>
          <a:xfrm>
            <a:off x="6732619" y="6534533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6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7149313" y="6602074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3" r="5900"/>
          <a:stretch/>
        </p:blipFill>
        <p:spPr>
          <a:xfrm>
            <a:off x="359085" y="945213"/>
            <a:ext cx="8461387" cy="499555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59085" y="1340768"/>
            <a:ext cx="468499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359084" y="1556791"/>
            <a:ext cx="1424305" cy="39555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5519564" y="880835"/>
            <a:ext cx="1224136" cy="39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320066" y="1176758"/>
            <a:ext cx="591829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LUZ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90814" y="1579546"/>
            <a:ext cx="1301959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Enterocitos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950887" y="3473527"/>
            <a:ext cx="1178021" cy="738664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infectado 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neoplásico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94788" y="356972"/>
            <a:ext cx="2525275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Epiteliales </a:t>
            </a:r>
            <a:r>
              <a:rPr lang="es-VE" sz="16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s-VE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nterfase</a:t>
            </a:r>
            <a:r>
              <a:rPr lang="es-VE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Hospedero-Microbiota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64678" y="5157192"/>
            <a:ext cx="111969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805225" y="5122204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Expulsión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605867" y="5750982"/>
            <a:ext cx="1002472" cy="317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4486779" y="5950952"/>
            <a:ext cx="137249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C. inmunes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520871" y="5661248"/>
            <a:ext cx="1171645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502130" y="5689176"/>
            <a:ext cx="138531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Génesis de </a:t>
            </a:r>
          </a:p>
          <a:p>
            <a:r>
              <a:rPr lang="es-VE" sz="1600" b="1" dirty="0" err="1" smtClean="0">
                <a:latin typeface="Comic Sans MS" panose="030F0702030302020204" pitchFamily="66" charset="0"/>
              </a:rPr>
              <a:t>tej</a:t>
            </a:r>
            <a:r>
              <a:rPr lang="es-VE" sz="1600" b="1" dirty="0" smtClean="0">
                <a:latin typeface="Comic Sans MS" panose="030F0702030302020204" pitchFamily="66" charset="0"/>
              </a:rPr>
              <a:t>. linfoide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311350" y="4620542"/>
            <a:ext cx="6572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IL-18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519564" y="1420001"/>
            <a:ext cx="708620" cy="45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093386" y="292674"/>
            <a:ext cx="131052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Péptidos </a:t>
            </a:r>
            <a:r>
              <a:rPr lang="es-VE" sz="1600" dirty="0" err="1" smtClean="0">
                <a:latin typeface="Comic Sans MS" panose="030F0702030302020204" pitchFamily="66" charset="0"/>
              </a:rPr>
              <a:t>antimicrob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y moco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933651" y="3844426"/>
            <a:ext cx="77425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latin typeface="Comic Sans MS" panose="030F0702030302020204" pitchFamily="66" charset="0"/>
              </a:rPr>
              <a:t>ProIL-18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11642" y="5691861"/>
            <a:ext cx="65724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IL-22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139177" y="5199807"/>
            <a:ext cx="8019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CLL-20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4571999" y="1579546"/>
            <a:ext cx="6572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Indol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707904" y="5262004"/>
            <a:ext cx="99242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err="1" smtClean="0">
                <a:latin typeface="Comic Sans MS" panose="030F0702030302020204" pitchFamily="66" charset="0"/>
              </a:rPr>
              <a:t>Incretinas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162060" y="2322014"/>
            <a:ext cx="85543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Unión estrecha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6828611" y="1381691"/>
            <a:ext cx="991823" cy="152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743700" y="1161657"/>
            <a:ext cx="15735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Flagelina 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PrgJ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7409717" y="2752901"/>
            <a:ext cx="963725" cy="24622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217866" y="4976297"/>
            <a:ext cx="963725" cy="24622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VE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67544" y="5262004"/>
            <a:ext cx="1034586" cy="227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89548" y="5286109"/>
            <a:ext cx="13307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latin typeface="Comic Sans MS" panose="030F0702030302020204" pitchFamily="66" charset="0"/>
              </a:rPr>
              <a:t>Glucocorticoides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1326037" y="5276854"/>
            <a:ext cx="812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IFN-</a:t>
            </a:r>
            <a:r>
              <a:rPr lang="es-VE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4414344" y="3090695"/>
            <a:ext cx="1057923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latin typeface="Comic Sans MS" panose="030F0702030302020204" pitchFamily="66" charset="0"/>
              </a:rPr>
              <a:t>Modulación niveles ATP e iones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4560582" y="5702577"/>
            <a:ext cx="7276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IL-18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943305" y="5552601"/>
            <a:ext cx="285937" cy="108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5436096" y="5523614"/>
            <a:ext cx="305067" cy="160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Rectángulo 42"/>
          <p:cNvSpPr/>
          <p:nvPr/>
        </p:nvSpPr>
        <p:spPr>
          <a:xfrm>
            <a:off x="835128" y="4174932"/>
            <a:ext cx="667002" cy="359597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727717" y="4136237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Reloj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circadiano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6249611" y="5538047"/>
            <a:ext cx="2628434" cy="11695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PRR: </a:t>
            </a:r>
            <a:r>
              <a:rPr lang="es-VE" sz="1000" dirty="0" smtClean="0">
                <a:latin typeface="Comic Sans MS" panose="030F0702030302020204" pitchFamily="66" charset="0"/>
              </a:rPr>
              <a:t>receptores </a:t>
            </a:r>
            <a:r>
              <a:rPr lang="es-VE" sz="1000" dirty="0">
                <a:latin typeface="Comic Sans MS" panose="030F0702030302020204" pitchFamily="66" charset="0"/>
              </a:rPr>
              <a:t>de reconocimiento de patrones: 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TLR</a:t>
            </a:r>
            <a:r>
              <a:rPr lang="es-VE" sz="1000" b="1" dirty="0">
                <a:latin typeface="Comic Sans MS" panose="030F0702030302020204" pitchFamily="66" charset="0"/>
              </a:rPr>
              <a:t>:</a:t>
            </a:r>
            <a:r>
              <a:rPr lang="es-VE" sz="1000" dirty="0">
                <a:latin typeface="Comic Sans MS" panose="030F0702030302020204" pitchFamily="66" charset="0"/>
              </a:rPr>
              <a:t> receptor </a:t>
            </a:r>
            <a:r>
              <a:rPr lang="es-VE" sz="1000" dirty="0" err="1">
                <a:latin typeface="Comic Sans MS" panose="030F0702030302020204" pitchFamily="66" charset="0"/>
              </a:rPr>
              <a:t>toll</a:t>
            </a:r>
            <a:r>
              <a:rPr lang="es-VE" sz="1000" dirty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like</a:t>
            </a:r>
            <a:r>
              <a:rPr lang="es-VE" sz="1000" dirty="0">
                <a:latin typeface="Comic Sans MS" panose="030F0702030302020204" pitchFamily="66" charset="0"/>
              </a:rPr>
              <a:t> </a:t>
            </a:r>
            <a:r>
              <a:rPr lang="es-VE" sz="1000" dirty="0" smtClean="0">
                <a:latin typeface="Comic Sans MS" panose="030F0702030302020204" pitchFamily="66" charset="0"/>
              </a:rPr>
              <a:t>en membranas  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NOD: receptor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like</a:t>
            </a:r>
            <a:r>
              <a:rPr lang="es-VE" sz="1000" dirty="0" smtClean="0">
                <a:latin typeface="Comic Sans MS" panose="030F0702030302020204" pitchFamily="66" charset="0"/>
              </a:rPr>
              <a:t>  en citoplasma; NLR nuclear </a:t>
            </a:r>
            <a:r>
              <a:rPr lang="es-VE" sz="1000" dirty="0" err="1" smtClean="0">
                <a:latin typeface="Comic Sans MS" panose="030F0702030302020204" pitchFamily="66" charset="0"/>
              </a:rPr>
              <a:t>oligomerization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domain-like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receptors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HIF: </a:t>
            </a:r>
            <a:r>
              <a:rPr lang="es-VE" sz="1000" dirty="0" smtClean="0">
                <a:latin typeface="Comic Sans MS" panose="030F0702030302020204" pitchFamily="66" charset="0"/>
              </a:rPr>
              <a:t>factor inducible por hipoxia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8" name="4 CuadroTexto"/>
          <p:cNvSpPr txBox="1"/>
          <p:nvPr/>
        </p:nvSpPr>
        <p:spPr>
          <a:xfrm>
            <a:off x="959980" y="274033"/>
            <a:ext cx="105987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Mec</a:t>
            </a:r>
            <a:r>
              <a:rPr lang="es-VE" sz="12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</a:t>
            </a:r>
          </a:p>
          <a:p>
            <a:r>
              <a:rPr lang="es-VE" sz="1400" b="1" dirty="0" smtClean="0">
                <a:latin typeface="Comic Sans MS" pitchFamily="66" charset="0"/>
              </a:rPr>
              <a:t>Innata</a:t>
            </a:r>
          </a:p>
        </p:txBody>
      </p:sp>
      <p:sp>
        <p:nvSpPr>
          <p:cNvPr id="49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019854" y="1434932"/>
            <a:ext cx="5286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482644" y="1616287"/>
            <a:ext cx="6572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3442792" y="1448780"/>
            <a:ext cx="525800" cy="453029"/>
          </a:xfrm>
          <a:prstGeom prst="rect">
            <a:avLst/>
          </a:prstGeom>
          <a:solidFill>
            <a:srgbClr val="E7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3100992" y="1415591"/>
            <a:ext cx="155467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Histamina,Taurina</a:t>
            </a:r>
            <a:endParaRPr lang="es-VE" sz="12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Espermina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cxnSp>
        <p:nvCxnSpPr>
          <p:cNvPr id="46" name="Conector recto 45"/>
          <p:cNvCxnSpPr/>
          <p:nvPr/>
        </p:nvCxnSpPr>
        <p:spPr>
          <a:xfrm>
            <a:off x="1420302" y="1924064"/>
            <a:ext cx="100569" cy="603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96657" y="6374038"/>
            <a:ext cx="3871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Thaiss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M. Levy, E.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immunity .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Conector recto de flecha 50"/>
          <p:cNvCxnSpPr>
            <a:endCxn id="21" idx="2"/>
          </p:cNvCxnSpPr>
          <p:nvPr/>
        </p:nvCxnSpPr>
        <p:spPr>
          <a:xfrm flipH="1" flipV="1">
            <a:off x="5748646" y="1123671"/>
            <a:ext cx="170578" cy="7596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65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5" grpId="0" animBg="1"/>
      <p:bldP spid="17" grpId="0" animBg="1"/>
      <p:bldP spid="21" grpId="0" animBg="1"/>
      <p:bldP spid="23" grpId="0" animBg="1"/>
      <p:bldP spid="25" grpId="0" animBg="1"/>
      <p:bldP spid="26" grpId="0" animBg="1"/>
      <p:bldP spid="28" grpId="0" animBg="1"/>
      <p:bldP spid="31" grpId="0" animBg="1"/>
      <p:bldP spid="35" grpId="0"/>
      <p:bldP spid="36" grpId="0" animBg="1"/>
      <p:bldP spid="41" grpId="0" animBg="1"/>
      <p:bldP spid="18" grpId="0" animBg="1"/>
      <p:bldP spid="29" grpId="0" animBg="1"/>
      <p:bldP spid="2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313527" y="1347183"/>
            <a:ext cx="6439581" cy="4585871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nterocitos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usan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reconocimiento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componentes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celulares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metabolitos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ajustar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programa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homeostasis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metabólica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ctivación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PRRs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TLRs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los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receptors like NOD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directamente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acoplada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péptidos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antimicrobianos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moco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IL-18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juega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parte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importante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proceso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un loop autocrino.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IL-18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require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transcripcional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TLRs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Receptor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acoplado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proteína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G GPR109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clivaje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postranscripcional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inflamasoma NLRP6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Este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inflamasona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nducido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interferones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tipo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1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funciona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sensor de ARN viral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IL-18 y 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IL-22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células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ayudan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regular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células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330858" y="658906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985497" y="335588"/>
            <a:ext cx="3173006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Epiteliales </a:t>
            </a:r>
            <a:r>
              <a:rPr lang="es-VE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nterfase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Hospedero-Microbiota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87624" y="6147079"/>
            <a:ext cx="6264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959980" y="274033"/>
            <a:ext cx="130776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600" b="1" dirty="0" smtClean="0">
                <a:latin typeface="Comic Sans MS" pitchFamily="66" charset="0"/>
              </a:rPr>
              <a:t>Inmunidad Innata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207345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7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15616" y="1956245"/>
            <a:ext cx="6604452" cy="3477875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Enterocitos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responden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modulados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b="1" dirty="0" smtClean="0">
                <a:latin typeface="Comic Sans MS" panose="030F0702030302020204" pitchFamily="66" charset="0"/>
              </a:rPr>
              <a:t> microbiota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SCFA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 err="1" smtClean="0">
                <a:latin typeface="Comic Sans MS" panose="030F0702030302020204" pitchFamily="66" charset="0"/>
              </a:rPr>
              <a:t>acetato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butirato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proprionato</a:t>
            </a:r>
            <a:r>
              <a:rPr lang="en-US" sz="1600" dirty="0" smtClean="0">
                <a:latin typeface="Comic Sans MS" panose="030F0702030302020204" pitchFamily="66" charset="0"/>
              </a:rPr>
              <a:t>),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poliaminas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 err="1" smtClean="0">
                <a:latin typeface="Comic Sans MS" panose="030F0702030302020204" pitchFamily="66" charset="0"/>
              </a:rPr>
              <a:t>espermina</a:t>
            </a:r>
            <a:r>
              <a:rPr lang="en-US" sz="1600" dirty="0" smtClean="0">
                <a:latin typeface="Comic Sans MS" panose="030F0702030302020204" pitchFamily="66" charset="0"/>
              </a:rPr>
              <a:t>), </a:t>
            </a:r>
            <a:r>
              <a:rPr lang="en-US" sz="1600" dirty="0" err="1" smtClean="0">
                <a:latin typeface="Comic Sans MS" panose="030F0702030302020204" pitchFamily="66" charset="0"/>
              </a:rPr>
              <a:t>así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aminoácidos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productos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derivados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taurina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histamina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indol</a:t>
            </a:r>
            <a:r>
              <a:rPr lang="en-US" sz="1600" dirty="0" smtClean="0">
                <a:latin typeface="Comic Sans MS" panose="030F0702030302020204" pitchFamily="66" charset="0"/>
              </a:rPr>
              <a:t>).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Taurina</a:t>
            </a:r>
            <a:r>
              <a:rPr lang="en-US" sz="1600" b="1" dirty="0" smtClean="0"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histamina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espermina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modulan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actividad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componente</a:t>
            </a: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  <a:r>
              <a:rPr lang="en-US" sz="1600" b="1" dirty="0" smtClean="0">
                <a:latin typeface="Comic Sans MS" panose="030F0702030302020204" pitchFamily="66" charset="0"/>
              </a:rPr>
              <a:t>NLRP6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inflamasoma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4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Indol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modula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niveles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incretinas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promueve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función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PXR</a:t>
            </a:r>
            <a:r>
              <a:rPr lang="en-US" sz="1600" dirty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ayuda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fortificar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uniones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estrechas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entre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células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4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SCFAs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sirven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fuentes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energía</a:t>
            </a:r>
            <a:r>
              <a:rPr lang="en-US" sz="1600" dirty="0" smtClean="0">
                <a:latin typeface="Comic Sans MS" panose="030F0702030302020204" pitchFamily="66" charset="0"/>
              </a:rPr>
              <a:t> para los enterocitos y </a:t>
            </a:r>
            <a:r>
              <a:rPr lang="en-US" sz="1600" dirty="0" err="1" smtClean="0"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apoyo</a:t>
            </a:r>
            <a:r>
              <a:rPr lang="en-US" sz="1600" dirty="0" smtClean="0">
                <a:latin typeface="Comic Sans MS" panose="030F0702030302020204" pitchFamily="66" charset="0"/>
              </a:rPr>
              <a:t> a la </a:t>
            </a:r>
            <a:r>
              <a:rPr lang="en-US" sz="1600" dirty="0" err="1" smtClean="0">
                <a:latin typeface="Comic Sans MS" panose="030F0702030302020204" pitchFamily="66" charset="0"/>
              </a:rPr>
              <a:t>función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HIF</a:t>
            </a:r>
            <a:r>
              <a:rPr lang="en-US" sz="1600" dirty="0">
                <a:latin typeface="Comic Sans MS" panose="030F0702030302020204" pitchFamily="66" charset="0"/>
              </a:rPr>
              <a:t>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759047" y="666996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007268" y="1073261"/>
            <a:ext cx="312946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epiteliales 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interfase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hospedero-microbiota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179512" y="688540"/>
            <a:ext cx="121538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Innata</a:t>
            </a:r>
          </a:p>
        </p:txBody>
      </p:sp>
      <p:sp>
        <p:nvSpPr>
          <p:cNvPr id="17" name="6 CuadroTexto"/>
          <p:cNvSpPr txBox="1"/>
          <p:nvPr/>
        </p:nvSpPr>
        <p:spPr>
          <a:xfrm>
            <a:off x="179512" y="323945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84085" y="5938371"/>
            <a:ext cx="2580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SCFA: </a:t>
            </a:r>
            <a:r>
              <a:rPr lang="es-VE" sz="1000" b="1" dirty="0" err="1" smtClean="0">
                <a:latin typeface="Comic Sans MS" panose="030F0702030302020204" pitchFamily="66" charset="0"/>
              </a:rPr>
              <a:t>ac</a:t>
            </a:r>
            <a:r>
              <a:rPr lang="es-VE" sz="1000" b="1" dirty="0" smtClean="0">
                <a:latin typeface="Comic Sans MS" panose="030F0702030302020204" pitchFamily="66" charset="0"/>
              </a:rPr>
              <a:t>. grasos cadena corta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NLPR6: componente de inflamasoma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PXR: receptor </a:t>
            </a:r>
            <a:r>
              <a:rPr lang="es-VE" sz="1000" b="1" dirty="0" err="1" smtClean="0">
                <a:latin typeface="Comic Sans MS" panose="030F0702030302020204" pitchFamily="66" charset="0"/>
              </a:rPr>
              <a:t>farsenoide</a:t>
            </a:r>
            <a:endParaRPr lang="es-VE" sz="1000" b="1" dirty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HIF: </a:t>
            </a:r>
            <a:r>
              <a:rPr lang="es-VE" sz="1000" dirty="0" smtClean="0">
                <a:latin typeface="Comic Sans MS" panose="030F0702030302020204" pitchFamily="66" charset="0"/>
              </a:rPr>
              <a:t>factor inducible por hipoxia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91055" y="5587961"/>
            <a:ext cx="5761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46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13919" y="1747424"/>
            <a:ext cx="6116162" cy="3385542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CCL20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quimokina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enterocitos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río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abajo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latin typeface="Comic Sans MS" panose="030F0702030302020204" pitchFamily="66" charset="0"/>
              </a:rPr>
              <a:t>NOD1,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implicada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smtClean="0"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latin typeface="Comic Sans MS" panose="030F0702030302020204" pitchFamily="66" charset="0"/>
              </a:rPr>
              <a:t>génesis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latin typeface="Comic Sans MS" panose="030F0702030302020204" pitchFamily="66" charset="0"/>
              </a:rPr>
              <a:t>T</a:t>
            </a:r>
            <a:r>
              <a:rPr lang="en-US" b="1" dirty="0" err="1" smtClean="0">
                <a:latin typeface="Comic Sans MS" panose="030F0702030302020204" pitchFamily="66" charset="0"/>
              </a:rPr>
              <a:t>ej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Linfoide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Inflamasoma NLRC4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expulsión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intestinal de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neoplásicas</a:t>
            </a:r>
            <a:r>
              <a:rPr lang="en-US" b="1" dirty="0" smtClean="0">
                <a:latin typeface="Comic Sans MS" panose="030F0702030302020204" pitchFamily="66" charset="0"/>
              </a:rPr>
              <a:t> o </a:t>
            </a:r>
            <a:r>
              <a:rPr lang="en-US" b="1" dirty="0" err="1" smtClean="0">
                <a:latin typeface="Comic Sans MS" panose="030F0702030302020204" pitchFamily="66" charset="0"/>
              </a:rPr>
              <a:t>infectadas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PRR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orquesta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reloj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circadiano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ajusta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hormonas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metabólicas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derivadas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glucocorticoides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800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759047" y="666996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43272" y="828999"/>
            <a:ext cx="3057456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Epiteliales </a:t>
            </a:r>
            <a:r>
              <a:rPr lang="es-VE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s-VE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nterfase</a:t>
            </a:r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Hospedero-Microbiota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691055" y="5249545"/>
            <a:ext cx="5761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193403" y="697933"/>
            <a:ext cx="114338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Innata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179512" y="323945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2114" y="5728924"/>
            <a:ext cx="4536504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CCL20: </a:t>
            </a:r>
            <a:r>
              <a:rPr lang="es-VE" sz="1000" dirty="0" err="1" smtClean="0">
                <a:latin typeface="Comic Sans MS" panose="030F0702030302020204" pitchFamily="66" charset="0"/>
              </a:rPr>
              <a:t>quimokina</a:t>
            </a:r>
            <a:r>
              <a:rPr lang="es-VE" sz="1000" dirty="0" smtClean="0">
                <a:latin typeface="Comic Sans MS" panose="030F0702030302020204" pitchFamily="66" charset="0"/>
              </a:rPr>
              <a:t> implicada en formación y función </a:t>
            </a:r>
            <a:r>
              <a:rPr lang="es-VE" sz="1000" dirty="0" err="1" smtClean="0">
                <a:latin typeface="Comic Sans MS" panose="030F0702030302020204" pitchFamily="66" charset="0"/>
              </a:rPr>
              <a:t>tej</a:t>
            </a:r>
            <a:r>
              <a:rPr lang="es-VE" sz="1000" dirty="0" smtClean="0">
                <a:latin typeface="Comic Sans MS" panose="030F0702030302020204" pitchFamily="66" charset="0"/>
              </a:rPr>
              <a:t> linfoides </a:t>
            </a:r>
            <a:r>
              <a:rPr lang="es-VE" sz="1000" dirty="0" err="1" smtClean="0">
                <a:latin typeface="Comic Sans MS" panose="030F0702030302020204" pitchFamily="66" charset="0"/>
              </a:rPr>
              <a:t>mucosales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NLRC4: proteína asociada con disparo formación de inflamasoma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PRR: </a:t>
            </a:r>
            <a:r>
              <a:rPr lang="es-VE" sz="1000" dirty="0" smtClean="0">
                <a:latin typeface="Comic Sans MS" panose="030F0702030302020204" pitchFamily="66" charset="0"/>
              </a:rPr>
              <a:t>receptores reconocimiento de patrones</a:t>
            </a:r>
            <a:endParaRPr lang="es-VE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6791703" y="659265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563549" y="1009234"/>
            <a:ext cx="201689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Inflamasoma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184059" y="696823"/>
            <a:ext cx="117456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Innata</a:t>
            </a:r>
          </a:p>
        </p:txBody>
      </p:sp>
      <p:sp>
        <p:nvSpPr>
          <p:cNvPr id="27" name="6 CuadroTexto"/>
          <p:cNvSpPr txBox="1"/>
          <p:nvPr/>
        </p:nvSpPr>
        <p:spPr>
          <a:xfrm>
            <a:off x="179512" y="32394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10286" y="1628800"/>
            <a:ext cx="6523427" cy="4401205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un </a:t>
            </a:r>
            <a:r>
              <a:rPr lang="en-US" sz="2000" dirty="0" err="1" smtClean="0">
                <a:latin typeface="Comic Sans MS" panose="030F0702030302020204" pitchFamily="66" charset="0"/>
              </a:rPr>
              <a:t>oligómero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formado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multiproteínas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responsable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inflamatoria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componente</a:t>
            </a:r>
            <a:r>
              <a:rPr lang="en-US" sz="2000" dirty="0" smtClean="0">
                <a:latin typeface="Comic Sans MS" panose="030F0702030302020204" pitchFamily="66" charset="0"/>
              </a:rPr>
              <a:t> de S. </a:t>
            </a:r>
            <a:r>
              <a:rPr lang="en-US" sz="2000" dirty="0" err="1" smtClean="0">
                <a:latin typeface="Comic Sans MS" panose="030F0702030302020204" pitchFamily="66" charset="0"/>
              </a:rPr>
              <a:t>Inmune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Innato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Promueve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maduración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secreción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citokinas proinflamatorias</a:t>
            </a:r>
            <a:r>
              <a:rPr lang="en-US" sz="2000" dirty="0" smtClean="0">
                <a:latin typeface="Comic Sans MS" panose="030F0702030302020204" pitchFamily="66" charset="0"/>
              </a:rPr>
              <a:t> interleukina 1</a:t>
            </a:r>
            <a:r>
              <a:rPr lang="en-US" sz="2000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>
                <a:latin typeface="Comic Sans MS" panose="030F0702030302020204" pitchFamily="66" charset="0"/>
              </a:rPr>
              <a:t> (</a:t>
            </a:r>
            <a:r>
              <a:rPr lang="en-US" sz="2000" b="1" dirty="0" smtClean="0">
                <a:latin typeface="Comic Sans MS" panose="030F0702030302020204" pitchFamily="66" charset="0"/>
              </a:rPr>
              <a:t>IL1</a:t>
            </a:r>
            <a:r>
              <a:rPr lang="en-US" sz="2000" b="1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>
                <a:latin typeface="Comic Sans MS" panose="030F0702030302020204" pitchFamily="66" charset="0"/>
              </a:rPr>
              <a:t>)</a:t>
            </a:r>
            <a:r>
              <a:rPr lang="en-US" sz="2000" dirty="0" smtClean="0">
                <a:latin typeface="Symbol" panose="05050102010706020507" pitchFamily="18" charset="2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 interleukina 18 (</a:t>
            </a:r>
            <a:r>
              <a:rPr lang="en-US" sz="2000" b="1" dirty="0" smtClean="0">
                <a:latin typeface="Comic Sans MS" panose="030F0702030302020204" pitchFamily="66" charset="0"/>
              </a:rPr>
              <a:t>IL18</a:t>
            </a:r>
            <a:r>
              <a:rPr lang="en-US" sz="2000" dirty="0" smtClean="0">
                <a:latin typeface="Comic Sans MS" panose="030F0702030302020204" pitchFamily="66" charset="0"/>
              </a:rPr>
              <a:t>).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latin typeface="Comic Sans MS" panose="030F0702030302020204" pitchFamily="66" charset="0"/>
              </a:rPr>
              <a:t>stas</a:t>
            </a:r>
            <a:r>
              <a:rPr lang="en-US" sz="2000" dirty="0" smtClean="0">
                <a:latin typeface="Comic Sans MS" panose="030F0702030302020204" pitchFamily="66" charset="0"/>
              </a:rPr>
              <a:t> CK </a:t>
            </a:r>
            <a:r>
              <a:rPr lang="en-US" sz="2000" dirty="0" err="1" smtClean="0">
                <a:latin typeface="Comic Sans MS" panose="030F0702030302020204" pitchFamily="66" charset="0"/>
              </a:rPr>
              <a:t>causan</a:t>
            </a:r>
            <a:r>
              <a:rPr lang="en-US" sz="2000" dirty="0" smtClean="0">
                <a:latin typeface="Comic Sans MS" panose="030F0702030302020204" pitchFamily="66" charset="0"/>
              </a:rPr>
              <a:t> piroptosis, forma de </a:t>
            </a:r>
            <a:r>
              <a:rPr lang="en-US" sz="2000" dirty="0" err="1" smtClean="0">
                <a:latin typeface="Comic Sans MS" panose="030F0702030302020204" pitchFamily="66" charset="0"/>
              </a:rPr>
              <a:t>muerte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celular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programada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diferente</a:t>
            </a:r>
            <a:r>
              <a:rPr lang="en-US" sz="2000" dirty="0" smtClean="0">
                <a:latin typeface="Comic Sans MS" panose="030F0702030302020204" pitchFamily="66" charset="0"/>
              </a:rPr>
              <a:t> de apoptosis.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alteración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regulación</a:t>
            </a:r>
            <a:r>
              <a:rPr lang="en-US" sz="2000" dirty="0" smtClean="0">
                <a:latin typeface="Comic Sans MS" panose="030F0702030302020204" pitchFamily="66" charset="0"/>
              </a:rPr>
              <a:t>  del inflamasoma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resultar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serias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autoinmunes</a:t>
            </a:r>
            <a:r>
              <a:rPr lang="en-US" sz="2000" b="1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00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19000" contrast="32000"/>
          </a:blip>
          <a:stretch>
            <a:fillRect/>
          </a:stretch>
        </p:blipFill>
        <p:spPr>
          <a:xfrm>
            <a:off x="1357029" y="1395832"/>
            <a:ext cx="6502201" cy="470376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072514" y="6061089"/>
            <a:ext cx="2850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B-Z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Shao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NLRP3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inhibitors:a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Pharmacol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2015; 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6:262. 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6791703" y="659265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563550" y="476672"/>
            <a:ext cx="306526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Inflamasoma NLRP3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373100" y="746120"/>
            <a:ext cx="1102556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Innata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374735" y="406178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491880" y="1590576"/>
            <a:ext cx="936104" cy="182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410135" y="1527807"/>
            <a:ext cx="94609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Eflujo K</a:t>
            </a:r>
            <a:r>
              <a:rPr lang="es-VE" sz="1400" baseline="30000" dirty="0" smtClean="0">
                <a:latin typeface="Comic Sans MS" panose="030F0702030302020204" pitchFamily="66" charset="0"/>
              </a:rPr>
              <a:t>+</a:t>
            </a:r>
            <a:endParaRPr lang="es-VE" sz="1400" baseline="300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979712" y="3655958"/>
            <a:ext cx="720080" cy="277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616445" y="3562376"/>
            <a:ext cx="115929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Preparación</a:t>
            </a:r>
            <a:endParaRPr lang="es-VE" sz="1400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320899" y="4077072"/>
            <a:ext cx="127570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1463539" y="4128201"/>
            <a:ext cx="1032655" cy="400110"/>
          </a:xfrm>
          <a:prstGeom prst="rect">
            <a:avLst/>
          </a:prstGeom>
          <a:solidFill>
            <a:srgbClr val="FEF2E8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 1</a:t>
            </a:r>
            <a:endParaRPr lang="es-VE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580449" y="3562376"/>
            <a:ext cx="1211254" cy="37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891444" y="3968083"/>
            <a:ext cx="1810395" cy="1584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5991850" y="4108438"/>
            <a:ext cx="1731564" cy="1015663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F</a:t>
            </a:r>
            <a:r>
              <a:rPr lang="es-VE" sz="1200" dirty="0" smtClean="0">
                <a:latin typeface="Comic Sans MS" panose="030F0702030302020204" pitchFamily="66" charset="0"/>
              </a:rPr>
              <a:t>lujo Ca</a:t>
            </a:r>
            <a:r>
              <a:rPr lang="es-VE" sz="1200" baseline="30000" dirty="0" smtClean="0">
                <a:latin typeface="Comic Sans MS" panose="030F0702030302020204" pitchFamily="66" charset="0"/>
              </a:rPr>
              <a:t>++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mROS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Daño mitocondrial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Disfunción </a:t>
            </a:r>
            <a:r>
              <a:rPr lang="es-VE" sz="1200" dirty="0" err="1" smtClean="0">
                <a:latin typeface="Comic Sans MS" panose="030F0702030302020204" pitchFamily="66" charset="0"/>
              </a:rPr>
              <a:t>autofágica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TXNIP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356228" y="2708920"/>
            <a:ext cx="5038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5528859" y="3235609"/>
            <a:ext cx="1355607" cy="358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5463255" y="3320671"/>
            <a:ext cx="2034531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Vesícula </a:t>
            </a:r>
            <a:r>
              <a:rPr lang="es-VE" sz="1400" dirty="0" err="1" smtClean="0">
                <a:latin typeface="Comic Sans MS" panose="030F0702030302020204" pitchFamily="66" charset="0"/>
              </a:rPr>
              <a:t>fagolisosomal</a:t>
            </a:r>
            <a:endParaRPr lang="es-VE" sz="1400" baseline="30000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295454" y="2646152"/>
            <a:ext cx="564578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ROS</a:t>
            </a:r>
            <a:endParaRPr lang="es-VE" sz="1400" baseline="300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883510" y="4618093"/>
            <a:ext cx="895596" cy="361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5717163" y="5252885"/>
            <a:ext cx="158889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Inflamasoma</a:t>
            </a:r>
            <a:endParaRPr lang="es-VE" b="1" baseline="30000" dirty="0">
              <a:latin typeface="Comic Sans MS" panose="030F0702030302020204" pitchFamily="66" charset="0"/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4881715" y="5388825"/>
            <a:ext cx="774678" cy="82933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rgbClr val="FF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3585" y="5228175"/>
            <a:ext cx="3306550" cy="16312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PAMPs: </a:t>
            </a:r>
            <a:r>
              <a:rPr lang="es-VE" sz="1000" dirty="0" smtClean="0">
                <a:latin typeface="Comic Sans MS" panose="030F0702030302020204" pitchFamily="66" charset="0"/>
              </a:rPr>
              <a:t>patrón molecular asociado a patógenos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DAMPS: </a:t>
            </a:r>
            <a:r>
              <a:rPr lang="es-VE" sz="1000" dirty="0" smtClean="0">
                <a:latin typeface="Comic Sans MS" panose="030F0702030302020204" pitchFamily="66" charset="0"/>
              </a:rPr>
              <a:t>patrón molecular asociado a daño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TLR</a:t>
            </a:r>
            <a:r>
              <a:rPr lang="es-VE" sz="1000" dirty="0" smtClean="0">
                <a:latin typeface="Comic Sans MS" panose="030F0702030302020204" pitchFamily="66" charset="0"/>
              </a:rPr>
              <a:t>: receptor </a:t>
            </a:r>
            <a:r>
              <a:rPr lang="es-VE" sz="1000" dirty="0" err="1" smtClean="0">
                <a:latin typeface="Comic Sans MS" panose="030F0702030302020204" pitchFamily="66" charset="0"/>
              </a:rPr>
              <a:t>toll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 err="1" smtClean="0">
                <a:latin typeface="Comic Sans MS" panose="030F0702030302020204" pitchFamily="66" charset="0"/>
              </a:rPr>
              <a:t>like</a:t>
            </a:r>
            <a:r>
              <a:rPr lang="es-VE" sz="1000" dirty="0" smtClean="0">
                <a:latin typeface="Comic Sans MS" panose="030F0702030302020204" pitchFamily="66" charset="0"/>
              </a:rPr>
              <a:t> (PRR)</a:t>
            </a:r>
          </a:p>
          <a:p>
            <a:r>
              <a:rPr lang="es-VE" sz="1000" b="1" dirty="0" err="1" smtClean="0">
                <a:latin typeface="Comic Sans MS" panose="030F0702030302020204" pitchFamily="66" charset="0"/>
              </a:rPr>
              <a:t>NFkB</a:t>
            </a:r>
            <a:r>
              <a:rPr lang="es-VE" sz="1000" b="1" dirty="0" smtClean="0">
                <a:latin typeface="Comic Sans MS" panose="030F0702030302020204" pitchFamily="66" charset="0"/>
              </a:rPr>
              <a:t>: </a:t>
            </a:r>
            <a:r>
              <a:rPr lang="es-VE" sz="1000" dirty="0" smtClean="0">
                <a:latin typeface="Comic Sans MS" panose="030F0702030302020204" pitchFamily="66" charset="0"/>
              </a:rPr>
              <a:t>factor nuclear aumentador de la cadena    </a:t>
            </a:r>
          </a:p>
          <a:p>
            <a:r>
              <a:rPr lang="es-VE" sz="1000" dirty="0">
                <a:latin typeface="Comic Sans MS" panose="030F0702030302020204" pitchFamily="66" charset="0"/>
              </a:rPr>
              <a:t> </a:t>
            </a:r>
            <a:r>
              <a:rPr lang="es-VE" sz="1000" dirty="0" smtClean="0">
                <a:latin typeface="Comic Sans MS" panose="030F0702030302020204" pitchFamily="66" charset="0"/>
              </a:rPr>
              <a:t>           ligera kappa de c. B activadas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ASC: </a:t>
            </a:r>
            <a:r>
              <a:rPr lang="es-VE" sz="1000" dirty="0" smtClean="0">
                <a:latin typeface="Comic Sans MS" panose="030F0702030302020204" pitchFamily="66" charset="0"/>
              </a:rPr>
              <a:t>proteína </a:t>
            </a:r>
            <a:r>
              <a:rPr lang="es-VE" sz="1000" dirty="0">
                <a:latin typeface="Comic Sans MS" panose="030F0702030302020204" pitchFamily="66" charset="0"/>
              </a:rPr>
              <a:t>adaptadora, apoptosis-</a:t>
            </a:r>
            <a:r>
              <a:rPr lang="es-VE" sz="1000" dirty="0" err="1">
                <a:latin typeface="Comic Sans MS" panose="030F0702030302020204" pitchFamily="66" charset="0"/>
              </a:rPr>
              <a:t>associated</a:t>
            </a:r>
            <a:r>
              <a:rPr lang="es-VE" sz="1000" dirty="0">
                <a:latin typeface="Comic Sans MS" panose="030F0702030302020204" pitchFamily="66" charset="0"/>
              </a:rPr>
              <a:t> 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000" dirty="0">
                <a:latin typeface="Comic Sans MS" panose="030F0702030302020204" pitchFamily="66" charset="0"/>
              </a:rPr>
              <a:t> </a:t>
            </a:r>
            <a:r>
              <a:rPr lang="es-VE" sz="1000" dirty="0" smtClean="0">
                <a:latin typeface="Comic Sans MS" panose="030F0702030302020204" pitchFamily="66" charset="0"/>
              </a:rPr>
              <a:t>        </a:t>
            </a:r>
            <a:r>
              <a:rPr lang="es-VE" sz="1000" dirty="0" err="1" smtClean="0">
                <a:latin typeface="Comic Sans MS" panose="030F0702030302020204" pitchFamily="66" charset="0"/>
              </a:rPr>
              <a:t>speck-like</a:t>
            </a:r>
            <a:r>
              <a:rPr lang="es-VE" sz="1000" dirty="0" smtClean="0">
                <a:latin typeface="Comic Sans MS" panose="030F0702030302020204" pitchFamily="66" charset="0"/>
              </a:rPr>
              <a:t> </a:t>
            </a:r>
            <a:r>
              <a:rPr lang="es-VE" sz="1000" dirty="0">
                <a:latin typeface="Comic Sans MS" panose="030F0702030302020204" pitchFamily="66" charset="0"/>
              </a:rPr>
              <a:t>protein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NLRP3</a:t>
            </a:r>
            <a:r>
              <a:rPr lang="es-VE" sz="1000" dirty="0" smtClean="0">
                <a:latin typeface="Comic Sans MS" panose="030F0702030302020204" pitchFamily="66" charset="0"/>
              </a:rPr>
              <a:t>: </a:t>
            </a:r>
            <a:r>
              <a:rPr lang="en-US" sz="1000" dirty="0">
                <a:latin typeface="Comic Sans MS" panose="030F0702030302020204" pitchFamily="66" charset="0"/>
              </a:rPr>
              <a:t>nucleotide binding and </a:t>
            </a:r>
            <a:r>
              <a:rPr lang="en-US" sz="1000" dirty="0" err="1">
                <a:latin typeface="Comic Sans MS" panose="030F0702030302020204" pitchFamily="66" charset="0"/>
              </a:rPr>
              <a:t>oligomerization</a:t>
            </a:r>
            <a:r>
              <a:rPr lang="en-US" sz="1000" dirty="0">
                <a:latin typeface="Comic Sans MS" panose="030F0702030302020204" pitchFamily="66" charset="0"/>
              </a:rPr>
              <a:t> 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1000" dirty="0">
                <a:latin typeface="Comic Sans MS" panose="030F0702030302020204" pitchFamily="66" charset="0"/>
              </a:rPr>
              <a:t> </a:t>
            </a:r>
            <a:r>
              <a:rPr lang="en-US" sz="1000" dirty="0" smtClean="0">
                <a:latin typeface="Comic Sans MS" panose="030F0702030302020204" pitchFamily="66" charset="0"/>
              </a:rPr>
              <a:t>           domain-like </a:t>
            </a:r>
            <a:r>
              <a:rPr lang="en-US" sz="1000" dirty="0">
                <a:latin typeface="Comic Sans MS" panose="030F0702030302020204" pitchFamily="66" charset="0"/>
              </a:rPr>
              <a:t>receptor protein 3</a:t>
            </a:r>
            <a:endParaRPr lang="es-VE" sz="1000" dirty="0" smtClean="0">
              <a:latin typeface="Comic Sans MS" panose="030F0702030302020204" pitchFamily="66" charset="0"/>
            </a:endParaRPr>
          </a:p>
          <a:p>
            <a:r>
              <a:rPr lang="es-VE" sz="1000" b="1" dirty="0">
                <a:latin typeface="Comic Sans MS" panose="030F0702030302020204" pitchFamily="66" charset="0"/>
              </a:rPr>
              <a:t>TXNIP</a:t>
            </a:r>
            <a:r>
              <a:rPr lang="es-VE" sz="1000" dirty="0">
                <a:latin typeface="Comic Sans MS" panose="030F0702030302020204" pitchFamily="66" charset="0"/>
              </a:rPr>
              <a:t>: </a:t>
            </a:r>
            <a:r>
              <a:rPr lang="es-VE" sz="1000" dirty="0" err="1">
                <a:latin typeface="Comic Sans MS" panose="030F0702030302020204" pitchFamily="66" charset="0"/>
              </a:rPr>
              <a:t>Thioredoxin-Interacting</a:t>
            </a:r>
            <a:r>
              <a:rPr lang="es-VE" sz="1000" dirty="0">
                <a:latin typeface="Comic Sans MS" panose="030F0702030302020204" pitchFamily="66" charset="0"/>
              </a:rPr>
              <a:t> Protein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119227" y="3594452"/>
            <a:ext cx="1074333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 2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2" name="Conector recto 21"/>
          <p:cNvCxnSpPr/>
          <p:nvPr/>
        </p:nvCxnSpPr>
        <p:spPr>
          <a:xfrm flipH="1" flipV="1">
            <a:off x="5039252" y="4610150"/>
            <a:ext cx="896447" cy="6427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ipse 28"/>
          <p:cNvSpPr/>
          <p:nvPr/>
        </p:nvSpPr>
        <p:spPr>
          <a:xfrm>
            <a:off x="3850045" y="3500438"/>
            <a:ext cx="1500872" cy="1430892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5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24" grpId="0"/>
      <p:bldP spid="25" grpId="0"/>
      <p:bldP spid="27" grpId="0" animBg="1"/>
      <p:bldP spid="28" grpId="0" animBg="1"/>
      <p:bldP spid="11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839521" y="1232151"/>
            <a:ext cx="54649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Inflamasoma ensamblaje y activación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96391" y="1909627"/>
            <a:ext cx="6351218" cy="4216539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“Señal 1</a:t>
            </a:r>
            <a:r>
              <a:rPr lang="es-V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</a:t>
            </a:r>
            <a:r>
              <a:rPr lang="es-V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>
                <a:latin typeface="Comic Sans MS" panose="030F0702030302020204" pitchFamily="66" charset="0"/>
              </a:rPr>
              <a:t>es el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evento que prepara </a:t>
            </a:r>
            <a:r>
              <a:rPr lang="es-VE" dirty="0">
                <a:latin typeface="Comic Sans MS" panose="030F0702030302020204" pitchFamily="66" charset="0"/>
              </a:rPr>
              <a:t>para la acción. </a:t>
            </a:r>
          </a:p>
          <a:p>
            <a:pPr marL="273050" indent="-273050"/>
            <a:r>
              <a:rPr lang="es-VE" dirty="0" smtClean="0">
                <a:latin typeface="Comic Sans MS" panose="030F0702030302020204" pitchFamily="66" charset="0"/>
              </a:rPr>
              <a:t>	Luego </a:t>
            </a:r>
            <a:r>
              <a:rPr lang="es-VE" dirty="0">
                <a:latin typeface="Comic Sans MS" panose="030F0702030302020204" pitchFamily="66" charset="0"/>
              </a:rPr>
              <a:t>de exposición a PAMPs o </a:t>
            </a:r>
            <a:r>
              <a:rPr lang="es-VE" dirty="0" err="1">
                <a:latin typeface="Comic Sans MS" panose="030F0702030302020204" pitchFamily="66" charset="0"/>
              </a:rPr>
              <a:t>DAMPs</a:t>
            </a:r>
            <a:r>
              <a:rPr lang="es-VE" dirty="0">
                <a:latin typeface="Comic Sans MS" panose="030F0702030302020204" pitchFamily="66" charset="0"/>
              </a:rPr>
              <a:t>,  se fosforilan TLRs y  </a:t>
            </a:r>
            <a:r>
              <a:rPr lang="es-VE" dirty="0" err="1">
                <a:latin typeface="Comic Sans MS" panose="030F0702030302020204" pitchFamily="66" charset="0"/>
              </a:rPr>
              <a:t>y</a:t>
            </a:r>
            <a:r>
              <a:rPr lang="es-VE" dirty="0">
                <a:latin typeface="Comic Sans MS" panose="030F0702030302020204" pitchFamily="66" charset="0"/>
              </a:rPr>
              <a:t> luego activan NF-</a:t>
            </a:r>
            <a:r>
              <a:rPr lang="el-GR" dirty="0">
                <a:latin typeface="Comic Sans MS" panose="030F0702030302020204" pitchFamily="66" charset="0"/>
              </a:rPr>
              <a:t>κ</a:t>
            </a:r>
            <a:r>
              <a:rPr lang="es-VE" dirty="0">
                <a:latin typeface="Comic Sans MS" panose="030F0702030302020204" pitchFamily="66" charset="0"/>
              </a:rPr>
              <a:t>B que promueve la transcripción de NLRP3, proIL-1</a:t>
            </a:r>
            <a:r>
              <a:rPr lang="el-GR" dirty="0">
                <a:latin typeface="Comic Sans MS" panose="030F0702030302020204" pitchFamily="66" charset="0"/>
              </a:rPr>
              <a:t>β, </a:t>
            </a:r>
            <a:r>
              <a:rPr lang="es-VE" dirty="0">
                <a:latin typeface="Comic Sans MS" panose="030F0702030302020204" pitchFamily="66" charset="0"/>
              </a:rPr>
              <a:t>y </a:t>
            </a:r>
            <a:r>
              <a:rPr lang="es-VE" dirty="0" err="1">
                <a:latin typeface="Comic Sans MS" panose="030F0702030302020204" pitchFamily="66" charset="0"/>
              </a:rPr>
              <a:t>proIL</a:t>
            </a:r>
            <a:r>
              <a:rPr lang="es-VE" dirty="0">
                <a:latin typeface="Comic Sans MS" panose="030F0702030302020204" pitchFamily="66" charset="0"/>
              </a:rPr>
              <a:t> 18, los cuales, después de traducción, permanecen en el citoplasma en forma inactiva. </a:t>
            </a:r>
          </a:p>
          <a:p>
            <a:endParaRPr lang="es-VE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es-V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 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estímulo subsecuente</a:t>
            </a:r>
            <a:r>
              <a:rPr lang="es-VE" dirty="0">
                <a:latin typeface="Comic Sans MS" panose="030F0702030302020204" pitchFamily="66" charset="0"/>
              </a:rPr>
              <a:t>. 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73050" indent="-273050"/>
            <a:r>
              <a:rPr lang="es-VE" dirty="0" smtClean="0">
                <a:latin typeface="Comic Sans MS" panose="030F0702030302020204" pitchFamily="66" charset="0"/>
              </a:rPr>
              <a:t>	Activa </a:t>
            </a:r>
            <a:r>
              <a:rPr lang="es-VE" dirty="0">
                <a:latin typeface="Comic Sans MS" panose="030F0702030302020204" pitchFamily="66" charset="0"/>
              </a:rPr>
              <a:t>el inflamasoma NLRP3 por facilitar la </a:t>
            </a:r>
            <a:r>
              <a:rPr lang="es-VE" b="1" dirty="0">
                <a:latin typeface="Comic Sans MS" panose="030F0702030302020204" pitchFamily="66" charset="0"/>
              </a:rPr>
              <a:t>oligomerización</a:t>
            </a:r>
            <a:r>
              <a:rPr lang="es-VE" dirty="0">
                <a:latin typeface="Comic Sans MS" panose="030F0702030302020204" pitchFamily="66" charset="0"/>
              </a:rPr>
              <a:t> de </a:t>
            </a:r>
            <a:r>
              <a:rPr lang="es-VE" b="1" dirty="0">
                <a:latin typeface="Comic Sans MS" panose="030F0702030302020204" pitchFamily="66" charset="0"/>
              </a:rPr>
              <a:t>NLRP3 inactiva</a:t>
            </a:r>
            <a:r>
              <a:rPr lang="es-VE" dirty="0">
                <a:latin typeface="Comic Sans MS" panose="030F0702030302020204" pitchFamily="66" charset="0"/>
              </a:rPr>
              <a:t>, apoptosis-</a:t>
            </a:r>
            <a:r>
              <a:rPr lang="es-VE" dirty="0" err="1">
                <a:latin typeface="Comic Sans MS" panose="030F0702030302020204" pitchFamily="66" charset="0"/>
              </a:rPr>
              <a:t>associated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err="1">
                <a:latin typeface="Comic Sans MS" panose="030F0702030302020204" pitchFamily="66" charset="0"/>
              </a:rPr>
              <a:t>speck-like</a:t>
            </a:r>
            <a:r>
              <a:rPr lang="es-VE" dirty="0">
                <a:latin typeface="Comic Sans MS" panose="030F0702030302020204" pitchFamily="66" charset="0"/>
              </a:rPr>
              <a:t> protein (</a:t>
            </a:r>
            <a:r>
              <a:rPr lang="es-VE" b="1" dirty="0">
                <a:latin typeface="Comic Sans MS" panose="030F0702030302020204" pitchFamily="66" charset="0"/>
              </a:rPr>
              <a:t>ASC</a:t>
            </a:r>
            <a:r>
              <a:rPr lang="es-VE" dirty="0">
                <a:latin typeface="Comic Sans MS" panose="030F0702030302020204" pitchFamily="66" charset="0"/>
              </a:rPr>
              <a:t>) y </a:t>
            </a:r>
            <a:r>
              <a:rPr lang="es-VE" b="1" dirty="0">
                <a:latin typeface="Comic Sans MS" panose="030F0702030302020204" pitchFamily="66" charset="0"/>
              </a:rPr>
              <a:t>procaspasa-1</a:t>
            </a:r>
            <a:r>
              <a:rPr lang="es-VE" dirty="0">
                <a:latin typeface="Comic Sans MS" panose="030F0702030302020204" pitchFamily="66" charset="0"/>
              </a:rPr>
              <a:t>. 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73050" indent="-273050"/>
            <a:r>
              <a:rPr lang="es-VE" dirty="0" smtClean="0">
                <a:latin typeface="Comic Sans MS" panose="030F0702030302020204" pitchFamily="66" charset="0"/>
              </a:rPr>
              <a:t>	Este </a:t>
            </a:r>
            <a:r>
              <a:rPr lang="es-VE" dirty="0">
                <a:latin typeface="Comic Sans MS" panose="030F0702030302020204" pitchFamily="66" charset="0"/>
              </a:rPr>
              <a:t>complejo a su vez, </a:t>
            </a:r>
            <a:r>
              <a:rPr lang="es-VE" b="1" dirty="0">
                <a:latin typeface="Comic Sans MS" panose="030F0702030302020204" pitchFamily="66" charset="0"/>
              </a:rPr>
              <a:t>cataliza la conversión </a:t>
            </a:r>
            <a:r>
              <a:rPr lang="es-VE" dirty="0">
                <a:latin typeface="Comic Sans MS" panose="030F0702030302020204" pitchFamily="66" charset="0"/>
              </a:rPr>
              <a:t>de procaspasa-1 a </a:t>
            </a:r>
            <a:r>
              <a:rPr lang="es-VE" b="1" dirty="0">
                <a:latin typeface="Comic Sans MS" panose="030F0702030302020204" pitchFamily="66" charset="0"/>
              </a:rPr>
              <a:t>caspasa-1</a:t>
            </a:r>
            <a:r>
              <a:rPr lang="es-VE" dirty="0">
                <a:latin typeface="Comic Sans MS" panose="030F0702030302020204" pitchFamily="66" charset="0"/>
              </a:rPr>
              <a:t>, lo cual contribuye a la producción y secreción de </a:t>
            </a:r>
            <a:r>
              <a:rPr lang="es-VE" b="1" dirty="0">
                <a:latin typeface="Comic Sans MS" panose="030F0702030302020204" pitchFamily="66" charset="0"/>
              </a:rPr>
              <a:t>IL-1</a:t>
            </a:r>
            <a:r>
              <a:rPr lang="el-GR" b="1" dirty="0">
                <a:latin typeface="Comic Sans MS" panose="030F0702030302020204" pitchFamily="66" charset="0"/>
              </a:rPr>
              <a:t>β </a:t>
            </a:r>
            <a:r>
              <a:rPr lang="es-VE" dirty="0">
                <a:latin typeface="Comic Sans MS" panose="030F0702030302020204" pitchFamily="66" charset="0"/>
              </a:rPr>
              <a:t>e </a:t>
            </a:r>
            <a:r>
              <a:rPr lang="es-VE" b="1" dirty="0">
                <a:latin typeface="Comic Sans MS" panose="030F0702030302020204" pitchFamily="66" charset="0"/>
              </a:rPr>
              <a:t>IL18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b="1" dirty="0">
                <a:latin typeface="Comic Sans MS" panose="030F0702030302020204" pitchFamily="66" charset="0"/>
              </a:rPr>
              <a:t>maduras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  <a:p>
            <a:pPr marL="176213" indent="-176213"/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6791703" y="659265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877156" y="358310"/>
            <a:ext cx="171944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Salud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Innata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179512" y="32394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945309" y="6239480"/>
            <a:ext cx="53591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B-Z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Shao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NLRP3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inhibitors:a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Pharmacol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6:262. 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0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940152" y="5348761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Ximena Páez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2015-2019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39602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salud/enfermedad</a:t>
            </a:r>
          </a:p>
        </p:txBody>
      </p:sp>
    </p:spTree>
    <p:extLst>
      <p:ext uri="{BB962C8B-B14F-4D97-AF65-F5344CB8AC3E}">
        <p14:creationId xmlns:p14="http://schemas.microsoft.com/office/powerpoint/2010/main" val="193023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235990" y="1745416"/>
            <a:ext cx="6936409" cy="4247317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Modelos propuestos para describir el segundo paso de ensamblaje y activación del inflamasoma: 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pPr marL="352425" indent="-352425"/>
            <a:r>
              <a:rPr lang="es-VE" b="1" dirty="0" smtClean="0">
                <a:latin typeface="Comic Sans MS" panose="030F0702030302020204" pitchFamily="66" charset="0"/>
              </a:rPr>
              <a:t>1. ATP extracelular </a:t>
            </a:r>
            <a:r>
              <a:rPr lang="es-VE" dirty="0" smtClean="0">
                <a:latin typeface="Comic Sans MS" panose="030F0702030302020204" pitchFamily="66" charset="0"/>
              </a:rPr>
              <a:t>puede inducir </a:t>
            </a:r>
            <a:r>
              <a:rPr lang="es-VE" b="1" dirty="0" smtClean="0">
                <a:latin typeface="Comic Sans MS" panose="030F0702030302020204" pitchFamily="66" charset="0"/>
              </a:rPr>
              <a:t>eflujo de  K</a:t>
            </a:r>
            <a:r>
              <a:rPr lang="es-VE" b="1" baseline="30000" dirty="0" smtClean="0">
                <a:latin typeface="Comic Sans MS" panose="030F0702030302020204" pitchFamily="66" charset="0"/>
              </a:rPr>
              <a:t>+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a través   de un poro P2X7 </a:t>
            </a:r>
            <a:r>
              <a:rPr lang="es-VE" dirty="0" err="1" smtClean="0">
                <a:latin typeface="Comic Sans MS" panose="030F0702030302020204" pitchFamily="66" charset="0"/>
              </a:rPr>
              <a:t>purogénico</a:t>
            </a:r>
            <a:r>
              <a:rPr lang="es-VE" dirty="0" smtClean="0">
                <a:latin typeface="Comic Sans MS" panose="030F0702030302020204" pitchFamily="66" charset="0"/>
              </a:rPr>
              <a:t> dependiente.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2. PAMPs y </a:t>
            </a:r>
            <a:r>
              <a:rPr lang="es-VE" b="1" dirty="0" err="1" smtClean="0">
                <a:latin typeface="Comic Sans MS" panose="030F0702030302020204" pitchFamily="66" charset="0"/>
              </a:rPr>
              <a:t>DAMPs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disparan generación de </a:t>
            </a:r>
            <a:r>
              <a:rPr lang="es-VE" b="1" dirty="0" smtClean="0">
                <a:latin typeface="Comic Sans MS" panose="030F0702030302020204" pitchFamily="66" charset="0"/>
              </a:rPr>
              <a:t>ROS</a:t>
            </a:r>
            <a:r>
              <a:rPr lang="es-VE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pPr marL="352425" indent="-352425"/>
            <a:r>
              <a:rPr lang="es-VE" b="1" dirty="0" smtClean="0">
                <a:latin typeface="Comic Sans MS" panose="030F0702030302020204" pitchFamily="66" charset="0"/>
              </a:rPr>
              <a:t>3. Irritantes ambientales fagocitados </a:t>
            </a:r>
            <a:r>
              <a:rPr lang="es-VE" dirty="0" smtClean="0">
                <a:latin typeface="Comic Sans MS" panose="030F0702030302020204" pitchFamily="66" charset="0"/>
              </a:rPr>
              <a:t>forman estructuras intracelulares cristalina o </a:t>
            </a:r>
            <a:r>
              <a:rPr lang="es-VE" dirty="0" err="1" smtClean="0">
                <a:latin typeface="Comic Sans MS" panose="030F0702030302020204" pitchFamily="66" charset="0"/>
              </a:rPr>
              <a:t>particuladas</a:t>
            </a:r>
            <a:r>
              <a:rPr lang="es-VE" dirty="0" smtClean="0">
                <a:latin typeface="Comic Sans MS" panose="030F0702030302020204" pitchFamily="66" charset="0"/>
              </a:rPr>
              <a:t> llevando a </a:t>
            </a:r>
            <a:r>
              <a:rPr lang="es-VE" b="1" dirty="0" smtClean="0">
                <a:latin typeface="Comic Sans MS" panose="030F0702030302020204" pitchFamily="66" charset="0"/>
              </a:rPr>
              <a:t>ruptura lisosomal </a:t>
            </a:r>
            <a:r>
              <a:rPr lang="es-VE" dirty="0" smtClean="0">
                <a:latin typeface="Comic Sans MS" panose="030F0702030302020204" pitchFamily="66" charset="0"/>
              </a:rPr>
              <a:t>y </a:t>
            </a:r>
            <a:r>
              <a:rPr lang="es-VE" b="1" dirty="0" smtClean="0">
                <a:latin typeface="Comic Sans MS" panose="030F0702030302020204" pitchFamily="66" charset="0"/>
              </a:rPr>
              <a:t>liberación</a:t>
            </a:r>
            <a:r>
              <a:rPr lang="es-VE" dirty="0" smtClean="0">
                <a:latin typeface="Comic Sans MS" panose="030F0702030302020204" pitchFamily="66" charset="0"/>
              </a:rPr>
              <a:t> de contenido lisosomal como </a:t>
            </a:r>
            <a:r>
              <a:rPr lang="es-VE" b="1" dirty="0" err="1" smtClean="0">
                <a:latin typeface="Comic Sans MS" panose="030F0702030302020204" pitchFamily="66" charset="0"/>
              </a:rPr>
              <a:t>catepsina</a:t>
            </a:r>
            <a:r>
              <a:rPr lang="es-VE" b="1" dirty="0" smtClean="0">
                <a:latin typeface="Comic Sans MS" panose="030F0702030302020204" pitchFamily="66" charset="0"/>
              </a:rPr>
              <a:t> B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rabicParenBoth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Otros factores y mecanismos han sido implicados también: flujo de Ca</a:t>
            </a:r>
            <a:r>
              <a:rPr lang="es-VE" baseline="30000" dirty="0" smtClean="0">
                <a:latin typeface="Comic Sans MS" panose="030F0702030302020204" pitchFamily="66" charset="0"/>
              </a:rPr>
              <a:t>++</a:t>
            </a:r>
            <a:r>
              <a:rPr lang="es-VE" dirty="0" smtClean="0">
                <a:latin typeface="Comic Sans MS" panose="030F0702030302020204" pitchFamily="66" charset="0"/>
              </a:rPr>
              <a:t>, daño mitocondrial, disfunción </a:t>
            </a:r>
            <a:r>
              <a:rPr lang="es-VE" dirty="0" err="1" smtClean="0">
                <a:latin typeface="Comic Sans MS" panose="030F0702030302020204" pitchFamily="66" charset="0"/>
              </a:rPr>
              <a:t>autofágica</a:t>
            </a:r>
            <a:r>
              <a:rPr lang="es-VE" dirty="0" smtClean="0">
                <a:latin typeface="Comic Sans MS" panose="030F0702030302020204" pitchFamily="66" charset="0"/>
              </a:rPr>
              <a:t> y </a:t>
            </a:r>
            <a:r>
              <a:rPr lang="es-VE" dirty="0" err="1" smtClean="0">
                <a:latin typeface="Comic Sans MS" panose="030F0702030302020204" pitchFamily="66" charset="0"/>
              </a:rPr>
              <a:t>thioredoxin-interacting</a:t>
            </a:r>
            <a:r>
              <a:rPr lang="es-VE" dirty="0" smtClean="0">
                <a:latin typeface="Comic Sans MS" panose="030F0702030302020204" pitchFamily="66" charset="0"/>
              </a:rPr>
              <a:t> protein (TXNIP).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01323" y="768242"/>
            <a:ext cx="354135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Inflamasoma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ensamblaje y activación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6791703" y="659265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877156" y="358310"/>
            <a:ext cx="171944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Salud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Innata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179512" y="32394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964423" y="6092636"/>
            <a:ext cx="52151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B-Z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Shao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NLRP3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inhibitors:a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Pharmacol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2015;</a:t>
            </a:r>
            <a:r>
              <a:rPr lang="fr-F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6:262. 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06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6791703" y="659265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187894" y="369809"/>
            <a:ext cx="258596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Inflamasoma NLRP3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184" y="1571804"/>
            <a:ext cx="2843535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Es un </a:t>
            </a:r>
            <a:r>
              <a:rPr lang="es-VE" sz="1400" dirty="0" err="1" smtClean="0">
                <a:latin typeface="Comic Sans MS" panose="030F0702030302020204" pitchFamily="66" charset="0"/>
              </a:rPr>
              <a:t>oligómero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multiproteína</a:t>
            </a:r>
            <a:r>
              <a:rPr lang="es-VE" sz="1400" dirty="0" smtClean="0">
                <a:latin typeface="Comic Sans MS" panose="030F0702030302020204" pitchFamily="66" charset="0"/>
              </a:rPr>
              <a:t> formado por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procaspasa</a:t>
            </a:r>
            <a:r>
              <a:rPr lang="es-VE" sz="1400" b="1" dirty="0" smtClean="0">
                <a:latin typeface="Comic Sans MS" panose="030F0702030302020204" pitchFamily="66" charset="0"/>
              </a:rPr>
              <a:t> 1, ASC</a:t>
            </a:r>
            <a:r>
              <a:rPr lang="es-VE" sz="1400" dirty="0" smtClean="0">
                <a:latin typeface="Comic Sans MS" panose="030F0702030302020204" pitchFamily="66" charset="0"/>
              </a:rPr>
              <a:t>, </a:t>
            </a:r>
            <a:r>
              <a:rPr lang="es-VE" sz="1400" b="1" dirty="0" smtClean="0">
                <a:latin typeface="Comic Sans MS" panose="030F0702030302020204" pitchFamily="66" charset="0"/>
              </a:rPr>
              <a:t>proteína NLRP3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Es un componente del </a:t>
            </a:r>
            <a:r>
              <a:rPr lang="es-VE" sz="1400" b="1" dirty="0" smtClean="0">
                <a:latin typeface="Comic Sans MS" panose="030F0702030302020204" pitchFamily="66" charset="0"/>
              </a:rPr>
              <a:t>S.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Inmune Innato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inducible por activación de </a:t>
            </a:r>
            <a:r>
              <a:rPr lang="es-VE" sz="1400" b="1" dirty="0" smtClean="0">
                <a:latin typeface="Comic Sans MS" panose="030F0702030302020204" pitchFamily="66" charset="0"/>
              </a:rPr>
              <a:t>TLR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Promueve </a:t>
            </a:r>
            <a:r>
              <a:rPr lang="es-VE" sz="1400" b="1" dirty="0" smtClean="0">
                <a:latin typeface="Comic Sans MS" panose="030F0702030302020204" pitchFamily="66" charset="0"/>
              </a:rPr>
              <a:t>maduración de CK inflamatoria IL1</a:t>
            </a:r>
            <a:r>
              <a:rPr lang="es-VE" sz="1400" b="1" dirty="0" smtClean="0">
                <a:latin typeface="Symbol" panose="05050102010706020507" pitchFamily="18" charset="2"/>
              </a:rPr>
              <a:t>b</a:t>
            </a:r>
            <a:r>
              <a:rPr lang="es-VE" sz="1400" b="1" dirty="0" smtClean="0">
                <a:latin typeface="Comic Sans MS" panose="030F0702030302020204" pitchFamily="66" charset="0"/>
              </a:rPr>
              <a:t> y IL18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A</a:t>
            </a:r>
            <a:r>
              <a:rPr lang="es-VE" sz="1400" b="1" dirty="0" smtClean="0">
                <a:latin typeface="Comic Sans MS" panose="030F0702030302020204" pitchFamily="66" charset="0"/>
              </a:rPr>
              <a:t>ctiva procesos inflamatorios</a:t>
            </a:r>
            <a:r>
              <a:rPr lang="es-VE" sz="1400" dirty="0" smtClean="0">
                <a:latin typeface="Comic Sans MS" panose="030F0702030302020204" pitchFamily="66" charset="0"/>
              </a:rPr>
              <a:t> e induce </a:t>
            </a:r>
            <a:r>
              <a:rPr lang="es-VE" sz="1400" b="1" dirty="0" smtClean="0">
                <a:latin typeface="Comic Sans MS" panose="030F0702030302020204" pitchFamily="66" charset="0"/>
              </a:rPr>
              <a:t>piroptosis,</a:t>
            </a:r>
            <a:r>
              <a:rPr lang="es-VE" sz="1400" dirty="0" smtClean="0">
                <a:latin typeface="Comic Sans MS" panose="030F0702030302020204" pitchFamily="66" charset="0"/>
              </a:rPr>
              <a:t> un proceso de muerte celular programada diferente de apoptosis. 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Activa cascada inflamatoria y está </a:t>
            </a:r>
            <a:r>
              <a:rPr lang="es-VE" sz="1400" b="1" dirty="0" smtClean="0">
                <a:latin typeface="Comic Sans MS" panose="030F0702030302020204" pitchFamily="66" charset="0"/>
              </a:rPr>
              <a:t>asociado a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400" b="1" dirty="0" smtClean="0">
                <a:latin typeface="Comic Sans MS" panose="030F0702030302020204" pitchFamily="66" charset="0"/>
              </a:rPr>
              <a:t>. autoinmunes e inflamatorias </a:t>
            </a:r>
            <a:r>
              <a:rPr lang="es-VE" sz="1400" dirty="0" smtClean="0">
                <a:latin typeface="Comic Sans MS" panose="030F0702030302020204" pitchFamily="66" charset="0"/>
              </a:rPr>
              <a:t>como </a:t>
            </a:r>
            <a:r>
              <a:rPr lang="es-VE" sz="1400" b="1" dirty="0" smtClean="0">
                <a:latin typeface="Comic Sans MS" panose="030F0702030302020204" pitchFamily="66" charset="0"/>
              </a:rPr>
              <a:t>IBD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790" y="983718"/>
            <a:ext cx="6201495" cy="460851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736710" y="2780928"/>
            <a:ext cx="867738" cy="288032"/>
          </a:xfrm>
          <a:prstGeom prst="rect">
            <a:avLst/>
          </a:prstGeom>
          <a:solidFill>
            <a:srgbClr val="FE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7705921" y="2464916"/>
            <a:ext cx="1277914" cy="52322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Inflamasoma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NLRP3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791703" y="1984138"/>
            <a:ext cx="1083951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Caspasa-1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586866" y="3575837"/>
            <a:ext cx="750526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NLRP3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627311" y="4022818"/>
            <a:ext cx="551754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ASC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813708" y="2924944"/>
            <a:ext cx="1010213" cy="24622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Procaspasa-1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026715" y="737277"/>
            <a:ext cx="595036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LPS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594226" y="1121143"/>
            <a:ext cx="1170513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TLR4 (PRR)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062388" y="5013540"/>
            <a:ext cx="829073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Lisosoma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324233" y="5338125"/>
            <a:ext cx="676788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Núcleo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704705" y="4684288"/>
            <a:ext cx="1047082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Mitocondria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827670" y="2264861"/>
            <a:ext cx="1061509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Activación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NF-kB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914756" y="5642613"/>
            <a:ext cx="3672110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NLRP3</a:t>
            </a:r>
            <a:r>
              <a:rPr lang="es-VE" sz="1400" dirty="0" smtClean="0">
                <a:latin typeface="Comic Sans MS" panose="030F0702030302020204" pitchFamily="66" charset="0"/>
              </a:rPr>
              <a:t> forma </a:t>
            </a:r>
            <a:r>
              <a:rPr lang="es-VE" sz="1400" b="1" dirty="0" smtClean="0">
                <a:latin typeface="Comic Sans MS" panose="030F0702030302020204" pitchFamily="66" charset="0"/>
              </a:rPr>
              <a:t>un inflamasoma </a:t>
            </a:r>
            <a:r>
              <a:rPr lang="es-VE" sz="1400" dirty="0" smtClean="0">
                <a:latin typeface="Comic Sans MS" panose="030F0702030302020204" pitchFamily="66" charset="0"/>
              </a:rPr>
              <a:t>por célula, con 7 moléculas de proteína NLRP3.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Es el inflamasoma más grande </a:t>
            </a:r>
            <a:r>
              <a:rPr lang="es-VE" sz="1400" b="1" dirty="0" smtClean="0">
                <a:latin typeface="Comic Sans MS" panose="030F0702030302020204" pitchFamily="66" charset="0"/>
              </a:rPr>
              <a:t>2</a:t>
            </a:r>
            <a:r>
              <a:rPr lang="es-VE" sz="1400" b="1" dirty="0" smtClean="0">
                <a:latin typeface="Symbol" panose="05050102010706020507" pitchFamily="18" charset="2"/>
              </a:rPr>
              <a:t>m</a:t>
            </a:r>
            <a:r>
              <a:rPr lang="es-VE" sz="1400" b="1" dirty="0" smtClean="0">
                <a:latin typeface="Comic Sans MS" panose="030F0702030302020204" pitchFamily="66" charset="0"/>
              </a:rPr>
              <a:t>m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719083" y="5730481"/>
            <a:ext cx="23742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Inflammasomes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mechanism of action, role in disease and therapeutics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Med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;21:677–687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972171" y="265975"/>
            <a:ext cx="115155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</a:t>
            </a:r>
          </a:p>
          <a:p>
            <a:r>
              <a:rPr lang="es-VE" sz="1400" b="1" dirty="0" smtClean="0">
                <a:latin typeface="Comic Sans MS" pitchFamily="66" charset="0"/>
              </a:rPr>
              <a:t>Innata</a:t>
            </a:r>
          </a:p>
        </p:txBody>
      </p:sp>
      <p:sp>
        <p:nvSpPr>
          <p:cNvPr id="27" name="6 CuadroTexto"/>
          <p:cNvSpPr txBox="1"/>
          <p:nvPr/>
        </p:nvSpPr>
        <p:spPr>
          <a:xfrm>
            <a:off x="285327" y="259864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7480876" y="4392178"/>
            <a:ext cx="123463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Procaspasa1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51757" y="5639854"/>
            <a:ext cx="24760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ASC: </a:t>
            </a:r>
            <a:r>
              <a:rPr lang="es-VE" sz="1000" dirty="0" smtClean="0">
                <a:latin typeface="Comic Sans MS" panose="030F0702030302020204" pitchFamily="66" charset="0"/>
              </a:rPr>
              <a:t>proteína adaptadora a través de </a:t>
            </a:r>
            <a:r>
              <a:rPr lang="es-VE" sz="1000" b="1" dirty="0" smtClean="0">
                <a:latin typeface="Comic Sans MS" panose="030F0702030302020204" pitchFamily="66" charset="0"/>
              </a:rPr>
              <a:t>CARD</a:t>
            </a:r>
            <a:r>
              <a:rPr lang="es-VE" sz="1000" dirty="0" smtClean="0">
                <a:latin typeface="Comic Sans MS" panose="030F0702030302020204" pitchFamily="66" charset="0"/>
              </a:rPr>
              <a:t>: dominio de reclutamiento y activación de caspasa</a:t>
            </a: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NLRP3</a:t>
            </a:r>
            <a:r>
              <a:rPr lang="es-VE" sz="1000" dirty="0" smtClean="0">
                <a:latin typeface="Comic Sans MS" panose="030F0702030302020204" pitchFamily="66" charset="0"/>
              </a:rPr>
              <a:t>: componente de inflamasoma</a:t>
            </a:r>
          </a:p>
          <a:p>
            <a:r>
              <a:rPr lang="es-VE" sz="1000" b="1" dirty="0" err="1" smtClean="0">
                <a:latin typeface="Comic Sans MS" panose="030F0702030302020204" pitchFamily="66" charset="0"/>
              </a:rPr>
              <a:t>NFkb</a:t>
            </a:r>
            <a:r>
              <a:rPr lang="es-VE" sz="1000" b="1" dirty="0" smtClean="0">
                <a:latin typeface="Comic Sans MS" panose="030F0702030302020204" pitchFamily="66" charset="0"/>
              </a:rPr>
              <a:t>: </a:t>
            </a:r>
            <a:r>
              <a:rPr lang="es-VE" sz="1000" dirty="0" smtClean="0">
                <a:latin typeface="Comic Sans MS" panose="030F0702030302020204" pitchFamily="66" charset="0"/>
              </a:rPr>
              <a:t>factor nuclear de la </a:t>
            </a:r>
            <a:r>
              <a:rPr lang="es-VE" sz="1000" dirty="0" err="1" smtClean="0">
                <a:latin typeface="Comic Sans MS" panose="030F0702030302020204" pitchFamily="66" charset="0"/>
              </a:rPr>
              <a:t>cad.ligera</a:t>
            </a:r>
            <a:r>
              <a:rPr lang="es-VE" sz="1000" dirty="0" smtClean="0">
                <a:latin typeface="Comic Sans MS" panose="030F0702030302020204" pitchFamily="66" charset="0"/>
              </a:rPr>
              <a:t> kappa de c. B activadas</a:t>
            </a:r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HIF: </a:t>
            </a:r>
            <a:r>
              <a:rPr lang="es-VE" sz="1000" dirty="0" smtClean="0">
                <a:latin typeface="Comic Sans MS" panose="030F0702030302020204" pitchFamily="66" charset="0"/>
              </a:rPr>
              <a:t>factor inducible por hipoxia</a:t>
            </a:r>
            <a:endParaRPr lang="es-VE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  <p:bldP spid="15" grpId="0" animBg="1"/>
      <p:bldP spid="17" grpId="0" animBg="1"/>
      <p:bldP spid="18" grpId="0" animBg="1"/>
      <p:bldP spid="22" grpId="0" animBg="1"/>
      <p:bldP spid="2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7723" y="6593357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851258" y="1241601"/>
            <a:ext cx="193548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nteracciones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Microbioma y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mune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nnato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6" b="10281"/>
          <a:stretch/>
        </p:blipFill>
        <p:spPr>
          <a:xfrm>
            <a:off x="961684" y="459157"/>
            <a:ext cx="5812595" cy="5845602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43183" y="550967"/>
            <a:ext cx="6415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LUZ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20740" y="1010339"/>
            <a:ext cx="75052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Moco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20740" y="1654377"/>
            <a:ext cx="1000595" cy="369332"/>
          </a:xfrm>
          <a:prstGeom prst="rect">
            <a:avLst/>
          </a:prstGeom>
          <a:solidFill>
            <a:srgbClr val="FFD6C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Epitelio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47113" y="3429000"/>
            <a:ext cx="103105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Lámina </a:t>
            </a:r>
            <a:endParaRPr lang="es-VE" b="1" dirty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propia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37703" y="4930269"/>
            <a:ext cx="115448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Nódulo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Linfático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o hígado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348043" y="6281236"/>
            <a:ext cx="306526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Presentación de antígenos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891326" y="5581605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Linfocito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43929" y="5758988"/>
            <a:ext cx="1511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C. Dendrítica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607696" y="3715179"/>
            <a:ext cx="2499245" cy="13849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AMPs: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péptidos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antimicrobianos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n-US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PRR: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recept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reconocimiento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patrones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Ligandos PRR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LPS, CH, bact.,</a:t>
            </a:r>
          </a:p>
          <a:p>
            <a:r>
              <a:rPr lang="en-US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éptidos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bact., ac. </a:t>
            </a:r>
            <a:r>
              <a:rPr lang="en-US" sz="1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ucl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bact. o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virales</a:t>
            </a:r>
            <a:endParaRPr lang="en-US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ILC: 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582788" y="4153879"/>
            <a:ext cx="53732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ILC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151093" y="2740145"/>
            <a:ext cx="8396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CK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IL22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781684" y="3330566"/>
            <a:ext cx="12763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Citokinas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b="1" dirty="0" err="1" smtClean="0">
                <a:latin typeface="Comic Sans MS" panose="030F0702030302020204" pitchFamily="66" charset="0"/>
              </a:rPr>
              <a:t>Quimokinas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718988" y="5097784"/>
            <a:ext cx="111601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Migración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5219420" y="5099547"/>
            <a:ext cx="142218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Circulación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Linf</a:t>
            </a:r>
            <a:r>
              <a:rPr lang="es-VE" sz="1600" dirty="0" smtClean="0">
                <a:latin typeface="Comic Sans MS" panose="030F0702030302020204" pitchFamily="66" charset="0"/>
              </a:rPr>
              <a:t>. y portal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622085" y="1671091"/>
            <a:ext cx="1462616" cy="5098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2521061" y="1679221"/>
            <a:ext cx="1608133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Reprogramación </a:t>
            </a: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transcripcional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309794" y="4433097"/>
            <a:ext cx="2089468" cy="5725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2889776" y="2558132"/>
            <a:ext cx="2420279" cy="4784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2570274" y="2588821"/>
            <a:ext cx="180530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Señales de relevo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epitelial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4378894" y="2581822"/>
            <a:ext cx="125066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Modificación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epigenética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1" name="4 CuadroTexto"/>
          <p:cNvSpPr txBox="1"/>
          <p:nvPr/>
        </p:nvSpPr>
        <p:spPr>
          <a:xfrm>
            <a:off x="7602814" y="342877"/>
            <a:ext cx="1143380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Innata</a:t>
            </a:r>
          </a:p>
        </p:txBody>
      </p:sp>
      <p:sp>
        <p:nvSpPr>
          <p:cNvPr id="32" name="6 CuadroTexto"/>
          <p:cNvSpPr txBox="1"/>
          <p:nvPr/>
        </p:nvSpPr>
        <p:spPr>
          <a:xfrm>
            <a:off x="6981128" y="323631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099915" y="459157"/>
            <a:ext cx="1976720" cy="603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4316251" y="221886"/>
            <a:ext cx="1475087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err="1" smtClean="0">
                <a:latin typeface="Comic Sans MS" panose="030F0702030302020204" pitchFamily="66" charset="0"/>
              </a:rPr>
              <a:t>Ligandos</a:t>
            </a:r>
            <a:r>
              <a:rPr lang="es-VE" sz="1600" b="1" dirty="0" smtClean="0">
                <a:latin typeface="Comic Sans MS" panose="030F0702030302020204" pitchFamily="66" charset="0"/>
              </a:rPr>
              <a:t> PRR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Metabolitos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Antígenos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3011841" y="689232"/>
            <a:ext cx="522241" cy="266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2933599" y="624621"/>
            <a:ext cx="85953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5616099" y="6360585"/>
            <a:ext cx="3302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399262" y="4229077"/>
            <a:ext cx="1216837" cy="357721"/>
          </a:xfrm>
          <a:prstGeom prst="rect">
            <a:avLst/>
          </a:prstGeom>
          <a:solidFill>
            <a:srgbClr val="F5E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4497308" y="4231760"/>
            <a:ext cx="12266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Macrófago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189374" y="4400656"/>
            <a:ext cx="2460930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Comunicación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Cs. Linfoide-Cs.  mieloide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0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7" grpId="0" animBg="1"/>
      <p:bldP spid="17" grpId="1" animBg="1"/>
      <p:bldP spid="19" grpId="0" animBg="1"/>
      <p:bldP spid="21" grpId="0" animBg="1"/>
      <p:bldP spid="23" grpId="0" animBg="1"/>
      <p:bldP spid="24" grpId="0" animBg="1"/>
      <p:bldP spid="29" grpId="0" animBg="1"/>
      <p:bldP spid="25" grpId="0" animBg="1"/>
      <p:bldP spid="26" grpId="0" animBg="1"/>
      <p:bldP spid="16" grpId="0" animBg="1"/>
      <p:bldP spid="15" grpId="0" animBg="1"/>
      <p:bldP spid="2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58419" y="1800040"/>
            <a:ext cx="6427161" cy="3847207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i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Loops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retroalimentacion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el microbiota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restringidos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capa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consisten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un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breve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circuito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enlaza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sensing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reprogramación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transcripcional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prototipo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paracrina IL-18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Loops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retroalimentación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extienden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implican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</a:t>
            </a:r>
            <a:r>
              <a:rPr lang="en-US" sz="1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mieloide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usando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CK y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quimokinas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pPr marL="176213" indent="-176213"/>
            <a:r>
              <a:rPr lang="en-US" sz="1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median tales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acciones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IL-22 y IL-23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Productos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alcanzar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drenaje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nodo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linfático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al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hígado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donde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dendríticas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regulan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inmunidad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T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anticomensal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para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promover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contensión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978022" y="6674465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723586" y="953245"/>
            <a:ext cx="369682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S.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Inmune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Innato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Malgun Gothic" panose="020B0503020000020004" pitchFamily="34" charset="-127"/>
              </a:rPr>
              <a:t>-Microbiota</a:t>
            </a:r>
            <a:endParaRPr lang="es-VE" sz="2000" dirty="0">
              <a:latin typeface="Comic Sans MS" panose="030F0702030302020204" pitchFamily="66" charset="0"/>
              <a:ea typeface="Malgun Gothic" panose="020B0503020000020004" pitchFamily="34" charset="-127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827585" y="122123"/>
            <a:ext cx="158417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Mec</a:t>
            </a:r>
            <a:r>
              <a:rPr lang="es-VE" sz="1600" b="1" dirty="0" smtClean="0">
                <a:latin typeface="Comic Sans MS" pitchFamily="66" charset="0"/>
              </a:rPr>
              <a:t>. Salud </a:t>
            </a:r>
          </a:p>
          <a:p>
            <a:r>
              <a:rPr lang="es-VE" sz="1600" b="1" dirty="0" smtClean="0">
                <a:latin typeface="Comic Sans MS" pitchFamily="66" charset="0"/>
              </a:rPr>
              <a:t>y Enfermedad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37166" y="122123"/>
            <a:ext cx="559769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510065" y="5786156"/>
            <a:ext cx="6123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7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6752271" y="658305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14" b="3857"/>
          <a:stretch/>
        </p:blipFill>
        <p:spPr>
          <a:xfrm>
            <a:off x="481111" y="1302332"/>
            <a:ext cx="8649002" cy="408897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399401" y="174096"/>
            <a:ext cx="475252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ntegración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(ILCs)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246542" y="1244238"/>
            <a:ext cx="64152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LUZ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66441" y="1412763"/>
            <a:ext cx="936104" cy="327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064563" y="228906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Epitelio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967537" y="5374677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Célula  T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867624" y="5375177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848129" y="5387818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Neutrófilo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969340" y="5380153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Célula  T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931960" y="5374677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Macrófago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979269" y="5364064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Eosinófilo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46690" y="4365104"/>
            <a:ext cx="874181" cy="196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2647093" y="4365104"/>
            <a:ext cx="561692" cy="196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2485034" y="423876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Mastocito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098734" y="3573463"/>
            <a:ext cx="553386" cy="215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56839" y="4379516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dendrítica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03397" y="3527362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Basófilo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796136" y="1284239"/>
            <a:ext cx="576064" cy="292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5541643" y="1244928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Flagelina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575601" y="1513421"/>
            <a:ext cx="1055822" cy="226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7252382" y="1329244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Ligandos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b="1" dirty="0" err="1" smtClean="0">
                <a:latin typeface="Comic Sans MS" panose="030F0702030302020204" pitchFamily="66" charset="0"/>
              </a:rPr>
              <a:t>AhR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44382" y="5021184"/>
            <a:ext cx="2562654" cy="16004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AhR</a:t>
            </a:r>
            <a:r>
              <a:rPr lang="es-VE" sz="1400" dirty="0" smtClean="0">
                <a:latin typeface="Comic Sans MS" panose="030F0702030302020204" pitchFamily="66" charset="0"/>
              </a:rPr>
              <a:t>: receptor </a:t>
            </a:r>
            <a:r>
              <a:rPr lang="es-VE" sz="1400" dirty="0" err="1" smtClean="0">
                <a:latin typeface="Comic Sans MS" panose="030F0702030302020204" pitchFamily="66" charset="0"/>
              </a:rPr>
              <a:t>aryl</a:t>
            </a:r>
            <a:r>
              <a:rPr lang="es-VE" sz="1400" dirty="0" smtClean="0">
                <a:latin typeface="Comic Sans MS" panose="030F0702030302020204" pitchFamily="66" charset="0"/>
              </a:rPr>
              <a:t> hidrocarbono 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AMPs</a:t>
            </a:r>
            <a:r>
              <a:rPr lang="es-VE" sz="1400" dirty="0">
                <a:latin typeface="Comic Sans MS" panose="030F0702030302020204" pitchFamily="66" charset="0"/>
              </a:rPr>
              <a:t>:</a:t>
            </a:r>
            <a:r>
              <a:rPr lang="es-VE" sz="1400" dirty="0" smtClean="0">
                <a:latin typeface="Comic Sans MS" panose="030F0702030302020204" pitchFamily="66" charset="0"/>
              </a:rPr>
              <a:t> péptidos antimicrobianos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Flagelina</a:t>
            </a:r>
            <a:r>
              <a:rPr lang="es-VE" sz="1400" b="1" dirty="0" smtClean="0">
                <a:latin typeface="Comic Sans MS" panose="030F0702030302020204" pitchFamily="66" charset="0"/>
              </a:rPr>
              <a:t>  y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ligandos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AhR</a:t>
            </a:r>
            <a:r>
              <a:rPr lang="es-VE" sz="1400" dirty="0" smtClean="0">
                <a:latin typeface="Comic Sans MS" panose="030F0702030302020204" pitchFamily="66" charset="0"/>
              </a:rPr>
              <a:t>: productos microbianos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ILCs</a:t>
            </a:r>
            <a:r>
              <a:rPr lang="es-VE" sz="1400" b="1" dirty="0" smtClean="0">
                <a:latin typeface="Comic Sans MS" panose="030F0702030302020204" pitchFamily="66" charset="0"/>
              </a:rPr>
              <a:t>: </a:t>
            </a:r>
            <a:r>
              <a:rPr lang="es-VE" sz="1400" dirty="0" smtClean="0">
                <a:latin typeface="Comic Sans MS" panose="030F0702030302020204" pitchFamily="66" charset="0"/>
              </a:rPr>
              <a:t>c. linfoides innatas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1729130" y="4300382"/>
            <a:ext cx="670271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ILC1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4080459" y="4315772"/>
            <a:ext cx="72373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ILC2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7107763" y="4291662"/>
            <a:ext cx="60926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ILC3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60962" y="1302332"/>
            <a:ext cx="13628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Microbiota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384374" y="2469570"/>
            <a:ext cx="155976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AMPs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Fortificación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barrera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241632" y="3625279"/>
            <a:ext cx="8226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IL-12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6995075" y="3436924"/>
            <a:ext cx="87950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IL-22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4" name="6 CuadroTexto"/>
          <p:cNvSpPr txBox="1"/>
          <p:nvPr/>
        </p:nvSpPr>
        <p:spPr>
          <a:xfrm>
            <a:off x="256839" y="16974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984600" y="1706101"/>
            <a:ext cx="1134581" cy="295807"/>
          </a:xfrm>
          <a:prstGeom prst="rect">
            <a:avLst/>
          </a:prstGeom>
          <a:solidFill>
            <a:srgbClr val="D1E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1522978" y="1513421"/>
            <a:ext cx="781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11 CuadroTexto"/>
          <p:cNvSpPr txBox="1"/>
          <p:nvPr/>
        </p:nvSpPr>
        <p:spPr>
          <a:xfrm>
            <a:off x="918238" y="164545"/>
            <a:ext cx="11460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Inmunidad Innata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366441" y="3879969"/>
            <a:ext cx="477365" cy="1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2901100" y="6162303"/>
            <a:ext cx="6123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66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  <p:bldP spid="16" grpId="0"/>
      <p:bldP spid="17" grpId="0"/>
      <p:bldP spid="10" grpId="0"/>
      <p:bldP spid="22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6469518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65308" y="804751"/>
            <a:ext cx="478853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ntegración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(ILCs)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15616" y="1631472"/>
            <a:ext cx="6912768" cy="4555093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microbiota local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CK, ligandos PRR y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péptidos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antimicrobianos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6213" indent="-176213"/>
            <a:endParaRPr lang="en-US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lvl="1" indent="-176213"/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	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muchos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casos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mieloides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sirven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estaciones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relevo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charla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cruzada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ILC y microbiota. </a:t>
            </a:r>
          </a:p>
          <a:p>
            <a:pPr marL="176213" indent="-176213"/>
            <a:endParaRPr lang="en-US" sz="12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ILC1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activadas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IL-12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c.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mieloide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ILC2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son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activadas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derivadas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orquestan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 través de </a:t>
            </a:r>
            <a:r>
              <a:rPr lang="es-VE" dirty="0" smtClean="0">
                <a:latin typeface="Comic Sans MS" panose="030F0702030302020204" pitchFamily="66" charset="0"/>
              </a:rPr>
              <a:t> sus interacciones con </a:t>
            </a:r>
            <a:r>
              <a:rPr lang="es-VE" b="1" dirty="0" smtClean="0">
                <a:latin typeface="Comic Sans MS" panose="030F0702030302020204" pitchFamily="66" charset="0"/>
              </a:rPr>
              <a:t>mastocitos, eosinófilos</a:t>
            </a:r>
            <a:r>
              <a:rPr lang="es-VE" b="1" dirty="0">
                <a:latin typeface="Comic Sans MS" panose="030F0702030302020204" pitchFamily="66" charset="0"/>
              </a:rPr>
              <a:t>, </a:t>
            </a:r>
            <a:r>
              <a:rPr lang="es-VE" b="1" dirty="0" smtClean="0">
                <a:latin typeface="Comic Sans MS" panose="030F0702030302020204" pitchFamily="66" charset="0"/>
              </a:rPr>
              <a:t>basófilos y macrófagos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2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ILC3</a:t>
            </a:r>
            <a:r>
              <a:rPr lang="es-VE" dirty="0" smtClean="0">
                <a:latin typeface="Comic Sans MS" panose="030F0702030302020204" pitchFamily="66" charset="0"/>
              </a:rPr>
              <a:t> interactúan con c. de </a:t>
            </a:r>
            <a:r>
              <a:rPr lang="es-VE" b="1" dirty="0" smtClean="0">
                <a:latin typeface="Comic Sans MS" panose="030F0702030302020204" pitchFamily="66" charset="0"/>
              </a:rPr>
              <a:t>s. inmune innato y adaptativo</a:t>
            </a:r>
            <a:r>
              <a:rPr lang="es-VE" dirty="0" smtClean="0">
                <a:latin typeface="Comic Sans MS" panose="030F0702030302020204" pitchFamily="66" charset="0"/>
              </a:rPr>
              <a:t>. Secretan también </a:t>
            </a:r>
            <a:r>
              <a:rPr lang="es-VE" b="1" dirty="0" smtClean="0">
                <a:latin typeface="Comic Sans MS" panose="030F0702030302020204" pitchFamily="66" charset="0"/>
              </a:rPr>
              <a:t>IL-22</a:t>
            </a:r>
            <a:r>
              <a:rPr lang="es-VE" dirty="0">
                <a:latin typeface="Comic Sans MS" panose="030F0702030302020204" pitchFamily="66" charset="0"/>
              </a:rPr>
              <a:t>, </a:t>
            </a:r>
            <a:r>
              <a:rPr lang="es-VE" dirty="0" smtClean="0">
                <a:latin typeface="Comic Sans MS" panose="030F0702030302020204" pitchFamily="66" charset="0"/>
              </a:rPr>
              <a:t>que inicia </a:t>
            </a:r>
            <a:r>
              <a:rPr lang="es-VE" b="1" dirty="0" smtClean="0">
                <a:latin typeface="Comic Sans MS" panose="030F0702030302020204" pitchFamily="66" charset="0"/>
              </a:rPr>
              <a:t>programa antimicrobiano </a:t>
            </a:r>
            <a:r>
              <a:rPr lang="es-VE" dirty="0" smtClean="0">
                <a:latin typeface="Comic Sans MS" panose="030F0702030302020204" pitchFamily="66" charset="0"/>
              </a:rPr>
              <a:t>así como </a:t>
            </a:r>
            <a:r>
              <a:rPr lang="es-VE" b="1" dirty="0" smtClean="0">
                <a:latin typeface="Comic Sans MS" panose="030F0702030302020204" pitchFamily="66" charset="0"/>
              </a:rPr>
              <a:t>fortificación de la barrera </a:t>
            </a:r>
            <a:r>
              <a:rPr lang="es-VE" dirty="0" smtClean="0">
                <a:latin typeface="Comic Sans MS" panose="030F0702030302020204" pitchFamily="66" charset="0"/>
              </a:rPr>
              <a:t>en c. epiteliales.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256839" y="16974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11 CuadroTexto"/>
          <p:cNvSpPr txBox="1"/>
          <p:nvPr/>
        </p:nvSpPr>
        <p:spPr>
          <a:xfrm>
            <a:off x="256839" y="596357"/>
            <a:ext cx="127749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Inmunidad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Innata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510023" y="6215945"/>
            <a:ext cx="6123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CA.Thaiss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Zmora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M. Levy, E. </a:t>
            </a:r>
            <a:r>
              <a:rPr lang="pt-B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Elinav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0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Ximena Laboratorio\En Proceso 2013 y 2014\DIGESTIVO 2014\MICROBIOMA SEMINARIO\MICROBIOTA IMAGENES\nri2850-f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35" t="19723" r="52848" b="36044"/>
          <a:stretch/>
        </p:blipFill>
        <p:spPr bwMode="auto">
          <a:xfrm>
            <a:off x="2888501" y="1719345"/>
            <a:ext cx="3123867" cy="343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35739" y="65253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98414" y="1708147"/>
            <a:ext cx="793807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LUZ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74405" y="2284142"/>
            <a:ext cx="811441" cy="400110"/>
          </a:xfrm>
          <a:prstGeom prst="rect">
            <a:avLst/>
          </a:prstGeom>
          <a:solidFill>
            <a:srgbClr val="FEF1CE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Moco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17277" y="2897498"/>
            <a:ext cx="1197764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Barrera </a:t>
            </a:r>
          </a:p>
          <a:p>
            <a:r>
              <a:rPr lang="es-VE" sz="2000" dirty="0" smtClean="0">
                <a:latin typeface="Comic Sans MS" pitchFamily="66" charset="0"/>
              </a:rPr>
              <a:t>epitelial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43914" y="3979127"/>
            <a:ext cx="1071127" cy="707886"/>
          </a:xfrm>
          <a:prstGeom prst="rect">
            <a:avLst/>
          </a:prstGeom>
          <a:solidFill>
            <a:srgbClr val="EBCFC3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Lámina </a:t>
            </a:r>
          </a:p>
          <a:p>
            <a:r>
              <a:rPr lang="es-VE" sz="2000" dirty="0" smtClean="0">
                <a:latin typeface="Comic Sans MS" pitchFamily="66" charset="0"/>
              </a:rPr>
              <a:t>propia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093811" y="1191212"/>
            <a:ext cx="194421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3340650" y="1104352"/>
            <a:ext cx="246574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Microbiota sano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093811" y="1767277"/>
            <a:ext cx="2930085" cy="5168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2979908" y="1767277"/>
            <a:ext cx="1205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Bacterias </a:t>
            </a:r>
          </a:p>
          <a:p>
            <a:r>
              <a:rPr lang="es-VE" sz="1600" b="1" dirty="0" smtClean="0">
                <a:latin typeface="Comic Sans MS" pitchFamily="66" charset="0"/>
              </a:rPr>
              <a:t>buenas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259147" y="1938979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Patobionte</a:t>
            </a:r>
            <a:r>
              <a:rPr lang="es-VE" sz="1600" dirty="0" smtClean="0">
                <a:latin typeface="Comic Sans MS" pitchFamily="66" charset="0"/>
              </a:rPr>
              <a:t>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057684" y="5157192"/>
            <a:ext cx="2966212" cy="6972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dirty="0" smtClean="0">
                <a:solidFill>
                  <a:schemeClr val="tx1"/>
                </a:solidFill>
                <a:latin typeface="Comic Sans MS" pitchFamily="66" charset="0"/>
              </a:rPr>
              <a:t>Inflamación fisiológica</a:t>
            </a:r>
            <a:endParaRPr lang="es-VE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395317" y="6007723"/>
            <a:ext cx="43404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446318" y="4119173"/>
            <a:ext cx="14574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Linfocitos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T y B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2" name="4 CuadroTexto"/>
          <p:cNvSpPr txBox="1"/>
          <p:nvPr/>
        </p:nvSpPr>
        <p:spPr>
          <a:xfrm>
            <a:off x="1149456" y="368608"/>
            <a:ext cx="1510793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Mec</a:t>
            </a:r>
            <a:r>
              <a:rPr lang="es-VE" dirty="0" smtClean="0">
                <a:latin typeface="Comic Sans MS" pitchFamily="66" charset="0"/>
              </a:rPr>
              <a:t>. Salud</a:t>
            </a:r>
          </a:p>
          <a:p>
            <a:r>
              <a:rPr lang="es-VE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23" name="6 CuadroTexto"/>
          <p:cNvSpPr txBox="1"/>
          <p:nvPr/>
        </p:nvSpPr>
        <p:spPr>
          <a:xfrm>
            <a:off x="306660" y="368608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06660" y="5036436"/>
            <a:ext cx="226206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C. </a:t>
            </a:r>
            <a:r>
              <a:rPr lang="en-US" sz="1200" b="1" dirty="0" smtClean="0">
                <a:latin typeface="Comic Sans MS" panose="030F0702030302020204" pitchFamily="66" charset="0"/>
              </a:rPr>
              <a:t>Th1</a:t>
            </a:r>
            <a:r>
              <a:rPr lang="en-US" sz="1200" b="1" dirty="0" smtClean="0">
                <a:latin typeface="Comic Sans MS" panose="030F0702030302020204" pitchFamily="66" charset="0"/>
              </a:rPr>
              <a:t>: c. </a:t>
            </a:r>
            <a:r>
              <a:rPr lang="en-US" sz="1200" dirty="0" smtClean="0">
                <a:latin typeface="Comic Sans MS" panose="030F0702030302020204" pitchFamily="66" charset="0"/>
              </a:rPr>
              <a:t>T </a:t>
            </a:r>
            <a:r>
              <a:rPr lang="en-US" sz="1200" dirty="0" err="1" smtClean="0">
                <a:latin typeface="Comic Sans MS" panose="030F0702030302020204" pitchFamily="66" charset="0"/>
              </a:rPr>
              <a:t>ayudadora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b="1" dirty="0" err="1" smtClean="0">
                <a:latin typeface="Comic Sans MS" panose="030F0702030302020204" pitchFamily="66" charset="0"/>
              </a:rPr>
              <a:t>C.Treg</a:t>
            </a:r>
            <a:r>
              <a:rPr lang="en-US" sz="1200" b="1" dirty="0" smtClean="0">
                <a:latin typeface="Comic Sans MS" panose="030F0702030302020204" pitchFamily="66" charset="0"/>
              </a:rPr>
              <a:t>: c. T </a:t>
            </a:r>
            <a:r>
              <a:rPr lang="en-US" sz="1200" dirty="0" err="1" smtClean="0">
                <a:latin typeface="Comic Sans MS" panose="030F0702030302020204" pitchFamily="66" charset="0"/>
              </a:rPr>
              <a:t>reguladora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C. </a:t>
            </a:r>
            <a:r>
              <a:rPr lang="en-US" sz="1200" b="1" dirty="0" err="1" smtClean="0">
                <a:latin typeface="Comic Sans MS" panose="030F0702030302020204" pitchFamily="66" charset="0"/>
              </a:rPr>
              <a:t>plasm</a:t>
            </a:r>
            <a:r>
              <a:rPr lang="en-US" sz="1200" b="1" dirty="0" smtClean="0">
                <a:latin typeface="Comic Sans MS" panose="030F0702030302020204" pitchFamily="66" charset="0"/>
              </a:rPr>
              <a:t>.: </a:t>
            </a:r>
            <a:r>
              <a:rPr lang="en-US" sz="1200" dirty="0" smtClean="0">
                <a:latin typeface="Comic Sans MS" panose="030F0702030302020204" pitchFamily="66" charset="0"/>
              </a:rPr>
              <a:t>c. </a:t>
            </a:r>
            <a:r>
              <a:rPr lang="en-US" sz="1200" dirty="0" err="1" smtClean="0">
                <a:latin typeface="Comic Sans MS" panose="030F0702030302020204" pitchFamily="66" charset="0"/>
              </a:rPr>
              <a:t>plasmática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que</a:t>
            </a:r>
            <a:r>
              <a:rPr lang="en-US" sz="1200" dirty="0" smtClean="0">
                <a:latin typeface="Comic Sans MS" panose="030F0702030302020204" pitchFamily="66" charset="0"/>
              </a:rPr>
              <a:t>  </a:t>
            </a:r>
            <a:r>
              <a:rPr lang="en-US" sz="1200" dirty="0">
                <a:latin typeface="Comic Sans MS" panose="030F0702030302020204" pitchFamily="66" charset="0"/>
              </a:rPr>
              <a:t> 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 </a:t>
            </a:r>
            <a:r>
              <a:rPr lang="en-US" sz="1200" dirty="0" smtClean="0">
                <a:latin typeface="Comic Sans MS" panose="030F0702030302020204" pitchFamily="66" charset="0"/>
              </a:rPr>
              <a:t>                 produce IgA</a:t>
            </a:r>
            <a:endParaRPr lang="es-VE" sz="12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076686" y="4730559"/>
            <a:ext cx="636713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C.Th1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798478" y="4774468"/>
            <a:ext cx="817853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C.plasm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4674507" y="4774467"/>
            <a:ext cx="696024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C.Treg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5393071" y="4486317"/>
            <a:ext cx="731290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C.Th17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" name="Cerrar corchete 3"/>
          <p:cNvSpPr/>
          <p:nvPr/>
        </p:nvSpPr>
        <p:spPr>
          <a:xfrm>
            <a:off x="6085828" y="3789040"/>
            <a:ext cx="190333" cy="136815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1038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9" grpId="0" animBg="1"/>
      <p:bldP spid="13" grpId="0" animBg="1"/>
      <p:bldP spid="14" grpId="0" animBg="1"/>
      <p:bldP spid="19" grpId="0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/>
          <p:cNvSpPr txBox="1"/>
          <p:nvPr/>
        </p:nvSpPr>
        <p:spPr>
          <a:xfrm>
            <a:off x="6535566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5 CuadroTexto"/>
          <p:cNvSpPr txBox="1"/>
          <p:nvPr/>
        </p:nvSpPr>
        <p:spPr>
          <a:xfrm>
            <a:off x="2038987" y="5550835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631090" y="1924756"/>
            <a:ext cx="5895528" cy="3431709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eficiente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barrera</a:t>
            </a:r>
            <a:r>
              <a:rPr lang="en-US" b="1" dirty="0" smtClean="0">
                <a:latin typeface="Comic Sans MS" panose="030F0702030302020204" pitchFamily="66" charset="0"/>
              </a:rPr>
              <a:t> immune </a:t>
            </a:r>
            <a:r>
              <a:rPr lang="en-US" b="1" dirty="0" err="1" smtClean="0">
                <a:latin typeface="Comic Sans MS" panose="030F0702030302020204" pitchFamily="66" charset="0"/>
              </a:rPr>
              <a:t>contiene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b="1" dirty="0" smtClean="0">
                <a:latin typeface="Comic Sans MS" panose="030F0702030302020204" pitchFamily="66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mecanismos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retroalimentación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evitan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excesiva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activación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“</a:t>
            </a:r>
            <a:r>
              <a:rPr lang="en-US" b="1" dirty="0" err="1" smtClean="0">
                <a:latin typeface="Comic Sans MS" panose="030F0702030302020204" pitchFamily="66" charset="0"/>
              </a:rPr>
              <a:t>mantienen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paz</a:t>
            </a:r>
            <a:r>
              <a:rPr lang="en-US" b="1" dirty="0" smtClean="0">
                <a:latin typeface="Comic Sans MS" panose="030F0702030302020204" pitchFamily="66" charset="0"/>
              </a:rPr>
              <a:t>”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liberan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productos</a:t>
            </a:r>
            <a:r>
              <a:rPr lang="en-US" b="1" dirty="0" smtClean="0">
                <a:latin typeface="Comic Sans MS" panose="030F0702030302020204" pitchFamily="66" charset="0"/>
              </a:rPr>
              <a:t> anti-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participan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ajuste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hacia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tolerancia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ayuda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b="1" dirty="0" err="1" smtClean="0">
                <a:latin typeface="Comic Sans MS" panose="030F0702030302020204" pitchFamily="66" charset="0"/>
              </a:rPr>
              <a:t>prevenir</a:t>
            </a:r>
            <a:r>
              <a:rPr lang="en-US" b="1" dirty="0" smtClean="0">
                <a:latin typeface="Comic Sans MS" panose="030F0702030302020204" pitchFamily="66" charset="0"/>
              </a:rPr>
              <a:t> los </a:t>
            </a:r>
            <a:r>
              <a:rPr lang="en-US" b="1" dirty="0" err="1" smtClean="0">
                <a:latin typeface="Comic Sans MS" panose="030F0702030302020204" pitchFamily="66" charset="0"/>
              </a:rPr>
              <a:t>efectos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proinflamatorios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cualquier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patobionte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esté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presente</a:t>
            </a:r>
            <a:r>
              <a:rPr lang="en-US" dirty="0" smtClean="0">
                <a:latin typeface="Comic Sans MS" panose="030F0702030302020204" pitchFamily="66" charset="0"/>
              </a:rPr>
              <a:t> en el microbiota, </a:t>
            </a:r>
            <a:r>
              <a:rPr lang="en-US" dirty="0" err="1" smtClean="0">
                <a:latin typeface="Comic Sans MS" panose="030F0702030302020204" pitchFamily="66" charset="0"/>
              </a:rPr>
              <a:t>manteniendo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smtClean="0">
                <a:latin typeface="Comic Sans MS" panose="030F0702030302020204" pitchFamily="66" charset="0"/>
              </a:rPr>
              <a:t>homeostasis intestinal.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195570" y="899389"/>
            <a:ext cx="4766569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400" dirty="0" smtClean="0">
                <a:latin typeface="Comic Sans MS" panose="030F0702030302020204" pitchFamily="66" charset="0"/>
              </a:rPr>
              <a:t>-microbiota en </a:t>
            </a:r>
            <a:r>
              <a:rPr lang="en-US" sz="2400" dirty="0" err="1" smtClean="0">
                <a:latin typeface="Comic Sans MS" panose="030F0702030302020204" pitchFamily="66" charset="0"/>
              </a:rPr>
              <a:t>sanos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67337" y="764704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51520" y="368608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43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Ximena Laboratorio\En Proceso 2013 y 2014\DIGESTIVO 2014\MICROBIOMA SEMINARIO\MICROBIOTA IMAGENES\nri2850-f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52" b="63516"/>
          <a:stretch/>
        </p:blipFill>
        <p:spPr bwMode="auto">
          <a:xfrm>
            <a:off x="323528" y="1470458"/>
            <a:ext cx="8586142" cy="375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44054" y="1844824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LUZ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838543" y="2387929"/>
            <a:ext cx="1093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Epitelio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94899" y="506176"/>
            <a:ext cx="355407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Modulación de la Respuesta 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Inmune Adaptativa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619672" y="2075656"/>
            <a:ext cx="792088" cy="129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Rectángulo"/>
          <p:cNvSpPr/>
          <p:nvPr/>
        </p:nvSpPr>
        <p:spPr>
          <a:xfrm>
            <a:off x="6012160" y="1628800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1893051" y="1844824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Bacterias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71936" y="158292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c. “M”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1172" y="3891051"/>
            <a:ext cx="219803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Muestreo directo </a:t>
            </a:r>
          </a:p>
          <a:p>
            <a:r>
              <a:rPr lang="es-VE" sz="1400" b="1" dirty="0">
                <a:latin typeface="Comic Sans MS" pitchFamily="66" charset="0"/>
              </a:rPr>
              <a:t>d</a:t>
            </a:r>
            <a:r>
              <a:rPr lang="es-VE" sz="1400" b="1" dirty="0" smtClean="0">
                <a:latin typeface="Comic Sans MS" pitchFamily="66" charset="0"/>
              </a:rPr>
              <a:t>e bacterias en la luz?</a:t>
            </a:r>
          </a:p>
          <a:p>
            <a:r>
              <a:rPr lang="es-VE" sz="1400" b="1" dirty="0" smtClean="0">
                <a:latin typeface="Comic Sans MS" pitchFamily="66" charset="0"/>
              </a:rPr>
              <a:t>Transferencia de </a:t>
            </a:r>
          </a:p>
          <a:p>
            <a:r>
              <a:rPr lang="es-VE" sz="1400" b="1" dirty="0" smtClean="0">
                <a:latin typeface="Comic Sans MS" pitchFamily="66" charset="0"/>
              </a:rPr>
              <a:t>Antígenos?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946655" y="4750405"/>
            <a:ext cx="73128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Ds</a:t>
            </a:r>
            <a:r>
              <a:rPr lang="es-VE" sz="1400" b="1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CD103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031845" y="3527753"/>
            <a:ext cx="144783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Ds</a:t>
            </a:r>
            <a:r>
              <a:rPr lang="es-VE" sz="1400" b="1" dirty="0" smtClean="0">
                <a:latin typeface="Comic Sans MS" pitchFamily="66" charset="0"/>
              </a:rPr>
              <a:t> </a:t>
            </a:r>
            <a:r>
              <a:rPr lang="es-VE" sz="1400" dirty="0" smtClean="0">
                <a:latin typeface="Comic Sans MS" pitchFamily="66" charset="0"/>
              </a:rPr>
              <a:t>captan </a:t>
            </a:r>
          </a:p>
          <a:p>
            <a:r>
              <a:rPr lang="es-VE" sz="1400" dirty="0">
                <a:latin typeface="Comic Sans MS" pitchFamily="66" charset="0"/>
              </a:rPr>
              <a:t>a</a:t>
            </a:r>
            <a:r>
              <a:rPr lang="es-VE" sz="1400" dirty="0" smtClean="0">
                <a:latin typeface="Comic Sans MS" pitchFamily="66" charset="0"/>
              </a:rPr>
              <a:t>ntígenos </a:t>
            </a:r>
            <a:r>
              <a:rPr lang="es-VE" sz="1400" dirty="0" err="1" smtClean="0">
                <a:latin typeface="Comic Sans MS" pitchFamily="66" charset="0"/>
              </a:rPr>
              <a:t>bact</a:t>
            </a:r>
            <a:r>
              <a:rPr lang="es-VE" sz="1400" dirty="0" smtClean="0">
                <a:latin typeface="Comic Sans MS" pitchFamily="66" charset="0"/>
              </a:rPr>
              <a:t>.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92520" y="3419518"/>
            <a:ext cx="130676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Fagocito </a:t>
            </a:r>
            <a:r>
              <a:rPr lang="es-VE" sz="1200" dirty="0" smtClean="0">
                <a:latin typeface="Comic Sans MS" pitchFamily="66" charset="0"/>
              </a:rPr>
              <a:t>que </a:t>
            </a:r>
          </a:p>
          <a:p>
            <a:r>
              <a:rPr lang="es-VE" sz="1200" dirty="0">
                <a:latin typeface="Comic Sans MS" pitchFamily="66" charset="0"/>
              </a:rPr>
              <a:t>e</a:t>
            </a:r>
            <a:r>
              <a:rPr lang="es-VE" sz="1200" dirty="0" smtClean="0">
                <a:latin typeface="Comic Sans MS" pitchFamily="66" charset="0"/>
              </a:rPr>
              <a:t>xpresa CX,CR1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301121" y="6476629"/>
            <a:ext cx="2898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981608" y="4075718"/>
            <a:ext cx="939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Lámina </a:t>
            </a:r>
          </a:p>
          <a:p>
            <a:r>
              <a:rPr lang="es-VE" sz="1600" b="1" dirty="0" smtClean="0">
                <a:latin typeface="Comic Sans MS" pitchFamily="66" charset="0"/>
              </a:rPr>
              <a:t>Propia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778796" y="4470281"/>
            <a:ext cx="1972089" cy="6362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6 CuadroTexto"/>
          <p:cNvSpPr txBox="1"/>
          <p:nvPr/>
        </p:nvSpPr>
        <p:spPr>
          <a:xfrm>
            <a:off x="4752293" y="4779398"/>
            <a:ext cx="2856872" cy="892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Ds</a:t>
            </a:r>
            <a:r>
              <a:rPr lang="es-VE" sz="1400" b="1" dirty="0" smtClean="0">
                <a:latin typeface="Comic Sans MS" pitchFamily="66" charset="0"/>
              </a:rPr>
              <a:t> </a:t>
            </a:r>
            <a:r>
              <a:rPr lang="es-VE" sz="1200" dirty="0" smtClean="0">
                <a:latin typeface="Comic Sans MS" pitchFamily="66" charset="0"/>
              </a:rPr>
              <a:t>de Placa de Peyer</a:t>
            </a:r>
          </a:p>
          <a:p>
            <a:r>
              <a:rPr lang="es-VE" sz="1200" dirty="0" smtClean="0">
                <a:latin typeface="Comic Sans MS" pitchFamily="66" charset="0"/>
              </a:rPr>
              <a:t> y CD103 </a:t>
            </a:r>
            <a:r>
              <a:rPr lang="es-VE" sz="1200" b="1" dirty="0" smtClean="0">
                <a:latin typeface="Comic Sans MS" pitchFamily="66" charset="0"/>
              </a:rPr>
              <a:t>migran a Nodos linfáticos</a:t>
            </a:r>
          </a:p>
          <a:p>
            <a:r>
              <a:rPr lang="es-VE" sz="1200" b="1" dirty="0" smtClean="0">
                <a:latin typeface="Comic Sans MS" pitchFamily="66" charset="0"/>
              </a:rPr>
              <a:t>Mesentéricos (</a:t>
            </a:r>
            <a:r>
              <a:rPr lang="es-VE" sz="1200" b="1" dirty="0" err="1" smtClean="0">
                <a:latin typeface="Comic Sans MS" pitchFamily="66" charset="0"/>
              </a:rPr>
              <a:t>MLNs</a:t>
            </a:r>
            <a:r>
              <a:rPr lang="es-VE" sz="1200" b="1" dirty="0" smtClean="0">
                <a:latin typeface="Comic Sans MS" pitchFamily="66" charset="0"/>
              </a:rPr>
              <a:t>) </a:t>
            </a:r>
            <a:r>
              <a:rPr lang="es-VE" sz="1200" dirty="0" smtClean="0">
                <a:latin typeface="Comic Sans MS" pitchFamily="66" charset="0"/>
              </a:rPr>
              <a:t>para iniciar </a:t>
            </a:r>
          </a:p>
          <a:p>
            <a:r>
              <a:rPr lang="es-VE" sz="1200" b="1" dirty="0" smtClean="0">
                <a:latin typeface="Comic Sans MS" pitchFamily="66" charset="0"/>
              </a:rPr>
              <a:t>respuestas </a:t>
            </a:r>
            <a:r>
              <a:rPr lang="es-VE" sz="1400" b="1" dirty="0" smtClean="0">
                <a:latin typeface="Comic Sans MS" pitchFamily="66" charset="0"/>
              </a:rPr>
              <a:t>Inmunes </a:t>
            </a:r>
            <a:r>
              <a:rPr lang="es-VE" sz="1400" b="1" dirty="0">
                <a:latin typeface="Comic Sans MS" pitchFamily="66" charset="0"/>
              </a:rPr>
              <a:t>A</a:t>
            </a:r>
            <a:r>
              <a:rPr lang="es-VE" sz="1400" b="1" dirty="0" smtClean="0">
                <a:latin typeface="Comic Sans MS" pitchFamily="66" charset="0"/>
              </a:rPr>
              <a:t>daptativas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928263" y="3570290"/>
            <a:ext cx="2505879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Bacterias</a:t>
            </a:r>
            <a:r>
              <a:rPr lang="es-VE" sz="1200" dirty="0" smtClean="0">
                <a:latin typeface="Comic Sans MS" pitchFamily="66" charset="0"/>
              </a:rPr>
              <a:t> que han pasado</a:t>
            </a:r>
          </a:p>
          <a:p>
            <a:r>
              <a:rPr lang="es-VE" sz="1200" dirty="0" smtClean="0">
                <a:latin typeface="Comic Sans MS" pitchFamily="66" charset="0"/>
              </a:rPr>
              <a:t>a través epitelio son captadas </a:t>
            </a:r>
            <a:r>
              <a:rPr lang="es-VE" sz="1200" b="1" dirty="0" smtClean="0">
                <a:latin typeface="Comic Sans MS" pitchFamily="66" charset="0"/>
              </a:rPr>
              <a:t>por </a:t>
            </a:r>
            <a:r>
              <a:rPr lang="es-VE" sz="1400" b="1" dirty="0" smtClean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Ds</a:t>
            </a:r>
            <a:r>
              <a:rPr lang="es-VE" sz="1200" dirty="0" smtClean="0">
                <a:latin typeface="Comic Sans MS" pitchFamily="66" charset="0"/>
              </a:rPr>
              <a:t>, que activan </a:t>
            </a:r>
            <a:r>
              <a:rPr lang="es-VE" sz="1400" b="1" dirty="0" smtClean="0">
                <a:latin typeface="Comic Sans MS" pitchFamily="66" charset="0"/>
              </a:rPr>
              <a:t>respuestas inmunes adaptativas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7270174" y="3398656"/>
            <a:ext cx="117211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itchFamily="66" charset="0"/>
              </a:rPr>
              <a:t>Placa  </a:t>
            </a:r>
          </a:p>
          <a:p>
            <a:pPr algn="ctr"/>
            <a:r>
              <a:rPr lang="es-VE" b="1" dirty="0" smtClean="0">
                <a:latin typeface="Comic Sans MS" pitchFamily="66" charset="0"/>
              </a:rPr>
              <a:t>de Peyer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23" name="15 CuadroTexto"/>
          <p:cNvSpPr txBox="1"/>
          <p:nvPr/>
        </p:nvSpPr>
        <p:spPr>
          <a:xfrm>
            <a:off x="-119385" y="5871278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267337" y="764704"/>
            <a:ext cx="1262304" cy="800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600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25" name="6 CuadroTexto"/>
          <p:cNvSpPr txBox="1"/>
          <p:nvPr/>
        </p:nvSpPr>
        <p:spPr>
          <a:xfrm>
            <a:off x="251520" y="368608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0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/>
          <p:cNvSpPr txBox="1"/>
          <p:nvPr/>
        </p:nvSpPr>
        <p:spPr>
          <a:xfrm>
            <a:off x="6797224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32148" y="1151920"/>
            <a:ext cx="6479704" cy="4893647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R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espuestas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inmunes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adaptativas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iniciadas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placa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>
                <a:latin typeface="Comic Sans MS" panose="030F0702030302020204" pitchFamily="66" charset="0"/>
              </a:rPr>
              <a:t>P</a:t>
            </a:r>
            <a:r>
              <a:rPr lang="en-US" sz="1600" dirty="0" smtClean="0">
                <a:latin typeface="Comic Sans MS" panose="030F0702030302020204" pitchFamily="66" charset="0"/>
              </a:rPr>
              <a:t>eyer o en los </a:t>
            </a:r>
            <a:r>
              <a:rPr lang="en-US" sz="1600" dirty="0" err="1" smtClean="0">
                <a:latin typeface="Comic Sans MS" panose="030F0702030302020204" pitchFamily="66" charset="0"/>
              </a:rPr>
              <a:t>nodos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linfáticos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mesentéricos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b="1" dirty="0" smtClean="0">
                <a:latin typeface="Comic Sans MS" panose="030F0702030302020204" pitchFamily="66" charset="0"/>
              </a:rPr>
              <a:t>MLNs</a:t>
            </a:r>
            <a:r>
              <a:rPr lang="en-US" sz="1600" dirty="0">
                <a:latin typeface="Comic Sans MS" panose="030F0702030302020204" pitchFamily="66" charset="0"/>
              </a:rPr>
              <a:t>).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C. T y c. B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activadas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dejan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tejidos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linfoides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hogar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vía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circulación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sanguínea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Las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son </a:t>
            </a:r>
            <a:r>
              <a:rPr lang="en-US" sz="1600" dirty="0" err="1" smtClean="0">
                <a:latin typeface="Comic Sans MS" panose="030F0702030302020204" pitchFamily="66" charset="0"/>
              </a:rPr>
              <a:t>muestradas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principalmente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dendríticas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placa</a:t>
            </a:r>
            <a:r>
              <a:rPr lang="en-US" sz="1600" b="1" dirty="0" smtClean="0">
                <a:latin typeface="Comic Sans MS" panose="030F0702030302020204" pitchFamily="66" charset="0"/>
              </a:rPr>
              <a:t> de Peyer </a:t>
            </a:r>
            <a:r>
              <a:rPr lang="en-US" sz="1600" dirty="0" err="1" smtClean="0">
                <a:latin typeface="Comic Sans MS" panose="030F0702030302020204" pitchFamily="66" charset="0"/>
              </a:rPr>
              <a:t>después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transcitosis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epitelio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especializado</a:t>
            </a:r>
            <a:r>
              <a:rPr lang="en-US" sz="1600" dirty="0" smtClean="0">
                <a:latin typeface="Comic Sans MS" panose="030F0702030302020204" pitchFamily="66" charset="0"/>
              </a:rPr>
              <a:t> (c. “M”)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sobre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órganos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linfáticos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Se ha </a:t>
            </a:r>
            <a:r>
              <a:rPr lang="en-US" sz="1600" dirty="0" err="1" smtClean="0">
                <a:latin typeface="Comic Sans MS" panose="030F0702030302020204" pitchFamily="66" charset="0"/>
              </a:rPr>
              <a:t>sugerido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población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c. 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cX3c-chemokine </a:t>
            </a:r>
            <a:r>
              <a:rPr lang="en-US" sz="1600" dirty="0">
                <a:latin typeface="Comic Sans MS" panose="030F0702030302020204" pitchFamily="66" charset="0"/>
              </a:rPr>
              <a:t>receptor 1 (cX3cr1)+ </a:t>
            </a:r>
            <a:r>
              <a:rPr lang="en-US" sz="1600" dirty="0" smtClean="0">
                <a:latin typeface="Comic Sans MS" panose="030F0702030302020204" pitchFamily="66" charset="0"/>
              </a:rPr>
              <a:t>con </a:t>
            </a:r>
            <a:r>
              <a:rPr lang="en-US" sz="1600" dirty="0" err="1">
                <a:latin typeface="Comic Sans MS" panose="030F0702030302020204" pitchFamily="66" charset="0"/>
              </a:rPr>
              <a:t>c</a:t>
            </a:r>
            <a:r>
              <a:rPr lang="en-US" sz="1600" dirty="0" err="1" smtClean="0">
                <a:latin typeface="Comic Sans MS" panose="030F0702030302020204" pitchFamily="66" charset="0"/>
              </a:rPr>
              <a:t>aracterísticas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macrófagos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enviar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dendritas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dentro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luz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directamente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capturar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Su </a:t>
            </a:r>
            <a:r>
              <a:rPr lang="en-US" sz="1600" dirty="0" err="1" smtClean="0">
                <a:latin typeface="Comic Sans MS" panose="030F0702030302020204" pitchFamily="66" charset="0"/>
              </a:rPr>
              <a:t>rol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presentación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antígenos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permanece</a:t>
            </a:r>
            <a:r>
              <a:rPr lang="en-US" sz="1600" dirty="0" smtClean="0">
                <a:latin typeface="Comic Sans MS" panose="030F0702030302020204" pitchFamily="66" charset="0"/>
              </a:rPr>
              <a:t> controversial </a:t>
            </a:r>
            <a:r>
              <a:rPr lang="en-US" sz="1600" dirty="0" err="1" smtClean="0">
                <a:latin typeface="Comic Sans MS" panose="030F0702030302020204" pitchFamily="66" charset="0"/>
              </a:rPr>
              <a:t>pero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pasar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antigenos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b="1" dirty="0" smtClean="0">
                <a:latin typeface="Comic Sans MS" panose="030F0702030302020204" pitchFamily="66" charset="0"/>
              </a:rPr>
              <a:t>c. DCs </a:t>
            </a:r>
            <a:r>
              <a:rPr lang="en-US" sz="1600" dirty="0" smtClean="0">
                <a:latin typeface="Comic Sans MS" panose="030F0702030302020204" pitchFamily="66" charset="0"/>
              </a:rPr>
              <a:t>cD103+,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cuales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migrar</a:t>
            </a:r>
            <a:r>
              <a:rPr lang="en-US" sz="1600" b="1" dirty="0" smtClean="0">
                <a:latin typeface="Comic Sans MS" panose="030F0702030302020204" pitchFamily="66" charset="0"/>
              </a:rPr>
              <a:t> a MLNs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presentar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antígenos</a:t>
            </a:r>
            <a:r>
              <a:rPr lang="en-US" sz="1600" b="1" dirty="0" smtClean="0">
                <a:latin typeface="Comic Sans MS" panose="030F0702030302020204" pitchFamily="66" charset="0"/>
              </a:rPr>
              <a:t> a c. 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b="1" dirty="0">
              <a:latin typeface="Comic Sans MS" panose="030F0702030302020204" pitchFamily="66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2810941" y="308709"/>
            <a:ext cx="352211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Modulación de la Respuesta 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Inmune Adaptativa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15 CuadroTexto"/>
          <p:cNvSpPr txBox="1"/>
          <p:nvPr/>
        </p:nvSpPr>
        <p:spPr>
          <a:xfrm>
            <a:off x="2110424" y="6180892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921588" y="247328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94539" y="22841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81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41165" y="993713"/>
            <a:ext cx="7494937" cy="4539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s-VE" sz="900" dirty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¿Qué es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humano?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¿De dónde procede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¿Qué tan grande es?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¿Dónde está localizado?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¿Es igual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en todos los individuos?</a:t>
            </a:r>
          </a:p>
          <a:p>
            <a:endParaRPr lang="es-VE" sz="9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¿Cambia el </a:t>
            </a:r>
            <a:r>
              <a:rPr lang="es-VE" sz="1600" dirty="0" err="1" smtClean="0">
                <a:latin typeface="Comic Sans MS" pitchFamily="66" charset="0"/>
              </a:rPr>
              <a:t>microbioma</a:t>
            </a:r>
            <a:r>
              <a:rPr lang="es-VE" sz="1600" dirty="0" smtClean="0">
                <a:latin typeface="Comic Sans MS" pitchFamily="66" charset="0"/>
              </a:rPr>
              <a:t> a lo largo de la vida?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la relación entre </a:t>
            </a:r>
            <a:r>
              <a:rPr lang="es-VE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es-VE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icrobioma</a:t>
            </a:r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Salud y Enfermedad?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400" dirty="0" smtClean="0">
                <a:latin typeface="Comic Sans MS" pitchFamily="66" charset="0"/>
              </a:rPr>
              <a:t>¿Cómo podemos cuidar a nuestros socios </a:t>
            </a:r>
          </a:p>
          <a:p>
            <a:r>
              <a:rPr lang="es-VE" sz="2400" dirty="0">
                <a:latin typeface="Comic Sans MS" pitchFamily="66" charset="0"/>
              </a:rPr>
              <a:t> </a:t>
            </a:r>
            <a:r>
              <a:rPr lang="es-VE" sz="2400" dirty="0" smtClean="0">
                <a:latin typeface="Comic Sans MS" pitchFamily="66" charset="0"/>
              </a:rPr>
              <a:t> microbianos?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439155" y="5704192"/>
            <a:ext cx="2896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100" i="1" dirty="0" smtClean="0">
                <a:solidFill>
                  <a:schemeClr val="bg1"/>
                </a:solidFill>
                <a:latin typeface="Comic Sans MS" pitchFamily="66" charset="0"/>
              </a:rPr>
              <a:t>Human </a:t>
            </a:r>
            <a:r>
              <a:rPr lang="es-VE" sz="1100" i="1" dirty="0" err="1" smtClean="0">
                <a:solidFill>
                  <a:schemeClr val="bg1"/>
                </a:solidFill>
                <a:latin typeface="Comic Sans MS" pitchFamily="66" charset="0"/>
              </a:rPr>
              <a:t>Microbiome</a:t>
            </a:r>
            <a:r>
              <a:rPr lang="es-VE" sz="1100" i="1" dirty="0" smtClean="0">
                <a:solidFill>
                  <a:schemeClr val="bg1"/>
                </a:solidFill>
                <a:latin typeface="Comic Sans MS" pitchFamily="66" charset="0"/>
              </a:rPr>
              <a:t> FAQ</a:t>
            </a:r>
          </a:p>
          <a:p>
            <a:pPr algn="r"/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American </a:t>
            </a:r>
            <a:r>
              <a:rPr lang="es-VE" sz="1100" dirty="0" err="1" smtClean="0">
                <a:solidFill>
                  <a:schemeClr val="bg1"/>
                </a:solidFill>
                <a:latin typeface="Comic Sans MS" pitchFamily="66" charset="0"/>
              </a:rPr>
              <a:t>Academy</a:t>
            </a:r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 of </a:t>
            </a:r>
            <a:r>
              <a:rPr lang="es-VE" sz="1100" dirty="0" err="1" smtClean="0">
                <a:solidFill>
                  <a:schemeClr val="bg1"/>
                </a:solidFill>
                <a:latin typeface="Comic Sans MS" pitchFamily="66" charset="0"/>
              </a:rPr>
              <a:t>Microbiology</a:t>
            </a:r>
            <a:r>
              <a:rPr lang="es-VE" sz="1100" dirty="0" smtClean="0">
                <a:solidFill>
                  <a:schemeClr val="bg1"/>
                </a:solidFill>
                <a:latin typeface="Comic Sans MS" pitchFamily="66" charset="0"/>
              </a:rPr>
              <a:t>. 2013</a:t>
            </a:r>
            <a:endParaRPr lang="es-VE" sz="11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5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21699" y="6575093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C:\Users\Ximena Laboratorio\En Proceso 2013 y 2014\DIGESTIVO 2014\MICROBIOMA SEMINARIO\MICROBIOTA IMAGENES\nri2850-f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7504" r="68838" b="22839"/>
          <a:stretch/>
        </p:blipFill>
        <p:spPr bwMode="auto">
          <a:xfrm>
            <a:off x="3707904" y="1092031"/>
            <a:ext cx="4363295" cy="428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32460" y="3352054"/>
            <a:ext cx="3034805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Las moléculas </a:t>
            </a:r>
            <a:r>
              <a:rPr lang="es-VE" b="1" dirty="0" smtClean="0">
                <a:latin typeface="Comic Sans MS" pitchFamily="66" charset="0"/>
              </a:rPr>
              <a:t>IgA</a:t>
            </a:r>
            <a:r>
              <a:rPr lang="es-VE" dirty="0" smtClean="0">
                <a:latin typeface="Comic Sans MS" pitchFamily="66" charset="0"/>
              </a:rPr>
              <a:t> salen </a:t>
            </a:r>
          </a:p>
          <a:p>
            <a:r>
              <a:rPr lang="es-VE" dirty="0" smtClean="0">
                <a:latin typeface="Comic Sans MS" pitchFamily="66" charset="0"/>
              </a:rPr>
              <a:t>a la luz por el receptor </a:t>
            </a:r>
          </a:p>
          <a:p>
            <a:r>
              <a:rPr lang="es-VE" dirty="0" smtClean="0">
                <a:latin typeface="Comic Sans MS" pitchFamily="66" charset="0"/>
              </a:rPr>
              <a:t>polimérico IgA y </a:t>
            </a:r>
            <a:r>
              <a:rPr lang="es-VE" b="1" dirty="0" smtClean="0">
                <a:latin typeface="Comic Sans MS" pitchFamily="66" charset="0"/>
              </a:rPr>
              <a:t>retienen </a:t>
            </a:r>
          </a:p>
          <a:p>
            <a:r>
              <a:rPr lang="es-VE" b="1" dirty="0" smtClean="0">
                <a:latin typeface="Comic Sans MS" pitchFamily="66" charset="0"/>
              </a:rPr>
              <a:t>las bacterias en el moco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040751" y="2276872"/>
            <a:ext cx="1030448" cy="295583"/>
          </a:xfrm>
          <a:prstGeom prst="rect">
            <a:avLst/>
          </a:prstGeom>
          <a:solidFill>
            <a:srgbClr val="FFD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7296123" y="2195572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Moco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296123" y="3429000"/>
            <a:ext cx="775076" cy="432048"/>
          </a:xfrm>
          <a:prstGeom prst="rect">
            <a:avLst/>
          </a:prstGeom>
          <a:solidFill>
            <a:srgbClr val="FFD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Rectángulo"/>
          <p:cNvSpPr/>
          <p:nvPr/>
        </p:nvSpPr>
        <p:spPr>
          <a:xfrm>
            <a:off x="4664487" y="3428999"/>
            <a:ext cx="864096" cy="774749"/>
          </a:xfrm>
          <a:prstGeom prst="rect">
            <a:avLst/>
          </a:prstGeom>
          <a:solidFill>
            <a:srgbClr val="FFD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4592479" y="3428999"/>
            <a:ext cx="131157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IgA </a:t>
            </a:r>
            <a:r>
              <a:rPr lang="es-VE" sz="1400" b="1" dirty="0" err="1" smtClean="0">
                <a:latin typeface="Comic Sans MS" pitchFamily="66" charset="0"/>
              </a:rPr>
              <a:t>dimérica</a:t>
            </a:r>
            <a:endParaRPr lang="es-VE" sz="1400" b="1" dirty="0" smtClean="0">
              <a:latin typeface="Comic Sans MS" pitchFamily="66" charset="0"/>
            </a:endParaRPr>
          </a:p>
          <a:p>
            <a:r>
              <a:rPr lang="es-VE" sz="1400" b="1" dirty="0" smtClean="0">
                <a:latin typeface="Comic Sans MS" pitchFamily="66" charset="0"/>
              </a:rPr>
              <a:t>secretora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448463" y="5229200"/>
            <a:ext cx="1441089" cy="150520"/>
          </a:xfrm>
          <a:prstGeom prst="rect">
            <a:avLst/>
          </a:prstGeom>
          <a:solidFill>
            <a:srgbClr val="FFE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4288677" y="5210443"/>
            <a:ext cx="158408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Plasmática </a:t>
            </a:r>
          </a:p>
          <a:p>
            <a:r>
              <a:rPr lang="es-VE" sz="1600" b="1" dirty="0">
                <a:latin typeface="Comic Sans MS" pitchFamily="66" charset="0"/>
              </a:rPr>
              <a:t>s</a:t>
            </a:r>
            <a:r>
              <a:rPr lang="es-VE" sz="1600" b="1" dirty="0" smtClean="0">
                <a:latin typeface="Comic Sans MS" pitchFamily="66" charset="0"/>
              </a:rPr>
              <a:t>ecreta IgA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971956" y="1102828"/>
            <a:ext cx="1595309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Modulación de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la Respuesta </a:t>
            </a:r>
          </a:p>
          <a:p>
            <a:pPr algn="ctr"/>
            <a:r>
              <a:rPr lang="es-VE" sz="1600" b="1" dirty="0">
                <a:latin typeface="Comic Sans MS" pitchFamily="66" charset="0"/>
              </a:rPr>
              <a:t>I</a:t>
            </a:r>
            <a:r>
              <a:rPr lang="es-VE" sz="1600" b="1" dirty="0" smtClean="0">
                <a:latin typeface="Comic Sans MS" pitchFamily="66" charset="0"/>
              </a:rPr>
              <a:t>nmune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Adaptativa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9" name="6 CuadroTexto"/>
          <p:cNvSpPr txBox="1"/>
          <p:nvPr/>
        </p:nvSpPr>
        <p:spPr>
          <a:xfrm>
            <a:off x="319934" y="30680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378070" y="1889340"/>
            <a:ext cx="657413" cy="369332"/>
          </a:xfrm>
          <a:prstGeom prst="rect">
            <a:avLst/>
          </a:prstGeom>
          <a:solidFill>
            <a:srgbClr val="DDE9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TLR</a:t>
            </a:r>
          </a:p>
        </p:txBody>
      </p:sp>
      <p:sp>
        <p:nvSpPr>
          <p:cNvPr id="21" name="13 CuadroTexto"/>
          <p:cNvSpPr txBox="1"/>
          <p:nvPr/>
        </p:nvSpPr>
        <p:spPr>
          <a:xfrm>
            <a:off x="104458" y="5010388"/>
            <a:ext cx="3462807" cy="7386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CKs del epitelio:</a:t>
            </a:r>
          </a:p>
          <a:p>
            <a:r>
              <a:rPr lang="es-VE" sz="1400" b="1" dirty="0" smtClean="0">
                <a:latin typeface="Comic Sans MS" pitchFamily="66" charset="0"/>
              </a:rPr>
              <a:t>BAFF: </a:t>
            </a:r>
            <a:r>
              <a:rPr lang="es-VE" sz="1400" dirty="0" smtClean="0">
                <a:latin typeface="Comic Sans MS" pitchFamily="66" charset="0"/>
              </a:rPr>
              <a:t>factor </a:t>
            </a:r>
            <a:r>
              <a:rPr lang="es-VE" sz="1400" dirty="0" err="1" smtClean="0">
                <a:latin typeface="Comic Sans MS" pitchFamily="66" charset="0"/>
              </a:rPr>
              <a:t>activante</a:t>
            </a:r>
            <a:r>
              <a:rPr lang="es-VE" sz="1400" dirty="0" smtClean="0">
                <a:latin typeface="Comic Sans MS" pitchFamily="66" charset="0"/>
              </a:rPr>
              <a:t>  de c. B </a:t>
            </a:r>
          </a:p>
          <a:p>
            <a:r>
              <a:rPr lang="es-VE" sz="1400" b="1" dirty="0" smtClean="0">
                <a:latin typeface="Comic Sans MS" pitchFamily="66" charset="0"/>
              </a:rPr>
              <a:t>APRIL</a:t>
            </a:r>
            <a:r>
              <a:rPr lang="es-VE" sz="1400" dirty="0" smtClean="0">
                <a:latin typeface="Comic Sans MS" pitchFamily="66" charset="0"/>
              </a:rPr>
              <a:t>: ligando que induce proliferación</a:t>
            </a:r>
          </a:p>
        </p:txBody>
      </p:sp>
      <p:sp>
        <p:nvSpPr>
          <p:cNvPr id="22" name="15 CuadroTexto"/>
          <p:cNvSpPr txBox="1"/>
          <p:nvPr/>
        </p:nvSpPr>
        <p:spPr>
          <a:xfrm>
            <a:off x="3607886" y="5907059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334538" y="722699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281510" y="1092031"/>
            <a:ext cx="1765139" cy="369332"/>
          </a:xfrm>
          <a:prstGeom prst="rect">
            <a:avLst/>
          </a:prstGeom>
          <a:solidFill>
            <a:srgbClr val="E8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6035483" y="671113"/>
            <a:ext cx="270939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Comic Sans MS" pitchFamily="66" charset="0"/>
              </a:rPr>
              <a:t>L</a:t>
            </a:r>
            <a:r>
              <a:rPr lang="es-VE" sz="1600" dirty="0" smtClean="0">
                <a:latin typeface="Comic Sans MS" pitchFamily="66" charset="0"/>
              </a:rPr>
              <a:t>os productos derivados </a:t>
            </a:r>
          </a:p>
          <a:p>
            <a:r>
              <a:rPr lang="es-VE" sz="1600" dirty="0" smtClean="0">
                <a:latin typeface="Comic Sans MS" pitchFamily="66" charset="0"/>
              </a:rPr>
              <a:t>del </a:t>
            </a:r>
            <a:r>
              <a:rPr lang="es-VE" sz="1600" dirty="0" err="1" smtClean="0">
                <a:latin typeface="Comic Sans MS" pitchFamily="66" charset="0"/>
              </a:rPr>
              <a:t>microbiota</a:t>
            </a:r>
            <a:r>
              <a:rPr lang="es-VE" sz="1600" dirty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activan a </a:t>
            </a:r>
          </a:p>
          <a:p>
            <a:r>
              <a:rPr lang="es-VE" sz="1600" dirty="0" smtClean="0">
                <a:latin typeface="Comic Sans MS" pitchFamily="66" charset="0"/>
              </a:rPr>
              <a:t>receptores </a:t>
            </a:r>
            <a:r>
              <a:rPr lang="es-VE" sz="1600" i="1" dirty="0" err="1" smtClean="0">
                <a:latin typeface="Comic Sans MS" pitchFamily="66" charset="0"/>
              </a:rPr>
              <a:t>Toll</a:t>
            </a:r>
            <a:r>
              <a:rPr lang="es-VE" sz="1600" i="1" dirty="0" smtClean="0">
                <a:latin typeface="Comic Sans MS" pitchFamily="66" charset="0"/>
              </a:rPr>
              <a:t> </a:t>
            </a:r>
            <a:r>
              <a:rPr lang="es-VE" sz="1600" i="1" dirty="0" err="1" smtClean="0">
                <a:latin typeface="Comic Sans MS" pitchFamily="66" charset="0"/>
              </a:rPr>
              <a:t>like</a:t>
            </a:r>
            <a:r>
              <a:rPr lang="es-VE" sz="1600" i="1" dirty="0" smtClean="0">
                <a:latin typeface="Comic Sans MS" pitchFamily="66" charset="0"/>
              </a:rPr>
              <a:t>  </a:t>
            </a:r>
            <a:r>
              <a:rPr lang="es-VE" sz="1600" dirty="0" smtClean="0">
                <a:latin typeface="Comic Sans MS" pitchFamily="66" charset="0"/>
              </a:rPr>
              <a:t>(</a:t>
            </a:r>
            <a:r>
              <a:rPr lang="es-VE" sz="1600" b="1" dirty="0" smtClean="0">
                <a:latin typeface="Comic Sans MS" pitchFamily="66" charset="0"/>
              </a:rPr>
              <a:t>TLR</a:t>
            </a:r>
            <a:r>
              <a:rPr lang="es-VE" sz="1600" dirty="0" smtClean="0">
                <a:latin typeface="Comic Sans MS" pitchFamily="66" charset="0"/>
              </a:rPr>
              <a:t>)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281510" y="4113448"/>
            <a:ext cx="1765139" cy="1266272"/>
          </a:xfrm>
          <a:prstGeom prst="rect">
            <a:avLst/>
          </a:prstGeom>
          <a:solidFill>
            <a:srgbClr val="FEE9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6206621" y="4069475"/>
            <a:ext cx="2709585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BAFF y APRIL son 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CK </a:t>
            </a:r>
          </a:p>
          <a:p>
            <a:r>
              <a:rPr lang="es-VE" sz="1600" dirty="0" smtClean="0">
                <a:latin typeface="Comic Sans MS" pitchFamily="66" charset="0"/>
              </a:rPr>
              <a:t>producidas por </a:t>
            </a:r>
            <a:r>
              <a:rPr lang="es-VE" sz="1600" b="1" dirty="0" smtClean="0">
                <a:latin typeface="Comic Sans MS" pitchFamily="66" charset="0"/>
              </a:rPr>
              <a:t>epitelio</a:t>
            </a:r>
            <a:r>
              <a:rPr lang="es-VE" sz="1600" dirty="0" smtClean="0">
                <a:latin typeface="Comic Sans MS" pitchFamily="66" charset="0"/>
              </a:rPr>
              <a:t> y promueven respuestas </a:t>
            </a:r>
          </a:p>
          <a:p>
            <a:r>
              <a:rPr lang="es-VE" sz="1600" dirty="0" smtClean="0">
                <a:latin typeface="Comic Sans MS" pitchFamily="66" charset="0"/>
              </a:rPr>
              <a:t>de </a:t>
            </a:r>
            <a:r>
              <a:rPr lang="es-VE" sz="1600" b="1" dirty="0" smtClean="0">
                <a:latin typeface="Comic Sans MS" pitchFamily="66" charset="0"/>
              </a:rPr>
              <a:t>IgA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1600" b="1" dirty="0" smtClean="0">
                <a:latin typeface="Comic Sans MS" pitchFamily="66" charset="0"/>
              </a:rPr>
              <a:t>c. T dependientes y c. T independientes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6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8" grpId="0" animBg="1"/>
      <p:bldP spid="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71235" y="660346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33566" y="1661678"/>
            <a:ext cx="6952116" cy="4278094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Productos</a:t>
            </a:r>
            <a:r>
              <a:rPr lang="en-US" sz="1600" dirty="0" smtClean="0">
                <a:latin typeface="Comic Sans MS" panose="030F0702030302020204" pitchFamily="66" charset="0"/>
              </a:rPr>
              <a:t> del microbiota </a:t>
            </a:r>
            <a:r>
              <a:rPr lang="en-US" sz="1600" dirty="0" err="1" smtClean="0">
                <a:latin typeface="Comic Sans MS" panose="030F0702030302020204" pitchFamily="66" charset="0"/>
              </a:rPr>
              <a:t>activan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receptores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i="1" dirty="0" smtClean="0">
                <a:latin typeface="Comic Sans MS" panose="030F0702030302020204" pitchFamily="66" charset="0"/>
              </a:rPr>
              <a:t>toll like </a:t>
            </a:r>
            <a:r>
              <a:rPr lang="en-US" sz="1600" b="1" dirty="0" smtClean="0">
                <a:latin typeface="Comic Sans MS" panose="030F0702030302020204" pitchFamily="66" charset="0"/>
              </a:rPr>
              <a:t>(TLRs</a:t>
            </a:r>
            <a:r>
              <a:rPr lang="en-US" sz="1600" dirty="0"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latin typeface="Comic Sans MS" panose="030F0702030302020204" pitchFamily="66" charset="0"/>
              </a:rPr>
              <a:t>expresados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c. </a:t>
            </a:r>
            <a:r>
              <a:rPr lang="en-US" sz="1600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</a:rPr>
              <a:t>, lo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lleva</a:t>
            </a:r>
            <a:r>
              <a:rPr lang="en-US" sz="1600" dirty="0" smtClean="0">
                <a:latin typeface="Comic Sans MS" panose="030F0702030302020204" pitchFamily="66" charset="0"/>
              </a:rPr>
              <a:t> a la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factor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activante</a:t>
            </a:r>
            <a:r>
              <a:rPr lang="en-US" sz="1600" b="1" dirty="0" smtClean="0">
                <a:latin typeface="Comic Sans MS" panose="030F0702030302020204" pitchFamily="66" charset="0"/>
              </a:rPr>
              <a:t> de c. B </a:t>
            </a:r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b="1" dirty="0">
                <a:latin typeface="Comic Sans MS" panose="030F0702030302020204" pitchFamily="66" charset="0"/>
              </a:rPr>
              <a:t>BAFF</a:t>
            </a:r>
            <a:r>
              <a:rPr lang="en-US" sz="1600" dirty="0">
                <a:latin typeface="Comic Sans MS" panose="030F0702030302020204" pitchFamily="66" charset="0"/>
              </a:rPr>
              <a:t>)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smtClean="0">
                <a:latin typeface="Comic Sans MS" panose="030F0702030302020204" pitchFamily="66" charset="0"/>
              </a:rPr>
              <a:t>ligando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que</a:t>
            </a:r>
            <a:r>
              <a:rPr lang="en-US" sz="1600" b="1" dirty="0" smtClean="0">
                <a:latin typeface="Comic Sans MS" panose="030F0702030302020204" pitchFamily="66" charset="0"/>
              </a:rPr>
              <a:t> induce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proliferación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b="1" dirty="0" smtClean="0">
                <a:latin typeface="Comic Sans MS" panose="030F0702030302020204" pitchFamily="66" charset="0"/>
              </a:rPr>
              <a:t>APRIL</a:t>
            </a:r>
            <a:r>
              <a:rPr lang="en-US" sz="1600" dirty="0">
                <a:latin typeface="Comic Sans MS" panose="030F0702030302020204" pitchFamily="66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Estas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CK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promueven</a:t>
            </a:r>
            <a:r>
              <a:rPr lang="en-US" sz="1600" b="1" dirty="0" smtClean="0">
                <a:latin typeface="Comic Sans MS" panose="030F0702030302020204" pitchFamily="66" charset="0"/>
              </a:rPr>
              <a:t> switching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latin typeface="Comic Sans MS" panose="030F0702030302020204" pitchFamily="66" charset="0"/>
              </a:rPr>
              <a:t> de IgA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dependiente</a:t>
            </a:r>
            <a:r>
              <a:rPr lang="en-US" sz="1600" dirty="0" smtClean="0">
                <a:latin typeface="Comic Sans MS" panose="030F0702030302020204" pitchFamily="66" charset="0"/>
              </a:rPr>
              <a:t> e </a:t>
            </a:r>
            <a:r>
              <a:rPr lang="en-US" sz="1600" dirty="0" err="1" smtClean="0">
                <a:latin typeface="Comic Sans MS" panose="030F0702030302020204" pitchFamily="66" charset="0"/>
              </a:rPr>
              <a:t>independiente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de c. T </a:t>
            </a:r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Plasmáticas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moléculas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IgA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diméricas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son </a:t>
            </a:r>
            <a:r>
              <a:rPr lang="en-US" sz="1600" i="1" dirty="0" err="1" smtClean="0">
                <a:latin typeface="Comic Sans MS" panose="030F0702030302020204" pitchFamily="66" charset="0"/>
              </a:rPr>
              <a:t>transcitosadas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dentro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luz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b="1" dirty="0" smtClean="0">
                <a:latin typeface="Comic Sans MS" panose="030F0702030302020204" pitchFamily="66" charset="0"/>
              </a:rPr>
              <a:t>receptor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IgA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polimérico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cuya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expresión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upregulada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por</a:t>
            </a:r>
            <a:r>
              <a:rPr lang="en-US" sz="1600" b="1" dirty="0" smtClean="0">
                <a:latin typeface="Comic Sans MS" panose="030F0702030302020204" pitchFamily="66" charset="0"/>
              </a:rPr>
              <a:t> el microbiota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b="1" dirty="0" smtClean="0">
                <a:latin typeface="Comic Sans MS" panose="030F0702030302020204" pitchFamily="66" charset="0"/>
              </a:rPr>
              <a:t>parte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extracelular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este</a:t>
            </a:r>
            <a:r>
              <a:rPr lang="en-US" sz="1600" b="1" dirty="0" smtClean="0">
                <a:latin typeface="Comic Sans MS" panose="030F0702030302020204" pitchFamily="66" charset="0"/>
              </a:rPr>
              <a:t> receptor</a:t>
            </a:r>
            <a:r>
              <a:rPr lang="en-US" sz="1600" dirty="0" smtClean="0">
                <a:latin typeface="Comic Sans MS" panose="030F0702030302020204" pitchFamily="66" charset="0"/>
              </a:rPr>
              <a:t> permanence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asociado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smtClean="0">
                <a:latin typeface="Comic Sans MS" panose="030F0702030302020204" pitchFamily="66" charset="0"/>
              </a:rPr>
              <a:t>IgA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luego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liberación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dentro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luz</a:t>
            </a:r>
            <a:r>
              <a:rPr lang="en-US" sz="1600" dirty="0" smtClean="0">
                <a:latin typeface="Comic Sans MS" panose="030F0702030302020204" pitchFamily="66" charset="0"/>
              </a:rPr>
              <a:t> forma la </a:t>
            </a:r>
            <a:r>
              <a:rPr lang="en-US" sz="1600" b="1" dirty="0" smtClean="0">
                <a:latin typeface="Comic Sans MS" panose="030F0702030302020204" pitchFamily="66" charset="0"/>
              </a:rPr>
              <a:t>IgA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secretora</a:t>
            </a:r>
            <a:r>
              <a:rPr lang="en-US" sz="1600" b="1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Estas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moléculas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IgAs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forman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complejos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inmunes</a:t>
            </a:r>
            <a:r>
              <a:rPr lang="en-US" sz="1600" b="1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son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retenidos</a:t>
            </a:r>
            <a:r>
              <a:rPr lang="en-US" sz="1600" b="1" dirty="0" smtClean="0">
                <a:latin typeface="Comic Sans MS" panose="030F0702030302020204" pitchFamily="66" charset="0"/>
              </a:rPr>
              <a:t> en el moco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8" name="16 CuadroTexto"/>
          <p:cNvSpPr txBox="1"/>
          <p:nvPr/>
        </p:nvSpPr>
        <p:spPr>
          <a:xfrm>
            <a:off x="2229494" y="702796"/>
            <a:ext cx="468500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Modulación de la Respuesta </a:t>
            </a:r>
            <a:r>
              <a:rPr lang="es-VE" sz="2000" b="1" dirty="0" smtClean="0">
                <a:latin typeface="Comic Sans MS" pitchFamily="66" charset="0"/>
              </a:rPr>
              <a:t>Inmune </a:t>
            </a:r>
            <a:r>
              <a:rPr lang="es-VE" sz="2000" b="1" dirty="0">
                <a:latin typeface="Comic Sans MS" pitchFamily="66" charset="0"/>
              </a:rPr>
              <a:t>A</a:t>
            </a:r>
            <a:r>
              <a:rPr lang="es-VE" sz="2000" b="1" dirty="0" smtClean="0">
                <a:latin typeface="Comic Sans MS" pitchFamily="66" charset="0"/>
              </a:rPr>
              <a:t>daptativa</a:t>
            </a:r>
            <a:r>
              <a:rPr lang="es-VE" sz="2000" dirty="0" smtClean="0">
                <a:latin typeface="Comic Sans MS" pitchFamily="66" charset="0"/>
              </a:rPr>
              <a:t> por Microbiota Intestinal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0" name="15 CuadroTexto"/>
          <p:cNvSpPr txBox="1"/>
          <p:nvPr/>
        </p:nvSpPr>
        <p:spPr>
          <a:xfrm>
            <a:off x="1969754" y="6056175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319934" y="306805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334538" y="722699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</p:spTree>
    <p:extLst>
      <p:ext uri="{BB962C8B-B14F-4D97-AF65-F5344CB8AC3E}">
        <p14:creationId xmlns:p14="http://schemas.microsoft.com/office/powerpoint/2010/main" val="376584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ximena\Desktop\imagenes microb\Imagen64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17" y="688402"/>
            <a:ext cx="7103994" cy="597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832160" y="5014050"/>
            <a:ext cx="158088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Dendrítica 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tolerogénica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57199" y="4918117"/>
            <a:ext cx="1432697" cy="1354217"/>
          </a:xfrm>
          <a:prstGeom prst="rect">
            <a:avLst/>
          </a:prstGeom>
          <a:solidFill>
            <a:srgbClr val="C6D9F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c.T</a:t>
            </a:r>
            <a:r>
              <a:rPr lang="es-VE" sz="1600" b="1" dirty="0" smtClean="0">
                <a:latin typeface="Comic Sans MS" pitchFamily="66" charset="0"/>
              </a:rPr>
              <a:t> </a:t>
            </a:r>
            <a:r>
              <a:rPr lang="es-VE" sz="1600" b="1" dirty="0" err="1" smtClean="0">
                <a:latin typeface="Comic Sans MS" pitchFamily="66" charset="0"/>
              </a:rPr>
              <a:t>reg</a:t>
            </a:r>
            <a:r>
              <a:rPr lang="es-VE" sz="1600" b="1" dirty="0" smtClean="0">
                <a:latin typeface="Comic Sans MS" pitchFamily="66" charset="0"/>
              </a:rPr>
              <a:t> mantiene </a:t>
            </a:r>
          </a:p>
          <a:p>
            <a:r>
              <a:rPr lang="es-VE" b="1" dirty="0" smtClean="0">
                <a:latin typeface="Comic Sans MS" pitchFamily="66" charset="0"/>
              </a:rPr>
              <a:t>tolerancia</a:t>
            </a:r>
            <a:r>
              <a:rPr lang="es-VE" sz="1600" b="1" dirty="0" smtClean="0">
                <a:latin typeface="Comic Sans MS" pitchFamily="66" charset="0"/>
              </a:rPr>
              <a:t> a comida y </a:t>
            </a:r>
          </a:p>
          <a:p>
            <a:r>
              <a:rPr lang="es-VE" sz="1600" b="1" dirty="0" smtClean="0">
                <a:latin typeface="Comic Sans MS" pitchFamily="66" charset="0"/>
              </a:rPr>
              <a:t>comensales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792180" y="5027125"/>
            <a:ext cx="2003893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 y Th17 mantienen la barrera intestinal por reclutar macrófagos y neutrófilos e inducir </a:t>
            </a:r>
            <a:r>
              <a:rPr lang="es-VE" sz="1400" b="1" dirty="0" err="1" smtClean="0">
                <a:latin typeface="Comic Sans MS" pitchFamily="66" charset="0"/>
              </a:rPr>
              <a:t>Defensinas</a:t>
            </a:r>
            <a:r>
              <a:rPr lang="es-VE" sz="1400" b="1" dirty="0" smtClean="0">
                <a:latin typeface="Comic Sans MS" pitchFamily="66" charset="0"/>
              </a:rPr>
              <a:t> antibacterianas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181353" y="934717"/>
            <a:ext cx="283763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Bacterias segmentadas </a:t>
            </a:r>
          </a:p>
          <a:p>
            <a:r>
              <a:rPr lang="es-VE" b="1" dirty="0" smtClean="0">
                <a:latin typeface="Comic Sans MS" pitchFamily="66" charset="0"/>
              </a:rPr>
              <a:t>filamentosas (SFB)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458949" y="2834278"/>
            <a:ext cx="151216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ATP </a:t>
            </a:r>
            <a:r>
              <a:rPr lang="es-VE" sz="1200" b="1" dirty="0" err="1" smtClean="0">
                <a:latin typeface="Comic Sans MS" pitchFamily="66" charset="0"/>
              </a:rPr>
              <a:t>bacterial</a:t>
            </a:r>
            <a:r>
              <a:rPr lang="es-VE" sz="1200" b="1" dirty="0" smtClean="0">
                <a:latin typeface="Comic Sans MS" pitchFamily="66" charset="0"/>
              </a:rPr>
              <a:t> y</a:t>
            </a:r>
          </a:p>
          <a:p>
            <a:r>
              <a:rPr lang="es-VE" sz="1200" b="1" dirty="0" smtClean="0">
                <a:latin typeface="Comic Sans MS" pitchFamily="66" charset="0"/>
              </a:rPr>
              <a:t>SAA inducido por </a:t>
            </a:r>
          </a:p>
          <a:p>
            <a:r>
              <a:rPr lang="es-VE" sz="1200" b="1" dirty="0" smtClean="0">
                <a:latin typeface="Comic Sans MS" pitchFamily="66" charset="0"/>
              </a:rPr>
              <a:t>Bacteria activan </a:t>
            </a:r>
          </a:p>
          <a:p>
            <a:r>
              <a:rPr lang="es-VE" sz="1200" b="1" dirty="0" smtClean="0">
                <a:latin typeface="Comic Sans MS" pitchFamily="66" charset="0"/>
              </a:rPr>
              <a:t>a c. </a:t>
            </a:r>
            <a:r>
              <a:rPr lang="es-VE" sz="1200" b="1" dirty="0" err="1" smtClean="0">
                <a:latin typeface="Comic Sans MS" pitchFamily="66" charset="0"/>
              </a:rPr>
              <a:t>Ds</a:t>
            </a:r>
            <a:r>
              <a:rPr lang="es-VE" sz="1200" b="1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2282265" y="2906925"/>
            <a:ext cx="1261854" cy="7281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0" name="19 Conector recto"/>
          <p:cNvCxnSpPr/>
          <p:nvPr/>
        </p:nvCxnSpPr>
        <p:spPr>
          <a:xfrm>
            <a:off x="4071388" y="908720"/>
            <a:ext cx="0" cy="59224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6338635" y="2845157"/>
            <a:ext cx="2457438" cy="2181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14585" y="2918094"/>
            <a:ext cx="1762422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SBF induce producción </a:t>
            </a:r>
          </a:p>
          <a:p>
            <a:r>
              <a:rPr lang="es-VE" sz="1600" b="1" dirty="0" smtClean="0">
                <a:latin typeface="Comic Sans MS" pitchFamily="66" charset="0"/>
              </a:rPr>
              <a:t>IL12 en </a:t>
            </a:r>
            <a:r>
              <a:rPr lang="es-VE" sz="1600" b="1" dirty="0" err="1" smtClean="0">
                <a:latin typeface="Comic Sans MS" pitchFamily="66" charset="0"/>
              </a:rPr>
              <a:t>c.Ds</a:t>
            </a:r>
            <a:r>
              <a:rPr lang="es-VE" sz="1600" b="1" dirty="0" smtClean="0">
                <a:latin typeface="Comic Sans MS" pitchFamily="66" charset="0"/>
              </a:rPr>
              <a:t>. por mecanismos </a:t>
            </a:r>
          </a:p>
          <a:p>
            <a:r>
              <a:rPr lang="es-VE" sz="1600" b="1" dirty="0" smtClean="0">
                <a:latin typeface="Comic Sans MS" pitchFamily="66" charset="0"/>
              </a:rPr>
              <a:t>desconocidos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951088" y="3692423"/>
            <a:ext cx="850315" cy="4320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23 CuadroTexto"/>
          <p:cNvSpPr txBox="1"/>
          <p:nvPr/>
        </p:nvSpPr>
        <p:spPr>
          <a:xfrm>
            <a:off x="4738350" y="4570495"/>
            <a:ext cx="149592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Dendríticas </a:t>
            </a:r>
          </a:p>
          <a:p>
            <a:r>
              <a:rPr lang="es-VE" sz="1400" b="1" dirty="0" smtClean="0">
                <a:latin typeface="Comic Sans MS" pitchFamily="66" charset="0"/>
              </a:rPr>
              <a:t>Inflamatorias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040115" y="271256"/>
            <a:ext cx="52813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Modulación de la Respuesta </a:t>
            </a:r>
            <a:r>
              <a:rPr lang="es-VE" b="1" dirty="0">
                <a:latin typeface="Comic Sans MS" pitchFamily="66" charset="0"/>
              </a:rPr>
              <a:t>I</a:t>
            </a:r>
            <a:r>
              <a:rPr lang="es-VE" b="1" dirty="0" smtClean="0">
                <a:latin typeface="Comic Sans MS" pitchFamily="66" charset="0"/>
              </a:rPr>
              <a:t>nmune Adaptativa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28" name="23 CuadroTexto"/>
          <p:cNvSpPr txBox="1"/>
          <p:nvPr/>
        </p:nvSpPr>
        <p:spPr>
          <a:xfrm>
            <a:off x="4278463" y="6453794"/>
            <a:ext cx="8819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Th17</a:t>
            </a:r>
          </a:p>
        </p:txBody>
      </p:sp>
      <p:sp>
        <p:nvSpPr>
          <p:cNvPr id="29" name="23 CuadroTexto"/>
          <p:cNvSpPr txBox="1"/>
          <p:nvPr/>
        </p:nvSpPr>
        <p:spPr>
          <a:xfrm>
            <a:off x="5446287" y="6422813"/>
            <a:ext cx="77296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613083" y="5083069"/>
            <a:ext cx="547353" cy="5488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23 CuadroTexto"/>
          <p:cNvSpPr txBox="1"/>
          <p:nvPr/>
        </p:nvSpPr>
        <p:spPr>
          <a:xfrm>
            <a:off x="4632245" y="5139881"/>
            <a:ext cx="109356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IL-1,IL-6</a:t>
            </a:r>
          </a:p>
          <a:p>
            <a:r>
              <a:rPr lang="es-VE" sz="1400" b="1" dirty="0" smtClean="0">
                <a:latin typeface="Comic Sans MS" pitchFamily="66" charset="0"/>
              </a:rPr>
              <a:t>IL-23</a:t>
            </a:r>
          </a:p>
        </p:txBody>
      </p:sp>
      <p:sp>
        <p:nvSpPr>
          <p:cNvPr id="31" name="23 CuadroTexto"/>
          <p:cNvSpPr txBox="1"/>
          <p:nvPr/>
        </p:nvSpPr>
        <p:spPr>
          <a:xfrm>
            <a:off x="6105355" y="5085197"/>
            <a:ext cx="70884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IL-12</a:t>
            </a:r>
          </a:p>
        </p:txBody>
      </p:sp>
      <p:sp>
        <p:nvSpPr>
          <p:cNvPr id="32" name="13 CuadroTexto"/>
          <p:cNvSpPr txBox="1"/>
          <p:nvPr/>
        </p:nvSpPr>
        <p:spPr>
          <a:xfrm>
            <a:off x="2236748" y="1779809"/>
            <a:ext cx="1309974" cy="369332"/>
          </a:xfrm>
          <a:prstGeom prst="rect">
            <a:avLst/>
          </a:prstGeom>
          <a:solidFill>
            <a:srgbClr val="C6D9F1"/>
          </a:solidFill>
        </p:spPr>
        <p:txBody>
          <a:bodyPr wrap="none" rtlCol="0">
            <a:spAutoFit/>
          </a:bodyPr>
          <a:lstStyle/>
          <a:p>
            <a:r>
              <a:rPr lang="es-VE" b="1" i="1" dirty="0" smtClean="0">
                <a:latin typeface="Comic Sans MS" pitchFamily="66" charset="0"/>
              </a:rPr>
              <a:t>B. </a:t>
            </a:r>
            <a:r>
              <a:rPr lang="es-VE" b="1" i="1" dirty="0" err="1" smtClean="0">
                <a:latin typeface="Comic Sans MS" pitchFamily="66" charset="0"/>
              </a:rPr>
              <a:t>fragilis</a:t>
            </a:r>
            <a:endParaRPr lang="es-VE" b="1" i="1" dirty="0" smtClean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254984" y="2953757"/>
            <a:ext cx="1479892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Polisacárido A </a:t>
            </a:r>
          </a:p>
          <a:p>
            <a:r>
              <a:rPr lang="es-VE" sz="1400" b="1" dirty="0" smtClean="0">
                <a:latin typeface="Comic Sans MS" pitchFamily="66" charset="0"/>
              </a:rPr>
              <a:t>capsular </a:t>
            </a:r>
          </a:p>
          <a:p>
            <a:r>
              <a:rPr lang="es-VE" sz="1400" b="1" dirty="0" smtClean="0">
                <a:latin typeface="Comic Sans MS" pitchFamily="66" charset="0"/>
              </a:rPr>
              <a:t>de </a:t>
            </a:r>
            <a:r>
              <a:rPr lang="es-VE" sz="1400" b="1" i="1" dirty="0" smtClean="0">
                <a:latin typeface="Comic Sans MS" pitchFamily="66" charset="0"/>
              </a:rPr>
              <a:t>B. </a:t>
            </a:r>
            <a:r>
              <a:rPr lang="es-VE" sz="1400" b="1" i="1" dirty="0" err="1" smtClean="0">
                <a:latin typeface="Comic Sans MS" pitchFamily="66" charset="0"/>
              </a:rPr>
              <a:t>fragilis</a:t>
            </a:r>
            <a:endParaRPr lang="es-VE" sz="1400" b="1" i="1" dirty="0">
              <a:latin typeface="Comic Sans MS" pitchFamily="66" charset="0"/>
            </a:endParaRPr>
          </a:p>
        </p:txBody>
      </p:sp>
      <p:sp>
        <p:nvSpPr>
          <p:cNvPr id="33" name="14 CuadroTexto"/>
          <p:cNvSpPr txBox="1"/>
          <p:nvPr/>
        </p:nvSpPr>
        <p:spPr>
          <a:xfrm>
            <a:off x="142161" y="2392289"/>
            <a:ext cx="115127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Fact. </a:t>
            </a:r>
            <a:r>
              <a:rPr lang="es-VE" sz="1200" b="1" dirty="0" err="1" smtClean="0">
                <a:latin typeface="Comic Sans MS" pitchFamily="66" charset="0"/>
              </a:rPr>
              <a:t>deriv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de c. </a:t>
            </a:r>
            <a:r>
              <a:rPr lang="es-VE" sz="1200" b="1" dirty="0" err="1" smtClean="0">
                <a:latin typeface="Comic Sans MS" pitchFamily="66" charset="0"/>
              </a:rPr>
              <a:t>epitel</a:t>
            </a:r>
            <a:r>
              <a:rPr lang="es-VE" sz="1200" b="1" dirty="0" smtClean="0">
                <a:latin typeface="Comic Sans MS" pitchFamily="66" charset="0"/>
              </a:rPr>
              <a:t>.</a:t>
            </a:r>
            <a:endParaRPr lang="es-VE" sz="1200" b="1" i="1" dirty="0">
              <a:latin typeface="Comic Sans MS" pitchFamily="66" charset="0"/>
            </a:endParaRPr>
          </a:p>
        </p:txBody>
      </p:sp>
      <p:sp>
        <p:nvSpPr>
          <p:cNvPr id="34" name="15 CuadroTexto"/>
          <p:cNvSpPr txBox="1"/>
          <p:nvPr/>
        </p:nvSpPr>
        <p:spPr>
          <a:xfrm>
            <a:off x="54838" y="6391194"/>
            <a:ext cx="401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6 CuadroTexto"/>
          <p:cNvSpPr txBox="1"/>
          <p:nvPr/>
        </p:nvSpPr>
        <p:spPr>
          <a:xfrm>
            <a:off x="198748" y="44624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4 CuadroTexto"/>
          <p:cNvSpPr txBox="1"/>
          <p:nvPr/>
        </p:nvSpPr>
        <p:spPr>
          <a:xfrm>
            <a:off x="213352" y="460518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Inmunidad Adaptativa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72217" y="1268760"/>
            <a:ext cx="778380" cy="292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4071388" y="829850"/>
            <a:ext cx="4724685" cy="5950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Rectángulo 3"/>
          <p:cNvSpPr/>
          <p:nvPr/>
        </p:nvSpPr>
        <p:spPr>
          <a:xfrm>
            <a:off x="3779316" y="2953757"/>
            <a:ext cx="282182" cy="47524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7128954" y="6640058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40115" y="3936141"/>
            <a:ext cx="859436" cy="6064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1960786" y="3977743"/>
            <a:ext cx="1018094" cy="523220"/>
          </a:xfrm>
          <a:prstGeom prst="rect">
            <a:avLst/>
          </a:prstGeom>
          <a:solidFill>
            <a:srgbClr val="FFD9B3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Inducción </a:t>
            </a:r>
          </a:p>
          <a:p>
            <a:r>
              <a:rPr lang="es-VE" sz="1400" b="1" dirty="0" smtClean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Treg</a:t>
            </a:r>
            <a:endParaRPr lang="es-VE" sz="1400" b="1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4 CuadroTexto"/>
          <p:cNvSpPr txBox="1"/>
          <p:nvPr/>
        </p:nvSpPr>
        <p:spPr>
          <a:xfrm>
            <a:off x="6516216" y="658648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64905" y="1926299"/>
            <a:ext cx="5716464" cy="4154984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Dendríticas</a:t>
            </a:r>
            <a:r>
              <a:rPr lang="en-US" b="1" dirty="0" smtClean="0">
                <a:latin typeface="Comic Sans MS" panose="030F0702030302020204" pitchFamily="66" charset="0"/>
              </a:rPr>
              <a:t> (</a:t>
            </a:r>
            <a:r>
              <a:rPr lang="en-US" b="1" dirty="0" err="1" smtClean="0">
                <a:latin typeface="Comic Sans MS" panose="030F0702030302020204" pitchFamily="66" charset="0"/>
              </a:rPr>
              <a:t>c.Ds</a:t>
            </a:r>
            <a:r>
              <a:rPr lang="en-US" b="1" dirty="0" smtClean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cD103 son “</a:t>
            </a:r>
            <a:r>
              <a:rPr lang="en-US" dirty="0" err="1" smtClean="0">
                <a:latin typeface="Comic Sans MS" panose="030F0702030302020204" pitchFamily="66" charset="0"/>
              </a:rPr>
              <a:t>condicionadas</a:t>
            </a:r>
            <a:r>
              <a:rPr lang="en-US" dirty="0" smtClean="0">
                <a:latin typeface="Comic Sans MS" panose="030F0702030302020204" pitchFamily="66" charset="0"/>
              </a:rPr>
              <a:t>”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derivados</a:t>
            </a:r>
            <a:r>
              <a:rPr lang="en-US" b="1" dirty="0" smtClean="0">
                <a:latin typeface="Comic Sans MS" panose="030F0702030302020204" pitchFamily="66" charset="0"/>
              </a:rPr>
              <a:t> de c. </a:t>
            </a:r>
            <a:r>
              <a:rPr lang="en-US" b="1" dirty="0" err="1" smtClean="0">
                <a:latin typeface="Comic Sans MS" panose="030F0702030302020204" pitchFamily="66" charset="0"/>
              </a:rPr>
              <a:t>epiteliales</a:t>
            </a:r>
            <a:r>
              <a:rPr lang="en-US" b="1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linfopoyetina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estromal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tímica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b="1" dirty="0" smtClean="0">
                <a:latin typeface="Comic Sans MS" panose="030F0702030302020204" pitchFamily="66" charset="0"/>
              </a:rPr>
              <a:t>TSLP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</a:rPr>
              <a:t>factor </a:t>
            </a:r>
            <a:r>
              <a:rPr lang="en-US" dirty="0" err="1" smtClean="0">
                <a:latin typeface="Comic Sans MS" panose="030F0702030302020204" pitchFamily="66" charset="0"/>
              </a:rPr>
              <a:t>transformador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crecimiento</a:t>
            </a:r>
            <a:r>
              <a:rPr lang="en-US" dirty="0" smtClean="0">
                <a:latin typeface="Comic Sans MS" panose="030F0702030302020204" pitchFamily="66" charset="0"/>
              </a:rPr>
              <a:t>-β 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b="1" dirty="0">
                <a:latin typeface="Comic Sans MS" panose="030F0702030302020204" pitchFamily="66" charset="0"/>
              </a:rPr>
              <a:t>TGFβ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ácido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retinoico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para </a:t>
            </a:r>
            <a:r>
              <a:rPr lang="en-US" b="1" dirty="0" err="1" smtClean="0">
                <a:latin typeface="Comic Sans MS" panose="030F0702030302020204" pitchFamily="66" charset="0"/>
              </a:rPr>
              <a:t>adquirir</a:t>
            </a:r>
            <a:r>
              <a:rPr lang="en-US" b="1" dirty="0" smtClean="0">
                <a:latin typeface="Comic Sans MS" panose="030F0702030302020204" pitchFamily="66" charset="0"/>
              </a:rPr>
              <a:t> un </a:t>
            </a:r>
            <a:r>
              <a:rPr lang="en-US" b="1" dirty="0" err="1" smtClean="0">
                <a:latin typeface="Comic Sans MS" panose="030F0702030302020204" pitchFamily="66" charset="0"/>
              </a:rPr>
              <a:t>fenotipo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tolerogénico</a:t>
            </a:r>
            <a:r>
              <a:rPr lang="en-US" dirty="0" smtClean="0">
                <a:latin typeface="Comic Sans MS" panose="030F0702030302020204" pitchFamily="66" charset="0"/>
              </a:rPr>
              <a:t>; </a:t>
            </a:r>
            <a:r>
              <a:rPr lang="en-US" b="1" dirty="0" smtClean="0">
                <a:latin typeface="Comic Sans MS" panose="030F0702030302020204" pitchFamily="66" charset="0"/>
              </a:rPr>
              <a:t>c. Ds.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inducción</a:t>
            </a:r>
            <a:r>
              <a:rPr lang="en-US" b="1" dirty="0" smtClean="0">
                <a:latin typeface="Comic Sans MS" panose="030F0702030302020204" pitchFamily="66" charset="0"/>
              </a:rPr>
              <a:t> de c. T </a:t>
            </a:r>
            <a:r>
              <a:rPr lang="en-US" b="1" dirty="0" err="1" smtClean="0">
                <a:latin typeface="Comic Sans MS" panose="030F0702030302020204" pitchFamily="66" charset="0"/>
              </a:rPr>
              <a:t>reguladoras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forkhead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box P3 (FOXP3)+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Productos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derivados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polisacárido</a:t>
            </a:r>
            <a:r>
              <a:rPr lang="en-US" b="1" dirty="0" smtClean="0">
                <a:latin typeface="Comic Sans MS" panose="030F0702030302020204" pitchFamily="66" charset="0"/>
              </a:rPr>
              <a:t> capsular A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i="1" dirty="0" err="1" smtClean="0">
                <a:latin typeface="Comic Sans MS" panose="030F0702030302020204" pitchFamily="66" charset="0"/>
              </a:rPr>
              <a:t>Bacteroides</a:t>
            </a:r>
            <a:r>
              <a:rPr lang="en-US" b="1" i="1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err="1">
                <a:latin typeface="Comic Sans MS" panose="030F0702030302020204" pitchFamily="66" charset="0"/>
              </a:rPr>
              <a:t>fragilis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inducción</a:t>
            </a:r>
            <a:r>
              <a:rPr lang="en-US" b="1" dirty="0" smtClean="0">
                <a:latin typeface="Comic Sans MS" panose="030F0702030302020204" pitchFamily="66" charset="0"/>
              </a:rPr>
              <a:t> de c. T </a:t>
            </a:r>
            <a:r>
              <a:rPr lang="en-US" b="1" dirty="0" err="1" smtClean="0">
                <a:latin typeface="Comic Sans MS" panose="030F0702030302020204" pitchFamily="66" charset="0"/>
              </a:rPr>
              <a:t>reguladoras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IL-10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mecanismo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</a:rPr>
              <a:t> de TLR2.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8" name="15 CuadroTexto"/>
          <p:cNvSpPr txBox="1"/>
          <p:nvPr/>
        </p:nvSpPr>
        <p:spPr>
          <a:xfrm>
            <a:off x="2326893" y="6105387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729993" y="1005602"/>
            <a:ext cx="368401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Modulación de la Respuesta 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Inmune Adaptativa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414772" y="33265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429376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</p:spTree>
    <p:extLst>
      <p:ext uri="{BB962C8B-B14F-4D97-AF65-F5344CB8AC3E}">
        <p14:creationId xmlns:p14="http://schemas.microsoft.com/office/powerpoint/2010/main" val="357307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ximena\Desktop\imagenes microb\Imagen64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17" y="688402"/>
            <a:ext cx="7103994" cy="597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901486" y="5047136"/>
            <a:ext cx="158088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Dendrítica 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Tolerogénica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57199" y="4918117"/>
            <a:ext cx="1432697" cy="13542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c.T</a:t>
            </a:r>
            <a:r>
              <a:rPr lang="es-VE" sz="1600" b="1" dirty="0" smtClean="0">
                <a:latin typeface="Comic Sans MS" pitchFamily="66" charset="0"/>
              </a:rPr>
              <a:t> </a:t>
            </a:r>
            <a:r>
              <a:rPr lang="es-VE" sz="1600" b="1" dirty="0" err="1" smtClean="0">
                <a:latin typeface="Comic Sans MS" pitchFamily="66" charset="0"/>
              </a:rPr>
              <a:t>reg</a:t>
            </a:r>
            <a:r>
              <a:rPr lang="es-VE" sz="1600" b="1" dirty="0" smtClean="0">
                <a:latin typeface="Comic Sans MS" pitchFamily="66" charset="0"/>
              </a:rPr>
              <a:t> mantiene </a:t>
            </a:r>
          </a:p>
          <a:p>
            <a:r>
              <a:rPr lang="es-VE" b="1" dirty="0" smtClean="0">
                <a:latin typeface="Comic Sans MS" pitchFamily="66" charset="0"/>
              </a:rPr>
              <a:t>tolerancia</a:t>
            </a:r>
            <a:r>
              <a:rPr lang="es-VE" sz="1600" b="1" dirty="0" smtClean="0">
                <a:latin typeface="Comic Sans MS" pitchFamily="66" charset="0"/>
              </a:rPr>
              <a:t> a comida y </a:t>
            </a:r>
          </a:p>
          <a:p>
            <a:r>
              <a:rPr lang="es-VE" sz="1600" b="1" dirty="0" smtClean="0">
                <a:latin typeface="Comic Sans MS" pitchFamily="66" charset="0"/>
              </a:rPr>
              <a:t>comensales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805940" y="4941592"/>
            <a:ext cx="2003893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 y Th17 mantienen la barrera intestinal por reclutar macrófagos y neutrófilos e inducir </a:t>
            </a:r>
            <a:r>
              <a:rPr lang="es-VE" sz="1400" b="1" dirty="0" err="1" smtClean="0">
                <a:latin typeface="Comic Sans MS" pitchFamily="66" charset="0"/>
              </a:rPr>
              <a:t>Defensinas</a:t>
            </a:r>
            <a:r>
              <a:rPr lang="es-VE" sz="1400" b="1" dirty="0" smtClean="0">
                <a:latin typeface="Comic Sans MS" pitchFamily="66" charset="0"/>
              </a:rPr>
              <a:t> antibacterianas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181353" y="934717"/>
            <a:ext cx="283763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Bacterias segmentadas </a:t>
            </a:r>
          </a:p>
          <a:p>
            <a:r>
              <a:rPr lang="es-VE" b="1" dirty="0" smtClean="0">
                <a:latin typeface="Comic Sans MS" pitchFamily="66" charset="0"/>
              </a:rPr>
              <a:t>filamentosas (SFB)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458949" y="2834278"/>
            <a:ext cx="151216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ATP bacteriano y</a:t>
            </a:r>
          </a:p>
          <a:p>
            <a:r>
              <a:rPr lang="es-VE" sz="1200" b="1" dirty="0" smtClean="0">
                <a:latin typeface="Comic Sans MS" pitchFamily="66" charset="0"/>
              </a:rPr>
              <a:t>SAA inducido por </a:t>
            </a:r>
          </a:p>
          <a:p>
            <a:r>
              <a:rPr lang="es-VE" sz="1200" b="1" dirty="0" smtClean="0">
                <a:latin typeface="Comic Sans MS" pitchFamily="66" charset="0"/>
              </a:rPr>
              <a:t>Bacteria activan </a:t>
            </a:r>
          </a:p>
          <a:p>
            <a:r>
              <a:rPr lang="es-VE" sz="1200" b="1" dirty="0" smtClean="0">
                <a:latin typeface="Comic Sans MS" pitchFamily="66" charset="0"/>
              </a:rPr>
              <a:t>a c. </a:t>
            </a:r>
            <a:r>
              <a:rPr lang="es-VE" sz="1200" b="1" dirty="0" err="1" smtClean="0">
                <a:latin typeface="Comic Sans MS" pitchFamily="66" charset="0"/>
              </a:rPr>
              <a:t>Ds</a:t>
            </a:r>
            <a:r>
              <a:rPr lang="es-VE" sz="1200" b="1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2282265" y="2906925"/>
            <a:ext cx="1780076" cy="7281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1998980" y="3992147"/>
            <a:ext cx="1192709" cy="523220"/>
          </a:xfrm>
          <a:prstGeom prst="rect">
            <a:avLst/>
          </a:prstGeom>
          <a:solidFill>
            <a:srgbClr val="FFD9B3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Inducción </a:t>
            </a:r>
          </a:p>
          <a:p>
            <a:r>
              <a:rPr lang="es-VE" sz="1400" b="1" dirty="0" smtClean="0">
                <a:latin typeface="Comic Sans MS" pitchFamily="66" charset="0"/>
              </a:rPr>
              <a:t>c. </a:t>
            </a:r>
            <a:r>
              <a:rPr lang="es-VE" sz="1400" b="1" dirty="0" err="1" smtClean="0">
                <a:latin typeface="Comic Sans MS" pitchFamily="66" charset="0"/>
              </a:rPr>
              <a:t>Treg</a:t>
            </a:r>
            <a:endParaRPr lang="es-VE" sz="1400" b="1" i="1" dirty="0">
              <a:latin typeface="Comic Sans MS" pitchFamily="66" charset="0"/>
            </a:endParaRPr>
          </a:p>
        </p:txBody>
      </p:sp>
      <p:cxnSp>
        <p:nvCxnSpPr>
          <p:cNvPr id="20" name="19 Conector recto"/>
          <p:cNvCxnSpPr/>
          <p:nvPr/>
        </p:nvCxnSpPr>
        <p:spPr>
          <a:xfrm>
            <a:off x="4071388" y="908720"/>
            <a:ext cx="0" cy="59224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6338635" y="2759624"/>
            <a:ext cx="1346623" cy="2181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371904" y="3064786"/>
            <a:ext cx="1304307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SBF induce producción </a:t>
            </a:r>
          </a:p>
          <a:p>
            <a:r>
              <a:rPr lang="es-VE" sz="1400" b="1" dirty="0" smtClean="0">
                <a:latin typeface="Comic Sans MS" pitchFamily="66" charset="0"/>
              </a:rPr>
              <a:t>IL12 en </a:t>
            </a:r>
            <a:r>
              <a:rPr lang="es-VE" sz="1400" b="1" dirty="0" err="1" smtClean="0">
                <a:latin typeface="Comic Sans MS" pitchFamily="66" charset="0"/>
              </a:rPr>
              <a:t>c.Ds</a:t>
            </a:r>
            <a:r>
              <a:rPr lang="es-VE" sz="1400" b="1" dirty="0" smtClean="0">
                <a:latin typeface="Comic Sans MS" pitchFamily="66" charset="0"/>
              </a:rPr>
              <a:t>. por mecanismos </a:t>
            </a:r>
          </a:p>
          <a:p>
            <a:r>
              <a:rPr lang="es-VE" sz="1400" b="1" dirty="0" smtClean="0">
                <a:latin typeface="Comic Sans MS" pitchFamily="66" charset="0"/>
              </a:rPr>
              <a:t>desconocidos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951088" y="3692423"/>
            <a:ext cx="850315" cy="43204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23 CuadroTexto"/>
          <p:cNvSpPr txBox="1"/>
          <p:nvPr/>
        </p:nvSpPr>
        <p:spPr>
          <a:xfrm>
            <a:off x="4738350" y="4570495"/>
            <a:ext cx="149592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Dendríticas </a:t>
            </a:r>
          </a:p>
          <a:p>
            <a:r>
              <a:rPr lang="es-VE" sz="1400" b="1" dirty="0" smtClean="0">
                <a:latin typeface="Comic Sans MS" pitchFamily="66" charset="0"/>
              </a:rPr>
              <a:t>Inflamatorias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040115" y="271256"/>
            <a:ext cx="52813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Modulación de la Respuesta </a:t>
            </a:r>
            <a:r>
              <a:rPr lang="es-VE" b="1" dirty="0">
                <a:latin typeface="Comic Sans MS" pitchFamily="66" charset="0"/>
              </a:rPr>
              <a:t>I</a:t>
            </a:r>
            <a:r>
              <a:rPr lang="es-VE" b="1" dirty="0" smtClean="0">
                <a:latin typeface="Comic Sans MS" pitchFamily="66" charset="0"/>
              </a:rPr>
              <a:t>nmune Adaptativa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28" name="23 CuadroTexto"/>
          <p:cNvSpPr txBox="1"/>
          <p:nvPr/>
        </p:nvSpPr>
        <p:spPr>
          <a:xfrm>
            <a:off x="4278463" y="6453794"/>
            <a:ext cx="881973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Th17</a:t>
            </a:r>
          </a:p>
        </p:txBody>
      </p:sp>
      <p:sp>
        <p:nvSpPr>
          <p:cNvPr id="29" name="23 CuadroTexto"/>
          <p:cNvSpPr txBox="1"/>
          <p:nvPr/>
        </p:nvSpPr>
        <p:spPr>
          <a:xfrm>
            <a:off x="5446287" y="6422813"/>
            <a:ext cx="772969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Th1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613083" y="5083069"/>
            <a:ext cx="547353" cy="5488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23 CuadroTexto"/>
          <p:cNvSpPr txBox="1"/>
          <p:nvPr/>
        </p:nvSpPr>
        <p:spPr>
          <a:xfrm>
            <a:off x="4632245" y="5139881"/>
            <a:ext cx="109356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IL-1,IL-6</a:t>
            </a:r>
          </a:p>
          <a:p>
            <a:r>
              <a:rPr lang="es-VE" sz="1400" b="1" dirty="0" smtClean="0">
                <a:latin typeface="Comic Sans MS" pitchFamily="66" charset="0"/>
              </a:rPr>
              <a:t>IL-23</a:t>
            </a:r>
          </a:p>
        </p:txBody>
      </p:sp>
      <p:sp>
        <p:nvSpPr>
          <p:cNvPr id="31" name="23 CuadroTexto"/>
          <p:cNvSpPr txBox="1"/>
          <p:nvPr/>
        </p:nvSpPr>
        <p:spPr>
          <a:xfrm>
            <a:off x="6105355" y="5085197"/>
            <a:ext cx="70884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IL-12</a:t>
            </a:r>
          </a:p>
        </p:txBody>
      </p:sp>
      <p:sp>
        <p:nvSpPr>
          <p:cNvPr id="32" name="13 CuadroTexto"/>
          <p:cNvSpPr txBox="1"/>
          <p:nvPr/>
        </p:nvSpPr>
        <p:spPr>
          <a:xfrm>
            <a:off x="2209965" y="1684987"/>
            <a:ext cx="1309974" cy="369332"/>
          </a:xfrm>
          <a:prstGeom prst="rect">
            <a:avLst/>
          </a:prstGeom>
          <a:solidFill>
            <a:srgbClr val="C6D9F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i="1" dirty="0" smtClean="0">
                <a:latin typeface="Comic Sans MS" pitchFamily="66" charset="0"/>
              </a:rPr>
              <a:t>B. </a:t>
            </a:r>
            <a:r>
              <a:rPr lang="es-VE" b="1" i="1" dirty="0" err="1" smtClean="0">
                <a:latin typeface="Comic Sans MS" pitchFamily="66" charset="0"/>
              </a:rPr>
              <a:t>fragilis</a:t>
            </a:r>
            <a:endParaRPr lang="es-VE" b="1" i="1" dirty="0" smtClean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254984" y="2953757"/>
            <a:ext cx="12891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Polisacárido A </a:t>
            </a:r>
          </a:p>
          <a:p>
            <a:r>
              <a:rPr lang="es-VE" sz="1200" b="1" dirty="0" smtClean="0">
                <a:latin typeface="Comic Sans MS" pitchFamily="66" charset="0"/>
              </a:rPr>
              <a:t>capsular </a:t>
            </a:r>
          </a:p>
          <a:p>
            <a:r>
              <a:rPr lang="es-VE" sz="1200" b="1" dirty="0" smtClean="0">
                <a:latin typeface="Comic Sans MS" pitchFamily="66" charset="0"/>
              </a:rPr>
              <a:t>de </a:t>
            </a:r>
            <a:r>
              <a:rPr lang="es-VE" sz="1200" b="1" i="1" dirty="0" smtClean="0">
                <a:latin typeface="Comic Sans MS" pitchFamily="66" charset="0"/>
              </a:rPr>
              <a:t>B. </a:t>
            </a:r>
            <a:r>
              <a:rPr lang="es-VE" sz="1200" b="1" i="1" dirty="0" err="1" smtClean="0">
                <a:latin typeface="Comic Sans MS" pitchFamily="66" charset="0"/>
              </a:rPr>
              <a:t>fragilis</a:t>
            </a:r>
            <a:endParaRPr lang="es-VE" sz="1200" b="1" i="1" dirty="0">
              <a:latin typeface="Comic Sans MS" pitchFamily="66" charset="0"/>
            </a:endParaRPr>
          </a:p>
        </p:txBody>
      </p:sp>
      <p:sp>
        <p:nvSpPr>
          <p:cNvPr id="33" name="14 CuadroTexto"/>
          <p:cNvSpPr txBox="1"/>
          <p:nvPr/>
        </p:nvSpPr>
        <p:spPr>
          <a:xfrm>
            <a:off x="142161" y="2392289"/>
            <a:ext cx="115127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Fact. </a:t>
            </a:r>
            <a:r>
              <a:rPr lang="es-VE" sz="1200" b="1" dirty="0" err="1" smtClean="0">
                <a:latin typeface="Comic Sans MS" pitchFamily="66" charset="0"/>
              </a:rPr>
              <a:t>deriv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de c. </a:t>
            </a:r>
            <a:r>
              <a:rPr lang="es-VE" sz="1200" b="1" dirty="0" err="1" smtClean="0">
                <a:latin typeface="Comic Sans MS" pitchFamily="66" charset="0"/>
              </a:rPr>
              <a:t>epitel</a:t>
            </a:r>
            <a:r>
              <a:rPr lang="es-VE" sz="1200" b="1" dirty="0" smtClean="0">
                <a:latin typeface="Comic Sans MS" pitchFamily="66" charset="0"/>
              </a:rPr>
              <a:t>.</a:t>
            </a:r>
            <a:endParaRPr lang="es-VE" sz="1200" b="1" i="1" dirty="0">
              <a:latin typeface="Comic Sans MS" pitchFamily="66" charset="0"/>
            </a:endParaRPr>
          </a:p>
        </p:txBody>
      </p:sp>
      <p:sp>
        <p:nvSpPr>
          <p:cNvPr id="34" name="15 CuadroTexto"/>
          <p:cNvSpPr txBox="1"/>
          <p:nvPr/>
        </p:nvSpPr>
        <p:spPr>
          <a:xfrm>
            <a:off x="54838" y="6391194"/>
            <a:ext cx="401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6 CuadroTexto"/>
          <p:cNvSpPr txBox="1"/>
          <p:nvPr/>
        </p:nvSpPr>
        <p:spPr>
          <a:xfrm>
            <a:off x="198748" y="44624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4 CuadroTexto"/>
          <p:cNvSpPr txBox="1"/>
          <p:nvPr/>
        </p:nvSpPr>
        <p:spPr>
          <a:xfrm>
            <a:off x="213352" y="460518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72217" y="1268760"/>
            <a:ext cx="778380" cy="292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4136575" y="787620"/>
            <a:ext cx="4724685" cy="6070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7128954" y="6640058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71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4 CuadroTexto"/>
          <p:cNvSpPr txBox="1"/>
          <p:nvPr/>
        </p:nvSpPr>
        <p:spPr>
          <a:xfrm>
            <a:off x="6516216" y="658648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5635" y="2067953"/>
            <a:ext cx="6552728" cy="3123932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</a:rPr>
              <a:t>lgunas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pueden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estimular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sz="2000" dirty="0" smtClean="0">
                <a:latin typeface="Comic Sans MS" panose="030F0702030302020204" pitchFamily="66" charset="0"/>
              </a:rPr>
              <a:t> de  </a:t>
            </a:r>
            <a:r>
              <a:rPr lang="en-US" sz="2000" b="1" dirty="0" smtClean="0">
                <a:latin typeface="Comic Sans MS" panose="030F0702030302020204" pitchFamily="66" charset="0"/>
              </a:rPr>
              <a:t>c. T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inflamatorias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mucosas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c. </a:t>
            </a:r>
            <a:r>
              <a:rPr lang="en-US" sz="2000" b="1" dirty="0" smtClean="0">
                <a:latin typeface="Comic Sans MS" panose="030F0702030302020204" pitchFamily="66" charset="0"/>
              </a:rPr>
              <a:t>Th17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promovida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ATP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derivado</a:t>
            </a:r>
            <a:r>
              <a:rPr lang="en-US" sz="2000" b="1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, el </a:t>
            </a:r>
            <a:r>
              <a:rPr lang="en-US" sz="2000" dirty="0" err="1" smtClean="0">
                <a:latin typeface="Comic Sans MS" panose="030F0702030302020204" pitchFamily="66" charset="0"/>
              </a:rPr>
              <a:t>cual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activa</a:t>
            </a:r>
            <a:r>
              <a:rPr lang="en-US" sz="2000" dirty="0" smtClean="0">
                <a:latin typeface="Comic Sans MS" panose="030F0702030302020204" pitchFamily="66" charset="0"/>
              </a:rPr>
              <a:t> un subset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c.Ds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producen</a:t>
            </a:r>
            <a:r>
              <a:rPr lang="en-US" sz="2000" dirty="0" smtClean="0">
                <a:latin typeface="Comic Sans MS" panose="030F0702030302020204" pitchFamily="66" charset="0"/>
              </a:rPr>
              <a:t> IL-1β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IL-6 y IL-23 , o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proteína</a:t>
            </a:r>
            <a:r>
              <a:rPr lang="en-US" sz="2000" b="1" dirty="0" smtClean="0">
                <a:latin typeface="Comic Sans MS" panose="030F0702030302020204" pitchFamily="66" charset="0"/>
              </a:rPr>
              <a:t> amiloide 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sérica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(</a:t>
            </a:r>
            <a:r>
              <a:rPr lang="en-US" sz="2000" dirty="0" err="1" smtClean="0">
                <a:latin typeface="Comic Sans MS" panose="030F0702030302020204" pitchFamily="66" charset="0"/>
              </a:rPr>
              <a:t>sAA</a:t>
            </a:r>
            <a:r>
              <a:rPr lang="en-US" sz="2000" dirty="0" smtClean="0">
                <a:latin typeface="Comic Sans MS" panose="030F0702030302020204" pitchFamily="66" charset="0"/>
              </a:rPr>
              <a:t>)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proteína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fase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aguda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producida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b="1" dirty="0" smtClean="0">
                <a:latin typeface="Comic Sans MS" panose="030F0702030302020204" pitchFamily="66" charset="0"/>
              </a:rPr>
              <a:t>SFB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15 CuadroTexto"/>
          <p:cNvSpPr txBox="1"/>
          <p:nvPr/>
        </p:nvSpPr>
        <p:spPr>
          <a:xfrm>
            <a:off x="2375756" y="5418159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729993" y="1133793"/>
            <a:ext cx="368401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Modulación de la Respuesta 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Inmune Adaptativa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414772" y="33265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429376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</p:spTree>
    <p:extLst>
      <p:ext uri="{BB962C8B-B14F-4D97-AF65-F5344CB8AC3E}">
        <p14:creationId xmlns:p14="http://schemas.microsoft.com/office/powerpoint/2010/main" val="323099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4 CuadroTexto"/>
          <p:cNvSpPr txBox="1"/>
          <p:nvPr/>
        </p:nvSpPr>
        <p:spPr>
          <a:xfrm>
            <a:off x="6697018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72247" y="1819593"/>
            <a:ext cx="6124090" cy="4216539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SFB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dirigir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expansión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poblaciones</a:t>
            </a:r>
            <a:r>
              <a:rPr lang="en-US" dirty="0" smtClean="0">
                <a:latin typeface="Comic Sans MS" panose="030F0702030302020204" pitchFamily="66" charset="0"/>
              </a:rPr>
              <a:t> de  </a:t>
            </a:r>
            <a:r>
              <a:rPr lang="en-US" b="1" dirty="0" smtClean="0">
                <a:latin typeface="Comic Sans MS" panose="030F0702030302020204" pitchFamily="66" charset="0"/>
              </a:rPr>
              <a:t>c. Th1 mucosal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presumiblemente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inducir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b="1" dirty="0" smtClean="0">
                <a:latin typeface="Comic Sans MS" panose="030F0702030302020204" pitchFamily="66" charset="0"/>
              </a:rPr>
              <a:t> de IL-12 de c. Ds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b="1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>
                <a:latin typeface="Comic Sans MS" panose="030F0702030302020204" pitchFamily="66" charset="0"/>
              </a:rPr>
              <a:t>C</a:t>
            </a:r>
            <a:r>
              <a:rPr lang="en-US" b="1" dirty="0" smtClean="0">
                <a:latin typeface="Comic Sans MS" panose="030F0702030302020204" pitchFamily="66" charset="0"/>
              </a:rPr>
              <a:t>.Ds 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podían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estimular</a:t>
            </a:r>
            <a:r>
              <a:rPr lang="en-US" dirty="0" smtClean="0">
                <a:latin typeface="Comic Sans MS" panose="030F0702030302020204" pitchFamily="66" charset="0"/>
              </a:rPr>
              <a:t> la conversion de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Treg</a:t>
            </a:r>
            <a:r>
              <a:rPr lang="en-US" b="1" dirty="0" smtClean="0">
                <a:latin typeface="Comic Sans MS" panose="030F0702030302020204" pitchFamily="66" charset="0"/>
              </a:rPr>
              <a:t> en c. Th17 y/o c. Th1 </a:t>
            </a:r>
            <a:r>
              <a:rPr lang="en-US" dirty="0" smtClean="0">
                <a:latin typeface="Comic Sans MS" panose="030F0702030302020204" pitchFamily="66" charset="0"/>
              </a:rPr>
              <a:t>en la </a:t>
            </a:r>
            <a:r>
              <a:rPr lang="en-US" dirty="0" err="1" smtClean="0"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C.Th1 y c.Th17 </a:t>
            </a:r>
            <a:r>
              <a:rPr lang="en-US" dirty="0" err="1" smtClean="0">
                <a:latin typeface="Comic Sans MS" panose="030F0702030302020204" pitchFamily="66" charset="0"/>
              </a:rPr>
              <a:t>mantienen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reclutar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activar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macrófagos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neutrófilos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eliminan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penetrantes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b="1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IL-22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subset de c. Th17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176213" indent="-176213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defensinas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</a:p>
          <a:p>
            <a:pPr marL="176213" indent="-176213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antibacteriales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81808" y="1211624"/>
            <a:ext cx="544897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Modulación de la Respuesta </a:t>
            </a:r>
            <a:r>
              <a:rPr lang="es-VE" b="1" dirty="0">
                <a:latin typeface="Comic Sans MS" pitchFamily="66" charset="0"/>
              </a:rPr>
              <a:t>I</a:t>
            </a:r>
            <a:r>
              <a:rPr lang="es-VE" b="1" dirty="0" smtClean="0">
                <a:latin typeface="Comic Sans MS" pitchFamily="66" charset="0"/>
              </a:rPr>
              <a:t>nmune Adaptativa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2178" y="540685"/>
            <a:ext cx="139548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Salud/</a:t>
            </a:r>
          </a:p>
          <a:p>
            <a:r>
              <a:rPr lang="es-VE" sz="1400" dirty="0" smtClean="0">
                <a:latin typeface="Comic Sans MS" pitchFamily="66" charset="0"/>
              </a:rPr>
              <a:t>Enfermedad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79169" y="149445"/>
            <a:ext cx="559769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5 CuadroTexto"/>
          <p:cNvSpPr txBox="1"/>
          <p:nvPr/>
        </p:nvSpPr>
        <p:spPr>
          <a:xfrm>
            <a:off x="2110424" y="6067197"/>
            <a:ext cx="4923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02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86"/>
          <a:stretch/>
        </p:blipFill>
        <p:spPr>
          <a:xfrm>
            <a:off x="0" y="548680"/>
            <a:ext cx="9156074" cy="5557342"/>
          </a:xfrm>
          <a:prstGeom prst="rect">
            <a:avLst/>
          </a:prstGeom>
        </p:spPr>
      </p:pic>
      <p:sp>
        <p:nvSpPr>
          <p:cNvPr id="6" name="2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6308" y="6509785"/>
            <a:ext cx="57875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K.Honda</a:t>
            </a:r>
            <a:r>
              <a:rPr lang="sv-S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sv-S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Littman.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adaptive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 homeostasis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;535:75-84. 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532440" y="1124744"/>
            <a:ext cx="61156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8316416" y="2060848"/>
            <a:ext cx="827584" cy="216024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8532440" y="2924944"/>
            <a:ext cx="504056" cy="432048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0" y="1444723"/>
            <a:ext cx="1187624" cy="504056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561111" y="390494"/>
            <a:ext cx="780020" cy="896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13 CuadroTexto"/>
          <p:cNvSpPr txBox="1"/>
          <p:nvPr/>
        </p:nvSpPr>
        <p:spPr>
          <a:xfrm>
            <a:off x="137597" y="1609526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Epitelio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1" name="13 CuadroTexto"/>
          <p:cNvSpPr txBox="1"/>
          <p:nvPr/>
        </p:nvSpPr>
        <p:spPr>
          <a:xfrm>
            <a:off x="8394136" y="1999583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Moco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2" name="13 CuadroTexto"/>
          <p:cNvSpPr txBox="1"/>
          <p:nvPr/>
        </p:nvSpPr>
        <p:spPr>
          <a:xfrm>
            <a:off x="8365749" y="2782629"/>
            <a:ext cx="780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itchFamily="66" charset="0"/>
              </a:rPr>
              <a:t>Lam.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propia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3" name="13 CuadroTexto"/>
          <p:cNvSpPr txBox="1"/>
          <p:nvPr/>
        </p:nvSpPr>
        <p:spPr>
          <a:xfrm>
            <a:off x="437899" y="2956010"/>
            <a:ext cx="726481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Placa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Peyer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03848" y="1130010"/>
            <a:ext cx="830677" cy="338554"/>
          </a:xfrm>
          <a:prstGeom prst="rect">
            <a:avLst/>
          </a:prstGeom>
          <a:solidFill>
            <a:srgbClr val="BEF4D4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“M”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5" name="13 CuadroTexto"/>
          <p:cNvSpPr txBox="1"/>
          <p:nvPr/>
        </p:nvSpPr>
        <p:spPr>
          <a:xfrm>
            <a:off x="758920" y="732354"/>
            <a:ext cx="679994" cy="400110"/>
          </a:xfrm>
          <a:prstGeom prst="rect">
            <a:avLst/>
          </a:prstGeom>
          <a:solidFill>
            <a:srgbClr val="C9FFE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SFB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6" name="13 CuadroTexto"/>
          <p:cNvSpPr txBox="1"/>
          <p:nvPr/>
        </p:nvSpPr>
        <p:spPr>
          <a:xfrm>
            <a:off x="5290345" y="960983"/>
            <a:ext cx="12137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Degradación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7" name="13 CuadroTexto"/>
          <p:cNvSpPr txBox="1"/>
          <p:nvPr/>
        </p:nvSpPr>
        <p:spPr>
          <a:xfrm>
            <a:off x="4800533" y="2821775"/>
            <a:ext cx="920445" cy="461665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 baja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afinidad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3 CuadroTexto"/>
          <p:cNvSpPr txBox="1"/>
          <p:nvPr/>
        </p:nvSpPr>
        <p:spPr>
          <a:xfrm>
            <a:off x="7645669" y="1376063"/>
            <a:ext cx="11352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Antígenos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0" name="13 CuadroTexto"/>
          <p:cNvSpPr txBox="1"/>
          <p:nvPr/>
        </p:nvSpPr>
        <p:spPr>
          <a:xfrm>
            <a:off x="1885203" y="1597034"/>
            <a:ext cx="83708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100" b="1" dirty="0" smtClean="0">
                <a:latin typeface="Comic Sans MS" pitchFamily="66" charset="0"/>
              </a:rPr>
              <a:t>Antígenos</a:t>
            </a:r>
            <a:endParaRPr lang="es-VE" sz="1100" b="1" dirty="0"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051720" y="1778803"/>
            <a:ext cx="504056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1547664" y="2134884"/>
            <a:ext cx="504056" cy="35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13 CuadroTexto"/>
          <p:cNvSpPr txBox="1"/>
          <p:nvPr/>
        </p:nvSpPr>
        <p:spPr>
          <a:xfrm>
            <a:off x="1489684" y="2183087"/>
            <a:ext cx="6431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D.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4" name="13 CuadroTexto"/>
          <p:cNvSpPr txBox="1"/>
          <p:nvPr/>
        </p:nvSpPr>
        <p:spPr>
          <a:xfrm>
            <a:off x="2782911" y="2863969"/>
            <a:ext cx="5421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ILC3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5" name="13 CuadroTexto"/>
          <p:cNvSpPr txBox="1"/>
          <p:nvPr/>
        </p:nvSpPr>
        <p:spPr>
          <a:xfrm>
            <a:off x="1443197" y="2790998"/>
            <a:ext cx="63831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naive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6" name="13 CuadroTexto"/>
          <p:cNvSpPr txBox="1"/>
          <p:nvPr/>
        </p:nvSpPr>
        <p:spPr>
          <a:xfrm>
            <a:off x="8123068" y="3975712"/>
            <a:ext cx="542136" cy="276999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ILC3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7" name="13 CuadroTexto"/>
          <p:cNvSpPr txBox="1"/>
          <p:nvPr/>
        </p:nvSpPr>
        <p:spPr>
          <a:xfrm>
            <a:off x="5896765" y="4866674"/>
            <a:ext cx="248177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Folículo linfoide aislado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8" name="13 CuadroTexto"/>
          <p:cNvSpPr txBox="1"/>
          <p:nvPr/>
        </p:nvSpPr>
        <p:spPr>
          <a:xfrm>
            <a:off x="5317595" y="4653078"/>
            <a:ext cx="581410" cy="502702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IgA</a:t>
            </a:r>
            <a:r>
              <a:rPr lang="es-VE" sz="1600" b="1" baseline="30000" dirty="0" smtClean="0">
                <a:latin typeface="Comic Sans MS" pitchFamily="66" charset="0"/>
              </a:rPr>
              <a:t>+</a:t>
            </a:r>
            <a:endParaRPr lang="es-VE" sz="1600" b="1" baseline="30000" dirty="0">
              <a:latin typeface="Comic Sans MS" pitchFamily="66" charset="0"/>
            </a:endParaRPr>
          </a:p>
        </p:txBody>
      </p:sp>
      <p:sp>
        <p:nvSpPr>
          <p:cNvPr id="29" name="13 CuadroTexto"/>
          <p:cNvSpPr txBox="1"/>
          <p:nvPr/>
        </p:nvSpPr>
        <p:spPr>
          <a:xfrm>
            <a:off x="3283324" y="4694506"/>
            <a:ext cx="7488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IgA</a:t>
            </a:r>
            <a:r>
              <a:rPr lang="es-VE" sz="1600" b="1" baseline="30000" dirty="0" smtClean="0">
                <a:latin typeface="Comic Sans MS" pitchFamily="66" charset="0"/>
              </a:rPr>
              <a:t>+</a:t>
            </a:r>
            <a:endParaRPr lang="es-VE" sz="1600" b="1" baseline="30000" dirty="0">
              <a:latin typeface="Comic Sans MS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7645669" y="1798218"/>
            <a:ext cx="720080" cy="262630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3613271" y="5621898"/>
            <a:ext cx="915560" cy="446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Rectángulo 33"/>
          <p:cNvSpPr/>
          <p:nvPr/>
        </p:nvSpPr>
        <p:spPr>
          <a:xfrm>
            <a:off x="1" y="24541"/>
            <a:ext cx="205171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IgA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mucosales</a:t>
            </a:r>
            <a:endParaRPr lang="es-VE" dirty="0"/>
          </a:p>
        </p:txBody>
      </p:sp>
      <p:sp>
        <p:nvSpPr>
          <p:cNvPr id="36" name="Rectángulo 35"/>
          <p:cNvSpPr/>
          <p:nvPr/>
        </p:nvSpPr>
        <p:spPr>
          <a:xfrm>
            <a:off x="4572000" y="4926672"/>
            <a:ext cx="432048" cy="267207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4160682" y="4990237"/>
            <a:ext cx="432048" cy="278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13 CuadroTexto"/>
          <p:cNvSpPr txBox="1"/>
          <p:nvPr/>
        </p:nvSpPr>
        <p:spPr>
          <a:xfrm>
            <a:off x="4071050" y="4964052"/>
            <a:ext cx="1656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Pool </a:t>
            </a:r>
          </a:p>
          <a:p>
            <a:r>
              <a:rPr lang="es-VE" sz="1200" b="1" dirty="0" smtClean="0">
                <a:latin typeface="Comic Sans MS" pitchFamily="66" charset="0"/>
              </a:rPr>
              <a:t>c. B </a:t>
            </a:r>
          </a:p>
          <a:p>
            <a:r>
              <a:rPr lang="es-VE" sz="1200" b="1" dirty="0" smtClean="0">
                <a:latin typeface="Comic Sans MS" pitchFamily="66" charset="0"/>
              </a:rPr>
              <a:t>IgA</a:t>
            </a:r>
            <a:r>
              <a:rPr lang="es-VE" sz="1200" b="1" baseline="30000" dirty="0" smtClean="0">
                <a:latin typeface="Comic Sans MS" pitchFamily="66" charset="0"/>
              </a:rPr>
              <a:t>+</a:t>
            </a:r>
          </a:p>
        </p:txBody>
      </p:sp>
      <p:sp>
        <p:nvSpPr>
          <p:cNvPr id="38" name="13 CuadroTexto"/>
          <p:cNvSpPr txBox="1"/>
          <p:nvPr/>
        </p:nvSpPr>
        <p:spPr>
          <a:xfrm>
            <a:off x="137597" y="4666435"/>
            <a:ext cx="50478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cel.</a:t>
            </a:r>
          </a:p>
          <a:p>
            <a:r>
              <a:rPr lang="es-VE" sz="1400" b="1" dirty="0" smtClean="0">
                <a:latin typeface="Comic Sans MS" pitchFamily="66" charset="0"/>
              </a:rPr>
              <a:t>“B”</a:t>
            </a:r>
            <a:endParaRPr lang="es-VE" sz="1400" b="1" baseline="30000" dirty="0" smtClean="0">
              <a:latin typeface="Comic Sans MS" pitchFamily="66" charset="0"/>
            </a:endParaRPr>
          </a:p>
        </p:txBody>
      </p:sp>
      <p:sp>
        <p:nvSpPr>
          <p:cNvPr id="39" name="13 CuadroTexto"/>
          <p:cNvSpPr txBox="1"/>
          <p:nvPr/>
        </p:nvSpPr>
        <p:spPr>
          <a:xfrm>
            <a:off x="7786505" y="4306999"/>
            <a:ext cx="853573" cy="338554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cel</a:t>
            </a:r>
            <a:r>
              <a:rPr lang="es-VE" sz="1600" b="1" dirty="0" smtClean="0">
                <a:latin typeface="Comic Sans MS" pitchFamily="66" charset="0"/>
              </a:rPr>
              <a:t>.“B”</a:t>
            </a:r>
            <a:endParaRPr lang="es-VE" sz="1600" b="1" baseline="30000" dirty="0" smtClean="0">
              <a:latin typeface="Comic Sans MS" pitchFamily="66" charset="0"/>
            </a:endParaRPr>
          </a:p>
        </p:txBody>
      </p:sp>
      <p:sp>
        <p:nvSpPr>
          <p:cNvPr id="40" name="13 CuadroTexto"/>
          <p:cNvSpPr txBox="1"/>
          <p:nvPr/>
        </p:nvSpPr>
        <p:spPr>
          <a:xfrm>
            <a:off x="2766453" y="5398627"/>
            <a:ext cx="5168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IgE</a:t>
            </a:r>
            <a:r>
              <a:rPr lang="es-VE" sz="1200" b="1" baseline="30000" dirty="0" smtClean="0">
                <a:latin typeface="Comic Sans MS" pitchFamily="66" charset="0"/>
              </a:rPr>
              <a:t>+</a:t>
            </a:r>
            <a:endParaRPr lang="es-VE" sz="1200" b="1" baseline="30000" dirty="0">
              <a:latin typeface="Comic Sans MS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561112" y="3881060"/>
            <a:ext cx="883538" cy="506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13 CuadroTexto"/>
          <p:cNvSpPr txBox="1"/>
          <p:nvPr/>
        </p:nvSpPr>
        <p:spPr>
          <a:xfrm>
            <a:off x="322128" y="3670154"/>
            <a:ext cx="1185497" cy="600164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Proliferación e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hipermutación</a:t>
            </a:r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somática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2555776" y="4054354"/>
            <a:ext cx="769271" cy="327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13 CuadroTexto"/>
          <p:cNvSpPr txBox="1"/>
          <p:nvPr/>
        </p:nvSpPr>
        <p:spPr>
          <a:xfrm>
            <a:off x="2388533" y="3821824"/>
            <a:ext cx="1185497" cy="430887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Recombinación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Class.switch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772303" y="4037267"/>
            <a:ext cx="998932" cy="340844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13 CuadroTexto"/>
          <p:cNvSpPr txBox="1"/>
          <p:nvPr/>
        </p:nvSpPr>
        <p:spPr>
          <a:xfrm>
            <a:off x="5679020" y="3874479"/>
            <a:ext cx="1185497" cy="430887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Recombinación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Class.switch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2830297" y="6054548"/>
            <a:ext cx="17444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50" b="1" dirty="0" smtClean="0">
                <a:latin typeface="Comic Sans MS" panose="030F0702030302020204" pitchFamily="66" charset="0"/>
              </a:rPr>
              <a:t>AID:</a:t>
            </a:r>
            <a:r>
              <a:rPr lang="en-US" sz="105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cytidina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deaminasa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inducida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activación</a:t>
            </a:r>
            <a:r>
              <a:rPr lang="es-VE" sz="1050" dirty="0" smtClean="0">
                <a:latin typeface="Comic Sans MS" panose="030F0702030302020204" pitchFamily="66" charset="0"/>
              </a:rPr>
              <a:t> 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2987824" y="732354"/>
            <a:ext cx="792088" cy="228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13 CuadroTexto"/>
          <p:cNvSpPr txBox="1"/>
          <p:nvPr/>
        </p:nvSpPr>
        <p:spPr>
          <a:xfrm>
            <a:off x="2987823" y="650028"/>
            <a:ext cx="1438214" cy="338554"/>
          </a:xfrm>
          <a:prstGeom prst="rect">
            <a:avLst/>
          </a:prstGeom>
          <a:solidFill>
            <a:srgbClr val="BEF4D4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Mucispirillum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1489684" y="5762632"/>
            <a:ext cx="1597310" cy="261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13 CuadroTexto"/>
          <p:cNvSpPr txBox="1"/>
          <p:nvPr/>
        </p:nvSpPr>
        <p:spPr>
          <a:xfrm>
            <a:off x="1566265" y="5729923"/>
            <a:ext cx="1335622" cy="461665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srgbClr val="C00000"/>
                </a:solidFill>
                <a:latin typeface="Comic Sans MS" pitchFamily="66" charset="0"/>
              </a:rPr>
              <a:t>Reentrada al </a:t>
            </a:r>
          </a:p>
          <a:p>
            <a:r>
              <a:rPr lang="es-VE" sz="1200" b="1" dirty="0" smtClean="0">
                <a:solidFill>
                  <a:srgbClr val="C00000"/>
                </a:solidFill>
                <a:latin typeface="Comic Sans MS" pitchFamily="66" charset="0"/>
              </a:rPr>
              <a:t>centro germinal</a:t>
            </a:r>
            <a:endParaRPr lang="es-VE" sz="1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3764187" y="2924163"/>
            <a:ext cx="732145" cy="505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3 CuadroTexto"/>
          <p:cNvSpPr txBox="1"/>
          <p:nvPr/>
        </p:nvSpPr>
        <p:spPr>
          <a:xfrm>
            <a:off x="3365616" y="2809375"/>
            <a:ext cx="1271502" cy="6001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latin typeface="Comic Sans MS" pitchFamily="66" charset="0"/>
              </a:rPr>
              <a:t>IgA alta </a:t>
            </a:r>
            <a:r>
              <a:rPr lang="es-VE" sz="1100" b="1" dirty="0" err="1" smtClean="0">
                <a:latin typeface="Comic Sans MS" pitchFamily="66" charset="0"/>
              </a:rPr>
              <a:t>afinid</a:t>
            </a:r>
            <a:r>
              <a:rPr lang="es-VE" sz="1100" b="1" dirty="0" smtClean="0">
                <a:latin typeface="Comic Sans MS" pitchFamily="66" charset="0"/>
              </a:rPr>
              <a:t>.</a:t>
            </a:r>
          </a:p>
          <a:p>
            <a:r>
              <a:rPr lang="es-VE" sz="1100" b="1" dirty="0">
                <a:latin typeface="Comic Sans MS" pitchFamily="66" charset="0"/>
              </a:rPr>
              <a:t>a</a:t>
            </a:r>
            <a:r>
              <a:rPr lang="es-VE" sz="1100" b="1" dirty="0" smtClean="0">
                <a:latin typeface="Comic Sans MS" pitchFamily="66" charset="0"/>
              </a:rPr>
              <a:t>daptada al </a:t>
            </a:r>
          </a:p>
          <a:p>
            <a:r>
              <a:rPr lang="es-VE" sz="1100" b="1" dirty="0" smtClean="0">
                <a:latin typeface="Comic Sans MS" pitchFamily="66" charset="0"/>
              </a:rPr>
              <a:t>microbiota</a:t>
            </a:r>
          </a:p>
        </p:txBody>
      </p:sp>
      <p:sp>
        <p:nvSpPr>
          <p:cNvPr id="54" name="Rectángulo 53"/>
          <p:cNvSpPr/>
          <p:nvPr/>
        </p:nvSpPr>
        <p:spPr>
          <a:xfrm>
            <a:off x="4592730" y="5116133"/>
            <a:ext cx="1304035" cy="918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13 CuadroTexto"/>
          <p:cNvSpPr txBox="1"/>
          <p:nvPr/>
        </p:nvSpPr>
        <p:spPr>
          <a:xfrm>
            <a:off x="4580591" y="5200642"/>
            <a:ext cx="237108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Inducción IgA </a:t>
            </a:r>
          </a:p>
          <a:p>
            <a:r>
              <a:rPr lang="es-VE" sz="1600" b="1" u="sng" dirty="0" smtClean="0">
                <a:latin typeface="Comic Sans MS" pitchFamily="66" charset="0"/>
              </a:rPr>
              <a:t>independiente</a:t>
            </a:r>
            <a:r>
              <a:rPr lang="es-VE" sz="1600" b="1" dirty="0" smtClean="0">
                <a:latin typeface="Comic Sans MS" pitchFamily="66" charset="0"/>
              </a:rPr>
              <a:t> de c. “T”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615344" y="59634"/>
            <a:ext cx="4601470" cy="6430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13 CuadroTexto"/>
          <p:cNvSpPr txBox="1"/>
          <p:nvPr/>
        </p:nvSpPr>
        <p:spPr>
          <a:xfrm>
            <a:off x="5155654" y="2842803"/>
            <a:ext cx="1963999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Inducción IgA </a:t>
            </a:r>
          </a:p>
          <a:p>
            <a:r>
              <a:rPr lang="es-VE" sz="2000" u="sng" dirty="0" smtClean="0">
                <a:latin typeface="Comic Sans MS" pitchFamily="66" charset="0"/>
              </a:rPr>
              <a:t>dependiente </a:t>
            </a:r>
          </a:p>
          <a:p>
            <a:r>
              <a:rPr lang="es-VE" sz="2000" dirty="0" smtClean="0">
                <a:latin typeface="Comic Sans MS" pitchFamily="66" charset="0"/>
              </a:rPr>
              <a:t>de c. “T”</a:t>
            </a:r>
            <a:endParaRPr lang="es-VE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8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45448" y="619403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K.Honda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Littman.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adaptive immune homeostasis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;535:75-84.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88686" y="425138"/>
            <a:ext cx="336662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IgA en Mucosa</a:t>
            </a:r>
            <a:endParaRPr lang="es-VE" dirty="0"/>
          </a:p>
        </p:txBody>
      </p:sp>
      <p:sp>
        <p:nvSpPr>
          <p:cNvPr id="6" name="Rectángulo 5"/>
          <p:cNvSpPr/>
          <p:nvPr/>
        </p:nvSpPr>
        <p:spPr>
          <a:xfrm>
            <a:off x="1859140" y="1545083"/>
            <a:ext cx="5544616" cy="4647426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u="sng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microbiota </a:t>
            </a:r>
            <a:r>
              <a:rPr lang="en-US" b="1" dirty="0" err="1">
                <a:latin typeface="Comic Sans MS" panose="030F0702030302020204" pitchFamily="66" charset="0"/>
              </a:rPr>
              <a:t>afecta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ambas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vías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recombinación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IgA class switch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b="1" u="sng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Placas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Peyer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donde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Ds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cerca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superficie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capturan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antígenos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transferidos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M. </a:t>
            </a: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C.Ds.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nducen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T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CD4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en subset de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T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folicular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ayudadora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TFH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). </a:t>
            </a: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Ligando CD40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CD40L)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IL-21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c.TFH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activation-induced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cytidine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deaminase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AID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“B”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recombinación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clase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switch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IgA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51520" y="33265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266124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345448" y="973454"/>
            <a:ext cx="4248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IgA c. T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Dependiente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34040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5999" y="5510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K.Honda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Littman.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adaptive immune homeostasis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;535:75-84.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88686" y="910523"/>
            <a:ext cx="336662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IgA en Mucosa</a:t>
            </a:r>
            <a:endParaRPr lang="es-VE" dirty="0"/>
          </a:p>
        </p:txBody>
      </p:sp>
      <p:sp>
        <p:nvSpPr>
          <p:cNvPr id="6" name="Rectángulo 5"/>
          <p:cNvSpPr/>
          <p:nvPr/>
        </p:nvSpPr>
        <p:spPr>
          <a:xfrm>
            <a:off x="1835695" y="1916832"/>
            <a:ext cx="5472608" cy="3416320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tiende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activada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colonizan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superficie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epitelio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SFB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Mucispirillum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Clostridium </a:t>
            </a:r>
            <a:r>
              <a:rPr lang="en-US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scindens</a:t>
            </a:r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Akkermansia</a:t>
            </a:r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muciniphila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Clonas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de c. B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expresan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IgA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induce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esta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persisten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largo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tiempo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reentrar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al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centro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germinal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donde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sufren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hipermutación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somática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adicional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producir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IgA de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alta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afinidad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adaptada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a la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cambiante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del microbiota. </a:t>
            </a:r>
            <a:endParaRPr lang="en-US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51520" y="33265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266124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447859" y="1413677"/>
            <a:ext cx="4248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IgA c. T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Dependiente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  <p:sp>
        <p:nvSpPr>
          <p:cNvPr id="3" name="Elipse 2"/>
          <p:cNvSpPr/>
          <p:nvPr/>
        </p:nvSpPr>
        <p:spPr>
          <a:xfrm>
            <a:off x="1528428" y="1960657"/>
            <a:ext cx="5779875" cy="153978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Elipse 9"/>
          <p:cNvSpPr/>
          <p:nvPr/>
        </p:nvSpPr>
        <p:spPr>
          <a:xfrm>
            <a:off x="1528427" y="4201852"/>
            <a:ext cx="5779875" cy="126512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8957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1814674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43175" y="1791394"/>
            <a:ext cx="7101233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400" dirty="0" smtClean="0">
                <a:solidFill>
                  <a:srgbClr val="F577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Salud y Enfermedad</a:t>
            </a:r>
            <a:endParaRPr lang="es-VE" sz="2400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A1.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Desarrollo de Inmunidad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   Inflamación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538163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A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Comunicación entre microbios y entre microbios   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 y hospedero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 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Dieta y salud-enfermedad</a:t>
            </a: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143175" y="1791394"/>
            <a:ext cx="1" cy="3570208"/>
          </a:xfrm>
          <a:prstGeom prst="line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8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86"/>
          <a:stretch/>
        </p:blipFill>
        <p:spPr>
          <a:xfrm>
            <a:off x="26129" y="544676"/>
            <a:ext cx="9156074" cy="5557342"/>
          </a:xfrm>
          <a:prstGeom prst="rect">
            <a:avLst/>
          </a:prstGeom>
        </p:spPr>
      </p:pic>
      <p:sp>
        <p:nvSpPr>
          <p:cNvPr id="6" name="24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9539" y="6540926"/>
            <a:ext cx="57875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K.Honda</a:t>
            </a:r>
            <a:r>
              <a:rPr lang="sv-S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sv-S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Littman.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adaptive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 homeostasis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;535:75-84. 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532440" y="1124744"/>
            <a:ext cx="61156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8316416" y="2060848"/>
            <a:ext cx="827584" cy="216024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8532440" y="2924944"/>
            <a:ext cx="504056" cy="432048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0" y="1444723"/>
            <a:ext cx="1187624" cy="504056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561111" y="390494"/>
            <a:ext cx="780020" cy="896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13 CuadroTexto"/>
          <p:cNvSpPr txBox="1"/>
          <p:nvPr/>
        </p:nvSpPr>
        <p:spPr>
          <a:xfrm>
            <a:off x="137597" y="1609526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Epitelio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1" name="13 CuadroTexto"/>
          <p:cNvSpPr txBox="1"/>
          <p:nvPr/>
        </p:nvSpPr>
        <p:spPr>
          <a:xfrm>
            <a:off x="8394136" y="1999583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Moco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2" name="13 CuadroTexto"/>
          <p:cNvSpPr txBox="1"/>
          <p:nvPr/>
        </p:nvSpPr>
        <p:spPr>
          <a:xfrm>
            <a:off x="8365749" y="2782629"/>
            <a:ext cx="780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itchFamily="66" charset="0"/>
              </a:rPr>
              <a:t>Lam.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propia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3" name="13 CuadroTexto"/>
          <p:cNvSpPr txBox="1"/>
          <p:nvPr/>
        </p:nvSpPr>
        <p:spPr>
          <a:xfrm>
            <a:off x="414655" y="2956010"/>
            <a:ext cx="772969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Placa </a:t>
            </a:r>
          </a:p>
          <a:p>
            <a:pPr algn="ctr"/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Peyer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03848" y="1130010"/>
            <a:ext cx="830677" cy="338554"/>
          </a:xfrm>
          <a:prstGeom prst="rect">
            <a:avLst/>
          </a:prstGeom>
          <a:solidFill>
            <a:srgbClr val="BEF4D4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c. “M”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5" name="13 CuadroTexto"/>
          <p:cNvSpPr txBox="1"/>
          <p:nvPr/>
        </p:nvSpPr>
        <p:spPr>
          <a:xfrm>
            <a:off x="758920" y="732354"/>
            <a:ext cx="582211" cy="338554"/>
          </a:xfrm>
          <a:prstGeom prst="rect">
            <a:avLst/>
          </a:prstGeom>
          <a:solidFill>
            <a:srgbClr val="C9FFE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SFB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6" name="13 CuadroTexto"/>
          <p:cNvSpPr txBox="1"/>
          <p:nvPr/>
        </p:nvSpPr>
        <p:spPr>
          <a:xfrm>
            <a:off x="5290345" y="960983"/>
            <a:ext cx="12137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Degradación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7" name="13 CuadroTexto"/>
          <p:cNvSpPr txBox="1"/>
          <p:nvPr/>
        </p:nvSpPr>
        <p:spPr>
          <a:xfrm>
            <a:off x="4800533" y="2821775"/>
            <a:ext cx="920445" cy="461665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 baja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afinidad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3 CuadroTexto"/>
          <p:cNvSpPr txBox="1"/>
          <p:nvPr/>
        </p:nvSpPr>
        <p:spPr>
          <a:xfrm>
            <a:off x="3347864" y="2619464"/>
            <a:ext cx="1146468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 alta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afinidad</a:t>
            </a:r>
          </a:p>
          <a:p>
            <a:r>
              <a:rPr lang="es-VE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daptada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 microbiota</a:t>
            </a:r>
          </a:p>
        </p:txBody>
      </p:sp>
      <p:sp>
        <p:nvSpPr>
          <p:cNvPr id="19" name="13 CuadroTexto"/>
          <p:cNvSpPr txBox="1"/>
          <p:nvPr/>
        </p:nvSpPr>
        <p:spPr>
          <a:xfrm>
            <a:off x="7645669" y="1376063"/>
            <a:ext cx="11352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Antígenos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0" name="13 CuadroTexto"/>
          <p:cNvSpPr txBox="1"/>
          <p:nvPr/>
        </p:nvSpPr>
        <p:spPr>
          <a:xfrm>
            <a:off x="1885203" y="1597034"/>
            <a:ext cx="83708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100" b="1" dirty="0" smtClean="0">
                <a:latin typeface="Comic Sans MS" pitchFamily="66" charset="0"/>
              </a:rPr>
              <a:t>Antígenos</a:t>
            </a:r>
            <a:endParaRPr lang="es-VE" sz="1100" b="1" dirty="0"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051720" y="1778803"/>
            <a:ext cx="504056" cy="169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1547664" y="2134884"/>
            <a:ext cx="504056" cy="35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13 CuadroTexto"/>
          <p:cNvSpPr txBox="1"/>
          <p:nvPr/>
        </p:nvSpPr>
        <p:spPr>
          <a:xfrm>
            <a:off x="1489684" y="2183087"/>
            <a:ext cx="64312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D.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4" name="13 CuadroTexto"/>
          <p:cNvSpPr txBox="1"/>
          <p:nvPr/>
        </p:nvSpPr>
        <p:spPr>
          <a:xfrm>
            <a:off x="2782911" y="2863969"/>
            <a:ext cx="5421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ILC3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5" name="13 CuadroTexto"/>
          <p:cNvSpPr txBox="1"/>
          <p:nvPr/>
        </p:nvSpPr>
        <p:spPr>
          <a:xfrm>
            <a:off x="1443197" y="2790998"/>
            <a:ext cx="63831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c. T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naive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6" name="13 CuadroTexto"/>
          <p:cNvSpPr txBox="1"/>
          <p:nvPr/>
        </p:nvSpPr>
        <p:spPr>
          <a:xfrm>
            <a:off x="8123068" y="3975712"/>
            <a:ext cx="542136" cy="276999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ILC3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8" name="13 CuadroTexto"/>
          <p:cNvSpPr txBox="1"/>
          <p:nvPr/>
        </p:nvSpPr>
        <p:spPr>
          <a:xfrm>
            <a:off x="5317595" y="4653078"/>
            <a:ext cx="581410" cy="502702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IgA</a:t>
            </a:r>
            <a:r>
              <a:rPr lang="es-VE" sz="1600" b="1" baseline="30000" dirty="0" smtClean="0">
                <a:latin typeface="Comic Sans MS" pitchFamily="66" charset="0"/>
              </a:rPr>
              <a:t>+</a:t>
            </a:r>
            <a:endParaRPr lang="es-VE" sz="1600" b="1" baseline="30000" dirty="0">
              <a:latin typeface="Comic Sans MS" pitchFamily="66" charset="0"/>
            </a:endParaRPr>
          </a:p>
        </p:txBody>
      </p:sp>
      <p:sp>
        <p:nvSpPr>
          <p:cNvPr id="29" name="13 CuadroTexto"/>
          <p:cNvSpPr txBox="1"/>
          <p:nvPr/>
        </p:nvSpPr>
        <p:spPr>
          <a:xfrm>
            <a:off x="3283325" y="4694507"/>
            <a:ext cx="581410" cy="5027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IgA</a:t>
            </a:r>
            <a:r>
              <a:rPr lang="es-VE" sz="1600" b="1" baseline="30000" dirty="0" smtClean="0">
                <a:latin typeface="Comic Sans MS" pitchFamily="66" charset="0"/>
              </a:rPr>
              <a:t>+</a:t>
            </a:r>
            <a:endParaRPr lang="es-VE" sz="1600" b="1" baseline="30000" dirty="0">
              <a:latin typeface="Comic Sans MS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7645669" y="1798218"/>
            <a:ext cx="720080" cy="262630"/>
          </a:xfrm>
          <a:prstGeom prst="rect">
            <a:avLst/>
          </a:prstGeom>
          <a:solidFill>
            <a:srgbClr val="BE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3613271" y="5621898"/>
            <a:ext cx="915560" cy="446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Rectángulo 35"/>
          <p:cNvSpPr/>
          <p:nvPr/>
        </p:nvSpPr>
        <p:spPr>
          <a:xfrm>
            <a:off x="4572000" y="4926672"/>
            <a:ext cx="432048" cy="267207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4160682" y="4990237"/>
            <a:ext cx="432048" cy="278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13 CuadroTexto"/>
          <p:cNvSpPr txBox="1"/>
          <p:nvPr/>
        </p:nvSpPr>
        <p:spPr>
          <a:xfrm>
            <a:off x="4071051" y="4964052"/>
            <a:ext cx="58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Pool </a:t>
            </a:r>
          </a:p>
          <a:p>
            <a:r>
              <a:rPr lang="es-VE" sz="1200" b="1" dirty="0" smtClean="0">
                <a:latin typeface="Comic Sans MS" pitchFamily="66" charset="0"/>
              </a:rPr>
              <a:t>c. B </a:t>
            </a:r>
          </a:p>
          <a:p>
            <a:r>
              <a:rPr lang="es-VE" sz="1200" b="1" dirty="0" smtClean="0">
                <a:latin typeface="Comic Sans MS" pitchFamily="66" charset="0"/>
              </a:rPr>
              <a:t>IgA</a:t>
            </a:r>
            <a:r>
              <a:rPr lang="es-VE" sz="1200" b="1" baseline="30000" dirty="0" smtClean="0">
                <a:latin typeface="Comic Sans MS" pitchFamily="66" charset="0"/>
              </a:rPr>
              <a:t>+</a:t>
            </a:r>
          </a:p>
        </p:txBody>
      </p:sp>
      <p:sp>
        <p:nvSpPr>
          <p:cNvPr id="38" name="13 CuadroTexto"/>
          <p:cNvSpPr txBox="1"/>
          <p:nvPr/>
        </p:nvSpPr>
        <p:spPr>
          <a:xfrm>
            <a:off x="137597" y="4666435"/>
            <a:ext cx="50478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cel.</a:t>
            </a:r>
          </a:p>
          <a:p>
            <a:r>
              <a:rPr lang="es-VE" sz="1400" b="1" dirty="0" smtClean="0">
                <a:latin typeface="Comic Sans MS" pitchFamily="66" charset="0"/>
              </a:rPr>
              <a:t>“B”</a:t>
            </a:r>
            <a:endParaRPr lang="es-VE" sz="1400" b="1" baseline="30000" dirty="0" smtClean="0">
              <a:latin typeface="Comic Sans MS" pitchFamily="66" charset="0"/>
            </a:endParaRPr>
          </a:p>
        </p:txBody>
      </p:sp>
      <p:sp>
        <p:nvSpPr>
          <p:cNvPr id="39" name="13 CuadroTexto"/>
          <p:cNvSpPr txBox="1"/>
          <p:nvPr/>
        </p:nvSpPr>
        <p:spPr>
          <a:xfrm>
            <a:off x="7786505" y="4306999"/>
            <a:ext cx="853573" cy="338554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cel</a:t>
            </a:r>
            <a:r>
              <a:rPr lang="es-VE" sz="1600" b="1" dirty="0" smtClean="0">
                <a:latin typeface="Comic Sans MS" pitchFamily="66" charset="0"/>
              </a:rPr>
              <a:t>.“B”</a:t>
            </a:r>
            <a:endParaRPr lang="es-VE" sz="1600" b="1" baseline="30000" dirty="0" smtClean="0">
              <a:latin typeface="Comic Sans MS" pitchFamily="66" charset="0"/>
            </a:endParaRPr>
          </a:p>
        </p:txBody>
      </p:sp>
      <p:sp>
        <p:nvSpPr>
          <p:cNvPr id="40" name="13 CuadroTexto"/>
          <p:cNvSpPr txBox="1"/>
          <p:nvPr/>
        </p:nvSpPr>
        <p:spPr>
          <a:xfrm>
            <a:off x="2766453" y="5398627"/>
            <a:ext cx="5168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IgE</a:t>
            </a:r>
            <a:r>
              <a:rPr lang="es-VE" sz="1200" b="1" baseline="30000" dirty="0" smtClean="0">
                <a:latin typeface="Comic Sans MS" pitchFamily="66" charset="0"/>
              </a:rPr>
              <a:t>+</a:t>
            </a:r>
            <a:endParaRPr lang="es-VE" sz="1200" b="1" baseline="30000" dirty="0">
              <a:latin typeface="Comic Sans MS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561112" y="3881060"/>
            <a:ext cx="883538" cy="506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13 CuadroTexto"/>
          <p:cNvSpPr txBox="1"/>
          <p:nvPr/>
        </p:nvSpPr>
        <p:spPr>
          <a:xfrm>
            <a:off x="322128" y="3670154"/>
            <a:ext cx="1185497" cy="600164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Proliferación e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hipermutación</a:t>
            </a:r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somática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2555776" y="4054354"/>
            <a:ext cx="769271" cy="3276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13 CuadroTexto"/>
          <p:cNvSpPr txBox="1"/>
          <p:nvPr/>
        </p:nvSpPr>
        <p:spPr>
          <a:xfrm>
            <a:off x="2388533" y="3821824"/>
            <a:ext cx="1185497" cy="430887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Recombinación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Class.switch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5772303" y="4037267"/>
            <a:ext cx="998932" cy="340844"/>
          </a:xfrm>
          <a:prstGeom prst="rect">
            <a:avLst/>
          </a:prstGeom>
          <a:solidFill>
            <a:srgbClr val="F7E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13 CuadroTexto"/>
          <p:cNvSpPr txBox="1"/>
          <p:nvPr/>
        </p:nvSpPr>
        <p:spPr>
          <a:xfrm>
            <a:off x="5679020" y="3874479"/>
            <a:ext cx="1185497" cy="430887"/>
          </a:xfrm>
          <a:prstGeom prst="rect">
            <a:avLst/>
          </a:prstGeom>
          <a:solidFill>
            <a:srgbClr val="F7EB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100" b="1" dirty="0" smtClean="0">
                <a:solidFill>
                  <a:srgbClr val="C00000"/>
                </a:solidFill>
                <a:latin typeface="Comic Sans MS" pitchFamily="66" charset="0"/>
              </a:rPr>
              <a:t>Recombinación </a:t>
            </a:r>
          </a:p>
          <a:p>
            <a:pPr algn="ctr"/>
            <a:r>
              <a:rPr lang="es-VE" sz="1100" b="1" dirty="0" err="1" smtClean="0">
                <a:solidFill>
                  <a:srgbClr val="C00000"/>
                </a:solidFill>
                <a:latin typeface="Comic Sans MS" pitchFamily="66" charset="0"/>
              </a:rPr>
              <a:t>Class.switch</a:t>
            </a:r>
            <a:endParaRPr lang="es-VE" sz="11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2839143" y="6144027"/>
            <a:ext cx="18065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50" b="1" dirty="0" smtClean="0">
                <a:latin typeface="Comic Sans MS" panose="030F0702030302020204" pitchFamily="66" charset="0"/>
              </a:rPr>
              <a:t>AID:</a:t>
            </a:r>
            <a:r>
              <a:rPr lang="en-US" sz="105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cytidina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deaminasa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inducida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05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activación</a:t>
            </a:r>
            <a:r>
              <a:rPr lang="es-VE" sz="1050" dirty="0" smtClean="0">
                <a:latin typeface="Comic Sans MS" panose="030F0702030302020204" pitchFamily="66" charset="0"/>
              </a:rPr>
              <a:t> 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50" name="13 CuadroTexto"/>
          <p:cNvSpPr txBox="1"/>
          <p:nvPr/>
        </p:nvSpPr>
        <p:spPr>
          <a:xfrm>
            <a:off x="87954" y="5809055"/>
            <a:ext cx="1481496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Inducción IgA </a:t>
            </a:r>
          </a:p>
          <a:p>
            <a:r>
              <a:rPr lang="es-VE" sz="1400" b="1" u="sng" dirty="0" smtClean="0">
                <a:latin typeface="Comic Sans MS" pitchFamily="66" charset="0"/>
              </a:rPr>
              <a:t>dependiente </a:t>
            </a:r>
          </a:p>
          <a:p>
            <a:r>
              <a:rPr lang="es-VE" sz="1400" b="1" dirty="0" smtClean="0">
                <a:latin typeface="Comic Sans MS" pitchFamily="66" charset="0"/>
              </a:rPr>
              <a:t>de c. “T”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1527113" y="5780645"/>
            <a:ext cx="1586542" cy="168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13 CuadroTexto"/>
          <p:cNvSpPr txBox="1"/>
          <p:nvPr/>
        </p:nvSpPr>
        <p:spPr>
          <a:xfrm>
            <a:off x="1717931" y="5720899"/>
            <a:ext cx="1335622" cy="461665"/>
          </a:xfrm>
          <a:prstGeom prst="rect">
            <a:avLst/>
          </a:prstGeom>
          <a:solidFill>
            <a:srgbClr val="F7EBE5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srgbClr val="C00000"/>
                </a:solidFill>
                <a:latin typeface="Comic Sans MS" pitchFamily="66" charset="0"/>
              </a:rPr>
              <a:t>Reentrada al </a:t>
            </a:r>
          </a:p>
          <a:p>
            <a:r>
              <a:rPr lang="es-VE" sz="1200" b="1" dirty="0" smtClean="0">
                <a:solidFill>
                  <a:srgbClr val="C00000"/>
                </a:solidFill>
                <a:latin typeface="Comic Sans MS" pitchFamily="66" charset="0"/>
              </a:rPr>
              <a:t>centro germinal</a:t>
            </a:r>
            <a:endParaRPr lang="es-VE" sz="1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2" name="13 CuadroTexto"/>
          <p:cNvSpPr txBox="1"/>
          <p:nvPr/>
        </p:nvSpPr>
        <p:spPr>
          <a:xfrm>
            <a:off x="2987824" y="650028"/>
            <a:ext cx="1281120" cy="307777"/>
          </a:xfrm>
          <a:prstGeom prst="rect">
            <a:avLst/>
          </a:prstGeom>
          <a:solidFill>
            <a:srgbClr val="BEF4D4"/>
          </a:solidFill>
        </p:spPr>
        <p:txBody>
          <a:bodyPr wrap="none" rtlCol="0">
            <a:spAutoFit/>
          </a:bodyPr>
          <a:lstStyle/>
          <a:p>
            <a:r>
              <a:rPr lang="es-VE" sz="1400" b="1" i="1" dirty="0" err="1" smtClean="0">
                <a:latin typeface="Comic Sans MS" pitchFamily="66" charset="0"/>
              </a:rPr>
              <a:t>Mucispirillum</a:t>
            </a:r>
            <a:endParaRPr lang="es-VE" sz="1400" b="1" i="1" dirty="0">
              <a:latin typeface="Comic Sans MS" pitchFamily="66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5959977" y="4861019"/>
            <a:ext cx="1391888" cy="290291"/>
          </a:xfrm>
          <a:prstGeom prst="rect">
            <a:avLst/>
          </a:prstGeom>
          <a:solidFill>
            <a:srgbClr val="FE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13 CuadroTexto"/>
          <p:cNvSpPr txBox="1"/>
          <p:nvPr/>
        </p:nvSpPr>
        <p:spPr>
          <a:xfrm>
            <a:off x="6234946" y="4844629"/>
            <a:ext cx="1000595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Folículo </a:t>
            </a:r>
          </a:p>
          <a:p>
            <a:r>
              <a:rPr lang="es-VE" sz="1600" b="1" dirty="0" smtClean="0">
                <a:latin typeface="Comic Sans MS" pitchFamily="66" charset="0"/>
              </a:rPr>
              <a:t>linfoide </a:t>
            </a:r>
          </a:p>
          <a:p>
            <a:r>
              <a:rPr lang="es-VE" sz="1600" b="1" dirty="0" smtClean="0">
                <a:latin typeface="Comic Sans MS" pitchFamily="66" charset="0"/>
              </a:rPr>
              <a:t>aislado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4572000" y="669611"/>
            <a:ext cx="576064" cy="166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4" name="13 CuadroTexto"/>
          <p:cNvSpPr txBox="1"/>
          <p:nvPr/>
        </p:nvSpPr>
        <p:spPr>
          <a:xfrm>
            <a:off x="4474095" y="537951"/>
            <a:ext cx="10599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i="1" dirty="0" err="1" smtClean="0">
                <a:latin typeface="Comic Sans MS" pitchFamily="66" charset="0"/>
              </a:rPr>
              <a:t>Sutterella</a:t>
            </a:r>
            <a:endParaRPr lang="es-VE" sz="1400" b="1" i="1" dirty="0">
              <a:latin typeface="Comic Sans MS" pitchFamily="66" charset="0"/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3864736" y="1626363"/>
            <a:ext cx="2246266" cy="189914"/>
          </a:xfrm>
          <a:prstGeom prst="rect">
            <a:avLst/>
          </a:prstGeom>
          <a:solidFill>
            <a:srgbClr val="E7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6" name="13 CuadroTexto"/>
          <p:cNvSpPr txBox="1"/>
          <p:nvPr/>
        </p:nvSpPr>
        <p:spPr>
          <a:xfrm>
            <a:off x="4130128" y="1556792"/>
            <a:ext cx="11673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i="1" dirty="0" smtClean="0">
                <a:latin typeface="Comic Sans MS" pitchFamily="66" charset="0"/>
              </a:rPr>
              <a:t>C. </a:t>
            </a:r>
            <a:r>
              <a:rPr lang="es-VE" sz="1400" b="1" i="1" dirty="0" err="1" smtClean="0">
                <a:latin typeface="Comic Sans MS" pitchFamily="66" charset="0"/>
              </a:rPr>
              <a:t>scindens</a:t>
            </a:r>
            <a:endParaRPr lang="es-VE" sz="1400" b="1" i="1" dirty="0">
              <a:latin typeface="Comic Sans MS" pitchFamily="66" charset="0"/>
            </a:endParaRPr>
          </a:p>
        </p:txBody>
      </p:sp>
      <p:sp>
        <p:nvSpPr>
          <p:cNvPr id="57" name="13 CuadroTexto"/>
          <p:cNvSpPr txBox="1"/>
          <p:nvPr/>
        </p:nvSpPr>
        <p:spPr>
          <a:xfrm>
            <a:off x="5290345" y="1563290"/>
            <a:ext cx="139172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i="1" dirty="0" smtClean="0">
                <a:latin typeface="Comic Sans MS" pitchFamily="66" charset="0"/>
              </a:rPr>
              <a:t>A. </a:t>
            </a:r>
            <a:r>
              <a:rPr lang="es-VE" sz="1400" b="1" i="1" dirty="0" err="1" smtClean="0">
                <a:latin typeface="Comic Sans MS" pitchFamily="66" charset="0"/>
              </a:rPr>
              <a:t>muciniphila</a:t>
            </a:r>
            <a:endParaRPr lang="es-VE" sz="1400" b="1" i="1" dirty="0">
              <a:latin typeface="Comic Sans MS" pitchFamily="66" charset="0"/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2833791" y="97409"/>
            <a:ext cx="336662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IgA en Mucosa</a:t>
            </a:r>
            <a:endParaRPr lang="es-VE" dirty="0"/>
          </a:p>
        </p:txBody>
      </p:sp>
      <p:sp>
        <p:nvSpPr>
          <p:cNvPr id="32" name="Rectángulo 31"/>
          <p:cNvSpPr/>
          <p:nvPr/>
        </p:nvSpPr>
        <p:spPr>
          <a:xfrm>
            <a:off x="4604465" y="5188690"/>
            <a:ext cx="1554736" cy="1097106"/>
          </a:xfrm>
          <a:prstGeom prst="rect">
            <a:avLst/>
          </a:prstGeom>
          <a:solidFill>
            <a:srgbClr val="F7E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13 CuadroTexto"/>
          <p:cNvSpPr txBox="1"/>
          <p:nvPr/>
        </p:nvSpPr>
        <p:spPr>
          <a:xfrm>
            <a:off x="4613601" y="5507855"/>
            <a:ext cx="1486847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Inducción IgA </a:t>
            </a:r>
          </a:p>
          <a:p>
            <a:r>
              <a:rPr lang="es-VE" sz="1400" b="1" u="sng" dirty="0" smtClean="0">
                <a:latin typeface="Comic Sans MS" pitchFamily="66" charset="0"/>
              </a:rPr>
              <a:t>independiente</a:t>
            </a:r>
            <a:r>
              <a:rPr lang="es-VE" sz="1400" b="1" dirty="0" smtClean="0">
                <a:latin typeface="Comic Sans MS" pitchFamily="66" charset="0"/>
              </a:rPr>
              <a:t> </a:t>
            </a:r>
          </a:p>
          <a:p>
            <a:r>
              <a:rPr lang="es-VE" sz="1400" b="1" dirty="0" smtClean="0">
                <a:latin typeface="Comic Sans MS" pitchFamily="66" charset="0"/>
              </a:rPr>
              <a:t>de c. “T”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591398" y="8868"/>
            <a:ext cx="4601470" cy="6628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3501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4 CuadroTexto"/>
          <p:cNvSpPr txBox="1"/>
          <p:nvPr/>
        </p:nvSpPr>
        <p:spPr>
          <a:xfrm>
            <a:off x="6771235" y="6611779"/>
            <a:ext cx="22733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</a:t>
            </a:r>
            <a:r>
              <a:rPr lang="es-VE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Medicina</a:t>
            </a:r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48439" y="5536351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K.Honda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DR. </a:t>
            </a:r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Littman.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adaptive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 homeostasis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;535:75-84.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71700" y="1844824"/>
            <a:ext cx="5400600" cy="3539430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O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curre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todo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y en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folículos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aislados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(ILFs),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donde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el factor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activante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c. B (BAFF); y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su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homólogo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APRIL,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derivados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c. Ds,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promueven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expresión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AID en c. B. </a:t>
            </a:r>
            <a:endParaRPr lang="es-VE" sz="2000" dirty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T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independiente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produce 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IgA con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baja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afinidad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pero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dirigida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hacia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microbiota</a:t>
            </a:r>
          </a:p>
          <a:p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61182" y="635359"/>
            <a:ext cx="356700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IgA en Mucosa</a:t>
            </a:r>
            <a:endParaRPr lang="es-V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51520" y="332656"/>
            <a:ext cx="591829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66124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56985" y="1116981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Inducción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IgA class switch c. “T”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Independiente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  <p:sp>
        <p:nvSpPr>
          <p:cNvPr id="9" name="Elipse 8"/>
          <p:cNvSpPr/>
          <p:nvPr/>
        </p:nvSpPr>
        <p:spPr>
          <a:xfrm>
            <a:off x="1871700" y="3861049"/>
            <a:ext cx="5508612" cy="15232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200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94134" y="1271610"/>
            <a:ext cx="7982321" cy="4893647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ayuda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dar</a:t>
            </a:r>
            <a:r>
              <a:rPr lang="en-US" dirty="0" smtClean="0">
                <a:latin typeface="Comic Sans MS" panose="030F0702030302020204" pitchFamily="66" charset="0"/>
              </a:rPr>
              <a:t> balance entre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latin typeface="Comic Sans MS" panose="030F0702030302020204" pitchFamily="66" charset="0"/>
              </a:rPr>
              <a:t> T </a:t>
            </a:r>
            <a:r>
              <a:rPr lang="en-US" b="1" dirty="0" err="1" smtClean="0">
                <a:latin typeface="Comic Sans MS" panose="030F0702030302020204" pitchFamily="66" charset="0"/>
              </a:rPr>
              <a:t>reguladoras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smtClean="0">
                <a:latin typeface="Comic Sans MS" panose="030F0702030302020204" pitchFamily="66" charset="0"/>
              </a:rPr>
              <a:t>proinflamatorias T</a:t>
            </a:r>
            <a:r>
              <a:rPr lang="en-US" b="1" baseline="-25000" dirty="0" smtClean="0">
                <a:latin typeface="Comic Sans MS" panose="030F0702030302020204" pitchFamily="66" charset="0"/>
              </a:rPr>
              <a:t>H</a:t>
            </a:r>
            <a:r>
              <a:rPr lang="en-US" b="1" dirty="0" smtClean="0">
                <a:latin typeface="Comic Sans MS" panose="030F0702030302020204" pitchFamily="66" charset="0"/>
              </a:rPr>
              <a:t>17</a:t>
            </a:r>
            <a:r>
              <a:rPr lang="en-US" dirty="0" smtClean="0">
                <a:latin typeface="Comic Sans MS" panose="030F0702030302020204" pitchFamily="66" charset="0"/>
              </a:rPr>
              <a:t>. Las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un microbiota dado </a:t>
            </a:r>
            <a:r>
              <a:rPr lang="en-US" dirty="0" err="1" smtClean="0">
                <a:latin typeface="Comic Sans MS" panose="030F0702030302020204" pitchFamily="66" charset="0"/>
              </a:rPr>
              <a:t>trabajan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genoma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determinar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equilibrio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En Microbiota </a:t>
            </a:r>
            <a:r>
              <a:rPr lang="en-US" b="1" dirty="0">
                <a:latin typeface="Comic Sans MS" panose="030F0702030302020204" pitchFamily="66" charset="0"/>
              </a:rPr>
              <a:t>S</a:t>
            </a:r>
            <a:r>
              <a:rPr lang="en-US" b="1" dirty="0" smtClean="0">
                <a:latin typeface="Comic Sans MS" panose="030F0702030302020204" pitchFamily="66" charset="0"/>
              </a:rPr>
              <a:t>ano </a:t>
            </a:r>
            <a:r>
              <a:rPr lang="en-US" dirty="0" smtClean="0">
                <a:latin typeface="Comic Sans MS" panose="030F0702030302020204" pitchFamily="66" charset="0"/>
              </a:rPr>
              <a:t>hay </a:t>
            </a:r>
            <a:r>
              <a:rPr lang="en-US" b="1" dirty="0" err="1" smtClean="0">
                <a:latin typeface="Comic Sans MS" panose="030F0702030302020204" pitchFamily="66" charset="0"/>
              </a:rPr>
              <a:t>óptima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proporción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</a:rPr>
              <a:t>organismos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pro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</a:rPr>
              <a:t>SFBs</a:t>
            </a:r>
            <a:r>
              <a:rPr lang="en-US" dirty="0" smtClean="0">
                <a:latin typeface="Comic Sans MS" panose="030F0702030302020204" pitchFamily="66" charset="0"/>
              </a:rPr>
              <a:t>) y </a:t>
            </a:r>
            <a:r>
              <a:rPr lang="en-US" b="1" dirty="0" err="1" smtClean="0">
                <a:latin typeface="Comic Sans MS" panose="030F0702030302020204" pitchFamily="66" charset="0"/>
              </a:rPr>
              <a:t>antiinflamatorios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i="1" dirty="0" smtClean="0">
                <a:latin typeface="Comic Sans MS" panose="030F0702030302020204" pitchFamily="66" charset="0"/>
              </a:rPr>
              <a:t>B</a:t>
            </a:r>
            <a:r>
              <a:rPr lang="en-US" b="1" i="1" dirty="0">
                <a:latin typeface="Comic Sans MS" panose="030F0702030302020204" pitchFamily="66" charset="0"/>
              </a:rPr>
              <a:t>. </a:t>
            </a:r>
            <a:r>
              <a:rPr lang="en-US" b="1" i="1" dirty="0" err="1">
                <a:latin typeface="Comic Sans MS" panose="030F0702030302020204" pitchFamily="66" charset="0"/>
              </a:rPr>
              <a:t>fragilis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cuales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desarrollar</a:t>
            </a:r>
            <a:r>
              <a:rPr lang="en-US" dirty="0" smtClean="0">
                <a:latin typeface="Comic Sans MS" panose="030F0702030302020204" pitchFamily="66" charset="0"/>
              </a:rPr>
              <a:t> el S. </a:t>
            </a:r>
            <a:r>
              <a:rPr lang="en-US" dirty="0" err="1"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latin typeface="Comic Sans MS" panose="030F0702030302020204" pitchFamily="66" charset="0"/>
              </a:rPr>
              <a:t>nmune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controladas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genoma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),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smtClean="0">
                <a:latin typeface="Comic Sans MS" panose="030F0702030302020204" pitchFamily="66" charset="0"/>
              </a:rPr>
              <a:t>balance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actividades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Treg</a:t>
            </a:r>
            <a:r>
              <a:rPr lang="en-US" b="1" dirty="0" smtClean="0">
                <a:latin typeface="Comic Sans MS" panose="030F0702030302020204" pitchFamily="66" charset="0"/>
              </a:rPr>
              <a:t> y c. T</a:t>
            </a:r>
            <a:r>
              <a:rPr lang="en-US" b="1" baseline="-25000" dirty="0" smtClean="0">
                <a:latin typeface="Comic Sans MS" panose="030F0702030302020204" pitchFamily="66" charset="0"/>
              </a:rPr>
              <a:t>H</a:t>
            </a:r>
            <a:r>
              <a:rPr lang="en-US" b="1" dirty="0" smtClean="0">
                <a:latin typeface="Comic Sans MS" panose="030F0702030302020204" pitchFamily="66" charset="0"/>
              </a:rPr>
              <a:t>17. </a:t>
            </a:r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latin typeface="Comic Sans MS" panose="030F0702030302020204" pitchFamily="66" charset="0"/>
              </a:rPr>
              <a:t>genoma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contener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mutaciones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“</a:t>
            </a:r>
            <a:r>
              <a:rPr lang="en-US" b="1" dirty="0" err="1" smtClean="0">
                <a:latin typeface="Comic Sans MS" panose="030F0702030302020204" pitchFamily="66" charset="0"/>
              </a:rPr>
              <a:t>específicas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autoinmunes</a:t>
            </a:r>
            <a:r>
              <a:rPr lang="en-US" b="1" dirty="0" smtClean="0">
                <a:latin typeface="Comic Sans MS" panose="030F0702030302020204" pitchFamily="66" charset="0"/>
              </a:rPr>
              <a:t>”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*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,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no se </a:t>
            </a:r>
            <a:r>
              <a:rPr lang="en-US" dirty="0" err="1" smtClean="0">
                <a:latin typeface="Comic Sans MS" panose="030F0702030302020204" pitchFamily="66" charset="0"/>
              </a:rPr>
              <a:t>desarrolla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Los </a:t>
            </a:r>
            <a:r>
              <a:rPr lang="en-US" b="1" dirty="0" err="1" smtClean="0">
                <a:latin typeface="Comic Sans MS" panose="030F0702030302020204" pitchFamily="66" charset="0"/>
              </a:rPr>
              <a:t>genomas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nf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Crohn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diabetes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tipo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I, AR,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esclerosis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múltiple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contienen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espectro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variantes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están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enlazadas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estudios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asociación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genoma</a:t>
            </a:r>
            <a:r>
              <a:rPr lang="en-US" dirty="0" smtClean="0">
                <a:latin typeface="Comic Sans MS" panose="030F0702030302020204" pitchFamily="66" charset="0"/>
              </a:rPr>
              <a:t>-wide. </a:t>
            </a:r>
            <a:r>
              <a:rPr lang="en-US" b="1" dirty="0" err="1" smtClean="0">
                <a:latin typeface="Comic Sans MS" panose="030F0702030302020204" pitchFamily="66" charset="0"/>
              </a:rPr>
              <a:t>Influencias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ambientales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sin embargo son </a:t>
            </a:r>
            <a:r>
              <a:rPr lang="en-US" b="1" dirty="0" err="1" smtClean="0"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riesgo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todas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9194" y="6370419"/>
            <a:ext cx="59706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</a:t>
            </a:r>
            <a:r>
              <a:rPr lang="en-US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n-US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 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25705" y="317728"/>
            <a:ext cx="5292588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Comic Sans MS" panose="030F0702030302020204" pitchFamily="66" charset="0"/>
              </a:rPr>
              <a:t>Microbiota y </a:t>
            </a:r>
            <a:r>
              <a:rPr lang="en-US" sz="2200" dirty="0" err="1">
                <a:latin typeface="Comic Sans MS" panose="030F0702030302020204" pitchFamily="66" charset="0"/>
              </a:rPr>
              <a:t>G</a:t>
            </a:r>
            <a:r>
              <a:rPr lang="en-US" sz="2200" dirty="0" err="1" smtClean="0">
                <a:latin typeface="Comic Sans MS" panose="030F0702030302020204" pitchFamily="66" charset="0"/>
              </a:rPr>
              <a:t>enoma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latin typeface="Comic Sans MS" panose="030F0702030302020204" pitchFamily="66" charset="0"/>
              </a:rPr>
              <a:t>contribuyen</a:t>
            </a:r>
            <a:r>
              <a:rPr lang="en-US" sz="2200" dirty="0" smtClean="0">
                <a:latin typeface="Comic Sans MS" panose="030F0702030302020204" pitchFamily="66" charset="0"/>
              </a:rPr>
              <a:t> para </a:t>
            </a:r>
            <a:r>
              <a:rPr lang="en-US" sz="2200" dirty="0" err="1">
                <a:latin typeface="Comic Sans MS" panose="030F0702030302020204" pitchFamily="66" charset="0"/>
              </a:rPr>
              <a:t>E</a:t>
            </a:r>
            <a:r>
              <a:rPr lang="en-US" sz="2200" dirty="0" err="1" smtClean="0">
                <a:latin typeface="Comic Sans MS" panose="030F0702030302020204" pitchFamily="66" charset="0"/>
              </a:rPr>
              <a:t>nfermedad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latin typeface="Comic Sans MS" panose="030F0702030302020204" pitchFamily="66" charset="0"/>
              </a:rPr>
              <a:t>nflamatoria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66747" y="24965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7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85" t="8023" r="9742" b="5375"/>
          <a:stretch/>
        </p:blipFill>
        <p:spPr>
          <a:xfrm>
            <a:off x="971600" y="580640"/>
            <a:ext cx="7146540" cy="5440648"/>
          </a:xfrm>
          <a:prstGeom prst="rect">
            <a:avLst/>
          </a:prstGeom>
        </p:spPr>
      </p:pic>
      <p:sp>
        <p:nvSpPr>
          <p:cNvPr id="5" name="2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75845" y="6116598"/>
            <a:ext cx="46308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 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60609" y="91966"/>
            <a:ext cx="249619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humano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032976" y="76569"/>
            <a:ext cx="2114681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Genoma</a:t>
            </a:r>
            <a:r>
              <a:rPr lang="es-VE" sz="2000" dirty="0" smtClean="0">
                <a:latin typeface="Comic Sans MS" panose="030F0702030302020204" pitchFamily="66" charset="0"/>
              </a:rPr>
              <a:t> humano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301121" y="76569"/>
            <a:ext cx="2323072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Th17/</a:t>
            </a:r>
            <a:r>
              <a:rPr lang="es-VE" sz="2000" b="1" dirty="0" err="1" smtClean="0">
                <a:latin typeface="Comic Sans MS" panose="030F0702030302020204" pitchFamily="66" charset="0"/>
              </a:rPr>
              <a:t>Treg</a:t>
            </a:r>
            <a:r>
              <a:rPr lang="es-VE" sz="2000" b="1" dirty="0" smtClean="0">
                <a:latin typeface="Comic Sans MS" panose="030F0702030302020204" pitchFamily="66" charset="0"/>
              </a:rPr>
              <a:t> perfil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118140" y="1344937"/>
            <a:ext cx="859531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Salud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106118" y="3147075"/>
            <a:ext cx="94769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Enfer</a:t>
            </a:r>
            <a:r>
              <a:rPr lang="es-VE" b="1" dirty="0" smtClean="0">
                <a:latin typeface="Comic Sans MS" panose="030F0702030302020204" pitchFamily="66" charset="0"/>
              </a:rPr>
              <a:t>-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medad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-1039" y="1159808"/>
            <a:ext cx="1286729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600" b="1" dirty="0">
                <a:latin typeface="Comic Sans MS" panose="030F0702030302020204" pitchFamily="66" charset="0"/>
              </a:rPr>
              <a:t>S</a:t>
            </a:r>
            <a:r>
              <a:rPr lang="es-VE" sz="1600" b="1" dirty="0" smtClean="0">
                <a:latin typeface="Comic Sans MS" panose="030F0702030302020204" pitchFamily="66" charset="0"/>
              </a:rPr>
              <a:t>ano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0" y="2798430"/>
            <a:ext cx="1327608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Disbiosis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Proinflamat</a:t>
            </a:r>
            <a:r>
              <a:rPr lang="es-VE" sz="1400" b="1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aumentadas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-9867" y="4399527"/>
            <a:ext cx="1300356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Disbiosis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antiinflamat</a:t>
            </a:r>
            <a:r>
              <a:rPr lang="es-VE" sz="1400" b="1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disminuidas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18432" y="5537991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538188" y="5552119"/>
            <a:ext cx="666176" cy="22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1547664" y="5589240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1486154" y="5497487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“B”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538188" y="5480647"/>
            <a:ext cx="12859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Th17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547664" y="5849979"/>
            <a:ext cx="566452" cy="239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1445168" y="5747266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563652" y="5818716"/>
            <a:ext cx="914400" cy="29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2538188" y="5734468"/>
            <a:ext cx="12153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IL10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125227" y="4707303"/>
            <a:ext cx="94769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Enfer</a:t>
            </a:r>
            <a:r>
              <a:rPr lang="es-VE" b="1" dirty="0" smtClean="0">
                <a:latin typeface="Comic Sans MS" panose="030F0702030302020204" pitchFamily="66" charset="0"/>
              </a:rPr>
              <a:t>-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medad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4" name="6 CuadroTexto"/>
          <p:cNvSpPr txBox="1"/>
          <p:nvPr/>
        </p:nvSpPr>
        <p:spPr>
          <a:xfrm>
            <a:off x="166747" y="24965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006281" y="618986"/>
            <a:ext cx="728175" cy="2177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1950480" y="561330"/>
            <a:ext cx="461280" cy="2000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2106134" y="476679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SFB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24122" y="555822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i="1" dirty="0" smtClean="0">
                <a:latin typeface="Comic Sans MS" panose="030F0702030302020204" pitchFamily="66" charset="0"/>
              </a:rPr>
              <a:t>B. </a:t>
            </a:r>
            <a:r>
              <a:rPr lang="es-VE" b="1" i="1" dirty="0" err="1" smtClean="0">
                <a:latin typeface="Comic Sans MS" panose="030F0702030302020204" pitchFamily="66" charset="0"/>
              </a:rPr>
              <a:t>fragilis</a:t>
            </a:r>
            <a:endParaRPr lang="es-VE" b="1" i="1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960694" y="2265261"/>
            <a:ext cx="679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SFB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581758" y="3995834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i="1" dirty="0" smtClean="0">
                <a:latin typeface="Comic Sans MS" panose="030F0702030302020204" pitchFamily="66" charset="0"/>
              </a:rPr>
              <a:t>B. </a:t>
            </a:r>
            <a:r>
              <a:rPr lang="es-VE" sz="1400" b="1" i="1" dirty="0" err="1" smtClean="0">
                <a:latin typeface="Comic Sans MS" panose="030F0702030302020204" pitchFamily="66" charset="0"/>
              </a:rPr>
              <a:t>fragilis</a:t>
            </a:r>
            <a:endParaRPr lang="es-VE" sz="1400" b="1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74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2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81232" y="1570257"/>
            <a:ext cx="6603136" cy="4124206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alterada</a:t>
            </a:r>
            <a:r>
              <a:rPr lang="en-US" b="1" dirty="0" smtClean="0">
                <a:latin typeface="Comic Sans MS" panose="030F0702030302020204" pitchFamily="66" charset="0"/>
              </a:rPr>
              <a:t> del microbiota o disbiosis </a:t>
            </a:r>
            <a:r>
              <a:rPr lang="en-US" b="1" dirty="0" err="1" smtClean="0">
                <a:latin typeface="Comic Sans MS" panose="030F0702030302020204" pitchFamily="66" charset="0"/>
              </a:rPr>
              <a:t>debido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estilo</a:t>
            </a:r>
            <a:r>
              <a:rPr lang="en-US" b="1" dirty="0" smtClean="0">
                <a:latin typeface="Comic Sans MS" panose="030F0702030302020204" pitchFamily="66" charset="0"/>
              </a:rPr>
              <a:t> de  </a:t>
            </a:r>
            <a:r>
              <a:rPr lang="en-US" b="1" dirty="0" err="1" smtClean="0">
                <a:latin typeface="Comic Sans MS" panose="030F0702030302020204" pitchFamily="66" charset="0"/>
              </a:rPr>
              <a:t>vida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representar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componente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modificador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microbios</a:t>
            </a:r>
            <a:r>
              <a:rPr lang="en-US" b="1" dirty="0" smtClean="0">
                <a:latin typeface="Comic Sans MS" panose="030F0702030302020204" pitchFamily="66" charset="0"/>
              </a:rPr>
              <a:t> proinflamatorias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.:, </a:t>
            </a:r>
            <a:r>
              <a:rPr lang="en-US" b="1" dirty="0">
                <a:latin typeface="Comic Sans MS" panose="030F0702030302020204" pitchFamily="66" charset="0"/>
              </a:rPr>
              <a:t>SFBs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modelos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animales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promover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actividad</a:t>
            </a:r>
            <a:r>
              <a:rPr lang="en-US" b="1" dirty="0" smtClean="0">
                <a:latin typeface="Comic Sans MS" panose="030F0702030302020204" pitchFamily="66" charset="0"/>
              </a:rPr>
              <a:t> de c. Th17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latin typeface="Comic Sans MS" panose="030F0702030302020204" pitchFamily="66" charset="0"/>
              </a:rPr>
              <a:t>redisponer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genéticamente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susceptibles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autoinmunidad</a:t>
            </a:r>
            <a:r>
              <a:rPr lang="en-US" b="1" dirty="0" smtClean="0">
                <a:latin typeface="Comic Sans MS" panose="030F0702030302020204" pitchFamily="66" charset="0"/>
              </a:rPr>
              <a:t> Th17-mediada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o  </a:t>
            </a:r>
            <a:r>
              <a:rPr lang="en-US" b="1" dirty="0" err="1" smtClean="0">
                <a:latin typeface="Comic Sans MS" panose="030F0702030302020204" pitchFamily="66" charset="0"/>
              </a:rPr>
              <a:t>ausencia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microbios</a:t>
            </a:r>
            <a:r>
              <a:rPr lang="en-US" b="1" dirty="0" smtClean="0">
                <a:latin typeface="Comic Sans MS" panose="030F0702030302020204" pitchFamily="66" charset="0"/>
              </a:rPr>
              <a:t> anti 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.: , </a:t>
            </a:r>
            <a:r>
              <a:rPr lang="en-US" b="1" i="1" dirty="0">
                <a:latin typeface="Comic Sans MS" panose="030F0702030302020204" pitchFamily="66" charset="0"/>
              </a:rPr>
              <a:t>B. </a:t>
            </a:r>
            <a:r>
              <a:rPr lang="en-US" b="1" i="1" dirty="0" err="1">
                <a:latin typeface="Comic Sans MS" panose="030F0702030302020204" pitchFamily="66" charset="0"/>
              </a:rPr>
              <a:t>fragilis</a:t>
            </a:r>
            <a:r>
              <a:rPr lang="en-US" b="1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modelos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animales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llevar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subdesarrollo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subconjuntos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latin typeface="Comic Sans MS" panose="030F0702030302020204" pitchFamily="66" charset="0"/>
              </a:rPr>
              <a:t>Treg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latin typeface="Comic Sans MS" panose="030F0702030302020204" pitchFamily="66" charset="0"/>
              </a:rPr>
              <a:t>desbalance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entre</a:t>
            </a:r>
            <a:r>
              <a:rPr lang="en-US" b="1" dirty="0" smtClean="0">
                <a:latin typeface="Comic Sans MS" panose="030F0702030302020204" pitchFamily="66" charset="0"/>
              </a:rPr>
              <a:t> c. Th17 y </a:t>
            </a:r>
            <a:r>
              <a:rPr lang="en-US" b="1" dirty="0" err="1" smtClean="0">
                <a:latin typeface="Comic Sans MS" panose="030F0702030302020204" pitchFamily="66" charset="0"/>
              </a:rPr>
              <a:t>Tregs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finalmente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lleva</a:t>
            </a:r>
            <a:r>
              <a:rPr lang="en-US" b="1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utoinmunidad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b="1" dirty="0">
              <a:latin typeface="Comic Sans MS" panose="030F0702030302020204" pitchFamily="66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55084" y="5836894"/>
            <a:ext cx="5055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81557" y="588616"/>
            <a:ext cx="498088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Microbiota y </a:t>
            </a:r>
            <a:r>
              <a:rPr lang="en-US" sz="2400" dirty="0" err="1" smtClean="0">
                <a:latin typeface="Comic Sans MS" panose="030F0702030302020204" pitchFamily="66" charset="0"/>
              </a:rPr>
              <a:t>genoma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contribuyen</a:t>
            </a:r>
            <a:r>
              <a:rPr lang="en-US" sz="2400" dirty="0" smtClean="0">
                <a:latin typeface="Comic Sans MS" panose="030F0702030302020204" pitchFamily="66" charset="0"/>
              </a:rPr>
              <a:t> para </a:t>
            </a:r>
            <a:r>
              <a:rPr lang="en-US" sz="24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inflamatoria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66747" y="24965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66124" y="74855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dirty="0" smtClean="0">
                <a:latin typeface="Comic Sans MS" pitchFamily="66" charset="0"/>
              </a:rPr>
              <a:t>Inmunidad Adaptativa</a:t>
            </a:r>
          </a:p>
        </p:txBody>
      </p:sp>
    </p:spTree>
    <p:extLst>
      <p:ext uri="{BB962C8B-B14F-4D97-AF65-F5344CB8AC3E}">
        <p14:creationId xmlns:p14="http://schemas.microsoft.com/office/powerpoint/2010/main" val="428785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Mis Documentos\EN PROCESO 2013-2014\DIGESTIVO 2014\POSGRADO 2014\TEMAS DIGESTIVO\MICROBIOMA\MICROBIOTA IMAGENES\F3.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"/>
          <a:stretch/>
        </p:blipFill>
        <p:spPr bwMode="auto">
          <a:xfrm>
            <a:off x="173059" y="44623"/>
            <a:ext cx="8797882" cy="638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330858" y="659422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45173" y="1988840"/>
            <a:ext cx="129614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CuadroTexto 3"/>
          <p:cNvSpPr txBox="1"/>
          <p:nvPr/>
        </p:nvSpPr>
        <p:spPr>
          <a:xfrm>
            <a:off x="782583" y="1877656"/>
            <a:ext cx="1970835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S. Inmune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Adapt</a:t>
            </a:r>
            <a:r>
              <a:rPr lang="es-VE" sz="1600" b="1" dirty="0" smtClean="0"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Primordial 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31301" y="42392"/>
            <a:ext cx="2016224" cy="578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504079" y="43614"/>
            <a:ext cx="2380780" cy="5539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Expansión de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subsets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b="1" dirty="0" err="1" smtClean="0">
                <a:latin typeface="Comic Sans MS" panose="030F0702030302020204" pitchFamily="66" charset="0"/>
              </a:rPr>
              <a:t>C.Treg</a:t>
            </a:r>
            <a:r>
              <a:rPr lang="es-VE" sz="1400" b="1" dirty="0" smtClean="0">
                <a:latin typeface="Comic Sans MS" panose="030F0702030302020204" pitchFamily="66" charset="0"/>
              </a:rPr>
              <a:t> por </a:t>
            </a:r>
            <a:r>
              <a:rPr lang="es-VE" sz="1600" b="1" u="sng" dirty="0" smtClean="0">
                <a:latin typeface="Comic Sans MS" panose="030F0702030302020204" pitchFamily="66" charset="0"/>
              </a:rPr>
              <a:t>comensales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804248" y="1556792"/>
            <a:ext cx="1224136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6695034" y="1291940"/>
            <a:ext cx="211373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S. Inmune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Adapt</a:t>
            </a:r>
            <a:r>
              <a:rPr lang="es-VE" sz="1600" b="1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Moderno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631301" y="3771070"/>
            <a:ext cx="1804795" cy="45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3543986" y="3684394"/>
            <a:ext cx="216024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Desarrollo de </a:t>
            </a:r>
            <a:r>
              <a:rPr lang="es-VE" sz="1600" b="1" dirty="0" smtClean="0">
                <a:latin typeface="Comic Sans MS" panose="030F0702030302020204" pitchFamily="66" charset="0"/>
              </a:rPr>
              <a:t>C.Th17 </a:t>
            </a:r>
            <a:r>
              <a:rPr lang="es-VE" sz="1400" b="1" dirty="0" smtClean="0">
                <a:latin typeface="Comic Sans MS" panose="030F0702030302020204" pitchFamily="66" charset="0"/>
              </a:rPr>
              <a:t>por </a:t>
            </a:r>
            <a:r>
              <a:rPr lang="es-VE" sz="1600" b="1" u="sng" dirty="0" err="1" smtClean="0">
                <a:latin typeface="Comic Sans MS" panose="030F0702030302020204" pitchFamily="66" charset="0"/>
              </a:rPr>
              <a:t>patobiontes</a:t>
            </a:r>
            <a:endParaRPr lang="es-VE" sz="1600" b="1" u="sng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650971" y="699281"/>
            <a:ext cx="1191352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i="1" dirty="0" smtClean="0">
                <a:latin typeface="Comic Sans MS" panose="030F0702030302020204" pitchFamily="66" charset="0"/>
              </a:rPr>
              <a:t>B. </a:t>
            </a:r>
            <a:r>
              <a:rPr lang="es-VE" sz="1600" b="1" i="1" dirty="0" err="1" smtClean="0">
                <a:latin typeface="Comic Sans MS" panose="030F0702030302020204" pitchFamily="66" charset="0"/>
              </a:rPr>
              <a:t>fragilis</a:t>
            </a:r>
            <a:endParaRPr lang="es-VE" sz="1600" b="1" i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689719" y="1738907"/>
            <a:ext cx="1064715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i="1" dirty="0" smtClean="0">
                <a:latin typeface="Comic Sans MS" panose="030F0702030302020204" pitchFamily="66" charset="0"/>
              </a:rPr>
              <a:t>B. </a:t>
            </a:r>
            <a:r>
              <a:rPr lang="es-VE" sz="1400" b="1" i="1" dirty="0" err="1">
                <a:latin typeface="Comic Sans MS" panose="030F0702030302020204" pitchFamily="66" charset="0"/>
              </a:rPr>
              <a:t>f</a:t>
            </a:r>
            <a:r>
              <a:rPr lang="es-VE" sz="1400" b="1" i="1" dirty="0" err="1" smtClean="0">
                <a:latin typeface="Comic Sans MS" panose="030F0702030302020204" pitchFamily="66" charset="0"/>
              </a:rPr>
              <a:t>ragilis</a:t>
            </a:r>
            <a:endParaRPr lang="es-VE" sz="1400" b="1" i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SFB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901774" y="2710980"/>
            <a:ext cx="1459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c.”B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”, 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c.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Treg</a:t>
            </a:r>
            <a:r>
              <a:rPr lang="es-VE" sz="1400" b="1" dirty="0" smtClean="0">
                <a:latin typeface="Comic Sans MS" panose="030F0702030302020204" pitchFamily="66" charset="0"/>
              </a:rPr>
              <a:t> IL10+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300498" y="5864104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c.”B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”, 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Th 17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78556" y="3913311"/>
            <a:ext cx="13244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“B”, c. </a:t>
            </a:r>
            <a:r>
              <a:rPr lang="es-VE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921729" y="4437531"/>
            <a:ext cx="582211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SFB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703167" y="4032958"/>
            <a:ext cx="2377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c.”B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”,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c.Treg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c</a:t>
            </a:r>
            <a:r>
              <a:rPr lang="es-VE" sz="1400" b="1" dirty="0">
                <a:latin typeface="Comic Sans MS" panose="030F0702030302020204" pitchFamily="66" charset="0"/>
              </a:rPr>
              <a:t>. </a:t>
            </a:r>
            <a:r>
              <a:rPr lang="es-VE" sz="1400" b="1" dirty="0" err="1">
                <a:latin typeface="Comic Sans MS" panose="030F0702030302020204" pitchFamily="66" charset="0"/>
              </a:rPr>
              <a:t>Treg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IL10+, c. Th 17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084168" y="4645340"/>
            <a:ext cx="864096" cy="272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7767744" y="4721308"/>
            <a:ext cx="864096" cy="272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6057596" y="4588715"/>
            <a:ext cx="8627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732320" y="4633244"/>
            <a:ext cx="881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Th17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588224" y="5534529"/>
            <a:ext cx="1440160" cy="26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6611016" y="5492163"/>
            <a:ext cx="13724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CK inductoras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73059" y="6419101"/>
            <a:ext cx="44901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 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722359" y="5521878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1696120" y="5534529"/>
            <a:ext cx="666176" cy="22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651992" y="5572295"/>
            <a:ext cx="432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01435" y="5441761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“B”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1739903" y="5511293"/>
            <a:ext cx="13930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Th17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94327" y="5852510"/>
            <a:ext cx="566452" cy="239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592554" y="577468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Treg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1696120" y="5752765"/>
            <a:ext cx="914400" cy="297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1671657" y="5821183"/>
            <a:ext cx="14612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c.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Treg</a:t>
            </a:r>
            <a:r>
              <a:rPr lang="es-VE" sz="1400" b="1" dirty="0" smtClean="0">
                <a:latin typeface="Comic Sans MS" panose="030F0702030302020204" pitchFamily="66" charset="0"/>
              </a:rPr>
              <a:t> IL10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3053651" y="42392"/>
            <a:ext cx="222205" cy="2902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3009922" y="81629"/>
            <a:ext cx="42992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B.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323528" y="1943849"/>
            <a:ext cx="248926" cy="3063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290308" y="1918818"/>
            <a:ext cx="45236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A.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275856" y="3727530"/>
            <a:ext cx="228223" cy="2620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3072459" y="3697867"/>
            <a:ext cx="45076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6330858" y="1406429"/>
            <a:ext cx="185358" cy="2740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6222594" y="1278670"/>
            <a:ext cx="42672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C.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5" name="6 CuadroTexto"/>
          <p:cNvSpPr txBox="1"/>
          <p:nvPr/>
        </p:nvSpPr>
        <p:spPr>
          <a:xfrm>
            <a:off x="258854" y="59231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6" name="4 CuadroTexto"/>
          <p:cNvSpPr txBox="1"/>
          <p:nvPr/>
        </p:nvSpPr>
        <p:spPr>
          <a:xfrm>
            <a:off x="323528" y="524736"/>
            <a:ext cx="126230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err="1" smtClean="0">
                <a:latin typeface="Comic Sans MS" pitchFamily="66" charset="0"/>
              </a:rPr>
              <a:t>Coevolución</a:t>
            </a:r>
            <a:endParaRPr lang="es-VE" sz="1400" b="1" dirty="0" smtClean="0">
              <a:latin typeface="Comic Sans MS" pitchFamily="66" charset="0"/>
            </a:endParaRP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</p:txBody>
      </p:sp>
    </p:spTree>
    <p:extLst>
      <p:ext uri="{BB962C8B-B14F-4D97-AF65-F5344CB8AC3E}">
        <p14:creationId xmlns:p14="http://schemas.microsoft.com/office/powerpoint/2010/main" val="228724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37" grpId="0" animBg="1"/>
      <p:bldP spid="39" grpId="0" animBg="1"/>
      <p:bldP spid="42" grpId="0" animBg="1"/>
      <p:bldP spid="4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19087" y="1249409"/>
            <a:ext cx="7705826" cy="4862870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AutoNum type="alphaUcPeriod"/>
            </a:pPr>
            <a:r>
              <a:rPr lang="en-US" sz="2000" b="1" dirty="0" smtClean="0">
                <a:latin typeface="Comic Sans MS" panose="030F0702030302020204" pitchFamily="66" charset="0"/>
              </a:rPr>
              <a:t>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inmunidad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adaptativa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se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desarrolla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bajo</a:t>
            </a:r>
            <a:r>
              <a:rPr lang="en-US" sz="2000" b="1" dirty="0" smtClean="0">
                <a:latin typeface="Comic Sans MS" panose="030F0702030302020204" pitchFamily="66" charset="0"/>
              </a:rPr>
              <a:t> control del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genoma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vertebrados</a:t>
            </a:r>
            <a:r>
              <a:rPr lang="en-US" sz="2000" dirty="0" smtClean="0">
                <a:latin typeface="Comic Sans MS" panose="030F0702030302020204" pitchFamily="66" charset="0"/>
              </a:rPr>
              <a:t> para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producir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varios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tipos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células</a:t>
            </a:r>
            <a:r>
              <a:rPr lang="en-US" sz="2000" dirty="0" smtClean="0">
                <a:latin typeface="Comic Sans MS" panose="030F0702030302020204" pitchFamily="66" charset="0"/>
              </a:rPr>
              <a:t>. La </a:t>
            </a:r>
            <a:r>
              <a:rPr lang="en-US" sz="2000" dirty="0" err="1" smtClean="0">
                <a:latin typeface="Comic Sans MS" panose="030F0702030302020204" pitchFamily="66" charset="0"/>
              </a:rPr>
              <a:t>molécula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evolutivamente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antigua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TGFβ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dirige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c.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Treg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Foxp3</a:t>
            </a:r>
            <a:r>
              <a:rPr lang="en-US" sz="2000" baseline="30000" dirty="0" smtClean="0">
                <a:latin typeface="Comic Sans MS" panose="030F0702030302020204" pitchFamily="66" charset="0"/>
              </a:rPr>
              <a:t>+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latin typeface="Comic Sans MS" panose="030F0702030302020204" pitchFamily="66" charset="0"/>
              </a:rPr>
              <a:t>Aunque</a:t>
            </a:r>
            <a:r>
              <a:rPr lang="en-US" sz="2000" dirty="0" smtClean="0">
                <a:latin typeface="Comic Sans MS" panose="030F0702030302020204" pitchFamily="66" charset="0"/>
              </a:rPr>
              <a:t> los </a:t>
            </a:r>
            <a:r>
              <a:rPr lang="en-US" sz="2000" dirty="0" err="1" smtClean="0">
                <a:latin typeface="Comic Sans MS" panose="030F0702030302020204" pitchFamily="66" charset="0"/>
              </a:rPr>
              <a:t>más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primitivos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mamíferos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contenían</a:t>
            </a:r>
            <a:r>
              <a:rPr lang="en-US" sz="2000" dirty="0" smtClean="0">
                <a:latin typeface="Comic Sans MS" panose="030F0702030302020204" pitchFamily="66" charset="0"/>
              </a:rPr>
              <a:t> microbiota intestinal,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las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pueden</a:t>
            </a:r>
            <a:r>
              <a:rPr lang="en-US" sz="2000" b="1" dirty="0" smtClean="0">
                <a:latin typeface="Comic Sans MS" panose="030F0702030302020204" pitchFamily="66" charset="0"/>
              </a:rPr>
              <a:t> o no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haber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influido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dirty="0" err="1" smtClean="0">
                <a:latin typeface="Comic Sans MS" panose="030F0702030302020204" pitchFamily="66" charset="0"/>
              </a:rPr>
              <a:t>caracteristicas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b="1" dirty="0" smtClean="0">
                <a:latin typeface="Comic Sans MS" panose="030F0702030302020204" pitchFamily="66" charset="0"/>
              </a:rPr>
              <a:t>S. </a:t>
            </a:r>
            <a:r>
              <a:rPr lang="en-US" sz="2000" b="1" dirty="0" err="1">
                <a:latin typeface="Comic Sans MS" panose="030F0702030302020204" pitchFamily="66" charset="0"/>
              </a:rPr>
              <a:t>I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nmune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A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daptativo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latin typeface="Comic Sans MS" panose="030F0702030302020204" pitchFamily="66" charset="0"/>
              </a:rPr>
              <a:t>P</a:t>
            </a:r>
            <a:r>
              <a:rPr lang="en-US" sz="2000" b="1" dirty="0" smtClean="0">
                <a:latin typeface="Comic Sans MS" panose="030F0702030302020204" pitchFamily="66" charset="0"/>
              </a:rPr>
              <a:t>rimordial. </a:t>
            </a:r>
          </a:p>
          <a:p>
            <a:pPr marL="342900" indent="-342900">
              <a:buAutoNum type="alphaUcPeriod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2000" b="1" dirty="0" smtClean="0">
                <a:latin typeface="Comic Sans MS" panose="030F0702030302020204" pitchFamily="66" charset="0"/>
              </a:rPr>
              <a:t>B.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milenios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coevolución</a:t>
            </a:r>
            <a:r>
              <a:rPr lang="en-US" sz="2000" b="1" dirty="0" smtClean="0">
                <a:latin typeface="Comic Sans MS" panose="030F0702030302020204" pitchFamily="66" charset="0"/>
              </a:rPr>
              <a:t>,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comensales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(</a:t>
            </a:r>
            <a:r>
              <a:rPr lang="en-US" sz="2000" dirty="0" err="1" smtClean="0">
                <a:latin typeface="Comic Sans MS" panose="030F0702030302020204" pitchFamily="66" charset="0"/>
              </a:rPr>
              <a:t>Ej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i="1" dirty="0" smtClean="0">
                <a:latin typeface="Comic Sans MS" panose="030F0702030302020204" pitchFamily="66" charset="0"/>
              </a:rPr>
              <a:t>B</a:t>
            </a:r>
            <a:r>
              <a:rPr lang="en-US" sz="2000" i="1" dirty="0">
                <a:latin typeface="Comic Sans MS" panose="030F0702030302020204" pitchFamily="66" charset="0"/>
              </a:rPr>
              <a:t>. </a:t>
            </a:r>
            <a:r>
              <a:rPr lang="en-US" sz="2000" i="1" dirty="0" err="1" smtClean="0">
                <a:latin typeface="Comic Sans MS" panose="030F0702030302020204" pitchFamily="66" charset="0"/>
              </a:rPr>
              <a:t>fragilis</a:t>
            </a:r>
            <a:r>
              <a:rPr lang="en-US" sz="2000" dirty="0" smtClean="0">
                <a:latin typeface="Comic Sans MS" panose="030F0702030302020204" pitchFamily="66" charset="0"/>
              </a:rPr>
              <a:t>) </a:t>
            </a:r>
            <a:r>
              <a:rPr lang="en-US" sz="2000" dirty="0" err="1" smtClean="0">
                <a:latin typeface="Comic Sans MS" panose="030F0702030302020204" pitchFamily="66" charset="0"/>
              </a:rPr>
              <a:t>produjeron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moléculas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trabajaban</a:t>
            </a:r>
            <a:r>
              <a:rPr lang="en-US" sz="2000" dirty="0" smtClean="0">
                <a:latin typeface="Comic Sans MS" panose="030F0702030302020204" pitchFamily="66" charset="0"/>
              </a:rPr>
              <a:t> con el S. </a:t>
            </a: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P</a:t>
            </a:r>
            <a:r>
              <a:rPr lang="en-US" sz="2000" dirty="0" smtClean="0">
                <a:latin typeface="Comic Sans MS" panose="030F0702030302020204" pitchFamily="66" charset="0"/>
              </a:rPr>
              <a:t>rimordial para </a:t>
            </a:r>
            <a:r>
              <a:rPr lang="en-US" sz="2000" dirty="0" err="1" smtClean="0">
                <a:latin typeface="Comic Sans MS" panose="030F0702030302020204" pitchFamily="66" charset="0"/>
              </a:rPr>
              <a:t>ayudar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expandir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diversos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subconjuntos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c.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Treg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(</a:t>
            </a:r>
            <a:r>
              <a:rPr lang="en-US" sz="2000" dirty="0" err="1" smtClean="0">
                <a:latin typeface="Comic Sans MS" panose="030F0702030302020204" pitchFamily="66" charset="0"/>
              </a:rPr>
              <a:t>Ej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c.Treg</a:t>
            </a:r>
            <a:r>
              <a:rPr lang="en-US" sz="2000" dirty="0" smtClean="0">
                <a:latin typeface="Comic Sans MS" panose="030F0702030302020204" pitchFamily="66" charset="0"/>
              </a:rPr>
              <a:t> Foxp3</a:t>
            </a:r>
            <a:r>
              <a:rPr lang="en-US" sz="2000" baseline="30000" dirty="0" smtClean="0">
                <a:latin typeface="Comic Sans MS" panose="030F0702030302020204" pitchFamily="66" charset="0"/>
              </a:rPr>
              <a:t>+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IL10</a:t>
            </a:r>
            <a:r>
              <a:rPr lang="en-US" sz="2000" dirty="0" smtClean="0">
                <a:latin typeface="Comic Sans MS" panose="030F0702030302020204" pitchFamily="66" charset="0"/>
              </a:rPr>
              <a:t>).</a:t>
            </a:r>
          </a:p>
          <a:p>
            <a:pPr marL="266700" indent="-266700"/>
            <a:r>
              <a:rPr lang="en-US" sz="1000" dirty="0" smtClean="0">
                <a:latin typeface="Comic Sans MS" panose="030F0702030302020204" pitchFamily="66" charset="0"/>
              </a:rPr>
              <a:t> </a:t>
            </a:r>
          </a:p>
          <a:p>
            <a:pPr marL="266700" indent="-266700"/>
            <a:r>
              <a:rPr lang="en-US" sz="2000" dirty="0" smtClean="0">
                <a:latin typeface="Comic Sans MS" panose="030F0702030302020204" pitchFamily="66" charset="0"/>
              </a:rPr>
              <a:t>   Este </a:t>
            </a:r>
            <a:r>
              <a:rPr lang="en-US" sz="2000" dirty="0" err="1" smtClean="0">
                <a:latin typeface="Comic Sans MS" panose="030F0702030302020204" pitchFamily="66" charset="0"/>
              </a:rPr>
              <a:t>proceso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haber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evolucionado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para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permitir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 err="1" smtClean="0">
                <a:latin typeface="Comic Sans MS" panose="030F0702030302020204" pitchFamily="66" charset="0"/>
              </a:rPr>
              <a:t>estos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colonizar</a:t>
            </a:r>
            <a:r>
              <a:rPr lang="en-US" sz="2000" b="1" dirty="0" smtClean="0">
                <a:latin typeface="Comic Sans MS" panose="030F0702030302020204" pitchFamily="66" charset="0"/>
              </a:rPr>
              <a:t> 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inducir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tolerancia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antígeno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específica</a:t>
            </a:r>
            <a:r>
              <a:rPr lang="en-US" sz="2000" dirty="0" smtClean="0">
                <a:latin typeface="Comic Sans MS" panose="030F0702030302020204" pitchFamily="66" charset="0"/>
              </a:rPr>
              <a:t> al microbiota. </a:t>
            </a:r>
          </a:p>
          <a:p>
            <a:pPr marL="266700" indent="-266700"/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6965941" y="6654552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38199" y="6234794"/>
            <a:ext cx="7867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 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72023" y="572896"/>
            <a:ext cx="6399953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 smtClean="0">
                <a:latin typeface="Comic Sans MS" panose="030F0702030302020204" pitchFamily="66" charset="0"/>
              </a:rPr>
              <a:t>Coevolución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latin typeface="Comic Sans MS" panose="030F0702030302020204" pitchFamily="66" charset="0"/>
              </a:rPr>
              <a:t>nmunidad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A</a:t>
            </a:r>
            <a:r>
              <a:rPr lang="en-US" sz="2200" dirty="0" err="1" smtClean="0">
                <a:latin typeface="Comic Sans MS" panose="030F0702030302020204" pitchFamily="66" charset="0"/>
              </a:rPr>
              <a:t>daptativa</a:t>
            </a:r>
            <a:r>
              <a:rPr lang="en-US" sz="2200" dirty="0" smtClean="0">
                <a:latin typeface="Comic Sans MS" panose="030F0702030302020204" pitchFamily="66" charset="0"/>
              </a:rPr>
              <a:t> y Microbiota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539552" y="522470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10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66231" y="1321400"/>
            <a:ext cx="6705745" cy="4539704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66700" indent="-266700"/>
            <a:endParaRPr lang="en-US" sz="1000" dirty="0" smtClean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2000" b="1" dirty="0">
                <a:latin typeface="Comic Sans MS" panose="030F0702030302020204" pitchFamily="66" charset="0"/>
              </a:rPr>
              <a:t>C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r>
              <a:rPr lang="en-US" sz="2000" b="1" dirty="0" err="1">
                <a:latin typeface="Comic Sans MS" panose="030F0702030302020204" pitchFamily="66" charset="0"/>
              </a:rPr>
              <a:t>Patobiontes</a:t>
            </a:r>
            <a:r>
              <a:rPr lang="en-US" sz="2000" b="1" dirty="0">
                <a:latin typeface="Comic Sans MS" panose="030F0702030302020204" pitchFamily="66" charset="0"/>
              </a:rPr>
              <a:t> proinflamatorias </a:t>
            </a:r>
            <a:r>
              <a:rPr lang="en-US" sz="2000" dirty="0">
                <a:latin typeface="Comic Sans MS" panose="030F0702030302020204" pitchFamily="66" charset="0"/>
              </a:rPr>
              <a:t>(</a:t>
            </a:r>
            <a:r>
              <a:rPr lang="en-US" sz="2000" dirty="0" err="1">
                <a:latin typeface="Comic Sans MS" panose="030F0702030302020204" pitchFamily="66" charset="0"/>
              </a:rPr>
              <a:t>como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latin typeface="Comic Sans MS" panose="030F0702030302020204" pitchFamily="66" charset="0"/>
              </a:rPr>
              <a:t>SFB</a:t>
            </a:r>
            <a:r>
              <a:rPr lang="en-US" sz="2000" dirty="0">
                <a:latin typeface="Comic Sans MS" panose="030F0702030302020204" pitchFamily="66" charset="0"/>
              </a:rPr>
              <a:t>s) </a:t>
            </a:r>
            <a:r>
              <a:rPr lang="en-US" sz="2000" dirty="0" err="1">
                <a:latin typeface="Comic Sans MS" panose="030F0702030302020204" pitchFamily="66" charset="0"/>
              </a:rPr>
              <a:t>pueden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haber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inducido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diferenciación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c.Th17 </a:t>
            </a:r>
            <a:r>
              <a:rPr lang="en-US" sz="2000" dirty="0">
                <a:latin typeface="Comic Sans MS" panose="030F0702030302020204" pitchFamily="66" charset="0"/>
              </a:rPr>
              <a:t>para </a:t>
            </a:r>
            <a:r>
              <a:rPr lang="en-US" sz="2000" b="1" dirty="0" err="1">
                <a:latin typeface="Comic Sans MS" panose="030F0702030302020204" pitchFamily="66" charset="0"/>
              </a:rPr>
              <a:t>aumentar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defensas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mucosales</a:t>
            </a:r>
            <a:r>
              <a:rPr lang="en-US" sz="2000" dirty="0">
                <a:latin typeface="Comic Sans MS" panose="030F0702030302020204" pitchFamily="66" charset="0"/>
              </a:rPr>
              <a:t> contra </a:t>
            </a:r>
            <a:r>
              <a:rPr lang="en-US" sz="2000" dirty="0" err="1">
                <a:latin typeface="Comic Sans MS" panose="030F0702030302020204" pitchFamily="66" charset="0"/>
              </a:rPr>
              <a:t>patógenos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entéricos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pPr marL="266700" indent="-266700"/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endParaRPr lang="en-US" sz="1000" dirty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2000" b="1" dirty="0" smtClean="0">
                <a:latin typeface="Comic Sans MS" panose="030F0702030302020204" pitchFamily="66" charset="0"/>
              </a:rPr>
              <a:t>D</a:t>
            </a:r>
            <a:r>
              <a:rPr lang="en-US" sz="2000" dirty="0">
                <a:latin typeface="Comic Sans MS" panose="030F0702030302020204" pitchFamily="66" charset="0"/>
              </a:rPr>
              <a:t>.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El S. </a:t>
            </a:r>
            <a:r>
              <a:rPr lang="en-US" sz="2000" b="1" dirty="0" err="1">
                <a:latin typeface="Comic Sans MS" panose="030F0702030302020204" pitchFamily="66" charset="0"/>
              </a:rPr>
              <a:t>I</a:t>
            </a:r>
            <a:r>
              <a:rPr lang="en-US" sz="2000" b="1" dirty="0" err="1" smtClean="0">
                <a:latin typeface="Comic Sans MS" panose="030F0702030302020204" pitchFamily="66" charset="0"/>
              </a:rPr>
              <a:t>nmune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A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daptativo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M</a:t>
            </a:r>
            <a:r>
              <a:rPr lang="en-US" sz="2000" b="1" dirty="0" err="1" smtClean="0">
                <a:latin typeface="Comic Sans MS" panose="030F0702030302020204" pitchFamily="66" charset="0"/>
              </a:rPr>
              <a:t>oderno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haber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surgido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partir</a:t>
            </a:r>
            <a:r>
              <a:rPr lang="en-US" sz="2000" dirty="0" smtClean="0">
                <a:latin typeface="Comic Sans MS" panose="030F0702030302020204" pitchFamily="66" charset="0"/>
              </a:rPr>
              <a:t> de dos </a:t>
            </a:r>
            <a:r>
              <a:rPr lang="en-US" sz="2000" dirty="0" err="1" smtClean="0">
                <a:latin typeface="Comic Sans MS" panose="030F0702030302020204" pitchFamily="66" charset="0"/>
              </a:rPr>
              <a:t>eventos</a:t>
            </a:r>
            <a:r>
              <a:rPr lang="en-US" sz="2000" dirty="0" smtClean="0">
                <a:latin typeface="Comic Sans MS" panose="030F0702030302020204" pitchFamily="66" charset="0"/>
              </a:rPr>
              <a:t>: </a:t>
            </a:r>
            <a:r>
              <a:rPr lang="en-US" sz="2000" dirty="0" err="1" smtClean="0">
                <a:latin typeface="Comic Sans MS" panose="030F0702030302020204" pitchFamily="66" charset="0"/>
              </a:rPr>
              <a:t>c.Treg</a:t>
            </a:r>
            <a:r>
              <a:rPr lang="en-US" sz="2000" dirty="0" smtClean="0">
                <a:latin typeface="Comic Sans MS" panose="030F0702030302020204" pitchFamily="66" charset="0"/>
              </a:rPr>
              <a:t> y c.Th17 </a:t>
            </a:r>
            <a:r>
              <a:rPr lang="en-US" sz="2000" dirty="0" err="1" smtClean="0">
                <a:latin typeface="Comic Sans MS" panose="030F0702030302020204" pitchFamily="66" charset="0"/>
              </a:rPr>
              <a:t>evolucionaron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independientemente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(A) a (B</a:t>
            </a:r>
            <a:r>
              <a:rPr lang="en-US" sz="2000" b="1" dirty="0">
                <a:latin typeface="Comic Sans MS" panose="030F0702030302020204" pitchFamily="66" charset="0"/>
              </a:rPr>
              <a:t>) </a:t>
            </a:r>
            <a:r>
              <a:rPr lang="en-US" sz="2000" b="1" dirty="0" smtClean="0">
                <a:latin typeface="Comic Sans MS" panose="030F0702030302020204" pitchFamily="66" charset="0"/>
              </a:rPr>
              <a:t>y (A</a:t>
            </a:r>
            <a:r>
              <a:rPr lang="en-US" sz="2000" b="1" dirty="0">
                <a:latin typeface="Comic Sans MS" panose="030F0702030302020204" pitchFamily="66" charset="0"/>
              </a:rPr>
              <a:t>) </a:t>
            </a:r>
            <a:r>
              <a:rPr lang="en-US" sz="2000" b="1" dirty="0" smtClean="0">
                <a:latin typeface="Comic Sans MS" panose="030F0702030302020204" pitchFamily="66" charset="0"/>
              </a:rPr>
              <a:t>a </a:t>
            </a:r>
            <a:r>
              <a:rPr lang="en-US" sz="2000" b="1" dirty="0">
                <a:latin typeface="Comic Sans MS" panose="030F0702030302020204" pitchFamily="66" charset="0"/>
              </a:rPr>
              <a:t>(C</a:t>
            </a:r>
            <a:r>
              <a:rPr lang="en-US" sz="2000" b="1" dirty="0" smtClean="0">
                <a:latin typeface="Comic Sans MS" panose="030F0702030302020204" pitchFamily="66" charset="0"/>
              </a:rPr>
              <a:t>)</a:t>
            </a:r>
            <a:r>
              <a:rPr lang="en-US" sz="2000" dirty="0" smtClean="0">
                <a:latin typeface="Comic Sans MS" panose="030F0702030302020204" pitchFamily="66" charset="0"/>
              </a:rPr>
              <a:t> o a </a:t>
            </a:r>
            <a:r>
              <a:rPr lang="en-US" sz="2000" dirty="0" err="1" smtClean="0">
                <a:latin typeface="Comic Sans MS" panose="030F0702030302020204" pitchFamily="66" charset="0"/>
              </a:rPr>
              <a:t>través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secuencial</a:t>
            </a:r>
            <a:r>
              <a:rPr lang="en-US" sz="2000" b="1" dirty="0" smtClean="0">
                <a:latin typeface="Comic Sans MS" panose="030F0702030302020204" pitchFamily="66" charset="0"/>
              </a:rPr>
              <a:t> de c. </a:t>
            </a:r>
            <a:r>
              <a:rPr lang="en-US" sz="2000" b="1" dirty="0">
                <a:latin typeface="Comic Sans MS" panose="030F0702030302020204" pitchFamily="66" charset="0"/>
              </a:rPr>
              <a:t>Th17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precursores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c.Treg</a:t>
            </a:r>
            <a:r>
              <a:rPr lang="en-US" sz="2000" dirty="0" smtClean="0">
                <a:latin typeface="Comic Sans MS" panose="030F0702030302020204" pitchFamily="66" charset="0"/>
              </a:rPr>
              <a:t> (A) a (B</a:t>
            </a:r>
            <a:r>
              <a:rPr lang="en-US" sz="2000" dirty="0">
                <a:latin typeface="Comic Sans MS" panose="030F0702030302020204" pitchFamily="66" charset="0"/>
              </a:rPr>
              <a:t>) </a:t>
            </a:r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>
                <a:latin typeface="Comic Sans MS" panose="030F0702030302020204" pitchFamily="66" charset="0"/>
              </a:rPr>
              <a:t>(C) </a:t>
            </a:r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>
                <a:latin typeface="Comic Sans MS" panose="030F0702030302020204" pitchFamily="66" charset="0"/>
              </a:rPr>
              <a:t>(D</a:t>
            </a:r>
            <a:r>
              <a:rPr lang="en-US" sz="2000" dirty="0" smtClean="0">
                <a:latin typeface="Comic Sans MS" panose="030F0702030302020204" pitchFamily="66" charset="0"/>
              </a:rPr>
              <a:t>). </a:t>
            </a:r>
            <a:r>
              <a:rPr lang="en-US" sz="2000" dirty="0" err="1" smtClean="0">
                <a:latin typeface="Comic Sans MS" panose="030F0702030302020204" pitchFamily="66" charset="0"/>
              </a:rPr>
              <a:t>Esto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haber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ejecutado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señal</a:t>
            </a:r>
            <a:r>
              <a:rPr lang="en-US" sz="2000" b="1" dirty="0" smtClean="0">
                <a:latin typeface="Comic Sans MS" panose="030F0702030302020204" pitchFamily="66" charset="0"/>
              </a:rPr>
              <a:t> combinatorial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deTGF</a:t>
            </a:r>
            <a:r>
              <a:rPr lang="en-US" sz="2000" b="1" dirty="0" smtClean="0">
                <a:latin typeface="Comic Sans MS" panose="030F0702030302020204" pitchFamily="66" charset="0"/>
              </a:rPr>
              <a:t>β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aumentada por la adición de </a:t>
            </a:r>
            <a:r>
              <a:rPr lang="en-US" sz="2000" b="1" dirty="0" smtClean="0">
                <a:latin typeface="Comic Sans MS" panose="030F0702030302020204" pitchFamily="66" charset="0"/>
              </a:rPr>
              <a:t>IL-6</a:t>
            </a:r>
            <a:r>
              <a:rPr lang="en-US" sz="2000" dirty="0" smtClean="0">
                <a:latin typeface="Comic Sans MS" panose="030F0702030302020204" pitchFamily="66" charset="0"/>
              </a:rPr>
              <a:t> para promover evolución en el tiempo de </a:t>
            </a:r>
            <a:r>
              <a:rPr lang="en-US" sz="2000" b="1" dirty="0">
                <a:latin typeface="Comic Sans MS" panose="030F0702030302020204" pitchFamily="66" charset="0"/>
              </a:rPr>
              <a:t>c.Th17</a:t>
            </a:r>
            <a:r>
              <a:rPr lang="en-US" sz="2000" dirty="0" smtClean="0">
                <a:latin typeface="Comic Sans MS" panose="030F0702030302020204" pitchFamily="66" charset="0"/>
              </a:rPr>
              <a:t> (</a:t>
            </a:r>
            <a:r>
              <a:rPr lang="en-US" sz="2000" dirty="0">
                <a:latin typeface="Comic Sans MS" panose="030F0702030302020204" pitchFamily="66" charset="0"/>
              </a:rPr>
              <a:t>inset).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266700" indent="-266700"/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5261" y="5981440"/>
            <a:ext cx="8568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 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330858" y="659422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354501" y="531860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372023" y="572896"/>
            <a:ext cx="6399953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 smtClean="0">
                <a:latin typeface="Comic Sans MS" panose="030F0702030302020204" pitchFamily="66" charset="0"/>
              </a:rPr>
              <a:t>Coevolución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latin typeface="Comic Sans MS" panose="030F0702030302020204" pitchFamily="66" charset="0"/>
              </a:rPr>
              <a:t>nmunidad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A</a:t>
            </a:r>
            <a:r>
              <a:rPr lang="en-US" sz="2200" dirty="0" err="1" smtClean="0">
                <a:latin typeface="Comic Sans MS" panose="030F0702030302020204" pitchFamily="66" charset="0"/>
              </a:rPr>
              <a:t>daptativa</a:t>
            </a:r>
            <a:r>
              <a:rPr lang="en-US" sz="2200" dirty="0" smtClean="0">
                <a:latin typeface="Comic Sans MS" panose="030F0702030302020204" pitchFamily="66" charset="0"/>
              </a:rPr>
              <a:t> y Microbiota</a:t>
            </a:r>
            <a:endParaRPr lang="es-VE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1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451701" y="5245948"/>
            <a:ext cx="41717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YK. Lee, SK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Mazmanian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Microbiota Played a Critical Role in the Evolution of the Adaptive Immune System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 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2010:330:1768-1773.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330858" y="659422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323528" y="476672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687177" y="2146371"/>
            <a:ext cx="5769645" cy="2970044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66700" indent="-266700"/>
            <a:endParaRPr lang="en-US" sz="800" dirty="0" smtClean="0">
              <a:latin typeface="Comic Sans MS" panose="030F0702030302020204" pitchFamily="66" charset="0"/>
            </a:endParaRPr>
          </a:p>
          <a:p>
            <a:pPr marL="266700" indent="-266700"/>
            <a:r>
              <a:rPr lang="en-US" sz="2000" b="1" dirty="0" smtClean="0">
                <a:latin typeface="Comic Sans MS" panose="030F0702030302020204" pitchFamily="66" charset="0"/>
              </a:rPr>
              <a:t>En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suma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</a:p>
          <a:p>
            <a:pPr marL="266700" indent="-266700"/>
            <a:endParaRPr lang="en-US" sz="1000" dirty="0" smtClean="0">
              <a:latin typeface="Comic Sans MS" panose="030F0702030302020204" pitchFamily="66" charset="0"/>
            </a:endParaRPr>
          </a:p>
          <a:p>
            <a:pPr marL="173038" lvl="1"/>
            <a:r>
              <a:rPr lang="en-US" sz="2000" dirty="0" smtClean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c.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Tregs</a:t>
            </a:r>
            <a:r>
              <a:rPr lang="en-US" sz="2000" b="1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por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C</a:t>
            </a:r>
            <a:r>
              <a:rPr lang="en-US" sz="2000" b="1" dirty="0" err="1" smtClean="0">
                <a:latin typeface="Comic Sans MS" panose="030F0702030302020204" pitchFamily="66" charset="0"/>
              </a:rPr>
              <a:t>omensales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y </a:t>
            </a:r>
            <a:r>
              <a:rPr lang="en-US" sz="2000" b="1" dirty="0">
                <a:latin typeface="Comic Sans MS" panose="030F0702030302020204" pitchFamily="66" charset="0"/>
              </a:rPr>
              <a:t>c.T</a:t>
            </a:r>
            <a:r>
              <a:rPr lang="en-US" sz="2000" b="1" baseline="-25000" dirty="0" smtClean="0">
                <a:latin typeface="Comic Sans MS" panose="030F0702030302020204" pitchFamily="66" charset="0"/>
              </a:rPr>
              <a:t>H</a:t>
            </a:r>
            <a:r>
              <a:rPr lang="en-US" sz="2000" b="1" dirty="0" smtClean="0">
                <a:latin typeface="Comic Sans MS" panose="030F0702030302020204" pitchFamily="66" charset="0"/>
              </a:rPr>
              <a:t>17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por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P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atobiontes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parece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modelar</a:t>
            </a:r>
            <a:r>
              <a:rPr lang="en-US" sz="2000" dirty="0" smtClean="0">
                <a:latin typeface="Comic Sans MS" panose="030F0702030302020204" pitchFamily="66" charset="0"/>
              </a:rPr>
              <a:t> el </a:t>
            </a:r>
            <a:r>
              <a:rPr lang="en-US" sz="2000" dirty="0" err="1" smtClean="0">
                <a:latin typeface="Comic Sans MS" panose="030F0702030302020204" pitchFamily="66" charset="0"/>
              </a:rPr>
              <a:t>estado</a:t>
            </a:r>
            <a:r>
              <a:rPr lang="en-US" sz="2000" dirty="0" smtClean="0">
                <a:latin typeface="Comic Sans MS" panose="030F0702030302020204" pitchFamily="66" charset="0"/>
              </a:rPr>
              <a:t> del S. </a:t>
            </a:r>
            <a:r>
              <a:rPr lang="en-US" sz="2000" dirty="0" err="1" smtClean="0">
                <a:latin typeface="Comic Sans MS" panose="030F0702030302020204" pitchFamily="66" charset="0"/>
              </a:rPr>
              <a:t>Inmune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así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representa</a:t>
            </a:r>
            <a:r>
              <a:rPr lang="en-US" sz="2000" dirty="0" smtClean="0">
                <a:latin typeface="Comic Sans MS" panose="030F0702030302020204" pitchFamily="66" charset="0"/>
              </a:rPr>
              <a:t> un </a:t>
            </a:r>
            <a:r>
              <a:rPr lang="en-US" sz="2000" dirty="0" err="1" smtClean="0">
                <a:latin typeface="Comic Sans MS" panose="030F0702030302020204" pitchFamily="66" charset="0"/>
              </a:rPr>
              <a:t>posible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factor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riesgo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para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autoinmunes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parecen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depender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proporciones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balanceadas</a:t>
            </a:r>
            <a:r>
              <a:rPr lang="en-US" sz="2000" b="1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c.Treg</a:t>
            </a:r>
            <a:r>
              <a:rPr lang="en-US" sz="2000" b="1" dirty="0" smtClean="0">
                <a:latin typeface="Comic Sans MS" panose="030F0702030302020204" pitchFamily="66" charset="0"/>
              </a:rPr>
              <a:t>- </a:t>
            </a:r>
            <a:r>
              <a:rPr lang="en-US" sz="2000" b="1" dirty="0">
                <a:latin typeface="Comic Sans MS" panose="030F0702030302020204" pitchFamily="66" charset="0"/>
              </a:rPr>
              <a:t>c.Th17</a:t>
            </a:r>
            <a:r>
              <a:rPr lang="en-US" sz="2000" b="1" dirty="0" smtClean="0">
                <a:latin typeface="Comic Sans MS" panose="030F0702030302020204" pitchFamily="66" charset="0"/>
              </a:rPr>
              <a:t>.</a:t>
            </a:r>
          </a:p>
          <a:p>
            <a:pPr marL="266700" indent="-266700"/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777051" y="925245"/>
            <a:ext cx="3521091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err="1" smtClean="0">
                <a:latin typeface="Comic Sans MS" panose="030F0702030302020204" pitchFamily="66" charset="0"/>
              </a:rPr>
              <a:t>Coevolución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  <a:r>
              <a:rPr lang="en-US" sz="2200" dirty="0" err="1">
                <a:latin typeface="Comic Sans MS" panose="030F0702030302020204" pitchFamily="66" charset="0"/>
              </a:rPr>
              <a:t>I</a:t>
            </a:r>
            <a:r>
              <a:rPr lang="en-US" sz="2200" dirty="0" err="1" smtClean="0">
                <a:latin typeface="Comic Sans MS" panose="030F0702030302020204" pitchFamily="66" charset="0"/>
              </a:rPr>
              <a:t>nmunidad</a:t>
            </a:r>
            <a:r>
              <a:rPr lang="en-US" sz="22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200" dirty="0" err="1" smtClean="0">
                <a:latin typeface="Comic Sans MS" panose="030F0702030302020204" pitchFamily="66" charset="0"/>
              </a:rPr>
              <a:t>Adaptativa</a:t>
            </a:r>
            <a:r>
              <a:rPr lang="en-US" sz="2200" dirty="0" smtClean="0">
                <a:latin typeface="Comic Sans MS" panose="030F0702030302020204" pitchFamily="66" charset="0"/>
              </a:rPr>
              <a:t> y Microbiota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23528" y="908720"/>
            <a:ext cx="12623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Mec</a:t>
            </a:r>
            <a:r>
              <a:rPr lang="es-VE" sz="1400" dirty="0" smtClean="0">
                <a:latin typeface="Comic Sans MS" pitchFamily="66" charset="0"/>
              </a:rPr>
              <a:t>. Salud</a:t>
            </a:r>
          </a:p>
          <a:p>
            <a:r>
              <a:rPr lang="es-VE" sz="1400" b="1" dirty="0" smtClean="0">
                <a:latin typeface="Comic Sans MS" pitchFamily="66" charset="0"/>
              </a:rPr>
              <a:t>Inmunidad Adaptativa</a:t>
            </a:r>
          </a:p>
        </p:txBody>
      </p:sp>
    </p:spTree>
    <p:extLst>
      <p:ext uri="{BB962C8B-B14F-4D97-AF65-F5344CB8AC3E}">
        <p14:creationId xmlns:p14="http://schemas.microsoft.com/office/powerpoint/2010/main" val="360940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"/>
            <a:ext cx="5298379" cy="681183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31746" y="6070208"/>
            <a:ext cx="3715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000" dirty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03016" y="2241425"/>
            <a:ext cx="2476002" cy="16619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roducidos por Microbiota a partir de la Dieta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SCFA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Derivados </a:t>
            </a:r>
            <a:r>
              <a:rPr lang="es-VE" sz="1600" dirty="0" err="1" smtClean="0">
                <a:latin typeface="Comic Sans MS" panose="030F0702030302020204" pitchFamily="66" charset="0"/>
              </a:rPr>
              <a:t>indólicos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sz="1600" dirty="0" err="1" smtClean="0">
                <a:latin typeface="Comic Sans MS" panose="030F0702030302020204" pitchFamily="66" charset="0"/>
              </a:rPr>
              <a:t>Poliaminas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6012" y="5353715"/>
            <a:ext cx="2370778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ILC3: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>
                <a:latin typeface="Comic Sans MS" panose="030F0702030302020204" pitchFamily="66" charset="0"/>
              </a:rPr>
              <a:t>c</a:t>
            </a:r>
            <a:r>
              <a:rPr lang="en-US" sz="1200" dirty="0" smtClean="0">
                <a:latin typeface="Comic Sans MS" panose="030F0702030302020204" pitchFamily="66" charset="0"/>
              </a:rPr>
              <a:t>. </a:t>
            </a:r>
            <a:r>
              <a:rPr lang="en-US" sz="1200" dirty="0" err="1" smtClean="0">
                <a:latin typeface="Comic Sans MS" panose="030F0702030302020204" pitchFamily="66" charset="0"/>
              </a:rPr>
              <a:t>linfoide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>
                <a:latin typeface="Comic Sans MS" panose="030F0702030302020204" pitchFamily="66" charset="0"/>
              </a:rPr>
              <a:t>innata</a:t>
            </a:r>
            <a:r>
              <a:rPr lang="en-US" sz="1200" dirty="0">
                <a:latin typeface="Comic Sans MS" panose="030F0702030302020204" pitchFamily="66" charset="0"/>
              </a:rPr>
              <a:t> tipo3 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err="1" smtClean="0">
                <a:latin typeface="Comic Sans MS" panose="030F0702030302020204" pitchFamily="66" charset="0"/>
              </a:rPr>
              <a:t>Treg</a:t>
            </a:r>
            <a:r>
              <a:rPr lang="en-US" sz="1200" b="1" dirty="0">
                <a:latin typeface="Comic Sans MS" panose="030F0702030302020204" pitchFamily="66" charset="0"/>
              </a:rPr>
              <a:t>:</a:t>
            </a:r>
            <a:r>
              <a:rPr lang="en-US" sz="1200" b="1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c.T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reguladora</a:t>
            </a:r>
            <a:r>
              <a:rPr lang="en-US" sz="1200" dirty="0" smtClean="0">
                <a:latin typeface="Comic Sans MS" panose="030F0702030302020204" pitchFamily="66" charset="0"/>
              </a:rPr>
              <a:t>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978022" y="6624587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804248" y="1196752"/>
            <a:ext cx="1256763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6644046" y="981598"/>
            <a:ext cx="1604927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2000" b="1" dirty="0" smtClean="0">
                <a:latin typeface="Comic Sans MS" panose="030F0702030302020204" pitchFamily="66" charset="0"/>
              </a:rPr>
              <a:t>intestinal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078343" y="548680"/>
            <a:ext cx="3982668" cy="164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026393" y="390684"/>
            <a:ext cx="116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Celulosa</a:t>
            </a:r>
            <a:endParaRPr lang="es-VE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326524" y="461508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Triptófano</a:t>
            </a:r>
            <a:endParaRPr lang="es-VE" sz="2000" b="1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081256" y="37940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Arginina</a:t>
            </a:r>
            <a:endParaRPr lang="es-VE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563888" y="1942428"/>
            <a:ext cx="11496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4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SCFAs</a:t>
            </a:r>
            <a:endParaRPr lang="es-VE" sz="24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498432" y="2202988"/>
            <a:ext cx="12634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400" b="1" dirty="0" err="1" smtClean="0">
                <a:solidFill>
                  <a:srgbClr val="0047D6"/>
                </a:solidFill>
                <a:latin typeface="Comic Sans MS" panose="030F0702030302020204" pitchFamily="66" charset="0"/>
              </a:rPr>
              <a:t>Indoles</a:t>
            </a:r>
            <a:endParaRPr lang="es-VE" sz="2400" b="1" dirty="0">
              <a:solidFill>
                <a:srgbClr val="0047D6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230495" y="1942515"/>
            <a:ext cx="166103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400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Poliaminas</a:t>
            </a:r>
            <a:endParaRPr lang="es-VE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923928" y="4869160"/>
            <a:ext cx="3600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512198" y="4770794"/>
            <a:ext cx="9573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C.T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061271" y="5076280"/>
            <a:ext cx="102303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goblet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757773" y="5076280"/>
            <a:ext cx="118333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epitelial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7352887" y="5415271"/>
            <a:ext cx="121058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203885" y="5931708"/>
            <a:ext cx="119616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Neutrófilo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091108" y="6669360"/>
            <a:ext cx="235416" cy="142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638821" y="6347207"/>
            <a:ext cx="140294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dendrítica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7229771" y="4260468"/>
            <a:ext cx="66236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ILC3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066981" y="5722064"/>
            <a:ext cx="71045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“B”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983695" y="218809"/>
            <a:ext cx="146226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S. </a:t>
            </a:r>
            <a:r>
              <a:rPr lang="es-VE" b="1" dirty="0">
                <a:latin typeface="Comic Sans MS" panose="030F0702030302020204" pitchFamily="66" charset="0"/>
              </a:rPr>
              <a:t>I</a:t>
            </a:r>
            <a:r>
              <a:rPr lang="es-VE" b="1" dirty="0" smtClean="0">
                <a:latin typeface="Comic Sans MS" panose="030F0702030302020204" pitchFamily="66" charset="0"/>
              </a:rPr>
              <a:t>nmune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8" name="6 CuadroTexto"/>
          <p:cNvSpPr txBox="1"/>
          <p:nvPr/>
        </p:nvSpPr>
        <p:spPr>
          <a:xfrm>
            <a:off x="203417" y="21158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6891" y="1412776"/>
            <a:ext cx="232627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Metabolitos 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r>
              <a:rPr lang="es-VE" b="1" dirty="0" err="1" smtClean="0">
                <a:latin typeface="Comic Sans MS" panose="030F0702030302020204" pitchFamily="66" charset="0"/>
              </a:rPr>
              <a:t>inmunomoduladores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30516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308676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71434" y="2231624"/>
            <a:ext cx="6001132" cy="2877711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Asegurar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digestión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absorción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nutrientes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minerales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fluidos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Inducir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tolerancia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sistémica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de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mucosas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Defender al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latin typeface="Comic Sans MS" panose="030F0702030302020204" pitchFamily="66" charset="0"/>
              </a:rPr>
              <a:t> contra </a:t>
            </a:r>
            <a:r>
              <a:rPr lang="en-US" sz="2000" dirty="0" err="1" smtClean="0">
                <a:latin typeface="Comic Sans MS" panose="030F0702030302020204" pitchFamily="66" charset="0"/>
              </a:rPr>
              <a:t>infecciones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otros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patógenos</a:t>
            </a: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latin typeface="Comic Sans MS" panose="030F0702030302020204" pitchFamily="66" charset="0"/>
              </a:rPr>
              <a:t>nviar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señales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desde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periferia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cerebro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9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84959" y="5266655"/>
            <a:ext cx="5774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in Medicine?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2011;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840321" y="1503330"/>
            <a:ext cx="5463355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anose="030F0702030302020204" pitchFamily="66" charset="0"/>
              </a:rPr>
              <a:t>Funciones</a:t>
            </a:r>
            <a:r>
              <a:rPr lang="en-US" sz="2800" dirty="0" smtClean="0">
                <a:latin typeface="Comic Sans MS" panose="030F0702030302020204" pitchFamily="66" charset="0"/>
              </a:rPr>
              <a:t> del </a:t>
            </a:r>
            <a:r>
              <a:rPr lang="en-US" sz="28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2800" dirty="0" smtClean="0">
                <a:latin typeface="Comic Sans MS" panose="030F0702030302020204" pitchFamily="66" charset="0"/>
              </a:rPr>
              <a:t> en </a:t>
            </a:r>
            <a:r>
              <a:rPr lang="en-US" sz="2800" dirty="0" err="1" smtClean="0">
                <a:latin typeface="Comic Sans MS" panose="030F0702030302020204" pitchFamily="66" charset="0"/>
              </a:rPr>
              <a:t>salud</a:t>
            </a:r>
            <a:endParaRPr lang="es-VE" sz="2800" dirty="0"/>
          </a:p>
        </p:txBody>
      </p:sp>
      <p:sp>
        <p:nvSpPr>
          <p:cNvPr id="8" name="4 CuadroTexto"/>
          <p:cNvSpPr txBox="1"/>
          <p:nvPr/>
        </p:nvSpPr>
        <p:spPr>
          <a:xfrm>
            <a:off x="395536" y="340564"/>
            <a:ext cx="82426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88916" y="340564"/>
            <a:ext cx="162576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anose="030F0702030302020204" pitchFamily="66" charset="0"/>
                <a:ea typeface="Batang" panose="02030600000101010101" pitchFamily="18" charset="-127"/>
              </a:rPr>
              <a:t>Mec</a:t>
            </a:r>
            <a:r>
              <a:rPr lang="es-VE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. en salud</a:t>
            </a:r>
          </a:p>
          <a:p>
            <a:r>
              <a:rPr lang="es-VE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S. Inmune</a:t>
            </a:r>
            <a:endParaRPr lang="es-VE" b="1" dirty="0">
              <a:latin typeface="Comic Sans MS" panose="030F0702030302020204" pitchFamily="66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28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23720" y="1555680"/>
            <a:ext cx="7245385" cy="4524315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176213" indent="-176213">
              <a:buSzPct val="150000"/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Polisacáridos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celulosa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no </a:t>
            </a:r>
            <a:r>
              <a:rPr lang="en-US" sz="2000" dirty="0" err="1" smtClean="0">
                <a:latin typeface="Comic Sans MS" panose="030F0702030302020204" pitchFamily="66" charset="0"/>
              </a:rPr>
              <a:t>pueden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digeridos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enzimas del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latin typeface="Comic Sans MS" panose="030F0702030302020204" pitchFamily="66" charset="0"/>
              </a:rPr>
              <a:t>, son </a:t>
            </a:r>
            <a:r>
              <a:rPr lang="en-US" sz="2000" dirty="0" err="1" smtClean="0">
                <a:latin typeface="Comic Sans MS" panose="030F0702030302020204" pitchFamily="66" charset="0"/>
              </a:rPr>
              <a:t>metabolizados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microbiota intestinal a </a:t>
            </a: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ejercen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plétora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efectos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antinflamatorios</a:t>
            </a:r>
            <a:r>
              <a:rPr lang="en-US" sz="2000" dirty="0" smtClean="0">
                <a:latin typeface="Comic Sans MS" panose="030F0702030302020204" pitchFamily="66" charset="0"/>
              </a:rPr>
              <a:t>: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nducir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expansión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sz="2000" dirty="0" smtClean="0">
                <a:latin typeface="Comic Sans MS" panose="030F0702030302020204" pitchFamily="66" charset="0"/>
              </a:rPr>
              <a:t> de novo de </a:t>
            </a:r>
            <a:r>
              <a:rPr lang="en-US" sz="2000" b="1" dirty="0" smtClean="0">
                <a:latin typeface="Comic Sans MS" panose="030F0702030302020204" pitchFamily="66" charset="0"/>
              </a:rPr>
              <a:t>c.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Treg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</a:rPr>
              <a:t>umentar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función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2000" dirty="0" smtClean="0">
                <a:latin typeface="Comic Sans MS" panose="030F0702030302020204" pitchFamily="66" charset="0"/>
              </a:rPr>
              <a:t> de la mucosa intestinal a </a:t>
            </a:r>
            <a:r>
              <a:rPr lang="en-US" sz="2000" dirty="0" err="1" smtClean="0">
                <a:latin typeface="Comic Sans MS" panose="030F0702030302020204" pitchFamily="66" charset="0"/>
              </a:rPr>
              <a:t>través</a:t>
            </a:r>
            <a:r>
              <a:rPr lang="en-US" sz="2000" dirty="0" smtClean="0">
                <a:latin typeface="Comic Sans MS" panose="030F0702030302020204" pitchFamily="66" charset="0"/>
              </a:rPr>
              <a:t> de c. </a:t>
            </a:r>
            <a:r>
              <a:rPr lang="en-US" sz="2000" dirty="0" err="1" smtClean="0">
                <a:latin typeface="Comic Sans MS" panose="030F0702030302020204" pitchFamily="66" charset="0"/>
              </a:rPr>
              <a:t>caliciformes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F</a:t>
            </a:r>
            <a:r>
              <a:rPr lang="en-US" sz="2000" dirty="0" err="1" smtClean="0">
                <a:latin typeface="Comic Sans MS" panose="030F0702030302020204" pitchFamily="66" charset="0"/>
              </a:rPr>
              <a:t>acilitar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anticuerpos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c. B </a:t>
            </a: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nhibir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maduración</a:t>
            </a:r>
            <a:r>
              <a:rPr lang="en-US" sz="2000" dirty="0" smtClean="0">
                <a:latin typeface="Comic Sans MS" panose="030F0702030302020204" pitchFamily="66" charset="0"/>
              </a:rPr>
              <a:t> de c. </a:t>
            </a:r>
            <a:r>
              <a:rPr lang="en-US" sz="2000" dirty="0" err="1" smtClean="0">
                <a:latin typeface="Comic Sans MS" panose="030F0702030302020204" pitchFamily="66" charset="0"/>
              </a:rPr>
              <a:t>dendríticas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Comic Sans MS" panose="030F0702030302020204" pitchFamily="66" charset="0"/>
              </a:rPr>
              <a:t>P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romover</a:t>
            </a:r>
            <a:r>
              <a:rPr lang="en-US" sz="2000" dirty="0" smtClean="0">
                <a:latin typeface="Comic Sans MS" panose="030F0702030302020204" pitchFamily="66" charset="0"/>
              </a:rPr>
              <a:t> un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fenotipo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antiinflamatorio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</a:p>
          <a:p>
            <a:pPr marL="546100" indent="-193675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Comic Sans MS" panose="030F0702030302020204" pitchFamily="66" charset="0"/>
              </a:rPr>
              <a:t>R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educir</a:t>
            </a:r>
            <a:r>
              <a:rPr lang="en-US" sz="2000" b="1" dirty="0" smtClean="0">
                <a:latin typeface="Comic Sans MS" panose="030F0702030302020204" pitchFamily="66" charset="0"/>
              </a:rPr>
              <a:t>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b="1" dirty="0" smtClean="0">
                <a:latin typeface="Comic Sans MS" panose="030F0702030302020204" pitchFamily="66" charset="0"/>
              </a:rPr>
              <a:t> de CK proinflamatorias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c. </a:t>
            </a:r>
            <a:r>
              <a:rPr lang="en-US" sz="2000" dirty="0" err="1" smtClean="0">
                <a:latin typeface="Comic Sans MS" panose="030F0702030302020204" pitchFamily="66" charset="0"/>
              </a:rPr>
              <a:t>inmunes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innatas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endParaRPr lang="en-US" sz="800" dirty="0">
              <a:solidFill>
                <a:srgbClr val="0047D6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08406" y="640879"/>
            <a:ext cx="550316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nmunomoduladores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producidos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Microbiota a </a:t>
            </a:r>
            <a:r>
              <a:rPr lang="en-US" sz="2000" dirty="0" err="1" smtClean="0">
                <a:latin typeface="Comic Sans MS" panose="030F0702030302020204" pitchFamily="66" charset="0"/>
              </a:rPr>
              <a:t>partir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>
                <a:latin typeface="Comic Sans MS" panose="030F0702030302020204" pitchFamily="66" charset="0"/>
              </a:rPr>
              <a:t>D</a:t>
            </a:r>
            <a:r>
              <a:rPr lang="en-US" sz="2000" dirty="0" err="1" smtClean="0">
                <a:latin typeface="Comic Sans MS" panose="030F0702030302020204" pitchFamily="66" charset="0"/>
              </a:rPr>
              <a:t>ieta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978022" y="6652329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49972" y="6253276"/>
            <a:ext cx="6175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000" dirty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3417" y="640879"/>
            <a:ext cx="1279517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 S. </a:t>
            </a:r>
            <a:r>
              <a:rPr lang="es-VE" sz="1400" b="1" dirty="0">
                <a:latin typeface="Comic Sans MS" panose="030F0702030302020204" pitchFamily="66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</a:rPr>
              <a:t>nmune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203417" y="21158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7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745330" y="1929107"/>
            <a:ext cx="5653339" cy="4093428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>
              <a:solidFill>
                <a:srgbClr val="0047D6"/>
              </a:solidFill>
              <a:latin typeface="Comic Sans MS" panose="030F0702030302020204" pitchFamily="66" charset="0"/>
            </a:endParaRP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Trp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degradado</a:t>
            </a:r>
            <a:r>
              <a:rPr lang="en-US" sz="2000" dirty="0" smtClean="0">
                <a:latin typeface="Comic Sans MS" panose="030F0702030302020204" pitchFamily="66" charset="0"/>
              </a:rPr>
              <a:t>  a </a:t>
            </a:r>
            <a:r>
              <a:rPr lang="en-US" sz="2000" b="1" dirty="0" err="1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derivados</a:t>
            </a:r>
            <a:r>
              <a:rPr lang="en-US" sz="20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indólicos</a:t>
            </a:r>
            <a:r>
              <a:rPr lang="en-US" sz="20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promueven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función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Ej</a:t>
            </a:r>
            <a:r>
              <a:rPr lang="en-US" sz="2000" dirty="0" smtClean="0">
                <a:latin typeface="Comic Sans MS" panose="030F0702030302020204" pitchFamily="66" charset="0"/>
              </a:rPr>
              <a:t>: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apoyar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mantenimiento</a:t>
            </a:r>
            <a:r>
              <a:rPr lang="en-US" sz="2000" dirty="0" smtClean="0">
                <a:latin typeface="Comic Sans MS" panose="030F0702030302020204" pitchFamily="66" charset="0"/>
              </a:rPr>
              <a:t> de c. </a:t>
            </a:r>
            <a:r>
              <a:rPr lang="en-US" sz="2000" dirty="0" err="1" smtClean="0">
                <a:latin typeface="Comic Sans MS" panose="030F0702030302020204" pitchFamily="66" charset="0"/>
              </a:rPr>
              <a:t>linfoides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innatas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tipo</a:t>
            </a:r>
            <a:r>
              <a:rPr lang="en-US" sz="2000" dirty="0" smtClean="0">
                <a:latin typeface="Comic Sans MS" panose="030F0702030302020204" pitchFamily="66" charset="0"/>
              </a:rPr>
              <a:t> 3 (</a:t>
            </a:r>
            <a:r>
              <a:rPr lang="en-US" sz="2000" b="1" dirty="0" smtClean="0">
                <a:latin typeface="Comic Sans MS" panose="030F0702030302020204" pitchFamily="66" charset="0"/>
              </a:rPr>
              <a:t>ICL3)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son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productoras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primarias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IL-22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Arg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metabolizada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poliaminas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promueven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integridad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epitelio</a:t>
            </a:r>
            <a:r>
              <a:rPr lang="en-US" sz="2000" dirty="0" smtClean="0">
                <a:latin typeface="Comic Sans MS" panose="030F0702030302020204" pitchFamily="66" charset="0"/>
              </a:rPr>
              <a:t> intestinal y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reducen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l</a:t>
            </a:r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</a:rPr>
              <a:t>CK proinflamatorias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los </a:t>
            </a:r>
            <a:r>
              <a:rPr lang="en-US" sz="2000" dirty="0" err="1" smtClean="0">
                <a:latin typeface="Comic Sans MS" panose="030F0702030302020204" pitchFamily="66" charset="0"/>
              </a:rPr>
              <a:t>macrófagos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41480" y="1126807"/>
            <a:ext cx="5503168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nmunomoduladores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producidos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Microbiota a </a:t>
            </a:r>
            <a:r>
              <a:rPr lang="en-US" sz="2000" dirty="0" err="1" smtClean="0">
                <a:latin typeface="Comic Sans MS" panose="030F0702030302020204" pitchFamily="66" charset="0"/>
              </a:rPr>
              <a:t>partir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>
                <a:latin typeface="Comic Sans MS" panose="030F0702030302020204" pitchFamily="66" charset="0"/>
              </a:rPr>
              <a:t>D</a:t>
            </a:r>
            <a:r>
              <a:rPr lang="en-US" sz="2000" dirty="0" err="1" smtClean="0">
                <a:latin typeface="Comic Sans MS" panose="030F0702030302020204" pitchFamily="66" charset="0"/>
              </a:rPr>
              <a:t>ieta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978022" y="6652329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45330" y="6116949"/>
            <a:ext cx="54991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3417" y="640879"/>
            <a:ext cx="1279517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 S. </a:t>
            </a:r>
            <a:r>
              <a:rPr lang="es-VE" sz="1400" b="1" dirty="0">
                <a:latin typeface="Comic Sans MS" panose="030F0702030302020204" pitchFamily="66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</a:rPr>
              <a:t>nmune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203417" y="211584"/>
            <a:ext cx="71045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86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7613"/>
            <a:ext cx="5750531" cy="643428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-32061" y="6067443"/>
            <a:ext cx="3059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0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976098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30268" y="3000712"/>
            <a:ext cx="3015852" cy="1415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b="1" dirty="0">
                <a:latin typeface="Comic Sans MS" panose="030F0702030302020204" pitchFamily="66" charset="0"/>
              </a:rPr>
              <a:t>P</a:t>
            </a:r>
            <a:r>
              <a:rPr lang="es-VE" b="1" dirty="0" smtClean="0">
                <a:latin typeface="Comic Sans MS" panose="030F0702030302020204" pitchFamily="66" charset="0"/>
              </a:rPr>
              <a:t>roducidos por Hospedero y modificados por Microbiota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Ac. biliares primarios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Ac. biliares secundarios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30268" y="4964964"/>
            <a:ext cx="1691422" cy="276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NKT</a:t>
            </a:r>
            <a:r>
              <a:rPr lang="en-US" sz="1200" dirty="0" smtClean="0">
                <a:latin typeface="Comic Sans MS" panose="030F0702030302020204" pitchFamily="66" charset="0"/>
              </a:rPr>
              <a:t>: c. natural killer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438618" y="2636912"/>
            <a:ext cx="127739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5004048" y="4077072"/>
            <a:ext cx="1584176" cy="17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3192304" y="2631559"/>
            <a:ext cx="1745992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Biliares </a:t>
            </a:r>
          </a:p>
          <a:p>
            <a:pPr algn="ctr"/>
            <a:r>
              <a:rPr lang="es-VE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Primarios</a:t>
            </a:r>
            <a:endParaRPr lang="es-VE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236681" y="3648131"/>
            <a:ext cx="1795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Biliares </a:t>
            </a:r>
          </a:p>
          <a:p>
            <a:r>
              <a:rPr lang="es-VE" sz="20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Secundarios</a:t>
            </a:r>
            <a:endParaRPr lang="es-VE" sz="2000" b="1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 rot="2732019">
            <a:off x="6980637" y="21508"/>
            <a:ext cx="257558" cy="1153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7542310" y="1386006"/>
            <a:ext cx="156004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884368" y="5877272"/>
            <a:ext cx="288032" cy="22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400"/>
          </a:p>
        </p:txBody>
      </p:sp>
      <p:sp>
        <p:nvSpPr>
          <p:cNvPr id="15" name="Rectángulo 14"/>
          <p:cNvSpPr/>
          <p:nvPr/>
        </p:nvSpPr>
        <p:spPr>
          <a:xfrm>
            <a:off x="2483388" y="5682028"/>
            <a:ext cx="124906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C. </a:t>
            </a:r>
            <a:r>
              <a:rPr lang="en-US" sz="1400" dirty="0" err="1" smtClean="0">
                <a:latin typeface="Comic Sans MS" panose="030F0702030302020204" pitchFamily="66" charset="0"/>
              </a:rPr>
              <a:t>dendrítica</a:t>
            </a:r>
            <a:endParaRPr lang="es-VE" sz="1400" dirty="0"/>
          </a:p>
        </p:txBody>
      </p:sp>
      <p:sp>
        <p:nvSpPr>
          <p:cNvPr id="16" name="Rectángulo 15"/>
          <p:cNvSpPr/>
          <p:nvPr/>
        </p:nvSpPr>
        <p:spPr>
          <a:xfrm>
            <a:off x="7669676" y="5843565"/>
            <a:ext cx="105670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C. </a:t>
            </a:r>
            <a:r>
              <a:rPr lang="en-US" sz="1400" dirty="0" err="1" smtClean="0">
                <a:latin typeface="Comic Sans MS" panose="030F0702030302020204" pitchFamily="66" charset="0"/>
              </a:rPr>
              <a:t>epitelial</a:t>
            </a:r>
            <a:endParaRPr lang="es-VE" sz="1400" dirty="0"/>
          </a:p>
        </p:txBody>
      </p:sp>
      <p:sp>
        <p:nvSpPr>
          <p:cNvPr id="17" name="Rectángulo 16"/>
          <p:cNvSpPr/>
          <p:nvPr/>
        </p:nvSpPr>
        <p:spPr>
          <a:xfrm>
            <a:off x="6560077" y="5855580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</a:rPr>
              <a:t>Hepatocito</a:t>
            </a:r>
            <a:endParaRPr lang="es-VE" sz="1400" dirty="0"/>
          </a:p>
        </p:txBody>
      </p:sp>
      <p:sp>
        <p:nvSpPr>
          <p:cNvPr id="18" name="Rectángulo 17"/>
          <p:cNvSpPr/>
          <p:nvPr/>
        </p:nvSpPr>
        <p:spPr>
          <a:xfrm>
            <a:off x="4793915" y="5735844"/>
            <a:ext cx="845103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</a:rPr>
              <a:t>Macróf</a:t>
            </a:r>
            <a:r>
              <a:rPr lang="en-US" sz="1400" dirty="0" smtClean="0">
                <a:latin typeface="Comic Sans MS" panose="030F0702030302020204" pitchFamily="66" charset="0"/>
              </a:rPr>
              <a:t>.</a:t>
            </a:r>
            <a:endParaRPr lang="es-VE" sz="1400" dirty="0"/>
          </a:p>
        </p:txBody>
      </p:sp>
      <p:sp>
        <p:nvSpPr>
          <p:cNvPr id="19" name="Rectángulo 18"/>
          <p:cNvSpPr/>
          <p:nvPr/>
        </p:nvSpPr>
        <p:spPr>
          <a:xfrm>
            <a:off x="5841223" y="5735844"/>
            <a:ext cx="56078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NKT</a:t>
            </a:r>
            <a:endParaRPr lang="es-VE" sz="14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18298" y="275105"/>
            <a:ext cx="135325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Inmune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976098" y="3785911"/>
            <a:ext cx="635141" cy="38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7001942" y="4082697"/>
            <a:ext cx="7232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Taurina</a:t>
            </a:r>
            <a:endParaRPr lang="es-VE" sz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7683612" y="3355509"/>
            <a:ext cx="750950" cy="391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7703608" y="3567314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Glicina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293667" y="2962738"/>
            <a:ext cx="904359" cy="197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7177218" y="2914543"/>
            <a:ext cx="1664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Ac. </a:t>
            </a:r>
            <a:r>
              <a:rPr lang="es-VE" sz="14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Desoxicólico</a:t>
            </a:r>
            <a:endParaRPr lang="es-VE" sz="1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973342" y="3933056"/>
            <a:ext cx="914621" cy="121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5746633" y="3852454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Ac. </a:t>
            </a:r>
            <a:r>
              <a:rPr lang="es-VE" sz="14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Litocólico</a:t>
            </a:r>
            <a:endParaRPr lang="es-VE" sz="1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716016" y="942366"/>
            <a:ext cx="923002" cy="214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436490" y="883426"/>
            <a:ext cx="1627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Ac. </a:t>
            </a:r>
            <a:r>
              <a:rPr lang="es-VE" sz="16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Glicocólico</a:t>
            </a:r>
            <a:endParaRPr lang="es-VE" sz="1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3438618" y="2351919"/>
            <a:ext cx="1661191" cy="184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2904441" y="2197741"/>
            <a:ext cx="2799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Ac. </a:t>
            </a:r>
            <a:r>
              <a:rPr lang="es-VE" sz="16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Tauroquenodeoxicólico</a:t>
            </a:r>
            <a:endParaRPr lang="es-VE" sz="1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904441" y="764704"/>
            <a:ext cx="534177" cy="1567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3027771" y="1670077"/>
            <a:ext cx="704677" cy="174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Rectángulo 33"/>
          <p:cNvSpPr/>
          <p:nvPr/>
        </p:nvSpPr>
        <p:spPr>
          <a:xfrm>
            <a:off x="146713" y="1416783"/>
            <a:ext cx="232627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Metabolitos 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r>
              <a:rPr lang="es-VE" b="1" dirty="0" err="1" smtClean="0">
                <a:latin typeface="Comic Sans MS" panose="030F0702030302020204" pitchFamily="66" charset="0"/>
              </a:rPr>
              <a:t>inmunomoduladores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54194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5" grpId="0" animBg="1"/>
      <p:bldP spid="17" grpId="0" animBg="1"/>
      <p:bldP spid="18" grpId="0" animBg="1"/>
      <p:bldP spid="19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898708" y="1948365"/>
            <a:ext cx="7407696" cy="4031873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Ácidos</a:t>
            </a:r>
            <a:r>
              <a:rPr lang="en-US" sz="2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solidFill>
                  <a:srgbClr val="00B050"/>
                </a:solidFill>
                <a:latin typeface="Comic Sans MS" panose="030F0702030302020204" pitchFamily="66" charset="0"/>
              </a:rPr>
              <a:t>B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iliares</a:t>
            </a:r>
            <a:r>
              <a:rPr lang="en-US" sz="2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Primarios</a:t>
            </a:r>
            <a:r>
              <a:rPr lang="en-US" sz="2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: </a:t>
            </a:r>
            <a:r>
              <a:rPr lang="en-US" dirty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c. </a:t>
            </a:r>
            <a:r>
              <a:rPr lang="en-US" dirty="0" err="1"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</a:rPr>
              <a:t>ólico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>
                <a:latin typeface="Comic Sans MS" panose="030F0702030302020204" pitchFamily="66" charset="0"/>
              </a:rPr>
              <a:t>q</a:t>
            </a:r>
            <a:r>
              <a:rPr lang="en-US" dirty="0" err="1" smtClean="0">
                <a:latin typeface="Comic Sans MS" panose="030F0702030302020204" pitchFamily="66" charset="0"/>
              </a:rPr>
              <a:t>uenodesoxicólico</a:t>
            </a:r>
            <a:r>
              <a:rPr lang="en-US" dirty="0" smtClean="0">
                <a:latin typeface="Comic Sans MS" panose="030F0702030302020204" pitchFamily="66" charset="0"/>
              </a:rPr>
              <a:t>, son </a:t>
            </a:r>
            <a:r>
              <a:rPr lang="en-US" dirty="0" err="1" smtClean="0">
                <a:latin typeface="Comic Sans MS" panose="030F0702030302020204" pitchFamily="66" charset="0"/>
              </a:rPr>
              <a:t>sintetizados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conjugados</a:t>
            </a:r>
            <a:r>
              <a:rPr lang="en-US" dirty="0" smtClean="0">
                <a:latin typeface="Comic Sans MS" panose="030F0702030302020204" pitchFamily="66" charset="0"/>
              </a:rPr>
              <a:t>  con </a:t>
            </a:r>
            <a:r>
              <a:rPr lang="en-US" dirty="0" err="1" smtClean="0">
                <a:latin typeface="Comic Sans MS" panose="030F0702030302020204" pitchFamily="66" charset="0"/>
              </a:rPr>
              <a:t>glicina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taurina</a:t>
            </a:r>
            <a:r>
              <a:rPr lang="en-US" dirty="0" smtClean="0">
                <a:latin typeface="Comic Sans MS" panose="030F0702030302020204" pitchFamily="66" charset="0"/>
              </a:rPr>
              <a:t> antes de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secreción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duodeno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358775"/>
            <a:r>
              <a:rPr lang="en-US" b="1" dirty="0">
                <a:latin typeface="Comic Sans MS" panose="030F0702030302020204" pitchFamily="66" charset="0"/>
              </a:rPr>
              <a:t>E</a:t>
            </a:r>
            <a:r>
              <a:rPr lang="en-US" b="1" dirty="0" smtClean="0">
                <a:latin typeface="Comic Sans MS" panose="030F0702030302020204" pitchFamily="66" charset="0"/>
              </a:rPr>
              <a:t>l microbiota </a:t>
            </a: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convierte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>
                <a:solidFill>
                  <a:srgbClr val="0047D6"/>
                </a:solidFill>
                <a:latin typeface="Comic Sans MS" panose="030F0702030302020204" pitchFamily="66" charset="0"/>
              </a:rPr>
              <a:t>Á</a:t>
            </a:r>
            <a:r>
              <a:rPr lang="en-US" b="1" dirty="0" err="1" smtClean="0">
                <a:solidFill>
                  <a:srgbClr val="0047D6"/>
                </a:solidFill>
                <a:latin typeface="Comic Sans MS" panose="030F0702030302020204" pitchFamily="66" charset="0"/>
              </a:rPr>
              <a:t>cidos</a:t>
            </a:r>
            <a:r>
              <a:rPr lang="en-US" b="1" dirty="0" smtClean="0">
                <a:solidFill>
                  <a:srgbClr val="0047D6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47D6"/>
                </a:solidFill>
                <a:latin typeface="Comic Sans MS" panose="030F0702030302020204" pitchFamily="66" charset="0"/>
              </a:rPr>
              <a:t>Biliares</a:t>
            </a:r>
            <a:r>
              <a:rPr lang="en-US" b="1" dirty="0" smtClean="0">
                <a:solidFill>
                  <a:srgbClr val="0047D6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47D6"/>
                </a:solidFill>
                <a:latin typeface="Comic Sans MS" panose="030F0702030302020204" pitchFamily="66" charset="0"/>
              </a:rPr>
              <a:t>Secundarios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  <a:r>
              <a:rPr lang="en-US" dirty="0" smtClean="0">
                <a:latin typeface="Comic Sans MS" panose="030F0702030302020204" pitchFamily="66" charset="0"/>
              </a:rPr>
              <a:t>Ac. </a:t>
            </a:r>
            <a:r>
              <a:rPr lang="en-US" dirty="0" err="1" smtClean="0">
                <a:latin typeface="Comic Sans MS" panose="030F0702030302020204" pitchFamily="66" charset="0"/>
              </a:rPr>
              <a:t>desoxicólico</a:t>
            </a:r>
            <a:r>
              <a:rPr lang="en-US" dirty="0" smtClean="0">
                <a:latin typeface="Comic Sans MS" panose="030F0702030302020204" pitchFamily="66" charset="0"/>
              </a:rPr>
              <a:t> y ac. </a:t>
            </a:r>
            <a:r>
              <a:rPr lang="en-US" dirty="0" err="1" smtClean="0">
                <a:latin typeface="Comic Sans MS" panose="030F0702030302020204" pitchFamily="66" charset="0"/>
              </a:rPr>
              <a:t>litocólico</a:t>
            </a:r>
            <a:r>
              <a:rPr lang="en-US" dirty="0" smtClean="0">
                <a:latin typeface="Comic Sans MS" panose="030F0702030302020204" pitchFamily="66" charset="0"/>
              </a:rPr>
              <a:t>,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un </a:t>
            </a:r>
            <a:r>
              <a:rPr lang="en-US" dirty="0" err="1" smtClean="0">
                <a:latin typeface="Comic Sans MS" panose="030F0702030302020204" pitchFamily="66" charset="0"/>
              </a:rPr>
              <a:t>proceso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varios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pasos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implican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desconjugación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deshidroxilación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Ac. </a:t>
            </a:r>
            <a:r>
              <a:rPr lang="en-US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Bil</a:t>
            </a:r>
            <a:r>
              <a:rPr lang="en-US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. </a:t>
            </a:r>
            <a:r>
              <a:rPr lang="en-US" b="1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rimarios</a:t>
            </a:r>
            <a:r>
              <a:rPr lang="en-US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Ac. </a:t>
            </a:r>
            <a:r>
              <a:rPr lang="en-US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Bil</a:t>
            </a:r>
            <a:r>
              <a:rPr lang="en-US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Secundarios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inhibir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</a:rPr>
              <a:t> de CK proinflamatorias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macrófagos</a:t>
            </a:r>
            <a:r>
              <a:rPr lang="en-US" dirty="0" smtClean="0">
                <a:latin typeface="Comic Sans MS" panose="030F0702030302020204" pitchFamily="66" charset="0"/>
              </a:rPr>
              <a:t>, c. </a:t>
            </a:r>
            <a:r>
              <a:rPr lang="en-US" dirty="0" err="1" smtClean="0">
                <a:latin typeface="Comic Sans MS" panose="030F0702030302020204" pitchFamily="66" charset="0"/>
              </a:rPr>
              <a:t>dendríticas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hepatocitos</a:t>
            </a:r>
            <a:r>
              <a:rPr lang="en-US" dirty="0" smtClean="0">
                <a:latin typeface="Comic Sans MS" panose="030F0702030302020204" pitchFamily="66" charset="0"/>
              </a:rPr>
              <a:t>, y la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osteopontin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“T” NK.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pPr marL="261938" indent="-261938"/>
            <a:r>
              <a:rPr lang="en-US" dirty="0" smtClean="0">
                <a:latin typeface="Comic Sans MS" panose="030F0702030302020204" pitchFamily="66" charset="0"/>
              </a:rPr>
              <a:t>	Durante la </a:t>
            </a:r>
            <a:r>
              <a:rPr lang="en-US" dirty="0" err="1" smtClean="0">
                <a:latin typeface="Comic Sans MS" panose="030F0702030302020204" pitchFamily="66" charset="0"/>
              </a:rPr>
              <a:t>desconjugación</a:t>
            </a:r>
            <a:r>
              <a:rPr lang="en-US" dirty="0" smtClean="0">
                <a:latin typeface="Comic Sans MS" panose="030F0702030302020204" pitchFamily="66" charset="0"/>
              </a:rPr>
              <a:t>, se </a:t>
            </a:r>
            <a:r>
              <a:rPr lang="en-US" dirty="0" err="1" smtClean="0">
                <a:latin typeface="Comic Sans MS" panose="030F0702030302020204" pitchFamily="66" charset="0"/>
              </a:rPr>
              <a:t>libera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taurina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libre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donde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promover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integridad</a:t>
            </a:r>
            <a:r>
              <a:rPr lang="en-US" b="1" dirty="0" smtClean="0">
                <a:latin typeface="Comic Sans MS" panose="030F0702030302020204" pitchFamily="66" charset="0"/>
              </a:rPr>
              <a:t> de la mucosa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aumentar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b="1" dirty="0" smtClean="0">
                <a:latin typeface="Comic Sans MS" panose="030F0702030302020204" pitchFamily="66" charset="0"/>
              </a:rPr>
              <a:t> autocrina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smtClean="0">
                <a:latin typeface="Comic Sans MS" panose="030F0702030302020204" pitchFamily="66" charset="0"/>
              </a:rPr>
              <a:t>IL-18.</a:t>
            </a:r>
            <a:endParaRPr lang="es-VE" sz="800" b="1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978022" y="6592446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51720" y="6070898"/>
            <a:ext cx="53285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 </a:t>
            </a:r>
            <a:r>
              <a:rPr lang="es-V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1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100" dirty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1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46808" y="624925"/>
            <a:ext cx="4450383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200" dirty="0">
                <a:latin typeface="Comic Sans MS" panose="030F0702030302020204" pitchFamily="66" charset="0"/>
              </a:rPr>
              <a:t>Metabolitos </a:t>
            </a:r>
            <a:r>
              <a:rPr lang="es-VE" sz="2200" dirty="0" err="1">
                <a:latin typeface="Comic Sans MS" panose="030F0702030302020204" pitchFamily="66" charset="0"/>
              </a:rPr>
              <a:t>I</a:t>
            </a:r>
            <a:r>
              <a:rPr lang="es-VE" sz="2200" dirty="0" err="1" smtClean="0">
                <a:latin typeface="Comic Sans MS" panose="030F0702030302020204" pitchFamily="66" charset="0"/>
              </a:rPr>
              <a:t>nmunomoduladores</a:t>
            </a:r>
            <a:r>
              <a:rPr lang="es-VE" sz="22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2200" dirty="0">
                <a:latin typeface="Comic Sans MS" panose="030F0702030302020204" pitchFamily="66" charset="0"/>
              </a:rPr>
              <a:t>p</a:t>
            </a:r>
            <a:r>
              <a:rPr lang="es-VE" sz="2200" dirty="0" smtClean="0">
                <a:latin typeface="Comic Sans MS" panose="030F0702030302020204" pitchFamily="66" charset="0"/>
              </a:rPr>
              <a:t>roducidos por Hospedero y modificados por Microbiota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2043" y="548680"/>
            <a:ext cx="139333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y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02043" y="137330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2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78" y="772207"/>
            <a:ext cx="6798858" cy="504998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446415" y="6036778"/>
            <a:ext cx="61039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 </a:t>
            </a:r>
            <a:r>
              <a:rPr lang="es-V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s-VE" sz="11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100" dirty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1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3754" y="5220606"/>
            <a:ext cx="2292408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latin typeface="Comic Sans MS" panose="030F0702030302020204" pitchFamily="66" charset="0"/>
              </a:rPr>
              <a:t>Tfh</a:t>
            </a:r>
            <a:r>
              <a:rPr lang="en-US" sz="1200" b="1" dirty="0" smtClean="0">
                <a:latin typeface="Comic Sans MS" panose="030F0702030302020204" pitchFamily="66" charset="0"/>
              </a:rPr>
              <a:t>, </a:t>
            </a:r>
            <a:r>
              <a:rPr lang="en-US" sz="1200" dirty="0" err="1" smtClean="0">
                <a:latin typeface="Comic Sans MS" panose="030F0702030302020204" pitchFamily="66" charset="0"/>
              </a:rPr>
              <a:t>c.T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ayudadora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folicular</a:t>
            </a:r>
            <a:r>
              <a:rPr lang="en-US" sz="1200" dirty="0" smtClean="0">
                <a:latin typeface="Comic Sans MS" panose="030F0702030302020204" pitchFamily="66" charset="0"/>
              </a:rPr>
              <a:t>; </a:t>
            </a:r>
          </a:p>
          <a:p>
            <a:r>
              <a:rPr lang="en-US" sz="1200" b="1" dirty="0" err="1" smtClean="0">
                <a:latin typeface="Comic Sans MS" panose="030F0702030302020204" pitchFamily="66" charset="0"/>
              </a:rPr>
              <a:t>Treg</a:t>
            </a:r>
            <a:r>
              <a:rPr lang="en-US" sz="1200" b="1" dirty="0">
                <a:latin typeface="Comic Sans MS" panose="030F0702030302020204" pitchFamily="66" charset="0"/>
              </a:rPr>
              <a:t>, </a:t>
            </a:r>
            <a:r>
              <a:rPr lang="en-US" sz="1200" dirty="0" smtClean="0">
                <a:latin typeface="Comic Sans MS" panose="030F0702030302020204" pitchFamily="66" charset="0"/>
              </a:rPr>
              <a:t>c. T </a:t>
            </a:r>
            <a:r>
              <a:rPr lang="en-US" sz="1200" dirty="0" err="1" smtClean="0">
                <a:latin typeface="Comic Sans MS" panose="030F0702030302020204" pitchFamily="66" charset="0"/>
              </a:rPr>
              <a:t>reguladora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Th1</a:t>
            </a:r>
            <a:r>
              <a:rPr lang="en-US" sz="1200" dirty="0" smtClean="0">
                <a:latin typeface="Comic Sans MS" panose="030F0702030302020204" pitchFamily="66" charset="0"/>
              </a:rPr>
              <a:t>, c. T </a:t>
            </a:r>
            <a:r>
              <a:rPr lang="en-US" sz="1200" dirty="0" err="1" smtClean="0">
                <a:latin typeface="Comic Sans MS" panose="030F0702030302020204" pitchFamily="66" charset="0"/>
              </a:rPr>
              <a:t>ayudadora</a:t>
            </a:r>
            <a:r>
              <a:rPr lang="en-US" sz="1200" dirty="0" smtClean="0">
                <a:latin typeface="Comic Sans MS" panose="030F0702030302020204" pitchFamily="66" charset="0"/>
              </a:rPr>
              <a:t> 1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427984" y="2060848"/>
            <a:ext cx="57606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6051155" y="1993531"/>
            <a:ext cx="1440160" cy="211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274237" y="1891571"/>
            <a:ext cx="878767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ATP</a:t>
            </a:r>
            <a:endParaRPr lang="es-VE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800119" y="2068680"/>
            <a:ext cx="18598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Polisacárido A</a:t>
            </a:r>
            <a:endParaRPr lang="es-VE" sz="2000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70578" y="2230125"/>
            <a:ext cx="1325358" cy="334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2195308" y="111866"/>
            <a:ext cx="156004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406111" y="4052115"/>
            <a:ext cx="269483" cy="231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669111" y="4048401"/>
            <a:ext cx="54694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Tfh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126926" y="4478342"/>
            <a:ext cx="121058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994063" y="5543747"/>
            <a:ext cx="119616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Neutrófilo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5516784" y="5514419"/>
            <a:ext cx="66075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Th17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441325" y="5528428"/>
            <a:ext cx="53572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Th1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198606" y="5514419"/>
            <a:ext cx="64472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628940" y="5543747"/>
            <a:ext cx="69281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“B”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331915" y="4509120"/>
            <a:ext cx="138531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dendrítica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8221536" y="4133802"/>
            <a:ext cx="310903" cy="191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6441325" y="3147620"/>
            <a:ext cx="862192" cy="209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6459672" y="3147620"/>
            <a:ext cx="704616" cy="425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5810030" y="3143312"/>
            <a:ext cx="166904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 naive CD4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</a:t>
            </a:r>
            <a:endParaRPr lang="es-VE" sz="16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235065" y="509099"/>
            <a:ext cx="123944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y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1310" y="2897323"/>
            <a:ext cx="2263351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b="1" dirty="0">
                <a:latin typeface="Comic Sans MS" panose="030F0702030302020204" pitchFamily="66" charset="0"/>
              </a:rPr>
              <a:t>S</a:t>
            </a:r>
            <a:r>
              <a:rPr lang="es-VE" b="1" dirty="0" smtClean="0">
                <a:latin typeface="Comic Sans MS" panose="030F0702030302020204" pitchFamily="66" charset="0"/>
              </a:rPr>
              <a:t>intetizados </a:t>
            </a:r>
          </a:p>
          <a:p>
            <a:pPr algn="ctr"/>
            <a:r>
              <a:rPr lang="es-VE" b="1" dirty="0">
                <a:latin typeface="Comic Sans MS" panose="030F0702030302020204" pitchFamily="66" charset="0"/>
              </a:rPr>
              <a:t>d</a:t>
            </a:r>
            <a:r>
              <a:rPr lang="es-VE" b="1" dirty="0" smtClean="0">
                <a:latin typeface="Comic Sans MS" panose="030F0702030302020204" pitchFamily="66" charset="0"/>
              </a:rPr>
              <a:t>e </a:t>
            </a:r>
            <a:r>
              <a:rPr lang="es-VE" b="1" dirty="0">
                <a:latin typeface="Comic Sans MS" panose="030F0702030302020204" pitchFamily="66" charset="0"/>
              </a:rPr>
              <a:t>N</a:t>
            </a:r>
            <a:r>
              <a:rPr lang="es-VE" b="1" dirty="0" smtClean="0">
                <a:latin typeface="Comic Sans MS" panose="030F0702030302020204" pitchFamily="66" charset="0"/>
              </a:rPr>
              <a:t>ovo por el Microbiota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ATP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Polisacárido 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888934" y="2268735"/>
            <a:ext cx="1180502" cy="230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7700029" y="2160688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Bacteroides </a:t>
            </a:r>
          </a:p>
          <a:p>
            <a:pPr algn="ctr"/>
            <a:r>
              <a:rPr lang="es-VE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fragilis</a:t>
            </a:r>
            <a:endParaRPr lang="es-VE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6 CuadroTexto"/>
          <p:cNvSpPr txBox="1"/>
          <p:nvPr/>
        </p:nvSpPr>
        <p:spPr>
          <a:xfrm>
            <a:off x="202043" y="137330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175833" y="2143701"/>
            <a:ext cx="232627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Metabolitos 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r>
              <a:rPr lang="es-VE" b="1" dirty="0" err="1" smtClean="0">
                <a:latin typeface="Comic Sans MS" panose="030F0702030302020204" pitchFamily="66" charset="0"/>
              </a:rPr>
              <a:t>inmunomoduladores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89676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/>
      <p:bldP spid="8" grpId="0" animBg="1"/>
      <p:bldP spid="2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93019" y="1795278"/>
            <a:ext cx="6879381" cy="3708708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ATP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extracelular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secretado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intestinales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tiene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pro y </a:t>
            </a:r>
            <a:r>
              <a:rPr lang="en-US" dirty="0" err="1" smtClean="0">
                <a:latin typeface="Comic Sans MS" panose="030F0702030302020204" pitchFamily="66" charset="0"/>
              </a:rPr>
              <a:t>antinflamatorio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marL="352425" indent="-92075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Promueve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smtClean="0">
                <a:latin typeface="Comic Sans MS" panose="030F0702030302020204" pitchFamily="66" charset="0"/>
              </a:rPr>
              <a:t>CK </a:t>
            </a:r>
            <a:r>
              <a:rPr lang="en-US" b="1" dirty="0" smtClean="0">
                <a:latin typeface="Comic Sans MS" panose="030F0702030302020204" pitchFamily="66" charset="0"/>
              </a:rPr>
              <a:t>proinflamatorias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quimotaxis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352425" indent="-92075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diferenciación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T naïve en c. Th17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52425" indent="-92075"/>
            <a:r>
              <a:rPr lang="en-US" sz="900" dirty="0" smtClean="0">
                <a:latin typeface="Comic Sans MS" panose="030F0702030302020204" pitchFamily="66" charset="0"/>
              </a:rPr>
              <a:t> </a:t>
            </a:r>
          </a:p>
          <a:p>
            <a:pPr marL="352425" indent="-92075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Inhibe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liberación</a:t>
            </a:r>
            <a:r>
              <a:rPr lang="en-US" b="1" dirty="0" smtClean="0">
                <a:latin typeface="Comic Sans MS" panose="030F0702030302020204" pitchFamily="66" charset="0"/>
              </a:rPr>
              <a:t> de IgA </a:t>
            </a:r>
            <a:r>
              <a:rPr lang="en-US" dirty="0" smtClean="0">
                <a:latin typeface="Comic Sans MS" panose="030F0702030302020204" pitchFamily="66" charset="0"/>
              </a:rPr>
              <a:t>a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</a:p>
          <a:p>
            <a:pPr marL="352425" indent="-92075"/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reducir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número</a:t>
            </a:r>
            <a:r>
              <a:rPr lang="en-US" dirty="0" smtClean="0"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latin typeface="Comic Sans MS" panose="030F0702030302020204" pitchFamily="66" charset="0"/>
              </a:rPr>
              <a:t>Th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foliculares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activan</a:t>
            </a:r>
            <a:r>
              <a:rPr lang="en-US" dirty="0" smtClean="0">
                <a:latin typeface="Comic Sans MS" panose="030F0702030302020204" pitchFamily="66" charset="0"/>
              </a:rPr>
              <a:t> a c. B.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Polisacárido</a:t>
            </a:r>
            <a:r>
              <a:rPr lang="en-US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la bacteria intestinal </a:t>
            </a:r>
            <a:r>
              <a:rPr lang="en-US" i="1" dirty="0" smtClean="0">
                <a:latin typeface="Comic Sans MS" panose="030F0702030302020204" pitchFamily="66" charset="0"/>
              </a:rPr>
              <a:t>Bacteroides </a:t>
            </a:r>
            <a:r>
              <a:rPr lang="en-US" i="1" dirty="0" err="1">
                <a:latin typeface="Comic Sans MS" panose="030F0702030302020204" pitchFamily="66" charset="0"/>
              </a:rPr>
              <a:t>fragilis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358775" indent="-96838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smtClean="0">
                <a:latin typeface="Comic Sans MS" panose="030F0702030302020204" pitchFamily="66" charset="0"/>
              </a:rPr>
              <a:t>CK </a:t>
            </a:r>
            <a:r>
              <a:rPr lang="en-US" b="1" dirty="0" err="1" smtClean="0">
                <a:latin typeface="Comic Sans MS" panose="030F0702030302020204" pitchFamily="66" charset="0"/>
              </a:rPr>
              <a:t>antinflamatoria</a:t>
            </a:r>
            <a:r>
              <a:rPr lang="en-US" b="1" dirty="0" smtClean="0">
                <a:latin typeface="Comic Sans MS" panose="030F0702030302020204" pitchFamily="66" charset="0"/>
              </a:rPr>
              <a:t> IL-10   </a:t>
            </a:r>
            <a:r>
              <a:rPr lang="en-US" dirty="0" err="1" smtClean="0">
                <a:latin typeface="Comic Sans MS" panose="030F0702030302020204" pitchFamily="66" charset="0"/>
              </a:rPr>
              <a:t>directamente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T e </a:t>
            </a:r>
            <a:r>
              <a:rPr lang="en-US" dirty="0" err="1" smtClean="0">
                <a:latin typeface="Comic Sans MS" panose="030F0702030302020204" pitchFamily="66" charset="0"/>
              </a:rPr>
              <a:t>indirectamente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dendríticas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358775" indent="-96838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880348" y="6536913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09936" y="5520312"/>
            <a:ext cx="57241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Postler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Ghosh</a:t>
            </a:r>
            <a:r>
              <a:rPr lang="es-VE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dirty="0" smtClean="0">
                <a:solidFill>
                  <a:srgbClr val="2197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Holobiont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es-VE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</a:t>
            </a:r>
            <a:r>
              <a:rPr lang="en-US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Shape the Immune </a:t>
            </a:r>
            <a:r>
              <a:rPr lang="en-US" sz="1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Metabolism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26: 112-130</a:t>
            </a:r>
            <a:endParaRPr lang="en-US" sz="11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603940" y="834148"/>
            <a:ext cx="5936119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400" dirty="0">
                <a:latin typeface="Comic Sans MS" panose="030F0702030302020204" pitchFamily="66" charset="0"/>
              </a:rPr>
              <a:t>Metabolitos </a:t>
            </a:r>
            <a:r>
              <a:rPr lang="es-VE" sz="2400" dirty="0" err="1" smtClean="0">
                <a:latin typeface="Comic Sans MS" panose="030F0702030302020204" pitchFamily="66" charset="0"/>
              </a:rPr>
              <a:t>Inmunomoduladores</a:t>
            </a:r>
            <a:r>
              <a:rPr lang="es-VE" sz="2400" dirty="0" smtClean="0">
                <a:latin typeface="Comic Sans MS" panose="030F0702030302020204" pitchFamily="66" charset="0"/>
              </a:rPr>
              <a:t> sintetizados </a:t>
            </a:r>
            <a:r>
              <a:rPr lang="es-VE" sz="2400" dirty="0">
                <a:latin typeface="Comic Sans MS" panose="030F0702030302020204" pitchFamily="66" charset="0"/>
              </a:rPr>
              <a:t>de </a:t>
            </a:r>
            <a:r>
              <a:rPr lang="es-VE" sz="2400" dirty="0" err="1">
                <a:latin typeface="Comic Sans MS" panose="030F0702030302020204" pitchFamily="66" charset="0"/>
              </a:rPr>
              <a:t>novo</a:t>
            </a:r>
            <a:r>
              <a:rPr lang="es-VE" sz="2400" dirty="0">
                <a:latin typeface="Comic Sans MS" panose="030F0702030302020204" pitchFamily="66" charset="0"/>
              </a:rPr>
              <a:t> por el </a:t>
            </a:r>
            <a:r>
              <a:rPr lang="es-VE" sz="2400" dirty="0" smtClean="0">
                <a:latin typeface="Comic Sans MS" panose="030F0702030302020204" pitchFamily="66" charset="0"/>
              </a:rPr>
              <a:t>microbiota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35065" y="538377"/>
            <a:ext cx="123944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y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02043" y="137330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35"/>
          <a:stretch/>
        </p:blipFill>
        <p:spPr>
          <a:xfrm>
            <a:off x="2447890" y="188640"/>
            <a:ext cx="4210050" cy="6196166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3577692" y="68190"/>
            <a:ext cx="3276956" cy="1174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4982527" y="1168529"/>
            <a:ext cx="1750697" cy="924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062920" y="1206197"/>
            <a:ext cx="120548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Colibactina</a:t>
            </a:r>
            <a:endParaRPr lang="es-VE" sz="1200" b="1" dirty="0" smtClean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s-VE" sz="12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Homoserina</a:t>
            </a:r>
            <a:r>
              <a:rPr lang="es-VE" sz="12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VE" sz="1200" b="1" dirty="0" err="1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L</a:t>
            </a:r>
            <a:r>
              <a:rPr lang="es-VE" sz="12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actona</a:t>
            </a:r>
            <a:endParaRPr lang="es-VE" sz="1200" b="1" dirty="0" smtClean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s-VE" sz="12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Rhamnosa</a:t>
            </a:r>
            <a:endParaRPr lang="es-VE" sz="12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682654" y="2642790"/>
            <a:ext cx="825772" cy="736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682654" y="2692682"/>
            <a:ext cx="231650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Metabolitos secundarios</a:t>
            </a:r>
          </a:p>
          <a:p>
            <a:r>
              <a:rPr lang="es-VE" sz="14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del genoma accesorio</a:t>
            </a:r>
            <a:endParaRPr lang="es-VE" sz="14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183736" y="2970783"/>
            <a:ext cx="990406" cy="539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940847" y="1160753"/>
            <a:ext cx="871656" cy="733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677566" y="2642790"/>
            <a:ext cx="1134937" cy="610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3677566" y="2121035"/>
            <a:ext cx="1134937" cy="540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3643812" y="2083238"/>
            <a:ext cx="1364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Acetaminofen</a:t>
            </a:r>
            <a:r>
              <a:rPr lang="es-VE" sz="1400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sulfato</a:t>
            </a:r>
            <a:endParaRPr lang="es-VE" sz="1400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3816042" y="1576047"/>
            <a:ext cx="243175" cy="3933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720935" y="2582601"/>
            <a:ext cx="1415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Drogas o </a:t>
            </a:r>
            <a:r>
              <a:rPr lang="es-VE" sz="1400" dirty="0" err="1" smtClean="0">
                <a:latin typeface="Comic Sans MS" panose="030F0702030302020204" pitchFamily="66" charset="0"/>
              </a:rPr>
              <a:t>xenobióticos</a:t>
            </a:r>
            <a:r>
              <a:rPr lang="es-VE" sz="1400" dirty="0" smtClean="0">
                <a:latin typeface="Comic Sans MS" panose="030F0702030302020204" pitchFamily="66" charset="0"/>
              </a:rPr>
              <a:t> alterados por el microbiota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164798" y="1464481"/>
            <a:ext cx="1703151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Acetaminofen</a:t>
            </a:r>
            <a:endParaRPr lang="es-VE" sz="16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671635" y="3680933"/>
            <a:ext cx="1269211" cy="323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5416816" y="369620"/>
            <a:ext cx="294765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Origen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555915" y="2169392"/>
            <a:ext cx="988785" cy="625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2450421" y="2662009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1082534" y="2644924"/>
            <a:ext cx="2478327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Acetato, </a:t>
            </a:r>
            <a:r>
              <a:rPr lang="es-VE" sz="1400" dirty="0" err="1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Indol</a:t>
            </a:r>
            <a:r>
              <a:rPr lang="es-VE" sz="1400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</a:t>
            </a:r>
            <a:r>
              <a:rPr lang="es-VE" sz="1400" dirty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Triptofano</a:t>
            </a:r>
            <a:r>
              <a:rPr lang="es-VE" sz="1400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400" dirty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r>
              <a:rPr lang="es-VE" sz="1400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otros aminoácidos</a:t>
            </a:r>
            <a:endParaRPr lang="es-VE" sz="1400" dirty="0">
              <a:solidFill>
                <a:srgbClr val="0082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22696" y="3661425"/>
            <a:ext cx="255292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Metabolitos Primarios del genoma central (</a:t>
            </a:r>
            <a:r>
              <a:rPr lang="es-VE" sz="1400" b="1" dirty="0" err="1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core</a:t>
            </a:r>
            <a:r>
              <a:rPr lang="es-VE" sz="1400" b="1" dirty="0" smtClean="0">
                <a:solidFill>
                  <a:srgbClr val="0082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</a:t>
            </a:r>
            <a:endParaRPr lang="es-VE" sz="1400" b="1" dirty="0">
              <a:solidFill>
                <a:srgbClr val="0082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671635" y="4920466"/>
            <a:ext cx="1233407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5826765" y="4314540"/>
            <a:ext cx="761582" cy="839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5696549" y="4722682"/>
            <a:ext cx="142679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ea typeface="BatangChe" panose="02030609000101010101" pitchFamily="49" charset="-127"/>
              </a:rPr>
              <a:t>Microbiota intestinal</a:t>
            </a:r>
            <a:endParaRPr lang="es-VE" b="1" dirty="0"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5715708" y="4197779"/>
            <a:ext cx="1107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Enz</a:t>
            </a:r>
            <a:r>
              <a:rPr lang="es-VE" sz="1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microbiana</a:t>
            </a:r>
            <a:endParaRPr lang="es-VE" sz="1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2460402" y="5688357"/>
            <a:ext cx="1215215" cy="791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4170011" y="5556469"/>
            <a:ext cx="812516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Elipse 37"/>
          <p:cNvSpPr/>
          <p:nvPr/>
        </p:nvSpPr>
        <p:spPr>
          <a:xfrm>
            <a:off x="3436830" y="5445100"/>
            <a:ext cx="345015" cy="4294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Elipse 38"/>
          <p:cNvSpPr/>
          <p:nvPr/>
        </p:nvSpPr>
        <p:spPr>
          <a:xfrm>
            <a:off x="4004924" y="6084215"/>
            <a:ext cx="279636" cy="2215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39"/>
          <p:cNvSpPr/>
          <p:nvPr/>
        </p:nvSpPr>
        <p:spPr>
          <a:xfrm>
            <a:off x="4812503" y="5472614"/>
            <a:ext cx="558190" cy="360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Elipse 40"/>
          <p:cNvSpPr/>
          <p:nvPr/>
        </p:nvSpPr>
        <p:spPr>
          <a:xfrm>
            <a:off x="4814728" y="6084215"/>
            <a:ext cx="345690" cy="2215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5715708" y="6084215"/>
            <a:ext cx="726581" cy="221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/>
          <p:cNvSpPr txBox="1"/>
          <p:nvPr/>
        </p:nvSpPr>
        <p:spPr>
          <a:xfrm>
            <a:off x="4232502" y="5782512"/>
            <a:ext cx="727788" cy="523220"/>
          </a:xfrm>
          <a:prstGeom prst="rect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Ácido </a:t>
            </a:r>
          </a:p>
          <a:p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cólico</a:t>
            </a:r>
            <a:endParaRPr lang="es-VE" sz="1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2331709" y="5774372"/>
            <a:ext cx="1223746" cy="523220"/>
          </a:xfrm>
          <a:prstGeom prst="rect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Ácido </a:t>
            </a:r>
          </a:p>
          <a:p>
            <a:pPr algn="ctr"/>
            <a:r>
              <a:rPr lang="es-VE" sz="14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desoxicólico</a:t>
            </a:r>
            <a:endParaRPr lang="es-VE" sz="1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636806" y="2038036"/>
            <a:ext cx="1054126" cy="133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CuadroTexto 45"/>
          <p:cNvSpPr txBox="1"/>
          <p:nvPr/>
        </p:nvSpPr>
        <p:spPr>
          <a:xfrm>
            <a:off x="6006613" y="1508419"/>
            <a:ext cx="1163468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Enfermedad</a:t>
            </a:r>
            <a:endParaRPr lang="es-VE" sz="12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8" name="Cerrar corchete 47"/>
          <p:cNvSpPr/>
          <p:nvPr/>
        </p:nvSpPr>
        <p:spPr>
          <a:xfrm>
            <a:off x="6006613" y="1341791"/>
            <a:ext cx="45719" cy="62423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3 CuadroTexto"/>
          <p:cNvSpPr txBox="1"/>
          <p:nvPr/>
        </p:nvSpPr>
        <p:spPr>
          <a:xfrm>
            <a:off x="6627219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380358" y="713612"/>
            <a:ext cx="123944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y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0" name="6 CuadroTexto"/>
          <p:cNvSpPr txBox="1"/>
          <p:nvPr/>
        </p:nvSpPr>
        <p:spPr>
          <a:xfrm>
            <a:off x="347336" y="312565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417048" y="4801429"/>
            <a:ext cx="2484693" cy="523220"/>
          </a:xfrm>
          <a:prstGeom prst="rect">
            <a:avLst/>
          </a:prstGeom>
          <a:solidFill>
            <a:srgbClr val="CCE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Metabolitos del hospedero</a:t>
            </a:r>
          </a:p>
          <a:p>
            <a:r>
              <a:rPr lang="es-VE" sz="1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alterado por microbiota</a:t>
            </a:r>
            <a:endParaRPr lang="es-VE" sz="1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28575" y="6459493"/>
            <a:ext cx="460905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JA. Gilbert,</a:t>
            </a:r>
            <a:r>
              <a:rPr kumimoji="0" lang="es-VE" sz="10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RA. </a:t>
            </a:r>
            <a:r>
              <a:rPr kumimoji="0" lang="es-VE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Quinn</a:t>
            </a:r>
            <a:r>
              <a:rPr kumimoji="0" lang="es-V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es-VE" sz="10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kumimoji="0" lang="es-VE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Debelius</a:t>
            </a:r>
            <a:r>
              <a:rPr kumimoji="0" lang="es-V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</a:t>
            </a:r>
            <a:r>
              <a:rPr kumimoji="0" lang="es-VE" sz="10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-wide association studies link dynamic microbial consortia to disease</a:t>
            </a:r>
            <a:r>
              <a:rPr kumimoji="0" lang="es-VE" sz="105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535</a:t>
            </a:r>
            <a:r>
              <a:rPr lang="fr-F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94–103.</a:t>
            </a:r>
            <a:endParaRPr kumimoji="0" lang="es-V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4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21" grpId="0"/>
      <p:bldP spid="12" grpId="0"/>
      <p:bldP spid="20" grpId="0" animBg="1"/>
      <p:bldP spid="26" grpId="0" animBg="1"/>
      <p:bldP spid="9" grpId="0" animBg="1"/>
      <p:bldP spid="34" grpId="0" animBg="1"/>
      <p:bldP spid="33" grpId="0"/>
      <p:bldP spid="43" grpId="0" animBg="1"/>
      <p:bldP spid="44" grpId="0" animBg="1"/>
      <p:bldP spid="46" grpId="0"/>
      <p:bldP spid="31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205625" y="1396460"/>
            <a:ext cx="6732748" cy="4524315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microbiota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compuestos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intermediarios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secundarios</a:t>
            </a:r>
            <a:r>
              <a:rPr lang="en-US" dirty="0" smtClean="0">
                <a:latin typeface="Comic Sans MS" panose="030F0702030302020204" pitchFamily="66" charset="0"/>
              </a:rPr>
              <a:t> (by-products) </a:t>
            </a:r>
            <a:r>
              <a:rPr lang="en-US" dirty="0" err="1" smtClean="0">
                <a:latin typeface="Comic Sans MS" panose="030F0702030302020204" pitchFamily="66" charset="0"/>
              </a:rPr>
              <a:t>derivados</a:t>
            </a:r>
            <a:r>
              <a:rPr lang="en-US" dirty="0" smtClean="0">
                <a:latin typeface="Comic Sans MS" panose="030F0702030302020204" pitchFamily="66" charset="0"/>
              </a:rPr>
              <a:t> de un </a:t>
            </a:r>
            <a:r>
              <a:rPr lang="en-US" dirty="0" err="1" smtClean="0">
                <a:latin typeface="Comic Sans MS" panose="030F0702030302020204" pitchFamily="66" charset="0"/>
              </a:rPr>
              <a:t>proceso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manufacturación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reacción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química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afecta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incluyendo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SCFA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acetato</a:t>
            </a:r>
            <a:r>
              <a:rPr lang="en-US" dirty="0" smtClean="0">
                <a:latin typeface="Comic Sans MS" panose="030F0702030302020204" pitchFamily="66" charset="0"/>
              </a:rPr>
              <a:t>) y </a:t>
            </a: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triptofano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/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secundarios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o </a:t>
            </a:r>
            <a:r>
              <a:rPr lang="en-US" dirty="0" err="1" smtClean="0">
                <a:latin typeface="Comic Sans MS" panose="030F0702030302020204" pitchFamily="66" charset="0"/>
              </a:rPr>
              <a:t>especializados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producidos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elementos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genéticos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accesorios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frecuencia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b="1" dirty="0" err="1" smtClean="0">
                <a:latin typeface="Comic Sans MS" panose="030F0702030302020204" pitchFamily="66" charset="0"/>
              </a:rPr>
              <a:t>transferidos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horizontalmente</a:t>
            </a:r>
            <a:r>
              <a:rPr lang="en-US" b="1" dirty="0" smtClean="0">
                <a:latin typeface="Comic Sans MS" panose="030F0702030302020204" pitchFamily="66" charset="0"/>
              </a:rPr>
              <a:t> entre </a:t>
            </a:r>
            <a:r>
              <a:rPr lang="en-US" b="1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n-US" dirty="0">
              <a:latin typeface="Comic Sans MS" panose="030F0702030302020204" pitchFamily="66" charset="0"/>
            </a:endParaRPr>
          </a:p>
          <a:p>
            <a:pPr marL="176213" indent="-176213"/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</a:rPr>
              <a:t>Algunos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incluyendo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colibactina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rhamnolípidos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sz="1400" dirty="0">
                <a:latin typeface="Comic Sans MS" panose="030F0702030302020204" pitchFamily="66" charset="0"/>
              </a:rPr>
              <a:t>Rha-Rha-C10-C10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dirty="0" smtClean="0"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latin typeface="Comic Sans MS" panose="030F0702030302020204" pitchFamily="66" charset="0"/>
              </a:rPr>
              <a:t>sabe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causan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76213" indent="-176213"/>
            <a:endParaRPr lang="en-US" dirty="0" smtClean="0">
              <a:latin typeface="Comic Sans MS" panose="030F0702030302020204" pitchFamily="66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alterar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</a:rPr>
              <a:t> son </a:t>
            </a:r>
            <a:r>
              <a:rPr lang="en-US" b="1" dirty="0" err="1" smtClean="0">
                <a:latin typeface="Comic Sans MS" panose="030F0702030302020204" pitchFamily="66" charset="0"/>
              </a:rPr>
              <a:t>producidos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ácidos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biliares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c. </a:t>
            </a:r>
            <a:r>
              <a:rPr lang="en-US" dirty="0" err="1" smtClean="0">
                <a:latin typeface="Comic Sans MS" panose="030F0702030302020204" pitchFamily="66" charset="0"/>
              </a:rPr>
              <a:t>cólico</a:t>
            </a:r>
            <a:r>
              <a:rPr lang="en-US" dirty="0" smtClean="0">
                <a:latin typeface="Comic Sans MS" panose="030F0702030302020204" pitchFamily="66" charset="0"/>
              </a:rPr>
              <a:t>) y </a:t>
            </a:r>
            <a:r>
              <a:rPr lang="en-US" b="1" dirty="0" err="1" smtClean="0">
                <a:latin typeface="Comic Sans MS" panose="030F0702030302020204" pitchFamily="66" charset="0"/>
              </a:rPr>
              <a:t>drogas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consumidas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cetaminofen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paracetamol</a:t>
            </a:r>
            <a:r>
              <a:rPr lang="en-US" dirty="0" smtClean="0">
                <a:latin typeface="Comic Sans MS" panose="030F0702030302020204" pitchFamily="66" charset="0"/>
              </a:rPr>
              <a:t>).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63688" y="784805"/>
            <a:ext cx="590589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Origen de </a:t>
            </a:r>
            <a:r>
              <a:rPr lang="en-US" sz="2000" dirty="0" err="1">
                <a:latin typeface="Comic Sans MS" panose="030F0702030302020204" pitchFamily="66" charset="0"/>
              </a:rPr>
              <a:t>metabolitos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del microbiota </a:t>
            </a:r>
            <a:r>
              <a:rPr lang="en-US" sz="2000" dirty="0" err="1">
                <a:latin typeface="Comic Sans MS" panose="030F0702030302020204" pitchFamily="66" charset="0"/>
              </a:rPr>
              <a:t>humano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31150" y="6025074"/>
            <a:ext cx="468169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JA. Gilbert,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Quinn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Debelius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al.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-wide association studies link dynamic microbial consortia to disease</a:t>
            </a:r>
            <a:r>
              <a:rPr kumimoji="0" lang="es-VE" sz="11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 2016; 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535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94–103.</a:t>
            </a:r>
            <a:endParaRPr kumimoji="0" lang="es-V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4542" y="661695"/>
            <a:ext cx="123944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y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</a:t>
            </a: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nmune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251520" y="260648"/>
            <a:ext cx="652743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IIA1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73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44" y="901229"/>
            <a:ext cx="4897885" cy="5180874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16448" y="878555"/>
            <a:ext cx="2773866" cy="524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418456" y="539530"/>
            <a:ext cx="255895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637376" y="1189261"/>
            <a:ext cx="1417376" cy="523220"/>
          </a:xfrm>
          <a:prstGeom prst="rect">
            <a:avLst/>
          </a:prstGeom>
          <a:solidFill>
            <a:srgbClr val="57D3FF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SALUD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123900" y="1203103"/>
            <a:ext cx="2696572" cy="523220"/>
          </a:xfrm>
          <a:prstGeom prst="rect">
            <a:avLst/>
          </a:prstGeom>
          <a:solidFill>
            <a:srgbClr val="FF9B9B"/>
          </a:solidFill>
          <a:ln>
            <a:solidFill>
              <a:srgbClr val="CC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ENFERMEDAD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433804" y="6062643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SR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genomic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analyses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CRC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10:741–745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01161" y="1808885"/>
            <a:ext cx="5092554" cy="545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969817" y="2618506"/>
            <a:ext cx="5090311" cy="457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2162244" y="3302733"/>
            <a:ext cx="4897884" cy="673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2162243" y="4190061"/>
            <a:ext cx="4897885" cy="1892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180801" y="1907417"/>
            <a:ext cx="2382383" cy="369332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Efectos mutualistas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261729" y="2628723"/>
            <a:ext cx="2313454" cy="369332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       Reguladores  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260097" y="3314418"/>
            <a:ext cx="2299027" cy="646331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   Homeostasis      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    beneficiosa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873773" y="4167387"/>
            <a:ext cx="2685351" cy="1846659"/>
          </a:xfrm>
          <a:prstGeom prst="rect">
            <a:avLst/>
          </a:prstGeom>
          <a:solidFill>
            <a:srgbClr val="5AADF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 Hospedero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Tolerancia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Regulación robusta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Barrera protección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Actividad </a:t>
            </a:r>
            <a:r>
              <a:rPr lang="es-VE" sz="1600" dirty="0" err="1" smtClean="0">
                <a:latin typeface="Comic Sans MS" panose="030F0702030302020204" pitchFamily="66" charset="0"/>
              </a:rPr>
              <a:t>antimicrobial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Reparación de tejido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Renovación celular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647321" y="1844824"/>
            <a:ext cx="2408032" cy="369332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Efectos patogénicos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647321" y="3286725"/>
            <a:ext cx="2406428" cy="646331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Ejemplos: IBD y CRC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644008" y="4174629"/>
            <a:ext cx="2544630" cy="1846659"/>
          </a:xfrm>
          <a:prstGeom prst="rect">
            <a:avLst/>
          </a:prstGeom>
          <a:solidFill>
            <a:srgbClr val="F1B5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Intolerancia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Carencia Regulación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Defectos Barrera Invasión microbiana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Patología tisular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>
                <a:latin typeface="Comic Sans MS" panose="030F0702030302020204" pitchFamily="66" charset="0"/>
              </a:rPr>
              <a:t>D</a:t>
            </a:r>
            <a:r>
              <a:rPr lang="es-VE" sz="1600" dirty="0" smtClean="0">
                <a:latin typeface="Comic Sans MS" panose="030F0702030302020204" pitchFamily="66" charset="0"/>
              </a:rPr>
              <a:t>año celular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740858" y="2591667"/>
            <a:ext cx="2217274" cy="369332"/>
          </a:xfrm>
          <a:prstGeom prst="rect">
            <a:avLst/>
          </a:prstGeom>
          <a:solidFill>
            <a:srgbClr val="F1B5D0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b="1" dirty="0" err="1" smtClean="0">
                <a:latin typeface="Comic Sans MS" panose="030F0702030302020204" pitchFamily="66" charset="0"/>
              </a:rPr>
              <a:t>Proinflamatorios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7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29340" y="1124744"/>
            <a:ext cx="60853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Microbiota Intestinal- Enfermedad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11404" y="1844824"/>
            <a:ext cx="5321192" cy="3471078"/>
          </a:xfrm>
          <a:prstGeom prst="rect">
            <a:avLst/>
          </a:prstGeom>
          <a:solidFill>
            <a:srgbClr val="FEF4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 microbiota intestinal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 hospedero-específico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variable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s-VE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VE" sz="2400" b="1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Pérdida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de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su </a:t>
            </a:r>
            <a:r>
              <a:rPr lang="es-VE" sz="2400" b="1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diversidad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tiene </a:t>
            </a:r>
            <a:r>
              <a:rPr lang="es-VE" sz="2400" b="1" dirty="0">
                <a:latin typeface="Comic Sans MS" panose="030F0702030302020204" pitchFamily="66" charset="0"/>
                <a:ea typeface="Calibri" panose="020F0502020204030204" pitchFamily="34" charset="0"/>
              </a:rPr>
              <a:t>impacto negativo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en la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salud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C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onservación 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de </a:t>
            </a:r>
            <a:r>
              <a:rPr lang="es-VE" sz="2400" b="1" dirty="0">
                <a:latin typeface="Comic Sans MS" panose="030F0702030302020204" pitchFamily="66" charset="0"/>
                <a:ea typeface="Calibri" panose="020F0502020204030204" pitchFamily="34" charset="0"/>
              </a:rPr>
              <a:t>funciones microbianas</a:t>
            </a:r>
            <a:r>
              <a:rPr lang="es-VE" sz="2400" dirty="0">
                <a:latin typeface="Comic Sans MS" panose="030F0702030302020204" pitchFamily="66" charset="0"/>
                <a:ea typeface="Calibri" panose="020F0502020204030204" pitchFamily="34" charset="0"/>
              </a:rPr>
              <a:t> claves es </a:t>
            </a:r>
            <a:r>
              <a:rPr lang="es-VE" sz="2400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más importante que su diversidad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53987" y="5408696"/>
            <a:ext cx="4036025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JR </a:t>
            </a:r>
            <a:r>
              <a:rPr lang="en-US" sz="1200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 Host Health. </a:t>
            </a: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es-VE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;65:330-339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290922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9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308676" y="658330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79" y="335948"/>
            <a:ext cx="8178242" cy="54726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628697" y="6009520"/>
            <a:ext cx="57890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SC. Bischoff. 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‘Gut Health’: A New Objective in Medicine?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BMC Medicine 2011; 9: 24.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678134" y="776214"/>
            <a:ext cx="1800200" cy="3745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Intestino</a:t>
            </a:r>
            <a:endParaRPr lang="es-VE" sz="28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82879" y="836712"/>
            <a:ext cx="156884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827584" y="1340768"/>
            <a:ext cx="115212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694754" y="408905"/>
            <a:ext cx="136287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Microbiota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intestinal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55138" y="1173833"/>
            <a:ext cx="1091966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Barrera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intestinal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763688" y="2058065"/>
            <a:ext cx="6264696" cy="9345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737377" y="2058065"/>
            <a:ext cx="137249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Absorción 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nutrientes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fluidos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356452" y="2182425"/>
            <a:ext cx="137249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Tolerancia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Inmune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893686" y="2073679"/>
            <a:ext cx="1394934" cy="923330"/>
          </a:xfrm>
          <a:prstGeom prst="rect">
            <a:avLst/>
          </a:prstGeom>
          <a:solidFill>
            <a:srgbClr val="FFDC6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Defensa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contra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infecciones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463127" y="2043925"/>
            <a:ext cx="1080744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Señales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cerebro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041460" y="5229200"/>
            <a:ext cx="761966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931486" y="5142734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Prevención de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malnutrición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091064" y="5165981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Prevención de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alergia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779071" y="5157231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Prevención de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infecciones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311062" y="5182179"/>
            <a:ext cx="2619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Homeostasis de energía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Regulación del ánimo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403648" y="4832441"/>
            <a:ext cx="676628" cy="200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356452" y="4509120"/>
            <a:ext cx="1324311" cy="555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1166684" y="4760947"/>
            <a:ext cx="1055097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HÍGADO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080183" y="4514726"/>
            <a:ext cx="1443024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COMIDA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ALERGENOS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896036" y="4583539"/>
            <a:ext cx="1205725" cy="515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4830797" y="4526362"/>
            <a:ext cx="1685077" cy="584775"/>
          </a:xfrm>
          <a:prstGeom prst="rect">
            <a:avLst/>
          </a:prstGeom>
          <a:solidFill>
            <a:srgbClr val="FFDC6D"/>
          </a:solidFill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AGENTES</a:t>
            </a:r>
          </a:p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INFECCIOSOS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7164288" y="4818750"/>
            <a:ext cx="864096" cy="246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7064526" y="4757772"/>
            <a:ext cx="111440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CEREBRO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8" name="4 CuadroTexto"/>
          <p:cNvSpPr txBox="1"/>
          <p:nvPr/>
        </p:nvSpPr>
        <p:spPr>
          <a:xfrm>
            <a:off x="7971640" y="337699"/>
            <a:ext cx="82426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57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4" grpId="0" animBg="1"/>
      <p:bldP spid="13" grpId="0" animBg="1"/>
      <p:bldP spid="11" grpId="0"/>
      <p:bldP spid="18" grpId="0"/>
      <p:bldP spid="17" grpId="0"/>
      <p:bldP spid="16" grpId="0"/>
      <p:bldP spid="22" grpId="0" animBg="1"/>
      <p:bldP spid="23" grpId="0" animBg="1"/>
      <p:bldP spid="24" grpId="0" animBg="1"/>
      <p:bldP spid="27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64798" y="1367404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9672" y="1340768"/>
            <a:ext cx="58326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b="1" dirty="0" smtClean="0">
                <a:solidFill>
                  <a:prstClr val="white"/>
                </a:solidFill>
                <a:latin typeface="Comic Sans MS" pitchFamily="66" charset="0"/>
              </a:rPr>
              <a:t>Microbiota </a:t>
            </a:r>
            <a:r>
              <a:rPr lang="es-VE" sz="2400" b="1" dirty="0">
                <a:solidFill>
                  <a:prstClr val="white"/>
                </a:solidFill>
                <a:latin typeface="Comic Sans MS" pitchFamily="66" charset="0"/>
              </a:rPr>
              <a:t>y </a:t>
            </a:r>
            <a:r>
              <a:rPr lang="es-VE" sz="2400" b="1" dirty="0" smtClean="0">
                <a:solidFill>
                  <a:prstClr val="white"/>
                </a:solidFill>
                <a:latin typeface="Comic Sans MS" pitchFamily="66" charset="0"/>
              </a:rPr>
              <a:t>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</a:t>
            </a:r>
            <a:r>
              <a:rPr lang="es-VE" sz="1400" dirty="0">
                <a:solidFill>
                  <a:prstClr val="white"/>
                </a:solidFill>
                <a:latin typeface="Comic Sans MS" pitchFamily="66" charset="0"/>
              </a:rPr>
              <a:t>.</a:t>
            </a: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dirty="0" smtClean="0">
                <a:solidFill>
                  <a:srgbClr val="F57E1B"/>
                </a:solidFill>
                <a:latin typeface="Comic Sans MS" pitchFamily="66" charset="0"/>
              </a:rPr>
              <a:t>Mecanismos en Salud y Enfermedad</a:t>
            </a:r>
          </a:p>
          <a:p>
            <a:pPr marL="538163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A1.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Desarrollo de Inmunidad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 Inflamación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. </a:t>
            </a: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Comunicación entre microbios y  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con hospedero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    Dieta y salud-enfermedad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2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0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541939" y="2783961"/>
            <a:ext cx="151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619673" y="1367404"/>
            <a:ext cx="0" cy="4005237"/>
          </a:xfrm>
          <a:prstGeom prst="line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13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77"/>
          <a:stretch/>
        </p:blipFill>
        <p:spPr>
          <a:xfrm>
            <a:off x="2146947" y="420269"/>
            <a:ext cx="4517803" cy="6084169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6753113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698504" y="5229200"/>
            <a:ext cx="238719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Gracias</a:t>
            </a:r>
          </a:p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pacap@ula.ve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71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5\FOTOS RENE 2015\SEPTIEMBRE 2015\trinitaria carlo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16705" r="17508" b="16830"/>
          <a:stretch/>
        </p:blipFill>
        <p:spPr bwMode="auto">
          <a:xfrm rot="5400000">
            <a:off x="1727684" y="980383"/>
            <a:ext cx="5688632" cy="511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301121" y="653637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</a:t>
            </a:r>
            <a:r>
              <a:rPr lang="es-VE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ULA 2019</a:t>
            </a:r>
            <a:endParaRPr lang="es-VE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3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Conector recto de flecha 16"/>
          <p:cNvCxnSpPr>
            <a:stCxn id="2" idx="2"/>
          </p:cNvCxnSpPr>
          <p:nvPr/>
        </p:nvCxnSpPr>
        <p:spPr>
          <a:xfrm flipH="1">
            <a:off x="5004048" y="1709269"/>
            <a:ext cx="25476" cy="22792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1295636" y="5920824"/>
            <a:ext cx="655272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genomic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analyses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CRC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2013; 10:741–745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45962" y="6567155"/>
            <a:ext cx="21980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039414" y="878272"/>
            <a:ext cx="198022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</a:t>
            </a:r>
            <a:r>
              <a:rPr lang="es-VE" sz="2400" dirty="0">
                <a:latin typeface="Comic Sans MS" panose="030F0702030302020204" pitchFamily="66" charset="0"/>
              </a:rPr>
              <a:t> </a:t>
            </a:r>
            <a:endParaRPr lang="es-VE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72798" y="1931129"/>
            <a:ext cx="2382383" cy="369332"/>
          </a:xfrm>
          <a:prstGeom prst="rect">
            <a:avLst/>
          </a:prstGeom>
          <a:solidFill>
            <a:srgbClr val="5AADF8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Efectos mutualistas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326630" y="2452089"/>
            <a:ext cx="1474717" cy="369332"/>
          </a:xfrm>
          <a:prstGeom prst="rect">
            <a:avLst/>
          </a:prstGeom>
          <a:solidFill>
            <a:srgbClr val="5AADF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Reguladores  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211522" y="3075837"/>
            <a:ext cx="1704931" cy="646331"/>
          </a:xfrm>
          <a:prstGeom prst="rect">
            <a:avLst/>
          </a:prstGeom>
          <a:solidFill>
            <a:srgbClr val="5AADF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Homeostasis      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beneficiosa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686849" y="3993967"/>
            <a:ext cx="2842445" cy="1846659"/>
          </a:xfrm>
          <a:prstGeom prst="rect">
            <a:avLst/>
          </a:prstGeom>
          <a:solidFill>
            <a:srgbClr val="5AADF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 Hospedero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</a:rPr>
              <a:t>Tolerancia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Regulación robusta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Barrera protección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Actividad antimicrobiana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Reparación de tejido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600" dirty="0" smtClean="0">
                <a:latin typeface="Comic Sans MS" panose="030F0702030302020204" pitchFamily="66" charset="0"/>
              </a:rPr>
              <a:t>Renovación celular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124499" y="3465294"/>
            <a:ext cx="1417376" cy="523220"/>
          </a:xfrm>
          <a:prstGeom prst="rect">
            <a:avLst/>
          </a:prstGeom>
          <a:solidFill>
            <a:srgbClr val="57D3FF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SALUD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95536" y="340564"/>
            <a:ext cx="82426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88916" y="340564"/>
            <a:ext cx="162576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anose="030F0702030302020204" pitchFamily="66" charset="0"/>
                <a:ea typeface="Batang" panose="02030600000101010101" pitchFamily="18" charset="-127"/>
              </a:rPr>
              <a:t>Mec</a:t>
            </a:r>
            <a:r>
              <a:rPr lang="es-VE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. en salud</a:t>
            </a:r>
          </a:p>
          <a:p>
            <a:r>
              <a:rPr lang="es-VE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S. Inmune</a:t>
            </a:r>
            <a:endParaRPr lang="es-VE" b="1" dirty="0">
              <a:latin typeface="Comic Sans MS" panose="030F0702030302020204" pitchFamily="66" charset="0"/>
              <a:ea typeface="Batang" panose="02030600000101010101" pitchFamily="18" charset="-127"/>
            </a:endParaRPr>
          </a:p>
        </p:txBody>
      </p:sp>
      <p:sp>
        <p:nvSpPr>
          <p:cNvPr id="3" name="Abrir corchete 2"/>
          <p:cNvSpPr/>
          <p:nvPr/>
        </p:nvSpPr>
        <p:spPr>
          <a:xfrm>
            <a:off x="2869285" y="1931129"/>
            <a:ext cx="432048" cy="3909497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7082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11907</TotalTime>
  <Words>9041</Words>
  <Application>Microsoft Office PowerPoint</Application>
  <PresentationFormat>Presentación en pantalla (4:3)</PresentationFormat>
  <Paragraphs>1753</Paragraphs>
  <Slides>82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82</vt:i4>
      </vt:variant>
    </vt:vector>
  </HeadingPairs>
  <TitlesOfParts>
    <vt:vector size="91" baseType="lpstr">
      <vt:lpstr>Batang</vt:lpstr>
      <vt:lpstr>BatangChe</vt:lpstr>
      <vt:lpstr>Malgun Gothic</vt:lpstr>
      <vt:lpstr>Arial</vt:lpstr>
      <vt:lpstr>Calibri</vt:lpstr>
      <vt:lpstr>Comic Sans MS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1460</cp:revision>
  <dcterms:created xsi:type="dcterms:W3CDTF">2014-11-02T15:33:38Z</dcterms:created>
  <dcterms:modified xsi:type="dcterms:W3CDTF">2019-04-22T09:49:45Z</dcterms:modified>
</cp:coreProperties>
</file>