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130"/>
  </p:notesMasterIdLst>
  <p:sldIdLst>
    <p:sldId id="422" r:id="rId4"/>
    <p:sldId id="402" r:id="rId5"/>
    <p:sldId id="372" r:id="rId6"/>
    <p:sldId id="469" r:id="rId7"/>
    <p:sldId id="470" r:id="rId8"/>
    <p:sldId id="467" r:id="rId9"/>
    <p:sldId id="461" r:id="rId10"/>
    <p:sldId id="445" r:id="rId11"/>
    <p:sldId id="364" r:id="rId12"/>
    <p:sldId id="522" r:id="rId13"/>
    <p:sldId id="521" r:id="rId14"/>
    <p:sldId id="454" r:id="rId15"/>
    <p:sldId id="523" r:id="rId16"/>
    <p:sldId id="525" r:id="rId17"/>
    <p:sldId id="530" r:id="rId18"/>
    <p:sldId id="329" r:id="rId19"/>
    <p:sldId id="526" r:id="rId20"/>
    <p:sldId id="527" r:id="rId21"/>
    <p:sldId id="551" r:id="rId22"/>
    <p:sldId id="531" r:id="rId23"/>
    <p:sldId id="550" r:id="rId24"/>
    <p:sldId id="337" r:id="rId25"/>
    <p:sldId id="552" r:id="rId26"/>
    <p:sldId id="533" r:id="rId27"/>
    <p:sldId id="534" r:id="rId28"/>
    <p:sldId id="555" r:id="rId29"/>
    <p:sldId id="548" r:id="rId30"/>
    <p:sldId id="537" r:id="rId31"/>
    <p:sldId id="567" r:id="rId32"/>
    <p:sldId id="564" r:id="rId33"/>
    <p:sldId id="587" r:id="rId34"/>
    <p:sldId id="586" r:id="rId35"/>
    <p:sldId id="556" r:id="rId36"/>
    <p:sldId id="535" r:id="rId37"/>
    <p:sldId id="536" r:id="rId38"/>
    <p:sldId id="414" r:id="rId39"/>
    <p:sldId id="391" r:id="rId40"/>
    <p:sldId id="594" r:id="rId41"/>
    <p:sldId id="593" r:id="rId42"/>
    <p:sldId id="604" r:id="rId43"/>
    <p:sldId id="517" r:id="rId44"/>
    <p:sldId id="589" r:id="rId45"/>
    <p:sldId id="588" r:id="rId46"/>
    <p:sldId id="515" r:id="rId47"/>
    <p:sldId id="516" r:id="rId48"/>
    <p:sldId id="590" r:id="rId49"/>
    <p:sldId id="595" r:id="rId50"/>
    <p:sldId id="596" r:id="rId51"/>
    <p:sldId id="290" r:id="rId52"/>
    <p:sldId id="573" r:id="rId53"/>
    <p:sldId id="541" r:id="rId54"/>
    <p:sldId id="514" r:id="rId55"/>
    <p:sldId id="524" r:id="rId56"/>
    <p:sldId id="539" r:id="rId57"/>
    <p:sldId id="540" r:id="rId58"/>
    <p:sldId id="571" r:id="rId59"/>
    <p:sldId id="542" r:id="rId60"/>
    <p:sldId id="575" r:id="rId61"/>
    <p:sldId id="576" r:id="rId62"/>
    <p:sldId id="543" r:id="rId63"/>
    <p:sldId id="544" r:id="rId64"/>
    <p:sldId id="579" r:id="rId65"/>
    <p:sldId id="545" r:id="rId66"/>
    <p:sldId id="582" r:id="rId67"/>
    <p:sldId id="581" r:id="rId68"/>
    <p:sldId id="546" r:id="rId69"/>
    <p:sldId id="547" r:id="rId70"/>
    <p:sldId id="583" r:id="rId71"/>
    <p:sldId id="597" r:id="rId72"/>
    <p:sldId id="489" r:id="rId73"/>
    <p:sldId id="490" r:id="rId74"/>
    <p:sldId id="476" r:id="rId75"/>
    <p:sldId id="488" r:id="rId76"/>
    <p:sldId id="513" r:id="rId77"/>
    <p:sldId id="460" r:id="rId78"/>
    <p:sldId id="455" r:id="rId79"/>
    <p:sldId id="456" r:id="rId80"/>
    <p:sldId id="457" r:id="rId81"/>
    <p:sldId id="413" r:id="rId82"/>
    <p:sldId id="334" r:id="rId83"/>
    <p:sldId id="472" r:id="rId84"/>
    <p:sldId id="451" r:id="rId85"/>
    <p:sldId id="390" r:id="rId86"/>
    <p:sldId id="458" r:id="rId87"/>
    <p:sldId id="510" r:id="rId88"/>
    <p:sldId id="415" r:id="rId89"/>
    <p:sldId id="450" r:id="rId90"/>
    <p:sldId id="518" r:id="rId91"/>
    <p:sldId id="591" r:id="rId92"/>
    <p:sldId id="466" r:id="rId93"/>
    <p:sldId id="520" r:id="rId94"/>
    <p:sldId id="519" r:id="rId95"/>
    <p:sldId id="592" r:id="rId96"/>
    <p:sldId id="473" r:id="rId97"/>
    <p:sldId id="475" r:id="rId98"/>
    <p:sldId id="603" r:id="rId99"/>
    <p:sldId id="305" r:id="rId100"/>
    <p:sldId id="600" r:id="rId101"/>
    <p:sldId id="598" r:id="rId102"/>
    <p:sldId id="471" r:id="rId103"/>
    <p:sldId id="599" r:id="rId104"/>
    <p:sldId id="601" r:id="rId105"/>
    <p:sldId id="602" r:id="rId106"/>
    <p:sldId id="386" r:id="rId107"/>
    <p:sldId id="491" r:id="rId108"/>
    <p:sldId id="497" r:id="rId109"/>
    <p:sldId id="493" r:id="rId110"/>
    <p:sldId id="492" r:id="rId111"/>
    <p:sldId id="494" r:id="rId112"/>
    <p:sldId id="496" r:id="rId113"/>
    <p:sldId id="495" r:id="rId114"/>
    <p:sldId id="509" r:id="rId115"/>
    <p:sldId id="501" r:id="rId116"/>
    <p:sldId id="504" r:id="rId117"/>
    <p:sldId id="503" r:id="rId118"/>
    <p:sldId id="511" r:id="rId119"/>
    <p:sldId id="512" r:id="rId120"/>
    <p:sldId id="459" r:id="rId121"/>
    <p:sldId id="499" r:id="rId122"/>
    <p:sldId id="507" r:id="rId123"/>
    <p:sldId id="506" r:id="rId124"/>
    <p:sldId id="508" r:id="rId125"/>
    <p:sldId id="500" r:id="rId126"/>
    <p:sldId id="447" r:id="rId127"/>
    <p:sldId id="371" r:id="rId128"/>
    <p:sldId id="462" r:id="rId129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FC8F0"/>
    <a:srgbClr val="FEF2E8"/>
    <a:srgbClr val="FFFFCC"/>
    <a:srgbClr val="FFC081"/>
    <a:srgbClr val="EFDDEF"/>
    <a:srgbClr val="FF6699"/>
    <a:srgbClr val="E9E6D7"/>
    <a:srgbClr val="E2E2F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19" autoAdjust="0"/>
    <p:restoredTop sz="93002" autoAdjust="0"/>
  </p:normalViewPr>
  <p:slideViewPr>
    <p:cSldViewPr showGuides="1">
      <p:cViewPr varScale="1">
        <p:scale>
          <a:sx n="58" d="100"/>
          <a:sy n="58" d="100"/>
        </p:scale>
        <p:origin x="42" y="162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8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63" Type="http://schemas.openxmlformats.org/officeDocument/2006/relationships/slide" Target="slides/slide60.xml"/><Relationship Id="rId84" Type="http://schemas.openxmlformats.org/officeDocument/2006/relationships/slide" Target="slides/slide81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28" Type="http://schemas.openxmlformats.org/officeDocument/2006/relationships/slide" Target="slides/slide125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134" Type="http://schemas.openxmlformats.org/officeDocument/2006/relationships/tableStyles" Target="tableStyles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0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presProps" Target="presProps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32" Type="http://schemas.openxmlformats.org/officeDocument/2006/relationships/viewProps" Target="viewProps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26" Type="http://schemas.openxmlformats.org/officeDocument/2006/relationships/slide" Target="slides/slide23.xml"/><Relationship Id="rId47" Type="http://schemas.openxmlformats.org/officeDocument/2006/relationships/slide" Target="slides/slide44.xml"/><Relationship Id="rId68" Type="http://schemas.openxmlformats.org/officeDocument/2006/relationships/slide" Target="slides/slide65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7T00:37:50.444"/>
    </inkml:context>
    <inkml:brush xml:id="br0">
      <inkml:brushProperty name="width" value="0.15875" units="cm"/>
      <inkml:brushProperty name="height" value="0.15875" units="cm"/>
      <inkml:brushProperty name="color" value="#FF0000"/>
    </inkml:brush>
  </inkml:definitions>
  <inkml:trace contextRef="#ctx0" brushRef="#br0">8781 7218,'0'0,"0"25,0 0,0-25,0 49,0-49,0 25,25-25,-25 25,0 0,0 0,0-1,0 1,0 0,0-25,0 50,0-50,0 24,24 1,-24 0,0-25,0 25,0 0,0 24,0-24,25 0,-25 0,0-1,0-24,0 50,0-50,0 50,0-50,0 24,0 1,0 0,0 0,0 0,0 0,0-1,0-24,0 50,0-50,0 25,0 0,0-1,25 26,-25-50,0 25,0 0,0-1,0 1,0-25,0 50,0-50,0 49,0-49,0 25,25 0,-25 0,0 0,0-1,0 1,0 0,0-25,25 25,-25 0,0-25,0 24,0 1,0 0,0 0,0 0,0-1,0 1,0-25,0 50,0-50,0 49,0-49,0 25,0 0,0 0,0 0,0 0,0-1,0 1,0-25,0 50,0-50,0 25,0-1,0 1,0 0,0 0,0 0,0-1,0-24,0 50,0-50,0 50,0-50,0 24,0 26,0-50,0 25,0 0,0-25,0 24,0 1,0-25,0 50,0-50,0 49,0-49,0 50,-25-25,25-25,0 25,-25-25,25 24,0 1,0 0,0-25,0 50,0-50,0 49,0-49,0 25,-25 25,25-50,0 25,0-1,0 1,0 0,0 0,0 0,0-25,0 49,0-49,0 25,0 0,0 0,0-1,0 1,0 0,0-25,0 25,0-25,0 49,0-49,0 25,0 0,0 0,0 0,0-1,0 1,0 0,0 0,0 0,0-25,0 49,0-49,0 25,0 0,0 0,0-1,0 1,0 0,0 0,0-25,0 49,0-49,0 50,0-50,0 25,0 0,0-1,0 1,25-25,-25 25,0-25,0 50,0-50,0 25,0-25,0 24,0 1,0 0,0-25,0 25,0 0,0-1,0-24,0 50,0-50,0 50,0-50,0 24,0 1,0-25,0 25</inkml:trace>
  <inkml:trace contextRef="#ctx0" brushRef="#br0" timeOffset="17721.6311">8905 11534,'0'0,"0"0,0 50,0-50,-25 25,0-25,25 24,0 1,0 0,0 0,0 0,0-25,0 24,0-24,0 50,0-50,0 25,0 0,0-1,-25 1,25-25,0 25,0 0,0 0,0-25,0 49,0-49,0 25,-24 0,24 0,0-1,0 26,0-25,-25 25,25-50,0 24,0 1,-25 0,25 0,0 0,0-25,0 24,0-24,0 25,0 0,0 0,-25 24,25-49,0 25,0 0,0 0,0 0,0-1,0 1,0-25,0 50,0-50,0 25,0-1,0 1,0 0,0 0,0 0,0 24,0-24,0-25,0 50,0-50,0 49,0-49,0 25,0 0,0 0,0-1,0 1,0 0,0 0,0-25,0 50,0-50,0 24,0 1,0 0,0 0,0 0,0-1,0 26,0-25,0 0,0-1,0-24,0 25,0 0,0-25,0 50,0-26,0 1,0 25,0-25,0-25,25 24,-25 1,25 0,-25-25,0 25,25-25,-25 25,24-25,1 24,-25 1,25-25,-25 25,25-25,0 0,-1 0,76 50,-100-50,49 24,-24-24,0 0,25 0,-50 25,49-25,1 0,-1 0,-24 25,25-25,-25 0,-1 0,1 0,0 0,-25 25,25-25,0 0,24 25,-24-25,25 24,-26-24,1 25,0-25,-25 0,25 0,-25 0,49 25,-49 0,25-25,0 0,0 0,-25 25,25-25,-25 0,24 0,1 0,0 0,-25 0,50 0,24 0,-24 0,-25 0,24 0,-24 0,0 0,0 0,49 0,-49 0,0 0,-1 0,-24 0,25 0,0 0,0 0,-25 0,25-25,-25 0,49 0,-49 0,50 1,-50 24,25-25,-25-25,0 25,49 1,-49 24,0-50,0 50,50-74,-50 49,25-50,-25 51,0-1,0 0,0 25,24-50,-24 26,25 24,0-25,0 25,0 0,-1 0,-24-25,50 25,-50-25,25 25,-25-25,25 25,-25 0,24-24,1-1,0 25,0-25,0 25,0-25,-1 25,1-25,0 25,-25-24,50-1,-50 25,24 0,-24-25,0 0,0-49,0 49,0 25,0-25,0 0,0 0,0-24,-49 24,49 0,0-24,0 24,0 0,0 25,-25-50,0 26,25-1,0 0,0 25,0-25,-49 0,49 1,0-76,0 100,0-24,0-1,-25 0,0 25,25-25,0 0,0 1,0-1,0 25,0-50,0 50,0-25,50-24,-50 24,0 25,24-25,-24 25,0-25,25 25,-25-24,25-1,-25 0,0 25,25-25,-25 0,0 25,0-25,0 1,25-1,-25 25,24-25,-24 0,25 0,-25 1,0-1,0 0,0 25,0-50,0 50,0-49,0-1,0 50,0-25,0 1,-25-1,25 0,0 0,-24 0,-1 25,0-49,-49 24,49 0,0 0,0 25,0-24,25 24,-25-25,25 0,-24 0,-1 0,0 1,0-1,0-25,1 50,-51 0,26 0,49 0,-25 0,25 0,-25 0,-25 0,26 0,-1 0,0 0,0 0,-24-25,24 1,0 24,0 0,0 0,1 0,24-25,-25 25,0 0,25-25,-25 25,0 0,-24-25,24 25,25 0,-25-25,0 25,1 0,24-25,-25 25,25-24,-50 24,25-25,1 0,-51 0,75 25,-25 0,25 0,-25-25,1 25,24-24,-25 24,0-50,0 50,0-25,1 0,24 25,-25-24,25 24,-25-25,25 0,-25 25,0-25,25 25,-24-25,24 25,-25-24,0-1,25 25,-25-25,25 25,-25-50,1 26,24-1,-25 0,0 25,25-25,0 0,0 1,-25 24,25-25,-25 0,25 0,0 25,0-25,-24 1,24-26,0 50,0-25,-25 0,25 1,0-1,0 0,0 0,0 0,0 25,0-49,0-1,0 50,0-50,0 50,0-24,0-1,0 0,0 0,0 0,0 1,0-1,0 25,0-50,0 50,0-49,0 49,0-25,0 0,0 0,0 25,0-25,0 1,0-1,0 0,25 25,-25-25,0 25,0-25,0 1,0-26,24 50,-24-25,0 0,0 1,0 24,0-25,0 25,0-50,0 50,0-49,0 49,0-25,25 0,0 25,-25-25,0 0,0 1,0 24,0-25,0 0,0 25,25-25,-25 25,25-25,-25 0,24 25</inkml:trace>
  <inkml:trace contextRef="#ctx0" brushRef="#br0" timeOffset="34616.4608">9649 8954,'0'0,"0"-24,25-1,-25 25,0-50,49 25,-49 1,25-1,0 0,-25 0,0 25,0-25,25 1,-25 24,25-25,-25 0,0 0,0 0,24 25,-24-24,0-1,0 25,25-25,-25 25,0-25,0 0,0 1,0-1,0 0,0 0,0 25,0-49,0 49,0-25,25-25,-25 50,0-25,0 1,0-1,0 0,0 0,25 25,-25-25,0 25,0-24,25-1,-25 0,49 0,-24 0,0 0,0 1,0 24,-1-25,1 25,-25-25,25 25,-25 0,25 0,0-25,-25 0,24 1,-24 24,25-25,0 0,-25 25,25-25,-25 25,0-25,0 1,25-1,-1 0,1 0,0 0,0 1,-25 24,25-25,-1 25,1-25,0 25,-25 0,25-25,-25 25,25 0,-25-25,24 25,1-24,0-1,-25 25,25-25,0 0,-25 25,49-25,-24 25,0-49,0 49,-1-50,1 50,0 0,0 0,0 0,-1 0,1 0,0 0,25 0,-26 0,1 0,-25 0,50 0,-50 0,50 0,-1 0,-49 0,50 25,-1-25,-49 0,25 25,-25-25,25 0,0 0,0 0,-25 25,24-1,1-24,0 0,-25 0,50 0,-26 25,1 0,25-25,-50 25,25 0,-1-25,-24 0,25 0,0 0,0 24,0-24,-1 25,1-25,0 0,0 50,0-50,-1 0,1 0,0 25,0-25,-25 0,49 24,26 1,-75-25,25 0,-25 25,49 0,-24-25,0 0,-25 25,25-25,24 24,-49-24,50 25,-50-25,50 25,-50-25,24 0,-24 25,25-25,0 25,0-25,-25 24,49-24,-49 0,25 25,-25-25,50 50,-50-50,25 0,-25 25,24-25,1 24,-25 1,25-25,-25 25,25-25,-25 25,25 0,-1-25,1 0,-25 25,25 24,0-49,-25 25,25-25,-25 25,24 0,-24-25,25 24,-25-24,25 25,-25 0,25-25,0 25,-25-25,24 25,-24-25,0 49,0-49,50 25,-50-25,25 25,-25 0,25-25,0 49,-25-49,24 25,-24 0,0 0,25-25,0 24,-25-24,25 25,-25 0,49 25,-49-50,0 24,25 1,0 0,-25-25,25 25,0 0,-1-1,-24 1,25 0,-25 0,0-25,25 25,0-1,-25 26,0-50,25 25,-25-25,0 25,24-25,1 25,-25-1,0-24,0 25,0-25,25 25,-25-25,0 25,25 0,-25-1,0 1,0 0,25-25,-25 25,24 0,-24-1,0-24,0 25,25-25,-25 25,0 0,0 0,0 24,0-24,50 25,-50-50,0 24,0 1,25 0,-25 0,0-25,24 49,-24 1,0-50,0 50,0-50,0 24,0-24,0 25,0 0,0 0,0 0,0-1,0 1,50 0,-50 0,0-25,0 50,0-50,0 49,0-49,0 25,0 0,0 0,0-1,0 1,0 0,0 0,0-25,0 49,0-49,0 25,0 25,0-50,0 25,0-1,0 1,0 0,0 0,0 0,0-25,0 49,0-49,0 50,0-50,0 25,0-1,0 1,0 0,0 0,0 0,0-1,0-24,0 50,0-50,0 25,0 0,0-1,0 26,0-50,0 25,0 0,0-1,-25-24,25 25,0-25,-25 25,25 0,0-25,0 25,0 0,0-1,-24-24,24 25,0 0,0 0,0 0,0-25,0 49,0-49,0 25,0 0,0 0,-25-1,0-24,25 25,0 0,0 0,0-25,0 49,0-49,0 25,0 0,0 0,0 0,0-1,0 1,0 0,0-25,0 50,0-50,0 49,0-49,0 25,0 0,-25 0,25-1,0 1,0 0,0 0,0-25,0 49,0-49,0 50,0-50,-25 25,25-25,0 25,-24-25,24 25,0-1,0 1,-25-25,25 50,0-50,0 49,0 1,0-50,0 25,0 0,0-1,0-24,0 25,0 0,0 0,0 0,0-25,0 49,0-49,0 25,-25-25,25 25,0 0,0-1,0 1,-25 0,25 0,0-25,0 49,0-49,0 50,-25-25,25-25,0 25,0-1,0 1,0 0,0 0,-24-25,-1 25,25-25,-25 49,25-49,0 25,0 0,0 0,0 0,0-1,0 1,-25 0,0 0,25-25,0 25,0-25,0 49,0-49,0 25,0 0,-24 24,-1-24,25-25,-25 25,25 0,-25 0,25-1,0 1,0 0,0-25,0 50,0-50,0 24,0 1,-25 25,25-25,-24-25,-1 24,25 1,0 0,0 0,0-25,0 25,-25-1,25-24,0 25,0 0,0 0,0 0,0-1,0 1,0 0,0-25,0 50,0-50,0 24,0-24,0 25,0 0,-25 0,0-25,1 0,24 0,-50 0,50 25,-50 0,25-25,-24 24,24 1,-25-25,50 0,-24 0,-26 25,50 0,-25-25,0 0,25 0,-24 0,24 25,-25-25,25 0,-25 24,0-24,25 25,-25-25,25 25,-49-25,49 25,-25 0,0-25,0 0,25 24,-24-24,24 25,-25 0,0-25,25 0,-25 25,25-25,-25 0,25 25,-24-25,-1 0,0 49,0-24,-24 0,24 0,0-25,0 0,25 0,0 24,25-24,0 0,0 0,-1 0,26 0,-25 0,0 0,-25 0,24 0,26 0,-50 0,50 0,-50 0,24 0,-24 0,25 0,0 0,0 0,0 0,-1 0,1 0,-25 0,50-49,-50 49,25 0,-1 0,-24 0,25-25,-25 25,25 0,-25-25,25 25,0-25,-1 25,-24-24,25 24,0-25,-25 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0" units="cm"/>
          <inkml:channel name="Y" type="integer" max="768" units="cm"/>
        </inkml:traceFormat>
        <inkml:channelProperties>
          <inkml:channelProperty channel="X" name="resolution" value="28.33333" units="1/cm"/>
          <inkml:channelProperty channel="Y" name="resolution" value="28.33948" units="1/cm"/>
        </inkml:channelProperties>
      </inkml:inkSource>
      <inkml:timestamp xml:id="ts0" timeString="2018-08-07T00:39:12.943"/>
    </inkml:context>
    <inkml:brush xml:id="br0">
      <inkml:brushProperty name="width" value="0.15875" units="cm"/>
      <inkml:brushProperty name="height" value="0.15875" units="cm"/>
      <inkml:brushProperty name="color" value="#FF0000"/>
    </inkml:brush>
  </inkml:definitions>
  <inkml:trace contextRef="#ctx0" brushRef="#br0">8731 7193,'0'0,"25"0,25-24,-50 24,24-25,-24 25,25 0,0-25,-25 0,25 0,0 25,-1-24,-24 24,25 0,-25-25,25 25,0-25,0 0,0 0,-1 1,-24 24,25-25,0 25,-25 0,25 0,0 0,-1 0,1 0,-25 0,25 0,0 25,-25-1,25-24,-25 25,49-25,-49 0,25 25,-25 0,0-25,0 25,0-1,0 1,25-25,-25 25,0-25,0 25,0 0,0-1,0 1,0 0,0 0,0 0,0-1,0 1,0-25,0 50,25-50,-25 0,24 0,1 0,0 0,-25 0,25-25,0 25,-25-25,0 25,24-25,-24 1,0 24,0-25,0 25,0-25,25 0,-25 25,0-25,0 1,0 24,0-25,25 0,-25 25,0-25,25 0,-25 1,0-1,0 0,0 0,0 0,0 1,25-1,-25 25,24-50,-24 50,0-50,0 50,0-24,25 24,-25-25,0 25,0-25,25 0,-25 25,0-25,25 25,0-24,-1-1,1 25,-25 0,25 0,-25 0,25 0,-25 25,25-25,-1 0,-24 24,25-24,-25 25,50 0,-50 0,50 0,-50-1,24 1,1-25,0 25,-25-25,25 0,24 0,-49 25,25-25,0 0,0 0,-25 0,49 0,-49 0,25 0,0 0,0 0,0 0,-1 0,1 0,-25 0,25 0,-25 0,25-25,0 0,-25 25,24-25,-24 1,0 24,0-25,25 0,0 25,-25-25,25-24,-25 24,25 25,-25-25,0-25,49 26,-49-1,25 25,-25-25,25-25,-25 26,25 24,-25 0,24-25,1 25,0-50,-25 50,50 0,-50 0,24 0,1 0,0 0,-25 25,0-25,0 25,0 24,25-49,-25 25,25 25,-25-1,24-24,-24-25,0 25,0 0,25 0,0-25,25 49,-25-49,24 25,-49-25,25 0,0 25,0-25,-1 0,-24 0,50 0,-50 0,25 0,0 0,-1 0,26-25,-50 25,25 0,-25-25,25 25,-1 0,-24 0,25-25,-25 25,25-24,-25-1,25 25,-25-25,0 25,0-50,25 50,-25-24,24-26,-24 50,25-25,-25 0,0-24,25 49,0-25,-25 0,0 0,25 25,-25-24,0 24,24-25,1 25,0 0,-25 0,25 0,0 0,-25 0,0 0,24 0,-24 0,50 25,-50-25,25 24,0 1,-1-25,-24 25,25-25,-25 0,25 25,-25 0,0-25,25 24,-25-24,25 25,-25 0,0-25,25 25,-25-25,0 25</inkml:trace>
  <inkml:trace contextRef="#ctx0" brushRef="#br0" timeOffset="15444.0271">12229 6449,'0'0,"0"25,0 0,0-25,25 25,-25-25,0 24,0 1,0-25,0 25,0 0,49 24,-49-49,0 25,0-25,0 25,0-25,25 25,0 0,-25-25,0 24,0 1,25 0,-25-25,24 25,-24 0,25 0,-25-25,0 24,25-24,-25 25,25-25,-25 0,49-25,-49 25,0-24,0-1,25 25,-25-25,25 25,0-50,-25 50,25-25,-25 25,24-24,1-1,-25 25,25-25,-25 25,0-25,0 25,50-49,-50 49,0-25,0 0,24 0,-24 25,25-25,-25 1,25 24,-25 0,25-25,-25 25,25 0,-1 0,1-25,0 25,0-25,0 25,-1 0,-24 0,25 0,-25-25,50 25,-50 0,25 0,-1 0,1 0,0 0,-25 0,50 0,-25 0,-1 0,1 0,-25 0,50 0,-50 0,25 0,-1 0,1 0,25 0,-25 0,-1 0,1 0,-25 0,25 0,0 0,0 0,-25 25,0 0,24-25,-24 25,25 0,-25-1,0-24,0 25,25 0,-25 0,0 0,25-25,-25 24,0 1,25 0,-25-25,0 25,24 0,-24-25,0 24,0 1,0 0,25 0,0-25,-25 25,0 0,25-1,-25-24,25 25,-25 0,24-25,-24 25,25-25,0 49,0-49,0 50,-1-50,-24 25,25-25,-25 25,25-25,-25 24,25 1,0 0,-25-25,24 25,1 0,-25-25,25 24,0 1,-25 0,25-25,-25 25,0 0,24-1,-24 1,0 0,25-25,0 25,-25-25,0 25,25-1,-25-24,0 25,0 0,0 0,0 0,0-25,25 49,-25 1,0-50,0 25,0-25,0 24,0 1,0 0,0 0,0 0,0-1,0-24,0 50,0-50,0 25,0 0,25 0,-25-25,0 24,0 1,0 0,0 0,24 0,-24-1,0-24,0 50,0-50,0 25,0 0,0-1,0 1,25-25,-25 25,0 0,0 0,0-25,0 49,25-49,-25 50,0-50,0 25,0-1,25 1,-25-25,0 25,0 0,0 0,0-1,0-24,0 50,25-50,-1 25,-24-25,0 25,0-1,0 1,0 0,0 0,0 0,0-25,0 49,0-49,0 25,0-25,0 25,0 0,-24 24,24-49,0 25,0-25,0 50,0-50,0 25,0-25,0 49,0-49,0 25,0 0,0 0,0-1,0 1,0 0,0-25,0 25,0-25,0 49,0-49,0 25,0-25,0 25,0 0,0 0,0-1,0 1,0 0,0-25,0 50,0-50,0 24,0-24,0 25,0 0,0-25,0 25,0-25,0 25,0-1,0 1,0-25,0 50,0-50,0 25,0-1,0 1,0 0,0 0,0 0,0 0,0-25,0 49,0-49,0 25,0 0,0 0,0-1,0 1,0 0,0 0,0 0,0-25,0 24,0 26,0-50,0 25,0 0,0-1,0 1,0 0,0 0,0 0,0-1,0 1,0-25,0 50,0-50,0 25,0-1,0 1,0 0,0 0,0 0,0-1,0-24,0 50,0-50,0 50,0-50,0 24,0 1,0-25,0 25,0 0,0-25,0 25,0-25,0 49,0-49,0 25,24 25,-24-25,0-25,0 24,0 1,0 0,0 0,0 0,0-1,0 1,0-25,0 50,0-50,0 25,25 24,0-49,-25 25,0 0,0 0,0-1,0 1,0 0,0 0,0 0,0-25,0 49,0-49,0 25,0 0,0 0,0-1,0 26,0-50,0 25,0 0,25 24,-25-49,0 25,0-25,0 50,0-50,0 24,25 26,-25-50,0 25,0 25,0-26,0 1,24-25,-24 25,0 0,0 0,0-25,0 49,0-49,0 25,25 0,-25 0,0-1,0 1,0 0,0 0,0-25,0 49,0-49,25 50,-25 0,0-50,0 24,0 1,0 0,0 0,0 24,0-24,0 0,0 0,0 0,0-1,0-24,0 50,-25-25,25 0,0-25,0 24,0 1,0 0,0 0,-25-25,1 25,24 0,0-1,0-24,0 50,0-50,-25 50,25-50,0 24,-25 1,25 0,0 0,-25 24,25-49,0 25,0 0,-25 0,25-25,0 49,0-49,0 25,0 0,-24 0,24-25,0 25,-25-25,25 49,-25-49,0 0,-24 50,49-50,-25 25,0-1,0-24,25 25,-25-25,25 0,-25 25,1-25,24 0,-25 25,25-25,-25 25,0-25,0 0,25 24,-24-24,24 25,-25 0,0-25,0 25,0 0,1-1,-1-24,25 25,-25 0,25-25,-25 25,25-25,-25 25,1-25,24 24,-25 1,0-25,0 0,25 25,-25-25,25 25,-24 0,-1-25,25 25,-25-25,25 24,-25-24,25 25,-25 0,1-25,24 0,-25 0,0 25,0-25,25 25,-25-25,1 0,-1 0,-25 0,25 0</inkml:trace>
  <inkml:trace contextRef="#ctx0" brushRef="#br0" timeOffset="24570.0432">7838 18405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90868-4E05-49E2-814B-C624CE786D22}" type="datetimeFigureOut">
              <a:rPr lang="es-VE" smtClean="0"/>
              <a:t>16/04/2019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58128-367E-4582-A28C-6E45792B37D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48431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ED56AC-D5EF-4155-B2CA-87778DE35FB9}" type="slidenum">
              <a:rPr lang="es-ES" smtClean="0"/>
              <a:pPr>
                <a:defRPr/>
              </a:pPr>
              <a:t>57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718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3978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7C70-78E1-4D2E-8101-B99191F9E8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6770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B4B8-C316-4823-A6F6-50737FA89DD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491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AE03-3D26-47D6-9133-DFE26F774D65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77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FC7A-97AD-4855-B6CE-31666D3794D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987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5902-1487-4396-8E5F-3B722A4CA4A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13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2BA7-02FF-4E07-AA52-5CFF6DF4A4E5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052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8853-98DA-470D-8CD6-6B16F8EEAA76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0F71-E288-4A54-A4C6-F1098FD80A9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56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B44B-8F64-4532-B1B8-C60EFA824A60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37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9D09-149E-4677-BC60-BE8AE815009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17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96DF4-644F-405B-9DDE-B889139571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30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CC2C-DF2A-4120-A0FD-B592C8353950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719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338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3114-3B3C-40F6-B59C-DA2FD61464B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23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BF3AB-4A43-4608-8AEC-58797DD0EFD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570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596F-D9ED-4810-8FC0-BEFCE515A5D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03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F5384-B539-4839-9C30-C097B3AD2A7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9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6E3-B05E-4991-8FAB-8A73EB55C9AD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79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A9D0-518D-4D68-AA30-EF078617971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350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CD8E-9B58-497F-908F-037A32E0539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70990-CE3F-4B50-8608-99B9AF4FF574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437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1371-5AD8-453A-9276-8B1067F4B10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99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82A60-E58B-4264-8611-7B41B6AC0D8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458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7AC89-4F64-4168-8A7F-4EF171CED00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329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4468B-CD34-43BA-BEBC-6D44E15E80A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0409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7C70-78E1-4D2E-8101-B99191F9E834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0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pPr/>
              <a:t>16/04/2019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8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6E3282-5259-443E-B2DC-6576302557BD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59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5A655C-1A67-4B3A-9BB3-A14E8253C588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ncbi.nlm.nih.gov/core/lw/2.0/html/tileshop_pmc/tileshop_pmc_inline.html?title=Click%20on%20image%20to%20zoom&amp;p=PMC3&amp;id=3466489_fimmu-03-00310-g001.jpg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39.emf"/><Relationship Id="rId4" Type="http://schemas.openxmlformats.org/officeDocument/2006/relationships/customXml" Target="../ink/ink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books/NBK27169/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cbi.nlm.nih.gov/books/NBK27169/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1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15101" y="1852083"/>
            <a:ext cx="5913798" cy="2800767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1"/>
            </a:solidFill>
          </a:ln>
          <a:effectLst>
            <a:glow rad="101600">
              <a:srgbClr val="0047D6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endParaRPr lang="es-VE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867400" y="4953000"/>
            <a:ext cx="2908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MD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>
                <a:solidFill>
                  <a:schemeClr val="bg1"/>
                </a:solidFill>
                <a:latin typeface="Comic Sans MS" panose="030F0702030302020204" pitchFamily="66" charset="0"/>
              </a:rPr>
              <a:t>C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hief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2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71235" y="660628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0211" y="5339644"/>
            <a:ext cx="3228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Citado en: A. </a:t>
            </a:r>
            <a:r>
              <a:rPr lang="es-VE" sz="14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Mullar</a:t>
            </a:r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4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4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4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4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es-VE" sz="14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i="1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4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453: </a:t>
            </a:r>
            <a:r>
              <a:rPr lang="es-VE" sz="1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578-580 </a:t>
            </a:r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1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04768" y="475587"/>
            <a:ext cx="326243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glow rad="2286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Microbiota Intestinal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36739" y="463406"/>
            <a:ext cx="546945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IB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67200" y="4079523"/>
            <a:ext cx="4643125" cy="169277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Queremos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“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examinar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asociaciones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entre genes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fenotipos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humanos”. </a:t>
            </a:r>
          </a:p>
          <a:p>
            <a:pPr algn="r"/>
            <a:r>
              <a:rPr 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Dusko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Ehrlich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Coordinator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MetaHIT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Jefe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Microbial 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G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enetics 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INRA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Jouy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-en-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Josas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Francia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V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99711" y="1309581"/>
            <a:ext cx="5339089" cy="25237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“No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importa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el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nombre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la bacteria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Enterobacter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o Salmonella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Queremos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saber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hay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enzima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produce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carbohidratos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enzima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produce gas o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enzima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degrada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proteínas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”.</a:t>
            </a:r>
          </a:p>
          <a:p>
            <a:endParaRPr lang="en-US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Francisco </a:t>
            </a:r>
            <a:r>
              <a:rPr 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Guarner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r"/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Gastroenterólogo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Universidad Hospital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Vall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D'Hebron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España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771235" y="5895521"/>
            <a:ext cx="2214862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MetaHIT</a:t>
            </a:r>
            <a:r>
              <a:rPr lang="en-US" sz="1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: </a:t>
            </a:r>
            <a:r>
              <a:rPr lang="en-US" sz="12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Metagenomics</a:t>
            </a:r>
            <a:r>
              <a:rPr lang="en-US" sz="1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anose="030F0702030302020204" pitchFamily="66" charset="0"/>
              </a:rPr>
              <a:t>of </a:t>
            </a:r>
            <a:endParaRPr lang="en-US" sz="12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the </a:t>
            </a:r>
            <a:r>
              <a:rPr lang="en-US" sz="1200" dirty="0">
                <a:solidFill>
                  <a:schemeClr val="bg1"/>
                </a:solidFill>
                <a:latin typeface="Comic Sans MS" panose="030F0702030302020204" pitchFamily="66" charset="0"/>
              </a:rPr>
              <a:t>Human Intestinal </a:t>
            </a:r>
            <a:r>
              <a:rPr lang="en-US" sz="1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Tract</a:t>
            </a:r>
            <a:endParaRPr lang="en-US" sz="1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18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10"/>
          <a:stretch/>
        </p:blipFill>
        <p:spPr>
          <a:xfrm>
            <a:off x="1200980" y="2394466"/>
            <a:ext cx="6876220" cy="3200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43000" y="2286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1143000" y="2057400"/>
            <a:ext cx="193674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Colon posnatal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200980" y="5823466"/>
            <a:ext cx="68762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2575985" y="5100935"/>
            <a:ext cx="155363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Homeostasis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719547" y="5137666"/>
            <a:ext cx="113845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Disbiosis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886200" y="2851666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747249" y="2710964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comensales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639090" y="3232666"/>
            <a:ext cx="618710" cy="30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4500643" y="3110329"/>
            <a:ext cx="81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patógenas</a:t>
            </a:r>
            <a:endParaRPr lang="es-V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152400" y="582990"/>
            <a:ext cx="11657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Comic Sans MS" pitchFamily="66" charset="0"/>
              </a:rPr>
              <a:t>M</a:t>
            </a:r>
            <a:r>
              <a:rPr lang="es-VE" sz="1400" dirty="0" smtClean="0">
                <a:latin typeface="Comic Sans MS" pitchFamily="66" charset="0"/>
              </a:rPr>
              <a:t>icrobiota</a:t>
            </a:r>
          </a:p>
          <a:p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152400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843615" y="5884009"/>
            <a:ext cx="61270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615447" y="909965"/>
            <a:ext cx="635525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Microbioma y S.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572000" y="2200692"/>
            <a:ext cx="3505200" cy="362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3 CuadroTexto"/>
          <p:cNvSpPr txBox="1"/>
          <p:nvPr/>
        </p:nvSpPr>
        <p:spPr>
          <a:xfrm>
            <a:off x="6748823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13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 CuadroTexto"/>
          <p:cNvSpPr txBox="1"/>
          <p:nvPr/>
        </p:nvSpPr>
        <p:spPr>
          <a:xfrm>
            <a:off x="217685" y="659190"/>
            <a:ext cx="116570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224899" y="2286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383390" y="5994946"/>
            <a:ext cx="65344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08006" y="2464088"/>
            <a:ext cx="5354794" cy="338554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Homeostasis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os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patrones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moleculares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asociados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microbios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MAMPs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asociados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comensales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estimulan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CK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reguladoras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(IL-25, IL-33, </a:t>
            </a:r>
            <a:r>
              <a:rPr lang="en-US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thymic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 stromal </a:t>
            </a:r>
            <a:r>
              <a:rPr lang="en-US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lymphopoietin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 (TSLP) y factor de </a:t>
            </a:r>
            <a:r>
              <a:rPr lang="en-US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crecimiento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transformante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 (TGF)-b)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intestinales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transducción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señales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a c.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dendríticas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induce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desarrollo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Treg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promueve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secreción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IL-10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547732" y="1480081"/>
            <a:ext cx="6048536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Microbioma y S.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12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10"/>
          <a:stretch/>
        </p:blipFill>
        <p:spPr>
          <a:xfrm>
            <a:off x="1200980" y="2708374"/>
            <a:ext cx="6876220" cy="32004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43000" y="2286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1143000" y="2371308"/>
            <a:ext cx="193674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Colon posnatal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200980" y="6137374"/>
            <a:ext cx="68762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2575985" y="5414843"/>
            <a:ext cx="155363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Homeostasis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719547" y="5451574"/>
            <a:ext cx="113845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Disbiosis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886200" y="3165574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747249" y="3024872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comensales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639090" y="3546574"/>
            <a:ext cx="618710" cy="3025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4500643" y="3424237"/>
            <a:ext cx="81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patógenas</a:t>
            </a:r>
            <a:endParaRPr lang="es-VE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152400" y="582990"/>
            <a:ext cx="11657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Comic Sans MS" pitchFamily="66" charset="0"/>
              </a:rPr>
              <a:t>M</a:t>
            </a:r>
            <a:r>
              <a:rPr lang="es-VE" sz="1400" dirty="0" smtClean="0">
                <a:latin typeface="Comic Sans MS" pitchFamily="66" charset="0"/>
              </a:rPr>
              <a:t>icrobiota</a:t>
            </a:r>
          </a:p>
          <a:p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152400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843615" y="6197917"/>
            <a:ext cx="61270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530831" y="1247078"/>
            <a:ext cx="6082337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Microbioma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572000" y="2514600"/>
            <a:ext cx="3505200" cy="362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2131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 CuadroTexto"/>
          <p:cNvSpPr txBox="1"/>
          <p:nvPr/>
        </p:nvSpPr>
        <p:spPr>
          <a:xfrm>
            <a:off x="217685" y="659190"/>
            <a:ext cx="116570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224899" y="2286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209836" y="6343797"/>
            <a:ext cx="65344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616777" y="1524000"/>
            <a:ext cx="6333964" cy="473975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Disbiosis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reducción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enriquecimiento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patobiontes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 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MAMPs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patogénicas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detectadas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epiteliales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intestinales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 proinflamatorias 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IL-1, IL-6 and IL-18),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promoviendo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T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efectoras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 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efectoras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c. Th1 y Th17 CD4+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secretan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CK proinflamatorias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IL-17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, tumor necrosis factor (TNF)-a 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 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IFN-g)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reclutamiento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neutrófilos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proteger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contra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infecciones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patogénicas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maduración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“B” en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lacas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Peyer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IgG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 ha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asociado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frecuencia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autoinmunidad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alergia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752600" y="700696"/>
            <a:ext cx="620268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Microbioma y S.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1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D:\Mis Documentos\EN PROCESO 2013-2014\DIGESTIVO 2014\POSGRADO 2014\TEMAS DIGESTIVO\MICROBIOMA\MICROBIOTA IMAGENES\nature06244-f2.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2000"/>
                    </a14:imgEffect>
                    <a14:imgEffect>
                      <a14:brightnessContrast bright="-11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2" t="3023" r="44552" b="50000"/>
          <a:stretch/>
        </p:blipFill>
        <p:spPr bwMode="auto">
          <a:xfrm>
            <a:off x="241387" y="1605332"/>
            <a:ext cx="4664442" cy="355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844946" y="326702"/>
            <a:ext cx="492745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itchFamily="66" charset="0"/>
                <a:cs typeface="Times New Roman" pitchFamily="18" charset="0"/>
              </a:rPr>
              <a:t>Comparación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Comic Sans MS" pitchFamily="66" charset="0"/>
                <a:cs typeface="Times New Roman" pitchFamily="18" charset="0"/>
              </a:rPr>
              <a:t>F</a:t>
            </a:r>
            <a:r>
              <a:rPr lang="en-US" sz="2400" dirty="0" err="1" smtClean="0">
                <a:latin typeface="Comic Sans MS" pitchFamily="66" charset="0"/>
                <a:cs typeface="Times New Roman" pitchFamily="18" charset="0"/>
              </a:rPr>
              <a:t>uncional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 con </a:t>
            </a:r>
            <a:r>
              <a:rPr lang="en-US" sz="2400" dirty="0" err="1" smtClean="0">
                <a:latin typeface="Comic Sans MS" pitchFamily="66" charset="0"/>
                <a:cs typeface="Times New Roman" pitchFamily="18" charset="0"/>
              </a:rPr>
              <a:t>otros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 microbiomas </a:t>
            </a:r>
            <a:r>
              <a:rPr lang="en-US" sz="2400" dirty="0" err="1" smtClean="0">
                <a:latin typeface="Comic Sans MS" pitchFamily="66" charset="0"/>
                <a:cs typeface="Times New Roman" pitchFamily="18" charset="0"/>
              </a:rPr>
              <a:t>secuenciados</a:t>
            </a:r>
            <a:endParaRPr lang="en-US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36004" y="5740044"/>
            <a:ext cx="58719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Project.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Turnbaugh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RE. Ley, 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Hamady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Fraser-Liggett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Knight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JI. Gordon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449: 804-810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41387" y="1789998"/>
            <a:ext cx="1205253" cy="2193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5857" y="1747533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Carcasa de cetáceo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20727" y="2072789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Mar </a:t>
            </a:r>
            <a:r>
              <a:rPr lang="es-VE" sz="1400" dirty="0" err="1" smtClean="0">
                <a:latin typeface="Comic Sans MS" pitchFamily="66" charset="0"/>
              </a:rPr>
              <a:t>Sargasso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29935" y="2558168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Suelo cultivo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654" y="2911104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Intestino ratón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11180" y="328529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Humano 2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06372" y="3641846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Humano 1</a:t>
            </a:r>
            <a:endParaRPr lang="es-VE" sz="1400" dirty="0">
              <a:latin typeface="Comic Sans MS" pitchFamily="66" charset="0"/>
            </a:endParaRPr>
          </a:p>
        </p:txBody>
      </p:sp>
      <p:cxnSp>
        <p:nvCxnSpPr>
          <p:cNvPr id="13" name="12 Conector recto"/>
          <p:cNvCxnSpPr/>
          <p:nvPr/>
        </p:nvCxnSpPr>
        <p:spPr>
          <a:xfrm flipV="1">
            <a:off x="1446640" y="2030304"/>
            <a:ext cx="994740" cy="27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V="1">
            <a:off x="1434823" y="2382046"/>
            <a:ext cx="862301" cy="369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V="1">
            <a:off x="1434823" y="2743933"/>
            <a:ext cx="801587" cy="162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1835696" y="3112021"/>
            <a:ext cx="4614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1531189" y="3469957"/>
            <a:ext cx="89704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1446640" y="3826513"/>
            <a:ext cx="1325160" cy="335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D:\Mis Documentos\EN PROCESO 2013-2014\DIGESTIVO 2014\POSGRADO 2014\TEMAS DIGESTIVO\MICROBIOMA\MICROBIOTA IMAGENES\nature06244-f2.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2000"/>
                    </a14:imgEffect>
                    <a14:imgEffect>
                      <a14:brightnessContrast bright="-11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615" t="3050" r="41729" b="53891"/>
          <a:stretch/>
        </p:blipFill>
        <p:spPr bwMode="auto">
          <a:xfrm>
            <a:off x="4905829" y="1557643"/>
            <a:ext cx="275771" cy="390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161582" y="1454021"/>
            <a:ext cx="405271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Carbohidratos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Energía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Lípidos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Nucleótidos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Aminoácidos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Matab</a:t>
            </a:r>
            <a:r>
              <a:rPr lang="es-VE" sz="1600" dirty="0">
                <a:latin typeface="Comic Sans MS" panose="030F0702030302020204" pitchFamily="66" charset="0"/>
              </a:rPr>
              <a:t>.</a:t>
            </a:r>
            <a:r>
              <a:rPr lang="es-VE" sz="1600" dirty="0" smtClean="0">
                <a:latin typeface="Comic Sans MS" panose="030F0702030302020204" pitchFamily="66" charset="0"/>
              </a:rPr>
              <a:t> otros Aminoácidos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y biosíntesis </a:t>
            </a:r>
            <a:r>
              <a:rPr lang="es-VE" sz="1600" dirty="0" err="1" smtClean="0">
                <a:latin typeface="Comic Sans MS" panose="030F0702030302020204" pitchFamily="66" charset="0"/>
              </a:rPr>
              <a:t>Glicanos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Biosíntesis </a:t>
            </a:r>
            <a:r>
              <a:rPr lang="es-VE" sz="1600" dirty="0" err="1" smtClean="0">
                <a:latin typeface="Comic Sans MS" panose="030F0702030302020204" pitchFamily="66" charset="0"/>
              </a:rPr>
              <a:t>poliketidos</a:t>
            </a:r>
            <a:r>
              <a:rPr lang="es-VE" sz="1600" dirty="0" smtClean="0">
                <a:latin typeface="Comic Sans MS" panose="030F0702030302020204" pitchFamily="66" charset="0"/>
              </a:rPr>
              <a:t> y </a:t>
            </a:r>
            <a:r>
              <a:rPr lang="es-VE" sz="1600" dirty="0" err="1" smtClean="0">
                <a:latin typeface="Comic Sans MS" panose="030F0702030302020204" pitchFamily="66" charset="0"/>
              </a:rPr>
              <a:t>noribosomal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pep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Cofactores y Vitaminas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Biosíntesis metabolitos secundarios</a:t>
            </a: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Degradación y </a:t>
            </a:r>
            <a:r>
              <a:rPr lang="es-VE" sz="1600" dirty="0" err="1" smtClean="0">
                <a:latin typeface="Comic Sans MS" panose="030F0702030302020204" pitchFamily="66" charset="0"/>
              </a:rPr>
              <a:t>metab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latin typeface="Comic Sans MS" panose="030F0702030302020204" pitchFamily="66" charset="0"/>
              </a:rPr>
              <a:t>Xenobióticos</a:t>
            </a:r>
            <a:endParaRPr lang="es-VE" sz="1600" dirty="0" smtClean="0">
              <a:latin typeface="Comic Sans MS" panose="030F0702030302020204" pitchFamily="66" charset="0"/>
            </a:endParaRPr>
          </a:p>
        </p:txBody>
      </p:sp>
      <p:sp>
        <p:nvSpPr>
          <p:cNvPr id="28" name="Forma libre 27"/>
          <p:cNvSpPr/>
          <p:nvPr/>
        </p:nvSpPr>
        <p:spPr>
          <a:xfrm rot="411992">
            <a:off x="2685257" y="2630424"/>
            <a:ext cx="1290934" cy="1370274"/>
          </a:xfrm>
          <a:custGeom>
            <a:avLst/>
            <a:gdLst>
              <a:gd name="connsiteX0" fmla="*/ 599683 w 1249765"/>
              <a:gd name="connsiteY0" fmla="*/ 0 h 1402598"/>
              <a:gd name="connsiteX1" fmla="*/ 1214279 w 1249765"/>
              <a:gd name="connsiteY1" fmla="*/ 494675 h 1402598"/>
              <a:gd name="connsiteX2" fmla="*/ 1094358 w 1249765"/>
              <a:gd name="connsiteY2" fmla="*/ 1199213 h 1402598"/>
              <a:gd name="connsiteX3" fmla="*/ 419801 w 1249765"/>
              <a:gd name="connsiteY3" fmla="*/ 1379095 h 1402598"/>
              <a:gd name="connsiteX4" fmla="*/ 76 w 1249765"/>
              <a:gd name="connsiteY4" fmla="*/ 764498 h 1402598"/>
              <a:gd name="connsiteX5" fmla="*/ 449781 w 1249765"/>
              <a:gd name="connsiteY5" fmla="*/ 59961 h 1402598"/>
              <a:gd name="connsiteX6" fmla="*/ 449781 w 1249765"/>
              <a:gd name="connsiteY6" fmla="*/ 59961 h 1402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9765" h="1402598">
                <a:moveTo>
                  <a:pt x="599683" y="0"/>
                </a:moveTo>
                <a:cubicBezTo>
                  <a:pt x="865758" y="147403"/>
                  <a:pt x="1131833" y="294806"/>
                  <a:pt x="1214279" y="494675"/>
                </a:cubicBezTo>
                <a:cubicBezTo>
                  <a:pt x="1296725" y="694544"/>
                  <a:pt x="1226771" y="1051810"/>
                  <a:pt x="1094358" y="1199213"/>
                </a:cubicBezTo>
                <a:cubicBezTo>
                  <a:pt x="961945" y="1346616"/>
                  <a:pt x="602181" y="1451548"/>
                  <a:pt x="419801" y="1379095"/>
                </a:cubicBezTo>
                <a:cubicBezTo>
                  <a:pt x="237421" y="1306643"/>
                  <a:pt x="-4921" y="984354"/>
                  <a:pt x="76" y="764498"/>
                </a:cubicBezTo>
                <a:cubicBezTo>
                  <a:pt x="5073" y="544642"/>
                  <a:pt x="449781" y="59961"/>
                  <a:pt x="449781" y="59961"/>
                </a:cubicBezTo>
                <a:lnTo>
                  <a:pt x="449781" y="59961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4 CuadroTexto"/>
          <p:cNvSpPr txBox="1"/>
          <p:nvPr/>
        </p:nvSpPr>
        <p:spPr>
          <a:xfrm>
            <a:off x="299892" y="329625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7" name="9 Rectángulo"/>
          <p:cNvSpPr/>
          <p:nvPr/>
        </p:nvSpPr>
        <p:spPr>
          <a:xfrm>
            <a:off x="1012728" y="348488"/>
            <a:ext cx="1428652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12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1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856743" y="1752600"/>
            <a:ext cx="4233863" cy="4206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63500" dir="221219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marL="176213" indent="-176213" algn="l" eaLnBrk="1" hangingPunct="1">
              <a:buFont typeface="Arial" panose="020B0604020202020204" pitchFamily="34" charset="0"/>
              <a:buChar char="•"/>
            </a:pPr>
            <a:r>
              <a:rPr lang="es-ES" dirty="0" smtClean="0"/>
              <a:t>Color </a:t>
            </a:r>
            <a:r>
              <a:rPr lang="es-ES" dirty="0"/>
              <a:t>y olor </a:t>
            </a:r>
            <a:r>
              <a:rPr lang="es-ES" dirty="0" smtClean="0"/>
              <a:t>heces </a:t>
            </a:r>
            <a:endParaRPr lang="es-ES" dirty="0"/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FERMENTACIÓN Carbohidratos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disacáridos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Decarboxilación</a:t>
            </a:r>
            <a:r>
              <a:rPr lang="es-ES" dirty="0"/>
              <a:t> aminas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Formación NH</a:t>
            </a:r>
            <a:r>
              <a:rPr lang="es-ES" baseline="-25000" dirty="0"/>
              <a:t>3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Síntesis Vitaminas </a:t>
            </a:r>
            <a:r>
              <a:rPr lang="es-ES" sz="1600" b="1" dirty="0"/>
              <a:t>B</a:t>
            </a:r>
            <a:r>
              <a:rPr lang="es-ES" sz="1600" b="1" baseline="-25000" dirty="0"/>
              <a:t>12</a:t>
            </a:r>
            <a:r>
              <a:rPr lang="es-ES" sz="1600" b="1" dirty="0"/>
              <a:t>, K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Sales Biliares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Desconjugación</a:t>
            </a:r>
            <a:r>
              <a:rPr lang="es-ES" dirty="0"/>
              <a:t> esteroides </a:t>
            </a:r>
          </a:p>
          <a:p>
            <a:pPr algn="l" eaLnBrk="1" hangingPunct="1"/>
            <a:r>
              <a:rPr lang="es-ES" dirty="0"/>
              <a:t>   sexuales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</p:txBody>
      </p:sp>
      <p:pic>
        <p:nvPicPr>
          <p:cNvPr id="78852" name="Picture 8" descr="E_coli_O157H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08237"/>
            <a:ext cx="3503719" cy="28956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3 CuadroTexto"/>
          <p:cNvSpPr txBox="1"/>
          <p:nvPr/>
        </p:nvSpPr>
        <p:spPr>
          <a:xfrm>
            <a:off x="6322391" y="651326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028956" y="555163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2788168" y="540603"/>
            <a:ext cx="361263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Intestinal      </a:t>
            </a:r>
            <a:endParaRPr lang="es-VE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400" b="1" dirty="0" smtClean="0">
                <a:latin typeface="Comic Sans MS" pitchFamily="66" charset="0"/>
              </a:rPr>
              <a:t>Funciones Metabólicas</a:t>
            </a:r>
            <a:endParaRPr lang="es-VE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1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top_fru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09" y="2421234"/>
            <a:ext cx="3934982" cy="3647057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11" descr="dietary fiber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98" y="2448943"/>
            <a:ext cx="3736377" cy="3619348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992081" y="1600200"/>
            <a:ext cx="3159839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latin typeface="Comic Sans MS" panose="030F0702030302020204" pitchFamily="66" charset="0"/>
              </a:rPr>
              <a:t>FIBRA DE LA DIETA</a:t>
            </a:r>
          </a:p>
          <a:p>
            <a:pPr algn="ctr">
              <a:defRPr/>
            </a:pPr>
            <a:r>
              <a:rPr lang="es-ES" dirty="0">
                <a:latin typeface="Comic Sans MS" panose="030F0702030302020204" pitchFamily="66" charset="0"/>
              </a:rPr>
              <a:t>Frutas, legumbres, cereales</a:t>
            </a:r>
          </a:p>
        </p:txBody>
      </p:sp>
      <p:sp>
        <p:nvSpPr>
          <p:cNvPr id="1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545820" y="309770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263470" y="309770"/>
            <a:ext cx="300373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Intestinal      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Funciones Metabólicas</a:t>
            </a:r>
            <a:endParaRPr lang="es-VE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34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3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4" descr="colon 2"/>
          <p:cNvPicPr>
            <a:picLocks noChangeAspect="1" noChangeArrowheads="1"/>
          </p:cNvPicPr>
          <p:nvPr/>
        </p:nvPicPr>
        <p:blipFill>
          <a:blip r:embed="rId2" cstate="print">
            <a:lum bright="-18000" contrast="5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985"/>
          <a:stretch>
            <a:fillRect/>
          </a:stretch>
        </p:blipFill>
        <p:spPr bwMode="auto">
          <a:xfrm>
            <a:off x="2208106" y="1465983"/>
            <a:ext cx="4802294" cy="4443119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cto 3"/>
          <p:cNvCxnSpPr/>
          <p:nvPr/>
        </p:nvCxnSpPr>
        <p:spPr bwMode="auto">
          <a:xfrm flipH="1">
            <a:off x="4058617" y="2941217"/>
            <a:ext cx="72008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ángulo 2"/>
          <p:cNvSpPr/>
          <p:nvPr/>
        </p:nvSpPr>
        <p:spPr bwMode="auto">
          <a:xfrm>
            <a:off x="2906489" y="4957441"/>
            <a:ext cx="14401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5426769" y="5245473"/>
            <a:ext cx="1296144" cy="3722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60220" y="487805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 amilasa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408149" y="5163240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celulasa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75939" y="5493603"/>
            <a:ext cx="183575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262639" y="5244656"/>
            <a:ext cx="2568332" cy="646331"/>
          </a:xfrm>
          <a:prstGeom prst="rect">
            <a:avLst/>
          </a:prstGeom>
          <a:solidFill>
            <a:srgbClr val="BBE0E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800" dirty="0" smtClean="0">
                <a:latin typeface="Comic Sans MS" panose="030F0702030302020204" pitchFamily="66" charset="0"/>
              </a:rPr>
              <a:t>Secreción salival</a:t>
            </a:r>
          </a:p>
          <a:p>
            <a:pPr algn="l"/>
            <a:r>
              <a:rPr lang="es-VE" sz="1800" dirty="0" smtClean="0">
                <a:latin typeface="Comic Sans MS" panose="030F0702030302020204" pitchFamily="66" charset="0"/>
              </a:rPr>
              <a:t>Secreción pancreática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sp>
        <p:nvSpPr>
          <p:cNvPr id="1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381000" y="334833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1 CuadroTexto"/>
          <p:cNvSpPr txBox="1"/>
          <p:nvPr/>
        </p:nvSpPr>
        <p:spPr>
          <a:xfrm>
            <a:off x="1100173" y="364491"/>
            <a:ext cx="300651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Intestinal      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Funciones Metabólicas</a:t>
            </a:r>
            <a:endParaRPr lang="es-VE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4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127120" y="2489299"/>
            <a:ext cx="3822700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" sz="2400" dirty="0">
                <a:latin typeface="Comic Sans MS" panose="030F0702030302020204" pitchFamily="66" charset="0"/>
              </a:rPr>
              <a:t>“Digestión anaeróbica del contenido </a:t>
            </a:r>
            <a:r>
              <a:rPr lang="es-ES" sz="2400" dirty="0" smtClean="0">
                <a:latin typeface="Comic Sans MS" panose="030F0702030302020204" pitchFamily="66" charset="0"/>
              </a:rPr>
              <a:t>intestinal, carbohidratos </a:t>
            </a:r>
            <a:r>
              <a:rPr lang="es-ES" sz="2400" dirty="0">
                <a:latin typeface="Comic Sans MS" panose="030F0702030302020204" pitchFamily="66" charset="0"/>
              </a:rPr>
              <a:t>y algo de proteínas, realizada en el colon por enzimas microbianas”</a:t>
            </a:r>
          </a:p>
          <a:p>
            <a:pPr algn="l">
              <a:defRPr/>
            </a:pPr>
            <a:endParaRPr lang="es-ES" sz="1000" b="1" dirty="0">
              <a:latin typeface="Comic Sans MS" panose="030F0702030302020204" pitchFamily="66" charset="0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254620" y="2827853"/>
            <a:ext cx="259398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¡NO </a:t>
            </a:r>
            <a:r>
              <a:rPr lang="es-ES" sz="2400" dirty="0"/>
              <a:t>HAY</a:t>
            </a:r>
          </a:p>
          <a:p>
            <a:pPr eaLnBrk="1" hangingPunct="1"/>
            <a:r>
              <a:rPr lang="es-ES" sz="2400" dirty="0"/>
              <a:t>células </a:t>
            </a:r>
            <a:r>
              <a:rPr lang="es-ES" sz="2400" dirty="0" err="1"/>
              <a:t>colónicas</a:t>
            </a:r>
            <a:endParaRPr lang="es-ES" sz="2400" dirty="0"/>
          </a:p>
          <a:p>
            <a:pPr eaLnBrk="1" hangingPunct="1"/>
            <a:r>
              <a:rPr lang="es-ES" sz="2400" dirty="0"/>
              <a:t>que produzcan </a:t>
            </a:r>
          </a:p>
          <a:p>
            <a:pPr eaLnBrk="1" hangingPunct="1"/>
            <a:r>
              <a:rPr lang="es-ES" sz="2400" dirty="0"/>
              <a:t>ENZIMAS </a:t>
            </a:r>
          </a:p>
          <a:p>
            <a:pPr eaLnBrk="1" hangingPunct="1"/>
            <a:r>
              <a:rPr lang="es-ES" sz="2400" dirty="0"/>
              <a:t>digestivas!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140060" y="1816150"/>
            <a:ext cx="245291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Fermentación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367908" y="478770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127120" y="464210"/>
            <a:ext cx="298768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Intestinal      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Funciones Metabólicas</a:t>
            </a:r>
            <a:endParaRPr lang="es-VE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8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40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21"/>
          <p:cNvSpPr>
            <a:spLocks noChangeArrowheads="1"/>
          </p:cNvSpPr>
          <p:nvPr/>
        </p:nvSpPr>
        <p:spPr bwMode="auto">
          <a:xfrm>
            <a:off x="3852242" y="4923629"/>
            <a:ext cx="42481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6990720" y="4873625"/>
            <a:ext cx="746125" cy="106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Gases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CH</a:t>
            </a:r>
            <a:r>
              <a:rPr lang="es-ES_tradnl" sz="16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4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H</a:t>
            </a:r>
            <a:r>
              <a:rPr lang="es-ES_tradnl" sz="16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CO</a:t>
            </a:r>
            <a:r>
              <a:rPr lang="es-ES_tradnl" sz="16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81927" name="Rectangle 25"/>
          <p:cNvSpPr>
            <a:spLocks noChangeArrowheads="1"/>
          </p:cNvSpPr>
          <p:nvPr/>
        </p:nvSpPr>
        <p:spPr bwMode="auto">
          <a:xfrm>
            <a:off x="5581030" y="4923629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81928" name="Oval 30"/>
          <p:cNvSpPr>
            <a:spLocks noChangeArrowheads="1"/>
          </p:cNvSpPr>
          <p:nvPr/>
        </p:nvSpPr>
        <p:spPr bwMode="auto">
          <a:xfrm>
            <a:off x="3707780" y="4850604"/>
            <a:ext cx="4333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81929" name="Oval 31"/>
          <p:cNvSpPr>
            <a:spLocks noChangeArrowheads="1"/>
          </p:cNvSpPr>
          <p:nvPr/>
        </p:nvSpPr>
        <p:spPr bwMode="auto">
          <a:xfrm>
            <a:off x="5941392" y="4707729"/>
            <a:ext cx="6477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3504310" y="4874036"/>
            <a:ext cx="206659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Ác</a:t>
            </a:r>
            <a:r>
              <a:rPr lang="es-ES_tradnl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Grasos</a:t>
            </a:r>
          </a:p>
          <a:p>
            <a:pPr>
              <a:defRPr/>
            </a:pPr>
            <a:r>
              <a:rPr lang="es-ES_tradnl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Cad</a:t>
            </a: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es-ES_tradnl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CORTA</a:t>
            </a:r>
          </a:p>
          <a:p>
            <a:pPr>
              <a:defRPr/>
            </a:pPr>
            <a:r>
              <a:rPr lang="es-ES_tradnl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(SCFA)</a:t>
            </a:r>
            <a:endParaRPr lang="es-ES_tradnl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5718764" y="4906692"/>
            <a:ext cx="1236237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Ácido </a:t>
            </a:r>
          </a:p>
          <a:p>
            <a:pPr>
              <a:defRPr/>
            </a:pPr>
            <a:r>
              <a:rPr lang="es-ES_tradnl" sz="18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LÁCTICO</a:t>
            </a:r>
          </a:p>
        </p:txBody>
      </p:sp>
      <p:sp>
        <p:nvSpPr>
          <p:cNvPr id="81932" name="Rectangle 32"/>
          <p:cNvSpPr>
            <a:spLocks noChangeArrowheads="1"/>
          </p:cNvSpPr>
          <p:nvPr/>
        </p:nvSpPr>
        <p:spPr bwMode="auto">
          <a:xfrm>
            <a:off x="2699717" y="3842542"/>
            <a:ext cx="13684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1027955" y="4207260"/>
            <a:ext cx="147027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Enzimas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bacterianas</a:t>
            </a:r>
          </a:p>
        </p:txBody>
      </p:sp>
      <p:sp>
        <p:nvSpPr>
          <p:cNvPr id="81934" name="Rectangle 34"/>
          <p:cNvSpPr>
            <a:spLocks noChangeArrowheads="1"/>
          </p:cNvSpPr>
          <p:nvPr/>
        </p:nvSpPr>
        <p:spPr bwMode="auto">
          <a:xfrm>
            <a:off x="5796930" y="3266279"/>
            <a:ext cx="20875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5707395" y="3501229"/>
            <a:ext cx="132600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Celulasa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bacteriana</a:t>
            </a:r>
          </a:p>
        </p:txBody>
      </p:sp>
      <p:sp>
        <p:nvSpPr>
          <p:cNvPr id="81936" name="Rectangle 36"/>
          <p:cNvSpPr>
            <a:spLocks noChangeArrowheads="1"/>
          </p:cNvSpPr>
          <p:nvPr/>
        </p:nvSpPr>
        <p:spPr bwMode="auto">
          <a:xfrm>
            <a:off x="2196480" y="3050379"/>
            <a:ext cx="23764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2233264" y="2606494"/>
            <a:ext cx="151035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latin typeface="Comic Sans MS" panose="030F0702030302020204" pitchFamily="66" charset="0"/>
              </a:rPr>
              <a:t>Aminoácidos</a:t>
            </a:r>
          </a:p>
          <a:p>
            <a:pPr algn="l">
              <a:defRPr/>
            </a:pPr>
            <a:r>
              <a:rPr lang="es-ES_tradnl" dirty="0">
                <a:latin typeface="Comic Sans MS" panose="030F0702030302020204" pitchFamily="66" charset="0"/>
              </a:rPr>
              <a:t>Almidones </a:t>
            </a:r>
          </a:p>
          <a:p>
            <a:pPr algn="l">
              <a:defRPr/>
            </a:pPr>
            <a:r>
              <a:rPr lang="es-ES_tradnl" dirty="0">
                <a:latin typeface="Comic Sans MS" panose="030F0702030302020204" pitchFamily="66" charset="0"/>
              </a:rPr>
              <a:t>resistentes</a:t>
            </a:r>
          </a:p>
          <a:p>
            <a:pPr algn="l">
              <a:defRPr/>
            </a:pPr>
            <a:r>
              <a:rPr lang="es-ES_tradnl" dirty="0">
                <a:latin typeface="Comic Sans MS" panose="030F0702030302020204" pitchFamily="66" charset="0"/>
              </a:rPr>
              <a:t>a amilasa</a:t>
            </a: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3126459" y="4706935"/>
            <a:ext cx="2407613" cy="1504952"/>
          </a:xfrm>
          <a:prstGeom prst="ellipse">
            <a:avLst/>
          </a:prstGeom>
          <a:noFill/>
          <a:ln w="57150">
            <a:solidFill>
              <a:srgbClr val="FF2F2F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39" name="Line 43"/>
          <p:cNvSpPr>
            <a:spLocks noChangeShapeType="1"/>
          </p:cNvSpPr>
          <p:nvPr/>
        </p:nvSpPr>
        <p:spPr bwMode="auto">
          <a:xfrm>
            <a:off x="2699717" y="3788407"/>
            <a:ext cx="0" cy="144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0" name="Line 44"/>
          <p:cNvSpPr>
            <a:spLocks noChangeShapeType="1"/>
          </p:cNvSpPr>
          <p:nvPr/>
        </p:nvSpPr>
        <p:spPr bwMode="auto">
          <a:xfrm>
            <a:off x="2699717" y="5229857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1" name="Line 45"/>
          <p:cNvSpPr>
            <a:spLocks noChangeShapeType="1"/>
          </p:cNvSpPr>
          <p:nvPr/>
        </p:nvSpPr>
        <p:spPr bwMode="auto">
          <a:xfrm>
            <a:off x="5581030" y="3194842"/>
            <a:ext cx="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2" name="Line 46"/>
          <p:cNvSpPr>
            <a:spLocks noChangeShapeType="1"/>
          </p:cNvSpPr>
          <p:nvPr/>
        </p:nvSpPr>
        <p:spPr bwMode="auto">
          <a:xfrm>
            <a:off x="4141167" y="4563267"/>
            <a:ext cx="3167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>
            <a:off x="5941392" y="4563267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5" name="Line 49"/>
          <p:cNvSpPr>
            <a:spLocks noChangeShapeType="1"/>
          </p:cNvSpPr>
          <p:nvPr/>
        </p:nvSpPr>
        <p:spPr bwMode="auto">
          <a:xfrm>
            <a:off x="7308230" y="4563267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46" name="Line 50"/>
          <p:cNvSpPr>
            <a:spLocks noChangeShapeType="1"/>
          </p:cNvSpPr>
          <p:nvPr/>
        </p:nvSpPr>
        <p:spPr bwMode="auto">
          <a:xfrm>
            <a:off x="4141167" y="4547917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4500058" y="2659715"/>
            <a:ext cx="2361544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CELULOSA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3368026" y="1715024"/>
            <a:ext cx="245291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Fermentación</a:t>
            </a:r>
          </a:p>
        </p:txBody>
      </p:sp>
      <p:sp>
        <p:nvSpPr>
          <p:cNvPr id="33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4 CuadroTexto"/>
          <p:cNvSpPr txBox="1"/>
          <p:nvPr/>
        </p:nvSpPr>
        <p:spPr>
          <a:xfrm>
            <a:off x="228600" y="395560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1 CuadroTexto"/>
          <p:cNvSpPr txBox="1"/>
          <p:nvPr/>
        </p:nvSpPr>
        <p:spPr>
          <a:xfrm>
            <a:off x="987812" y="381000"/>
            <a:ext cx="308033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Intestinal      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Funciones Metabólicas</a:t>
            </a:r>
            <a:endParaRPr lang="es-VE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3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2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0" grpId="0" animBg="1"/>
      <p:bldP spid="106525" grpId="0"/>
      <p:bldP spid="106522" grpId="0" animBg="1"/>
      <p:bldP spid="106529" grpId="0" animBg="1"/>
      <p:bldP spid="106531" grpId="0" animBg="1"/>
      <p:bldP spid="106518" grpId="0" animBg="1"/>
      <p:bldP spid="106506" grpId="0" animBg="1"/>
      <p:bldP spid="106506" grpId="1" animBg="1"/>
      <p:bldP spid="106539" grpId="0" animBg="1"/>
      <p:bldP spid="106540" grpId="0" animBg="1"/>
      <p:bldP spid="106541" grpId="0" animBg="1"/>
      <p:bldP spid="106542" grpId="0" animBg="1"/>
      <p:bldP spid="106544" grpId="0" animBg="1"/>
      <p:bldP spid="106545" grpId="0" animBg="1"/>
      <p:bldP spid="106546" grpId="0" animBg="1"/>
      <p:bldP spid="1065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71235" y="660628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925398" y="365334"/>
            <a:ext cx="378020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glow rad="2286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Microbiota Intestinal</a:t>
            </a:r>
            <a:endParaRPr lang="es-VE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2244675" y="391180"/>
            <a:ext cx="606256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IB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91" y="1219200"/>
            <a:ext cx="4259217" cy="48641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303730" y="2743200"/>
            <a:ext cx="1765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Innovations</a:t>
            </a:r>
            <a:r>
              <a:rPr lang="es-VE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in </a:t>
            </a:r>
            <a:r>
              <a:rPr lang="es-VE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  <a:r>
              <a:rPr lang="es-VE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Microbiome</a:t>
            </a:r>
            <a:endParaRPr lang="es-VE" i="1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Scientific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American - </a:t>
            </a:r>
          </a:p>
          <a:p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Nature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Marzo </a:t>
            </a:r>
            <a:r>
              <a:rPr lang="es-VE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2015</a:t>
            </a:r>
            <a:endParaRPr lang="es-VE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743200" y="6068108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https://www.scientificamerican.com/article/microbes-in-the-gut-are-essential-to-our-well-being/</a:t>
            </a:r>
          </a:p>
        </p:txBody>
      </p:sp>
      <p:sp>
        <p:nvSpPr>
          <p:cNvPr id="4" name="Rectángulo 3"/>
          <p:cNvSpPr/>
          <p:nvPr/>
        </p:nvSpPr>
        <p:spPr>
          <a:xfrm rot="5400000">
            <a:off x="6077857" y="5155454"/>
            <a:ext cx="15483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err="1">
                <a:solidFill>
                  <a:schemeClr val="bg1"/>
                </a:solidFill>
              </a:rPr>
              <a:t>Credit</a:t>
            </a:r>
            <a:r>
              <a:rPr lang="es-VE" sz="1200" dirty="0">
                <a:solidFill>
                  <a:schemeClr val="bg1"/>
                </a:solidFill>
              </a:rPr>
              <a:t>: </a:t>
            </a:r>
            <a:r>
              <a:rPr lang="es-VE" sz="1200" i="1" dirty="0">
                <a:solidFill>
                  <a:schemeClr val="bg1"/>
                </a:solidFill>
              </a:rPr>
              <a:t>Jessica </a:t>
            </a:r>
            <a:r>
              <a:rPr lang="es-VE" sz="1200" i="1" dirty="0" err="1">
                <a:solidFill>
                  <a:schemeClr val="bg1"/>
                </a:solidFill>
              </a:rPr>
              <a:t>Fortner</a:t>
            </a:r>
            <a:endParaRPr lang="es-V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40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14" descr="img24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" t="6944" r="43389" b="50076"/>
          <a:stretch/>
        </p:blipFill>
        <p:spPr bwMode="auto">
          <a:xfrm>
            <a:off x="1114425" y="2417763"/>
            <a:ext cx="3385567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Text Box 21"/>
          <p:cNvSpPr txBox="1">
            <a:spLocks noChangeArrowheads="1"/>
          </p:cNvSpPr>
          <p:nvPr/>
        </p:nvSpPr>
        <p:spPr bwMode="auto">
          <a:xfrm>
            <a:off x="1838499" y="1545109"/>
            <a:ext cx="1938351" cy="1015663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/>
              <a:t>Ac. acético </a:t>
            </a:r>
          </a:p>
          <a:p>
            <a:pPr algn="l" eaLnBrk="1" hangingPunct="1"/>
            <a:r>
              <a:rPr lang="es-ES_tradnl" b="1" dirty="0"/>
              <a:t>Ac. </a:t>
            </a:r>
            <a:r>
              <a:rPr lang="es-ES_tradnl" b="1" dirty="0" err="1"/>
              <a:t>propiónico</a:t>
            </a:r>
            <a:endParaRPr lang="es-ES_tradnl" b="1" dirty="0"/>
          </a:p>
          <a:p>
            <a:pPr algn="l" eaLnBrk="1" hangingPunct="1"/>
            <a:r>
              <a:rPr lang="es-ES_tradnl" b="1" dirty="0" smtClean="0"/>
              <a:t>Ac</a:t>
            </a:r>
            <a:r>
              <a:rPr lang="es-ES_tradnl" b="1" dirty="0"/>
              <a:t>. </a:t>
            </a:r>
            <a:r>
              <a:rPr lang="es-ES_tradnl" b="1" dirty="0" smtClean="0"/>
              <a:t>butírico</a:t>
            </a:r>
            <a:endParaRPr lang="es-ES_tradnl" b="1" dirty="0"/>
          </a:p>
        </p:txBody>
      </p:sp>
      <p:sp>
        <p:nvSpPr>
          <p:cNvPr id="192540" name="Text Box 28"/>
          <p:cNvSpPr txBox="1">
            <a:spLocks noChangeArrowheads="1"/>
          </p:cNvSpPr>
          <p:nvPr/>
        </p:nvSpPr>
        <p:spPr bwMode="auto">
          <a:xfrm>
            <a:off x="4734826" y="4072064"/>
            <a:ext cx="313258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Hidrosolubles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Vía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paracelular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Sangre vía porta al hígado</a:t>
            </a:r>
          </a:p>
        </p:txBody>
      </p:sp>
      <p:sp>
        <p:nvSpPr>
          <p:cNvPr id="83981" name="Oval 30"/>
          <p:cNvSpPr>
            <a:spLocks noChangeArrowheads="1"/>
          </p:cNvSpPr>
          <p:nvPr/>
        </p:nvSpPr>
        <p:spPr bwMode="auto">
          <a:xfrm>
            <a:off x="3275013" y="3206876"/>
            <a:ext cx="1368425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2" name="Text Box 15"/>
          <p:cNvSpPr txBox="1">
            <a:spLocks noChangeArrowheads="1"/>
          </p:cNvSpPr>
          <p:nvPr/>
        </p:nvSpPr>
        <p:spPr bwMode="auto">
          <a:xfrm>
            <a:off x="4734826" y="2262379"/>
            <a:ext cx="1954381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Ácidos </a:t>
            </a:r>
            <a:r>
              <a:rPr lang="es-ES" dirty="0" smtClean="0"/>
              <a:t>Grasos </a:t>
            </a:r>
            <a:endParaRPr lang="es-ES" dirty="0"/>
          </a:p>
          <a:p>
            <a:pPr eaLnBrk="1" hangingPunct="1"/>
            <a:r>
              <a:rPr lang="es-ES" dirty="0"/>
              <a:t>C</a:t>
            </a:r>
            <a:r>
              <a:rPr lang="es-ES" dirty="0" smtClean="0"/>
              <a:t>adena Corta </a:t>
            </a:r>
            <a:endParaRPr lang="es-ES" dirty="0"/>
          </a:p>
          <a:p>
            <a:pPr eaLnBrk="1" hangingPunct="1"/>
            <a:r>
              <a:rPr lang="es-ES" dirty="0"/>
              <a:t>2-4 at. C</a:t>
            </a:r>
          </a:p>
          <a:p>
            <a:pPr eaLnBrk="1" hangingPunct="1"/>
            <a:endParaRPr lang="es-ES" sz="800" dirty="0"/>
          </a:p>
          <a:p>
            <a:pPr eaLnBrk="1" hangingPunct="1"/>
            <a:r>
              <a:rPr lang="es-ES" sz="1600" dirty="0"/>
              <a:t>VOLÁTILES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721326" y="2489771"/>
            <a:ext cx="141755" cy="207399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2863081" y="4923805"/>
            <a:ext cx="36004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8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070481" y="1013171"/>
            <a:ext cx="490711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Fermentación </a:t>
            </a:r>
            <a:r>
              <a:rPr lang="es-VE" sz="2000" dirty="0" smtClean="0">
                <a:latin typeface="Comic Sans MS" panose="030F0702030302020204" pitchFamily="66" charset="0"/>
              </a:rPr>
              <a:t>fibra no digerible y moco</a:t>
            </a:r>
          </a:p>
        </p:txBody>
      </p:sp>
      <p:sp>
        <p:nvSpPr>
          <p:cNvPr id="13" name="4 CuadroTexto"/>
          <p:cNvSpPr txBox="1"/>
          <p:nvPr/>
        </p:nvSpPr>
        <p:spPr>
          <a:xfrm>
            <a:off x="228600" y="243160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1 CuadroTexto"/>
          <p:cNvSpPr txBox="1"/>
          <p:nvPr/>
        </p:nvSpPr>
        <p:spPr>
          <a:xfrm>
            <a:off x="987812" y="228600"/>
            <a:ext cx="251738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Microbiota Intestinal      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Funciones Metabólicas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9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 animBg="1"/>
      <p:bldP spid="192540" grpId="0"/>
      <p:bldP spid="83972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2438400" y="1131919"/>
            <a:ext cx="445369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dirty="0" err="1" smtClean="0">
                <a:latin typeface="Comic Sans MS" panose="030F0702030302020204" pitchFamily="66" charset="0"/>
              </a:rPr>
              <a:t>Ác</a:t>
            </a:r>
            <a:r>
              <a:rPr lang="es-ES" sz="2400" dirty="0" smtClean="0">
                <a:latin typeface="Comic Sans MS" panose="030F0702030302020204" pitchFamily="66" charset="0"/>
              </a:rPr>
              <a:t>. Grasos</a:t>
            </a:r>
            <a:r>
              <a:rPr lang="es-ES" sz="2400" dirty="0">
                <a:latin typeface="Comic Sans MS" panose="030F0702030302020204" pitchFamily="66" charset="0"/>
              </a:rPr>
              <a:t> </a:t>
            </a:r>
            <a:r>
              <a:rPr lang="es-ES" sz="2400" dirty="0" err="1" smtClean="0">
                <a:latin typeface="Comic Sans MS" panose="030F0702030302020204" pitchFamily="66" charset="0"/>
              </a:rPr>
              <a:t>Cad</a:t>
            </a:r>
            <a:r>
              <a:rPr lang="es-ES" sz="2400" dirty="0" smtClean="0">
                <a:latin typeface="Comic Sans MS" panose="030F0702030302020204" pitchFamily="66" charset="0"/>
              </a:rPr>
              <a:t>. Corta (SCFA)</a:t>
            </a:r>
            <a:endParaRPr lang="es-ES" sz="2400" dirty="0">
              <a:latin typeface="Comic Sans MS" panose="030F0702030302020204" pitchFamily="66" charset="0"/>
            </a:endParaRP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>
            <a:off x="6063699" y="1826241"/>
            <a:ext cx="2607861" cy="2492990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Acético</a:t>
            </a:r>
          </a:p>
          <a:p>
            <a:pPr eaLnBrk="1" hangingPunct="1"/>
            <a:endParaRPr lang="es-ES" sz="1000" b="1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El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abundante </a:t>
            </a:r>
            <a:r>
              <a:rPr lang="es-ES" sz="1800" dirty="0" smtClean="0"/>
              <a:t>y </a:t>
            </a:r>
          </a:p>
          <a:p>
            <a:pPr marL="182563" indent="-182563" eaLnBrk="1" hangingPunct="1"/>
            <a:r>
              <a:rPr lang="es-ES" sz="1800" dirty="0" smtClean="0"/>
              <a:t>   necesario para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crec.    </a:t>
            </a:r>
          </a:p>
          <a:p>
            <a:pPr marL="182563" indent="-182563" eaLnBrk="1" hangingPunct="1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de otras bacterias</a:t>
            </a:r>
            <a:r>
              <a:rPr lang="es-ES" sz="1800" dirty="0" smtClean="0"/>
              <a:t>.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En </a:t>
            </a:r>
            <a:r>
              <a:rPr lang="es-ES" sz="1800" dirty="0" err="1" smtClean="0"/>
              <a:t>tej</a:t>
            </a:r>
            <a:r>
              <a:rPr lang="es-ES" sz="1800" dirty="0" smtClean="0"/>
              <a:t>. periféricos es usado en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colesterol</a:t>
            </a:r>
            <a:r>
              <a:rPr lang="es-ES" sz="1800" dirty="0" smtClean="0"/>
              <a:t> y </a:t>
            </a:r>
            <a:r>
              <a:rPr lang="es-ES" sz="1800" dirty="0" err="1" smtClean="0"/>
              <a:t>lipogénesis</a:t>
            </a:r>
            <a:endParaRPr lang="es-ES" sz="1800" dirty="0"/>
          </a:p>
        </p:txBody>
      </p:sp>
      <p:sp>
        <p:nvSpPr>
          <p:cNvPr id="1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76092" y="295120"/>
            <a:ext cx="53412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3012148" y="1824755"/>
            <a:ext cx="2714424" cy="2215991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Propiónico</a:t>
            </a:r>
          </a:p>
          <a:p>
            <a:pPr eaLnBrk="1" hangingPunct="1"/>
            <a:endParaRPr lang="es-ES" sz="1000" b="1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Regula</a:t>
            </a:r>
          </a:p>
          <a:p>
            <a:pPr marL="182563" indent="-182563" eaLnBrk="1" hangingPunct="1"/>
            <a:r>
              <a:rPr lang="es-ES" sz="1800" dirty="0" smtClean="0"/>
              <a:t>	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gluconeogénesis</a:t>
            </a:r>
            <a:r>
              <a:rPr lang="es-ES" sz="1800" dirty="0" smtClean="0"/>
              <a:t>  </a:t>
            </a:r>
          </a:p>
          <a:p>
            <a:pPr marL="182563" indent="-182563" eaLnBrk="1" hangingPunct="1"/>
            <a:r>
              <a:rPr lang="es-ES" sz="1800" dirty="0" smtClean="0"/>
              <a:t>	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señales de saciedad </a:t>
            </a:r>
            <a:r>
              <a:rPr lang="es-ES" sz="1800" dirty="0"/>
              <a:t>hepática </a:t>
            </a:r>
            <a:r>
              <a:rPr lang="es-ES" sz="1800" dirty="0" smtClean="0"/>
              <a:t>y</a:t>
            </a:r>
          </a:p>
          <a:p>
            <a:pPr marL="182563" indent="-182563" eaLnBrk="1" hangingPunct="1"/>
            <a:r>
              <a:rPr lang="es-ES" sz="1800" dirty="0" smtClean="0"/>
              <a:t>	por actuar sobre    receptores SCFA</a:t>
            </a:r>
            <a:endParaRPr lang="es-ES" sz="1800" dirty="0"/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395386" y="1792160"/>
            <a:ext cx="2279635" cy="4585871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Butírico</a:t>
            </a:r>
          </a:p>
          <a:p>
            <a:pPr eaLnBrk="1" hangingPunct="1"/>
            <a:endParaRPr lang="es-ES" sz="1000" b="1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Principal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fuente de energía </a:t>
            </a:r>
            <a:r>
              <a:rPr lang="es-ES" sz="1800" dirty="0" smtClean="0"/>
              <a:t>para </a:t>
            </a:r>
          </a:p>
          <a:p>
            <a:pPr marL="182563" indent="-182563" eaLnBrk="1" hangingPunct="1"/>
            <a:r>
              <a:rPr lang="es-ES" sz="1800" dirty="0" smtClean="0"/>
              <a:t>   </a:t>
            </a:r>
            <a:r>
              <a:rPr lang="es-ES" sz="1800" dirty="0" err="1" smtClean="0"/>
              <a:t>colonocitos</a:t>
            </a:r>
            <a:endParaRPr lang="es-ES" sz="1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Gluconeogénesis</a:t>
            </a:r>
            <a:r>
              <a:rPr lang="es-ES" sz="1800" dirty="0" smtClean="0"/>
              <a:t> intestinal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Efecto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sobre glucosa  </a:t>
            </a:r>
            <a:r>
              <a:rPr lang="es-ES" sz="1800" dirty="0" smtClean="0"/>
              <a:t>y </a:t>
            </a:r>
          </a:p>
          <a:p>
            <a:pPr marL="182563" indent="-182563" eaLnBrk="1" hangingPunct="1"/>
            <a:r>
              <a:rPr lang="es-ES" sz="1800" dirty="0" smtClean="0"/>
              <a:t>   homeostasis de </a:t>
            </a:r>
          </a:p>
          <a:p>
            <a:pPr marL="182563" indent="-182563" eaLnBrk="1" hangingPunct="1"/>
            <a:r>
              <a:rPr lang="es-ES" sz="1800" dirty="0" smtClean="0"/>
              <a:t>   energía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Esencial para c. epiteliales para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consumo de oxígeno </a:t>
            </a:r>
            <a:r>
              <a:rPr lang="es-ES" sz="1800" dirty="0" smtClean="0"/>
              <a:t>y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evitar disbiosis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066263" y="5983334"/>
            <a:ext cx="3048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Valdes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of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BMJ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;361:j2179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522012" y="4059558"/>
            <a:ext cx="169469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CH</a:t>
            </a:r>
            <a:r>
              <a:rPr lang="es-VE" baseline="-25000" dirty="0">
                <a:latin typeface="Comic Sans MS" panose="030F0702030302020204" pitchFamily="66" charset="0"/>
              </a:rPr>
              <a:t>3</a:t>
            </a:r>
            <a:r>
              <a:rPr lang="es-VE" dirty="0">
                <a:latin typeface="Comic Sans MS" panose="030F0702030302020204" pitchFamily="66" charset="0"/>
              </a:rPr>
              <a:t>CH</a:t>
            </a:r>
            <a:r>
              <a:rPr lang="es-VE" baseline="-25000" dirty="0">
                <a:latin typeface="Comic Sans MS" panose="030F0702030302020204" pitchFamily="66" charset="0"/>
              </a:rPr>
              <a:t>2</a:t>
            </a:r>
            <a:r>
              <a:rPr lang="es-VE" dirty="0">
                <a:latin typeface="Comic Sans MS" panose="030F0702030302020204" pitchFamily="66" charset="0"/>
              </a:rPr>
              <a:t>COOH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726267" y="4355068"/>
            <a:ext cx="128272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CH</a:t>
            </a:r>
            <a:r>
              <a:rPr lang="es-VE" baseline="-25000" dirty="0">
                <a:latin typeface="Comic Sans MS" panose="030F0702030302020204" pitchFamily="66" charset="0"/>
              </a:rPr>
              <a:t>3</a:t>
            </a:r>
            <a:r>
              <a:rPr lang="es-VE" dirty="0">
                <a:latin typeface="Comic Sans MS" panose="030F0702030302020204" pitchFamily="66" charset="0"/>
              </a:rPr>
              <a:t>COOH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33779" y="6430462"/>
            <a:ext cx="220284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CH₃CH₂CH₂-COOH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987812" y="312705"/>
            <a:ext cx="229498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Microbiota Intestinal      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Funciones Metabólicas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73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37" grpId="0" animBg="1"/>
      <p:bldP spid="14" grpId="0" animBg="1"/>
      <p:bldP spid="16" grpId="0" animBg="1"/>
      <p:bldP spid="2" grpId="0" animBg="1"/>
      <p:bldP spid="3" grpId="0" animBg="1"/>
      <p:bldP spid="4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CuadroTexto"/>
          <p:cNvSpPr txBox="1"/>
          <p:nvPr/>
        </p:nvSpPr>
        <p:spPr>
          <a:xfrm>
            <a:off x="274481" y="376535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4 CuadroTexto"/>
          <p:cNvSpPr txBox="1"/>
          <p:nvPr/>
        </p:nvSpPr>
        <p:spPr>
          <a:xfrm>
            <a:off x="59233" y="654498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999206" y="1295400"/>
            <a:ext cx="314558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Beneficios de SCFA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685800" y="1981706"/>
            <a:ext cx="2298910" cy="3170099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Altos niveles de SCFA</a:t>
            </a:r>
          </a:p>
          <a:p>
            <a:pPr eaLnBrk="1" hangingPunct="1"/>
            <a:r>
              <a:rPr lang="es-ES" sz="1200" b="1" dirty="0" smtClean="0"/>
              <a:t> 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dirty="0" smtClean="0"/>
              <a:t>Correlación con </a:t>
            </a:r>
            <a:r>
              <a:rPr lang="es-ES" b="1" dirty="0" smtClean="0"/>
              <a:t>menos obesidad </a:t>
            </a:r>
            <a:r>
              <a:rPr lang="es-ES" dirty="0" smtClean="0"/>
              <a:t>inducida por </a:t>
            </a:r>
            <a:r>
              <a:rPr lang="es-ES" b="1" dirty="0" smtClean="0"/>
              <a:t>dieta</a:t>
            </a:r>
            <a:r>
              <a:rPr lang="es-ES" dirty="0" smtClean="0"/>
              <a:t> 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Menos</a:t>
            </a:r>
          </a:p>
          <a:p>
            <a:pPr marL="182563" indent="-182563"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resistencia a la insulina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123802" y="1981706"/>
            <a:ext cx="2471558" cy="2400657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Butirato y </a:t>
            </a:r>
            <a:r>
              <a:rPr lang="es-ES" dirty="0" err="1" smtClean="0"/>
              <a:t>propionato</a:t>
            </a:r>
            <a:endParaRPr lang="es-ES" dirty="0" smtClean="0"/>
          </a:p>
          <a:p>
            <a:pPr eaLnBrk="1" hangingPunct="1"/>
            <a:endParaRPr lang="es-ES" sz="1200" b="1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Parecen controlar hormonas intestinales 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/>
              <a:t>R</a:t>
            </a:r>
            <a:r>
              <a:rPr lang="es-ES" sz="1800" dirty="0" smtClean="0"/>
              <a:t>educir apetito e ingesta en ratones</a:t>
            </a:r>
            <a:endParaRPr lang="es-ES" sz="1800" dirty="0"/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3257048" y="1981706"/>
            <a:ext cx="2609656" cy="4185761"/>
          </a:xfrm>
          <a:prstGeom prst="rect">
            <a:avLst/>
          </a:prstGeom>
          <a:solidFill>
            <a:srgbClr val="FFD9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SCFA</a:t>
            </a:r>
          </a:p>
          <a:p>
            <a:pPr eaLnBrk="1" hangingPunct="1"/>
            <a:endParaRPr lang="es-ES" sz="1200" b="1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Aumentan flujo sanguíneo</a:t>
            </a:r>
            <a:r>
              <a:rPr lang="es-ES" sz="1800" dirty="0" smtClean="0"/>
              <a:t> al colon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Efecto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trófico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Efecto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antiinflam</a:t>
            </a:r>
            <a:r>
              <a:rPr lang="es-ES" sz="1800" dirty="0" smtClean="0"/>
              <a:t>.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/>
              <a:t>Promueven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reabsorción sodio y agua</a:t>
            </a:r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endParaRPr lang="es-ES" sz="800" dirty="0" smtClean="0"/>
          </a:p>
          <a:p>
            <a:pPr marL="182563" indent="-182563" eaLnBrk="1" hangingPunct="1">
              <a:buFont typeface="Arial" panose="020B0604020202020204" pitchFamily="34" charset="0"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Rehidratación oral</a:t>
            </a:r>
            <a:r>
              <a:rPr lang="es-ES" sz="1800" dirty="0" smtClean="0"/>
              <a:t> con almidones  resistentes a amilasa (cólera)</a:t>
            </a:r>
            <a:endParaRPr lang="es-ES" sz="1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021238" y="596271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Valdes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of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BMJ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8;361:j2179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990600" y="391180"/>
            <a:ext cx="213638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Microbiota Intestinal      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Funciones Metabólicas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17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28700"/>
            <a:ext cx="7620000" cy="4953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048903" y="374543"/>
            <a:ext cx="5184475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Eje Microbioma-</a:t>
            </a:r>
            <a:r>
              <a:rPr lang="es-VE" sz="2400" dirty="0" err="1" smtClean="0">
                <a:latin typeface="Comic Sans MS" panose="030F0702030302020204" pitchFamily="66" charset="0"/>
              </a:rPr>
              <a:t>Metaboloma</a:t>
            </a:r>
            <a:r>
              <a:rPr lang="es-VE" sz="2400" dirty="0" smtClean="0">
                <a:latin typeface="Comic Sans MS" panose="030F0702030302020204" pitchFamily="66" charset="0"/>
              </a:rPr>
              <a:t>-Salud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27823" y="6099320"/>
            <a:ext cx="428835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CC.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Hsua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Diet Influence Our Health by Altering Intestinal</a:t>
            </a:r>
          </a:p>
          <a:p>
            <a:pPr algn="ctr"/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Fecal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March/April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3 Issue 2 e00187-17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90600" y="1143000"/>
            <a:ext cx="1828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761097" y="1127732"/>
            <a:ext cx="228780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Diversidad de dieta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867400" y="1524000"/>
            <a:ext cx="1371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5788325" y="1497064"/>
            <a:ext cx="242887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276600" y="5410200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2694924" y="5351585"/>
            <a:ext cx="147027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Metabolitos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248400" y="5709166"/>
            <a:ext cx="2133600" cy="287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7131897" y="5526734"/>
            <a:ext cx="1433406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Diferentes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estados de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9 Rectángulo"/>
          <p:cNvSpPr/>
          <p:nvPr/>
        </p:nvSpPr>
        <p:spPr>
          <a:xfrm>
            <a:off x="684921" y="192142"/>
            <a:ext cx="1524879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Microbiota </a:t>
            </a:r>
            <a:r>
              <a:rPr lang="en-US" sz="1200" dirty="0" err="1" smtClean="0">
                <a:latin typeface="Comic Sans MS" pitchFamily="66" charset="0"/>
              </a:rPr>
              <a:t>Intest</a:t>
            </a:r>
            <a:r>
              <a:rPr lang="en-US" sz="1200" dirty="0" smtClean="0">
                <a:latin typeface="Comic Sans MS" pitchFamily="66" charset="0"/>
              </a:rPr>
              <a:t>.</a:t>
            </a:r>
          </a:p>
          <a:p>
            <a:r>
              <a:rPr lang="en-US" sz="1200" b="1" dirty="0" err="1" smtClean="0">
                <a:latin typeface="Comic Sans MS" pitchFamily="66" charset="0"/>
              </a:rPr>
              <a:t>Funciones</a:t>
            </a:r>
            <a:r>
              <a:rPr lang="en-US" sz="1200" b="1" dirty="0" smtClean="0">
                <a:latin typeface="Comic Sans MS" pitchFamily="66" charset="0"/>
              </a:rPr>
              <a:t> </a:t>
            </a:r>
            <a:r>
              <a:rPr lang="en-US" sz="1200" b="1" dirty="0" err="1" smtClean="0">
                <a:latin typeface="Comic Sans MS" pitchFamily="66" charset="0"/>
              </a:rPr>
              <a:t>Metabolitos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5337" y="3723376"/>
            <a:ext cx="1692644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El Microbiota </a:t>
            </a:r>
            <a:r>
              <a:rPr lang="en-US" sz="1600" dirty="0">
                <a:latin typeface="Comic Sans MS" panose="030F0702030302020204" pitchFamily="66" charset="0"/>
              </a:rPr>
              <a:t>I</a:t>
            </a:r>
            <a:r>
              <a:rPr lang="en-US" sz="1600" dirty="0" smtClean="0">
                <a:latin typeface="Comic Sans MS" panose="030F0702030302020204" pitchFamily="66" charset="0"/>
              </a:rPr>
              <a:t>ntestinal produce un </a:t>
            </a:r>
            <a:r>
              <a:rPr lang="en-US" sz="1600" dirty="0" err="1" smtClean="0">
                <a:latin typeface="Comic Sans MS" panose="030F0702030302020204" pitchFamily="66" charset="0"/>
              </a:rPr>
              <a:t>amplio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rango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hablan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coevolucionaron</a:t>
            </a:r>
            <a:r>
              <a:rPr lang="en-US" sz="1600" dirty="0" smtClean="0">
                <a:latin typeface="Comic Sans MS" panose="030F0702030302020204" pitchFamily="66" charset="0"/>
              </a:rPr>
              <a:t> en el </a:t>
            </a:r>
            <a:r>
              <a:rPr lang="en-US" sz="1600" dirty="0" err="1" smtClean="0">
                <a:latin typeface="Comic Sans MS" panose="030F0702030302020204" pitchFamily="66" charset="0"/>
              </a:rPr>
              <a:t>cuerpo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humano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millones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años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134790" y="225623"/>
            <a:ext cx="474810" cy="307777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2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4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 animBg="1"/>
      <p:bldP spid="9" grpId="0" animBg="1"/>
      <p:bldP spid="12" grpId="0"/>
      <p:bldP spid="16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344504" y="1467884"/>
            <a:ext cx="6819900" cy="4370427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“El TGI </a:t>
            </a:r>
            <a:r>
              <a:rPr lang="en-US" dirty="0" err="1" smtClean="0">
                <a:latin typeface="Comic Sans MS" panose="030F0702030302020204" pitchFamily="66" charset="0"/>
              </a:rPr>
              <a:t>aloja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altamente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mutualista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diversa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cantidad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especializados</a:t>
            </a:r>
            <a:r>
              <a:rPr lang="en-US" dirty="0" smtClean="0">
                <a:latin typeface="Comic Sans MS" panose="030F0702030302020204" pitchFamily="66" charset="0"/>
              </a:rPr>
              <a:t>. El </a:t>
            </a:r>
            <a:r>
              <a:rPr lang="en-US" dirty="0">
                <a:latin typeface="Comic Sans MS" panose="030F0702030302020204" pitchFamily="66" charset="0"/>
              </a:rPr>
              <a:t>microbiota </a:t>
            </a:r>
            <a:r>
              <a:rPr lang="en-US" dirty="0" smtClean="0"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latin typeface="Comic Sans MS" panose="030F0702030302020204" pitchFamily="66" charset="0"/>
              </a:rPr>
              <a:t>usa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para </a:t>
            </a:r>
            <a:r>
              <a:rPr lang="en-US" b="1" dirty="0" err="1" smtClean="0">
                <a:latin typeface="Comic Sans MS" panose="030F0702030302020204" pitchFamily="66" charset="0"/>
              </a:rPr>
              <a:t>comunicarse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con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humano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podrían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potencialmente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usados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tratar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conocer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cuáles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cómo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derivados</a:t>
            </a:r>
            <a:r>
              <a:rPr lang="en-US" dirty="0" smtClean="0">
                <a:latin typeface="Comic Sans MS" panose="030F0702030302020204" pitchFamily="66" charset="0"/>
              </a:rPr>
              <a:t> de  microbiota </a:t>
            </a:r>
            <a:r>
              <a:rPr lang="en-US" dirty="0" err="1" smtClean="0">
                <a:latin typeface="Comic Sans MS" panose="030F0702030302020204" pitchFamily="66" charset="0"/>
              </a:rPr>
              <a:t>afectan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humana</a:t>
            </a:r>
            <a:r>
              <a:rPr lang="en-US" dirty="0" smtClean="0">
                <a:latin typeface="Comic Sans MS" panose="030F0702030302020204" pitchFamily="66" charset="0"/>
              </a:rPr>
              <a:t>, se ha </a:t>
            </a:r>
            <a:r>
              <a:rPr lang="en-US" dirty="0" err="1" smtClean="0">
                <a:latin typeface="Comic Sans MS" panose="030F0702030302020204" pitchFamily="66" charset="0"/>
              </a:rPr>
              <a:t>propuesto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eje</a:t>
            </a:r>
            <a:r>
              <a:rPr lang="en-US" b="1" dirty="0" smtClean="0">
                <a:latin typeface="Comic Sans MS" panose="030F0702030302020204" pitchFamily="66" charset="0"/>
              </a:rPr>
              <a:t> ‘microbiota-</a:t>
            </a:r>
            <a:r>
              <a:rPr lang="en-US" b="1" dirty="0" err="1" smtClean="0">
                <a:latin typeface="Comic Sans MS" panose="030F0702030302020204" pitchFamily="66" charset="0"/>
              </a:rPr>
              <a:t>metaboloma</a:t>
            </a:r>
            <a:r>
              <a:rPr lang="en-US" b="1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salud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humana</a:t>
            </a:r>
            <a:r>
              <a:rPr lang="en-US" dirty="0" smtClean="0">
                <a:latin typeface="Comic Sans MS" panose="030F0702030302020204" pitchFamily="66" charset="0"/>
              </a:rPr>
              <a:t>’. </a:t>
            </a:r>
          </a:p>
          <a:p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Se ha </a:t>
            </a:r>
            <a:r>
              <a:rPr lang="en-US" dirty="0" err="1" smtClean="0">
                <a:latin typeface="Comic Sans MS" panose="030F0702030302020204" pitchFamily="66" charset="0"/>
              </a:rPr>
              <a:t>diseñado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estrategia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combina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análisis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fenotípicos</a:t>
            </a:r>
            <a:r>
              <a:rPr lang="en-US" b="1" dirty="0" smtClean="0"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latin typeface="Comic Sans MS" panose="030F0702030302020204" pitchFamily="66" charset="0"/>
              </a:rPr>
              <a:t>químicos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genómicos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explorar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maravillas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bioactivas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encontradas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heces</a:t>
            </a:r>
            <a:r>
              <a:rPr lang="en-US" b="1" dirty="0" smtClean="0">
                <a:latin typeface="Comic Sans MS" panose="030F0702030302020204" pitchFamily="66" charset="0"/>
              </a:rPr>
              <a:t> e 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latin typeface="Comic Sans MS" panose="030F0702030302020204" pitchFamily="66" charset="0"/>
              </a:rPr>
              <a:t>. Se </a:t>
            </a:r>
            <a:r>
              <a:rPr lang="en-US" dirty="0" err="1" smtClean="0">
                <a:latin typeface="Comic Sans MS" panose="030F0702030302020204" pitchFamily="66" charset="0"/>
              </a:rPr>
              <a:t>espera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metabolómica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hará</a:t>
            </a:r>
            <a:r>
              <a:rPr lang="en-US" dirty="0" smtClean="0">
                <a:latin typeface="Comic Sans MS" panose="030F0702030302020204" pitchFamily="66" charset="0"/>
              </a:rPr>
              <a:t> un </a:t>
            </a:r>
            <a:r>
              <a:rPr lang="en-US" b="1" dirty="0" err="1" smtClean="0">
                <a:latin typeface="Comic Sans MS" panose="030F0702030302020204" pitchFamily="66" charset="0"/>
              </a:rPr>
              <a:t>puente</a:t>
            </a:r>
            <a:r>
              <a:rPr lang="en-US" b="1" dirty="0" smtClean="0">
                <a:latin typeface="Comic Sans MS" panose="030F0702030302020204" pitchFamily="66" charset="0"/>
              </a:rPr>
              <a:t> entre </a:t>
            </a:r>
            <a:r>
              <a:rPr lang="en-US" b="1" dirty="0" err="1" smtClean="0">
                <a:latin typeface="Comic Sans MS" panose="030F0702030302020204" pitchFamily="66" charset="0"/>
              </a:rPr>
              <a:t>microbiología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salud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humana</a:t>
            </a:r>
            <a:r>
              <a:rPr lang="en-US" dirty="0" smtClean="0">
                <a:latin typeface="Comic Sans MS" panose="030F0702030302020204" pitchFamily="66" charset="0"/>
              </a:rPr>
              <a:t>”.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66978" y="461767"/>
            <a:ext cx="421004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Eje microbiota intestinal-</a:t>
            </a:r>
            <a:r>
              <a:rPr lang="es-VE" sz="2400" dirty="0" err="1" smtClean="0">
                <a:latin typeface="Comic Sans MS" panose="030F0702030302020204" pitchFamily="66" charset="0"/>
              </a:rPr>
              <a:t>metaboloma</a:t>
            </a:r>
            <a:r>
              <a:rPr lang="es-VE" sz="2400" dirty="0" smtClean="0">
                <a:latin typeface="Comic Sans MS" panose="030F0702030302020204" pitchFamily="66" charset="0"/>
              </a:rPr>
              <a:t>-salud humana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9 Rectángulo"/>
          <p:cNvSpPr/>
          <p:nvPr/>
        </p:nvSpPr>
        <p:spPr>
          <a:xfrm>
            <a:off x="129573" y="593373"/>
            <a:ext cx="12420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400" b="1" dirty="0" err="1" smtClean="0">
                <a:latin typeface="Comic Sans MS" pitchFamily="66" charset="0"/>
              </a:rPr>
              <a:t>Metabolitos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29573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44504" y="5974158"/>
            <a:ext cx="6606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CC.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Hsua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Diet Influence Our Health by Altering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Fecal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March/April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3 Issue 2 e00187-17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24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28" y="1371600"/>
            <a:ext cx="6096000" cy="458152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723932" y="403289"/>
            <a:ext cx="6376095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 smtClean="0">
                <a:latin typeface="Comic Sans MS" panose="030F0702030302020204" pitchFamily="66" charset="0"/>
              </a:rPr>
              <a:t>Caracterización de Metabolitos Especializados </a:t>
            </a:r>
            <a:r>
              <a:rPr lang="es-VE" sz="2200" dirty="0">
                <a:latin typeface="Comic Sans MS" panose="030F0702030302020204" pitchFamily="66" charset="0"/>
              </a:rPr>
              <a:t>del </a:t>
            </a:r>
            <a:r>
              <a:rPr lang="es-VE" sz="2200" dirty="0" smtClean="0">
                <a:latin typeface="Comic Sans MS" panose="030F0702030302020204" pitchFamily="66" charset="0"/>
              </a:rPr>
              <a:t>o modificados por Microbiota</a:t>
            </a:r>
            <a:endParaRPr lang="es-VE" sz="2200" dirty="0">
              <a:latin typeface="Comic Sans MS" panose="030F0702030302020204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59656" y="4947327"/>
            <a:ext cx="1701364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HFD: </a:t>
            </a:r>
            <a:r>
              <a:rPr lang="es-VE" sz="1200" dirty="0" smtClean="0">
                <a:latin typeface="Comic Sans MS" panose="030F0702030302020204" pitchFamily="66" charset="0"/>
              </a:rPr>
              <a:t>dieta alta en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        grasa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GNPS</a:t>
            </a:r>
            <a:r>
              <a:rPr lang="es-VE" sz="1200" dirty="0" smtClean="0">
                <a:latin typeface="Comic Sans MS" panose="030F0702030302020204" pitchFamily="66" charset="0"/>
              </a:rPr>
              <a:t>: global natural  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        </a:t>
            </a:r>
            <a:r>
              <a:rPr lang="es-VE" sz="1200" dirty="0" err="1" smtClean="0">
                <a:latin typeface="Comic Sans MS" panose="030F0702030302020204" pitchFamily="66" charset="0"/>
              </a:rPr>
              <a:t>product</a:t>
            </a:r>
            <a:r>
              <a:rPr lang="es-VE" sz="1200" dirty="0" smtClean="0">
                <a:latin typeface="Comic Sans MS" panose="030F0702030302020204" pitchFamily="66" charset="0"/>
              </a:rPr>
              <a:t> social  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        molecular  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         </a:t>
            </a:r>
            <a:r>
              <a:rPr lang="es-VE" sz="1200" dirty="0" err="1" smtClean="0">
                <a:latin typeface="Comic Sans MS" panose="030F0702030302020204" pitchFamily="66" charset="0"/>
              </a:rPr>
              <a:t>networking</a:t>
            </a:r>
            <a:endParaRPr lang="es-VE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0164" y="1898357"/>
            <a:ext cx="1513542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¿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</a:rPr>
              <a:t> del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metaboloma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tan </a:t>
            </a:r>
            <a:r>
              <a:rPr lang="en-US" sz="1600" dirty="0" err="1" smtClean="0">
                <a:latin typeface="Comic Sans MS" panose="030F0702030302020204" pitchFamily="66" charset="0"/>
              </a:rPr>
              <a:t>importante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l</a:t>
            </a:r>
            <a:r>
              <a:rPr lang="en-US" sz="1600" dirty="0" smtClean="0">
                <a:latin typeface="Comic Sans MS" panose="030F0702030302020204" pitchFamily="66" charset="0"/>
              </a:rPr>
              <a:t>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microbiana</a:t>
            </a:r>
            <a:r>
              <a:rPr lang="en-US" sz="1600" dirty="0" smtClean="0">
                <a:latin typeface="Comic Sans MS" panose="030F0702030302020204" pitchFamily="66" charset="0"/>
              </a:rPr>
              <a:t> para la </a:t>
            </a:r>
            <a:r>
              <a:rPr lang="en-US" sz="1600" dirty="0" err="1" smtClean="0">
                <a:latin typeface="Comic Sans MS" panose="030F0702030302020204" pitchFamily="66" charset="0"/>
              </a:rPr>
              <a:t>salud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humana</a:t>
            </a:r>
            <a:r>
              <a:rPr lang="en-US" sz="1600" dirty="0" smtClean="0">
                <a:latin typeface="Comic Sans MS" panose="030F0702030302020204" pitchFamily="66" charset="0"/>
              </a:rPr>
              <a:t>?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046364" y="4343400"/>
            <a:ext cx="1053664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7144948" y="4325148"/>
            <a:ext cx="156645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Metabolitos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especializados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4" name="9 Rectángulo"/>
          <p:cNvSpPr/>
          <p:nvPr/>
        </p:nvSpPr>
        <p:spPr>
          <a:xfrm>
            <a:off x="129573" y="593373"/>
            <a:ext cx="12420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400" b="1" dirty="0" err="1" smtClean="0">
                <a:latin typeface="Comic Sans MS" pitchFamily="66" charset="0"/>
              </a:rPr>
              <a:t>Metabolitos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129573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272729" y="6199313"/>
            <a:ext cx="6606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CC.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Hsua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Diet Influence Our Health by Altering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Fecal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March/April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3 Issue 2 e00187-17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286000" y="3352800"/>
            <a:ext cx="1143000" cy="188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0" name="Rectángulo 9"/>
          <p:cNvSpPr/>
          <p:nvPr/>
        </p:nvSpPr>
        <p:spPr>
          <a:xfrm>
            <a:off x="5867400" y="2655779"/>
            <a:ext cx="1143001" cy="273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117554" y="3352800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16S RNA análisis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642399" y="2623108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LC-MSMS análisis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705392" y="4240106"/>
            <a:ext cx="870648" cy="361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4800600" y="4343400"/>
            <a:ext cx="1066800" cy="257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Elipse 2"/>
          <p:cNvSpPr/>
          <p:nvPr/>
        </p:nvSpPr>
        <p:spPr>
          <a:xfrm>
            <a:off x="5585429" y="3144468"/>
            <a:ext cx="1600200" cy="1545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2286000" y="4038600"/>
            <a:ext cx="1311446" cy="184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2117554" y="3937643"/>
            <a:ext cx="1614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Microbiota especial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438291" y="4196973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Cultivo in vitro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791425" y="4298270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LC-MSMS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análisis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991404" y="4376702"/>
            <a:ext cx="844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821577" y="4285298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GNPS análisis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804844" y="5763194"/>
            <a:ext cx="1379965" cy="332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5718827" y="5716521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LC-MSMS análisis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286000" y="5028660"/>
            <a:ext cx="1152291" cy="229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2193397" y="4965396"/>
            <a:ext cx="1550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Ratón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gnotobiótico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233535" y="1981200"/>
            <a:ext cx="382230" cy="271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2941723" y="1981200"/>
            <a:ext cx="802099" cy="123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2192304" y="1954128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HFD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941723" y="1965917"/>
            <a:ext cx="1374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HFD + Inductor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94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466021" y="1403611"/>
            <a:ext cx="66294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Se ha </a:t>
            </a:r>
            <a:r>
              <a:rPr lang="en-US" sz="2000" dirty="0" err="1" smtClean="0">
                <a:latin typeface="Comic Sans MS" panose="030F0702030302020204" pitchFamily="66" charset="0"/>
              </a:rPr>
              <a:t>empleado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metodología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sistemática</a:t>
            </a:r>
            <a:r>
              <a:rPr lang="en-US" sz="2000" dirty="0" smtClean="0">
                <a:latin typeface="Comic Sans MS" panose="030F0702030302020204" pitchFamily="66" charset="0"/>
              </a:rPr>
              <a:t> y universal  para </a:t>
            </a:r>
            <a:r>
              <a:rPr lang="en-US" sz="2000" dirty="0" err="1" smtClean="0">
                <a:latin typeface="Comic Sans MS" panose="030F0702030302020204" pitchFamily="66" charset="0"/>
              </a:rPr>
              <a:t>extraer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metaboloma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especializado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intestinal.</a:t>
            </a:r>
          </a:p>
          <a:p>
            <a:pPr marL="182563" indent="-182563"/>
            <a:endParaRPr lang="en-US" sz="2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También</a:t>
            </a:r>
            <a:r>
              <a:rPr lang="en-US" sz="2000" dirty="0" smtClean="0">
                <a:latin typeface="Comic Sans MS" panose="030F0702030302020204" pitchFamily="66" charset="0"/>
              </a:rPr>
              <a:t> se </a:t>
            </a:r>
            <a:r>
              <a:rPr lang="en-US" sz="2000" dirty="0" err="1" smtClean="0">
                <a:latin typeface="Comic Sans MS" panose="030F0702030302020204" pitchFamily="66" charset="0"/>
              </a:rPr>
              <a:t>compara</a:t>
            </a:r>
            <a:r>
              <a:rPr lang="en-US" sz="2000" dirty="0" smtClean="0">
                <a:latin typeface="Comic Sans MS" panose="030F0702030302020204" pitchFamily="66" charset="0"/>
              </a:rPr>
              <a:t> los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resultados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análisis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latin typeface="Comic Sans MS" panose="030F0702030302020204" pitchFamily="66" charset="0"/>
              </a:rPr>
              <a:t>16S </a:t>
            </a:r>
            <a:r>
              <a:rPr lang="en-US" sz="2000" b="1" dirty="0">
                <a:latin typeface="Comic Sans MS" panose="030F0702030302020204" pitchFamily="66" charset="0"/>
              </a:rPr>
              <a:t>RNA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de </a:t>
            </a:r>
            <a:r>
              <a:rPr lang="en-US" sz="2000" dirty="0" err="1" smtClean="0">
                <a:latin typeface="Comic Sans MS" panose="030F0702030302020204" pitchFamily="66" charset="0"/>
              </a:rPr>
              <a:t>heces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2000" dirty="0" smtClean="0">
                <a:latin typeface="Comic Sans MS" panose="030F0702030302020204" pitchFamily="66" charset="0"/>
              </a:rPr>
              <a:t> grupos de </a:t>
            </a:r>
            <a:r>
              <a:rPr lang="en-US" sz="2000" dirty="0" err="1" smtClean="0">
                <a:latin typeface="Comic Sans MS" panose="030F0702030302020204" pitchFamily="66" charset="0"/>
              </a:rPr>
              <a:t>ratones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alimentados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alta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grasa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extractos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químicos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otras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fuentes</a:t>
            </a:r>
            <a:r>
              <a:rPr lang="en-US" sz="2000" dirty="0" smtClean="0">
                <a:latin typeface="Comic Sans MS" panose="030F0702030302020204" pitchFamily="66" charset="0"/>
              </a:rPr>
              <a:t> de comida (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inductor) para </a:t>
            </a:r>
            <a:r>
              <a:rPr lang="en-US" sz="2000" dirty="0" err="1" smtClean="0">
                <a:latin typeface="Comic Sans MS" panose="030F0702030302020204" pitchFamily="66" charset="0"/>
              </a:rPr>
              <a:t>características</a:t>
            </a:r>
            <a:r>
              <a:rPr lang="en-US" sz="2000" dirty="0" smtClean="0">
                <a:latin typeface="Comic Sans MS" panose="030F0702030302020204" pitchFamily="66" charset="0"/>
              </a:rPr>
              <a:t> de microbioma.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El </a:t>
            </a:r>
            <a:r>
              <a:rPr lang="en-US" sz="2000" dirty="0" err="1" smtClean="0">
                <a:latin typeface="Comic Sans MS" panose="030F0702030302020204" pitchFamily="66" charset="0"/>
              </a:rPr>
              <a:t>subsecuente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metaboloma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cada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grupo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muestras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fecales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asi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cultivos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microbianos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son </a:t>
            </a:r>
            <a:r>
              <a:rPr lang="en-US" sz="2000" dirty="0" err="1" smtClean="0">
                <a:latin typeface="Comic Sans MS" panose="030F0702030302020204" pitchFamily="66" charset="0"/>
              </a:rPr>
              <a:t>luego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visualizados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usando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GNPS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969833" y="5604043"/>
            <a:ext cx="49282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CC.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Hsua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Diet Influence Our Health by Altering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Fecal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March/April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3 Issue 2 e00187-17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2400" y="5368560"/>
            <a:ext cx="1752600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GNPS</a:t>
            </a:r>
            <a:r>
              <a:rPr lang="es-VE" sz="1400" dirty="0">
                <a:latin typeface="Comic Sans MS" panose="030F0702030302020204" pitchFamily="66" charset="0"/>
              </a:rPr>
              <a:t>: </a:t>
            </a:r>
            <a:r>
              <a:rPr lang="es-VE" sz="1400" i="1" dirty="0">
                <a:latin typeface="Comic Sans MS" panose="030F0702030302020204" pitchFamily="66" charset="0"/>
              </a:rPr>
              <a:t>global natural </a:t>
            </a:r>
            <a:r>
              <a:rPr lang="es-VE" sz="1400" i="1" dirty="0" smtClean="0">
                <a:latin typeface="Comic Sans MS" panose="030F0702030302020204" pitchFamily="66" charset="0"/>
              </a:rPr>
              <a:t>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product</a:t>
            </a:r>
            <a:r>
              <a:rPr lang="es-VE" sz="1400" i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400" i="1" dirty="0" smtClean="0">
                <a:latin typeface="Comic Sans MS" panose="030F0702030302020204" pitchFamily="66" charset="0"/>
              </a:rPr>
              <a:t>social molecular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networking</a:t>
            </a:r>
            <a:endParaRPr lang="es-VE" sz="1400" i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827772" y="834942"/>
            <a:ext cx="348845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Estudio de </a:t>
            </a:r>
            <a:r>
              <a:rPr lang="es-VE" sz="2400" dirty="0" err="1" smtClean="0">
                <a:latin typeface="Comic Sans MS" panose="030F0702030302020204" pitchFamily="66" charset="0"/>
              </a:rPr>
              <a:t>metaboloma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9 Rectángulo"/>
          <p:cNvSpPr/>
          <p:nvPr/>
        </p:nvSpPr>
        <p:spPr>
          <a:xfrm>
            <a:off x="129573" y="593373"/>
            <a:ext cx="1336448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600" b="1" dirty="0" err="1" smtClean="0">
                <a:latin typeface="Comic Sans MS" pitchFamily="66" charset="0"/>
              </a:rPr>
              <a:t>Metabolitos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29573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5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253449" y="6211966"/>
            <a:ext cx="6606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Lyu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CC.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Hsua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Diet Influence Our Health by Altering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Derived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Fecal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Metabolites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March/April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3 Issue 2 e00187-17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535004" y="1130407"/>
            <a:ext cx="6629400" cy="4770537"/>
          </a:xfrm>
          <a:prstGeom prst="rect">
            <a:avLst/>
          </a:prstGeom>
          <a:solidFill>
            <a:srgbClr val="FEF2E8"/>
          </a:solidFill>
        </p:spPr>
        <p:txBody>
          <a:bodyPr wrap="square">
            <a:spAutoFit/>
          </a:bodyPr>
          <a:lstStyle/>
          <a:p>
            <a:endParaRPr lang="en-US" sz="800" b="1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GNPS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plataforma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línea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basada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espectrometría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masas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permite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similares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estructuralmente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categorizados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grupos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basados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similaridad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tandem mass spectral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</a:rPr>
              <a:t> forma, miles de </a:t>
            </a:r>
            <a:r>
              <a:rPr lang="en-US" dirty="0" err="1" smtClean="0">
                <a:latin typeface="Comic Sans MS" panose="030F0702030302020204" pitchFamily="66" charset="0"/>
              </a:rPr>
              <a:t>moléculas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comida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contenido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intestinal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células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en-US" dirty="0" smtClean="0">
                <a:latin typeface="Comic Sans MS" panose="030F0702030302020204" pitchFamily="66" charset="0"/>
              </a:rPr>
              <a:t>e </a:t>
            </a:r>
            <a:r>
              <a:rPr lang="en-US" dirty="0" err="1" smtClean="0">
                <a:latin typeface="Comic Sans MS" panose="030F0702030302020204" pitchFamily="66" charset="0"/>
              </a:rPr>
              <a:t>incluso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cultivos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podrían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sistemáticamente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comparados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clasificados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basados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similitudes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estructurales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Incluso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importante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bacterianos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únicos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especie</a:t>
            </a:r>
            <a:r>
              <a:rPr lang="en-US" dirty="0" smtClean="0"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específica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muy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oculta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tremendo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fondo</a:t>
            </a:r>
            <a:r>
              <a:rPr lang="en-US" dirty="0" smtClean="0">
                <a:latin typeface="Comic Sans MS" panose="030F0702030302020204" pitchFamily="66" charset="0"/>
              </a:rPr>
              <a:t> “no </a:t>
            </a:r>
            <a:r>
              <a:rPr lang="en-US" dirty="0" err="1" smtClean="0"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latin typeface="Comic Sans MS" panose="030F0702030302020204" pitchFamily="66" charset="0"/>
              </a:rPr>
              <a:t>”  y 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metaboloma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especializado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todas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cientos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pudieran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fácilmente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reconocido</a:t>
            </a:r>
            <a:r>
              <a:rPr lang="en-US" dirty="0" err="1" smtClean="0">
                <a:latin typeface="Comic Sans MS" panose="030F0702030302020204" pitchFamily="66" charset="0"/>
              </a:rPr>
              <a:t>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57400" y="5873709"/>
            <a:ext cx="502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dirty="0">
                <a:latin typeface="Comic Sans MS" panose="030F0702030302020204" pitchFamily="66" charset="0"/>
              </a:rPr>
              <a:t>GNPS</a:t>
            </a:r>
            <a:r>
              <a:rPr lang="es-VE" sz="1400" dirty="0">
                <a:latin typeface="Comic Sans MS" panose="030F0702030302020204" pitchFamily="66" charset="0"/>
              </a:rPr>
              <a:t>: </a:t>
            </a:r>
            <a:r>
              <a:rPr lang="es-VE" sz="1400" i="1" dirty="0">
                <a:latin typeface="Comic Sans MS" panose="030F0702030302020204" pitchFamily="66" charset="0"/>
              </a:rPr>
              <a:t>global natural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product</a:t>
            </a:r>
            <a:r>
              <a:rPr lang="es-VE" sz="1400" i="1" dirty="0" smtClean="0">
                <a:latin typeface="Comic Sans MS" panose="030F0702030302020204" pitchFamily="66" charset="0"/>
              </a:rPr>
              <a:t> </a:t>
            </a:r>
            <a:r>
              <a:rPr lang="es-VE" sz="1400" i="1" dirty="0">
                <a:latin typeface="Comic Sans MS" panose="030F0702030302020204" pitchFamily="66" charset="0"/>
              </a:rPr>
              <a:t>social </a:t>
            </a:r>
            <a:r>
              <a:rPr lang="es-VE" sz="1400" i="1" dirty="0" smtClean="0">
                <a:latin typeface="Comic Sans MS" panose="030F0702030302020204" pitchFamily="66" charset="0"/>
              </a:rPr>
              <a:t>molecular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networking</a:t>
            </a:r>
            <a:endParaRPr lang="es-VE" sz="1400" i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031353" y="555443"/>
            <a:ext cx="308129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Estudio </a:t>
            </a:r>
            <a:r>
              <a:rPr lang="es-VE" sz="2400" dirty="0" err="1" smtClean="0">
                <a:latin typeface="Comic Sans MS" panose="030F0702030302020204" pitchFamily="66" charset="0"/>
              </a:rPr>
              <a:t>Metaboloma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6\MICROBIOMA SEMINARIO 2015-2016\F4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14" y="1201897"/>
            <a:ext cx="7308314" cy="544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1520" y="332656"/>
            <a:ext cx="254108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Complejidad….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21316" y="387992"/>
            <a:ext cx="3780202" cy="461665"/>
          </a:xfrm>
          <a:prstGeom prst="rect">
            <a:avLst/>
          </a:prstGeom>
          <a:solidFill>
            <a:srgbClr val="FFD9B3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Microbiota = </a:t>
            </a:r>
            <a:r>
              <a:rPr lang="es-VE" sz="2400" dirty="0" err="1" smtClean="0">
                <a:latin typeface="Comic Sans MS" pitchFamily="66" charset="0"/>
              </a:rPr>
              <a:t>metaboloma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04482" y="1180415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latin typeface="Comic Sans MS" pitchFamily="66" charset="0"/>
              </a:rPr>
              <a:t>Red de </a:t>
            </a:r>
            <a:r>
              <a:rPr lang="en-US" dirty="0" err="1" smtClean="0">
                <a:latin typeface="Comic Sans MS" pitchFamily="66" charset="0"/>
              </a:rPr>
              <a:t>más</a:t>
            </a:r>
            <a:r>
              <a:rPr lang="en-US" dirty="0" smtClean="0">
                <a:latin typeface="Comic Sans MS" pitchFamily="66" charset="0"/>
              </a:rPr>
              <a:t> 100 </a:t>
            </a:r>
            <a:r>
              <a:rPr lang="en-US" dirty="0" err="1" smtClean="0">
                <a:latin typeface="Comic Sans MS" pitchFamily="66" charset="0"/>
              </a:rPr>
              <a:t>metabolitos</a:t>
            </a:r>
            <a:r>
              <a:rPr lang="en-US" dirty="0" smtClean="0">
                <a:latin typeface="Comic Sans MS" pitchFamily="66" charset="0"/>
              </a:rPr>
              <a:t> antes y </a:t>
            </a:r>
            <a:r>
              <a:rPr lang="en-US" dirty="0" err="1" smtClean="0">
                <a:latin typeface="Comic Sans MS" pitchFamily="66" charset="0"/>
              </a:rPr>
              <a:t>después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transplante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intestino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delgado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66903" y="6329254"/>
            <a:ext cx="378813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A.L. Hartman et al, 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adopts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alternative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bowel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transplantation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PNAS 2009;</a:t>
            </a:r>
            <a:r>
              <a:rPr kumimoji="0" lang="es-VE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106: </a:t>
            </a:r>
            <a: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17187- 17192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3000" y="661845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971158" y="6063372"/>
            <a:ext cx="1167459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Rectángulo"/>
          <p:cNvSpPr/>
          <p:nvPr/>
        </p:nvSpPr>
        <p:spPr>
          <a:xfrm>
            <a:off x="982714" y="5054629"/>
            <a:ext cx="1167459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1591340" y="5909483"/>
            <a:ext cx="159851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Ac grasos libres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149998" y="4824613"/>
            <a:ext cx="130356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Aminoácidos </a:t>
            </a:r>
          </a:p>
          <a:p>
            <a:r>
              <a:rPr lang="es-VE" sz="1400" b="1" dirty="0" smtClean="0">
                <a:latin typeface="Comic Sans MS" pitchFamily="66" charset="0"/>
              </a:rPr>
              <a:t>y aminas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986750" y="2522012"/>
            <a:ext cx="1167459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709401" y="2522012"/>
            <a:ext cx="1092378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Ciclo urea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149536" y="2810765"/>
            <a:ext cx="810702" cy="193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1886136" y="2764216"/>
            <a:ext cx="1203433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Aromáticos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774598" y="1288519"/>
            <a:ext cx="645274" cy="261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2591327" y="1240214"/>
            <a:ext cx="106209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Vitaminas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4835191" y="1961015"/>
            <a:ext cx="1167459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4835192" y="1935848"/>
            <a:ext cx="1040216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Esteroles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516216" y="5573683"/>
            <a:ext cx="1167459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6638451" y="5548516"/>
            <a:ext cx="118494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Nucleótidos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826167" y="2743061"/>
            <a:ext cx="1857507" cy="328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6093016" y="2627959"/>
            <a:ext cx="1730375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Azúcares y </a:t>
            </a:r>
          </a:p>
          <a:p>
            <a:r>
              <a:rPr lang="es-VE" sz="1200" b="1" dirty="0" smtClean="0">
                <a:latin typeface="Comic Sans MS" pitchFamily="66" charset="0"/>
              </a:rPr>
              <a:t>alcoholes de azúcar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4158573" y="2907718"/>
            <a:ext cx="1667595" cy="257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4347426" y="2763655"/>
            <a:ext cx="1527982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Ácidos de azúcar </a:t>
            </a:r>
            <a:endParaRPr lang="es-VE" sz="1200" b="1" dirty="0">
              <a:latin typeface="Comic Sans MS" pitchFamily="66" charset="0"/>
            </a:endParaRPr>
          </a:p>
          <a:p>
            <a:r>
              <a:rPr lang="es-VE" sz="1200" b="1" dirty="0" smtClean="0">
                <a:latin typeface="Comic Sans MS" pitchFamily="66" charset="0"/>
              </a:rPr>
              <a:t>TCA y orgánicos</a:t>
            </a:r>
            <a:endParaRPr lang="es-VE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4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17426" r="16585" b="7849"/>
          <a:stretch/>
        </p:blipFill>
        <p:spPr>
          <a:xfrm>
            <a:off x="838199" y="1219200"/>
            <a:ext cx="7543801" cy="44196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98296" y="6295937"/>
            <a:ext cx="622478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A. Moya, M. Ferrer.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Functional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Redundancy-Induced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Subjected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Disturbance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Trends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24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10.1016/j.tim.2016.02.002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81200" y="1219200"/>
            <a:ext cx="8382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780193" y="533400"/>
            <a:ext cx="108161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Intest</a:t>
            </a:r>
            <a:r>
              <a:rPr lang="es-VE" sz="1200" b="1" dirty="0" smtClean="0">
                <a:latin typeface="Comic Sans MS" panose="030F0702030302020204" pitchFamily="66" charset="0"/>
              </a:rPr>
              <a:t>.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15319" y="544576"/>
            <a:ext cx="86273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Genes y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proteínas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824014" y="729242"/>
            <a:ext cx="104868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Metabolitos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628425" y="302567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Capa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Moco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130528" y="316262"/>
            <a:ext cx="123783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 inflamación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235628" y="998123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C. epiteliales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19800" y="5599501"/>
            <a:ext cx="107433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 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 resuelta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180221" y="5584612"/>
            <a:ext cx="118814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</a:t>
            </a:r>
          </a:p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comprometida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 rot="19679543">
            <a:off x="4273528" y="1944888"/>
            <a:ext cx="1600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 rot="19687124">
            <a:off x="4096702" y="1879097"/>
            <a:ext cx="2000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Enfoque de abajo arriba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 rot="784344">
            <a:off x="4270304" y="5062207"/>
            <a:ext cx="1755704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 rot="841871">
            <a:off x="4196136" y="4994889"/>
            <a:ext cx="2076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Enfoque de arriba abajo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792485" y="1767716"/>
            <a:ext cx="88391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5778056" y="1718600"/>
            <a:ext cx="11112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Balance energía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Motilidad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5792484" y="3962400"/>
            <a:ext cx="989704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5644317" y="3975970"/>
            <a:ext cx="132554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Tono </a:t>
            </a:r>
            <a:r>
              <a:rPr lang="es-VE" sz="1000" dirty="0" err="1" smtClean="0">
                <a:latin typeface="Comic Sans MS" panose="030F0702030302020204" pitchFamily="66" charset="0"/>
              </a:rPr>
              <a:t>inflamat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Integridad mucosa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Señales </a:t>
            </a:r>
            <a:r>
              <a:rPr lang="es-VE" sz="1000" dirty="0" err="1" smtClean="0">
                <a:latin typeface="Comic Sans MS" panose="030F0702030302020204" pitchFamily="66" charset="0"/>
              </a:rPr>
              <a:t>regul</a:t>
            </a:r>
            <a:r>
              <a:rPr lang="es-VE" sz="1000" dirty="0" smtClean="0">
                <a:latin typeface="Comic Sans MS" panose="030F0702030302020204" pitchFamily="66" charset="0"/>
              </a:rPr>
              <a:t>. apetito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315200" y="4343400"/>
            <a:ext cx="897523" cy="152400"/>
          </a:xfrm>
          <a:prstGeom prst="rect">
            <a:avLst/>
          </a:prstGeom>
          <a:solidFill>
            <a:srgbClr val="FAD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7235628" y="3249505"/>
            <a:ext cx="897523" cy="497615"/>
          </a:xfrm>
          <a:prstGeom prst="rect">
            <a:avLst/>
          </a:prstGeom>
          <a:solidFill>
            <a:srgbClr val="FAD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7260796" y="4310390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C. </a:t>
            </a:r>
            <a:r>
              <a:rPr lang="es-VE" sz="1100" dirty="0" err="1" smtClean="0">
                <a:latin typeface="Comic Sans MS" panose="030F0702030302020204" pitchFamily="66" charset="0"/>
              </a:rPr>
              <a:t>dendrít</a:t>
            </a:r>
            <a:r>
              <a:rPr lang="es-VE" sz="1100" dirty="0" smtClean="0">
                <a:latin typeface="Comic Sans MS" panose="030F0702030302020204" pitchFamily="66" charset="0"/>
              </a:rPr>
              <a:t>.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7154997" y="3249505"/>
            <a:ext cx="10839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C. </a:t>
            </a:r>
            <a:r>
              <a:rPr lang="es-VE" sz="1100" dirty="0">
                <a:latin typeface="Comic Sans MS" panose="030F0702030302020204" pitchFamily="66" charset="0"/>
              </a:rPr>
              <a:t>c</a:t>
            </a:r>
            <a:r>
              <a:rPr lang="es-VE" sz="1100" dirty="0" smtClean="0">
                <a:latin typeface="Comic Sans MS" panose="030F0702030302020204" pitchFamily="66" charset="0"/>
              </a:rPr>
              <a:t>on </a:t>
            </a:r>
            <a:r>
              <a:rPr lang="es-VE" sz="1100" dirty="0" err="1" smtClean="0">
                <a:latin typeface="Comic Sans MS" panose="030F0702030302020204" pitchFamily="66" charset="0"/>
              </a:rPr>
              <a:t>recept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de </a:t>
            </a:r>
            <a:r>
              <a:rPr lang="es-VE" sz="1100" dirty="0" err="1" smtClean="0">
                <a:latin typeface="Comic Sans MS" panose="030F0702030302020204" pitchFamily="66" charset="0"/>
              </a:rPr>
              <a:t>reconoc</a:t>
            </a:r>
            <a:r>
              <a:rPr lang="es-VE" sz="1100" dirty="0" smtClean="0">
                <a:latin typeface="Comic Sans MS" panose="030F0702030302020204" pitchFamily="66" charset="0"/>
              </a:rPr>
              <a:t>.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7543800" y="1279040"/>
            <a:ext cx="695148" cy="131523"/>
          </a:xfrm>
          <a:prstGeom prst="rect">
            <a:avLst/>
          </a:prstGeom>
          <a:solidFill>
            <a:srgbClr val="FAD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7684390" y="1410563"/>
            <a:ext cx="448761" cy="213529"/>
          </a:xfrm>
          <a:prstGeom prst="rect">
            <a:avLst/>
          </a:prstGeom>
          <a:solidFill>
            <a:srgbClr val="FAD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7379146" y="1227784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Folículos </a:t>
            </a:r>
            <a:r>
              <a:rPr lang="es-VE" sz="1100" dirty="0" err="1" smtClean="0">
                <a:latin typeface="Comic Sans MS" panose="030F0702030302020204" pitchFamily="66" charset="0"/>
              </a:rPr>
              <a:t>linf</a:t>
            </a:r>
            <a:r>
              <a:rPr lang="es-VE" sz="1100" dirty="0" smtClean="0">
                <a:latin typeface="Comic Sans MS" panose="030F0702030302020204" pitchFamily="66" charset="0"/>
              </a:rPr>
              <a:t>.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2133600" y="2602653"/>
            <a:ext cx="990600" cy="39048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2152725" y="2602653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Metabolitos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4" name="Elipse 33"/>
          <p:cNvSpPr/>
          <p:nvPr/>
        </p:nvSpPr>
        <p:spPr>
          <a:xfrm>
            <a:off x="1295400" y="3498312"/>
            <a:ext cx="790766" cy="1820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1199385" y="3443971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Microbios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2682014" y="3589351"/>
            <a:ext cx="823186" cy="1776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2804160" y="3813591"/>
            <a:ext cx="609600" cy="1734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2572343" y="3551981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Genes y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proteínas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0" name="9 Rectángulo"/>
          <p:cNvSpPr/>
          <p:nvPr/>
        </p:nvSpPr>
        <p:spPr>
          <a:xfrm>
            <a:off x="129573" y="606851"/>
            <a:ext cx="12420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400" b="1" dirty="0" err="1" smtClean="0">
                <a:latin typeface="Comic Sans MS" pitchFamily="66" charset="0"/>
              </a:rPr>
              <a:t>Metabolitos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41" name="4 CuadroTexto"/>
          <p:cNvSpPr txBox="1"/>
          <p:nvPr/>
        </p:nvSpPr>
        <p:spPr>
          <a:xfrm>
            <a:off x="129573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869680" y="5461501"/>
            <a:ext cx="306124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Microbiota, genes, proteínas y metabolitos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Abrir corchete 2"/>
          <p:cNvSpPr/>
          <p:nvPr/>
        </p:nvSpPr>
        <p:spPr>
          <a:xfrm rot="5400000">
            <a:off x="4373509" y="698762"/>
            <a:ext cx="142348" cy="81674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Abrir corchete 42"/>
          <p:cNvSpPr/>
          <p:nvPr/>
        </p:nvSpPr>
        <p:spPr>
          <a:xfrm rot="5400000">
            <a:off x="5306088" y="702681"/>
            <a:ext cx="150839" cy="810979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Abrir corchete 43"/>
          <p:cNvSpPr/>
          <p:nvPr/>
        </p:nvSpPr>
        <p:spPr>
          <a:xfrm rot="5400000">
            <a:off x="6207109" y="702681"/>
            <a:ext cx="150839" cy="810979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0" name="Conector recto 19"/>
          <p:cNvCxnSpPr>
            <a:stCxn id="10" idx="2"/>
          </p:cNvCxnSpPr>
          <p:nvPr/>
        </p:nvCxnSpPr>
        <p:spPr>
          <a:xfrm>
            <a:off x="6908310" y="764232"/>
            <a:ext cx="10154" cy="4885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 flipH="1">
            <a:off x="7037353" y="562063"/>
            <a:ext cx="341793" cy="7169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1511227" y="683075"/>
            <a:ext cx="157767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Redundancia 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Funcional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9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3" grpId="0" animBg="1"/>
      <p:bldP spid="14" grpId="0" animBg="1"/>
      <p:bldP spid="16" grpId="0"/>
      <p:bldP spid="17" grpId="0"/>
      <p:bldP spid="21" grpId="0" animBg="1"/>
      <p:bldP spid="23" grpId="0" animBg="1"/>
      <p:bldP spid="33" grpId="0"/>
      <p:bldP spid="35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285682" y="2895600"/>
            <a:ext cx="65726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 smtClean="0">
                <a:solidFill>
                  <a:schemeClr val="bg1"/>
                </a:solidFill>
                <a:latin typeface="Comic Sans MS" pitchFamily="66" charset="0"/>
              </a:rPr>
              <a:t>«In </a:t>
            </a:r>
            <a:r>
              <a:rPr lang="es-VE" sz="6000" dirty="0" err="1" smtClean="0">
                <a:solidFill>
                  <a:schemeClr val="bg1"/>
                </a:solidFill>
                <a:latin typeface="Comic Sans MS" pitchFamily="66" charset="0"/>
              </a:rPr>
              <a:t>gut</a:t>
            </a:r>
            <a:r>
              <a:rPr lang="es-VE" sz="60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VE" sz="6000" dirty="0" err="1" smtClean="0">
                <a:solidFill>
                  <a:schemeClr val="bg1"/>
                </a:solidFill>
                <a:latin typeface="Comic Sans MS" pitchFamily="66" charset="0"/>
              </a:rPr>
              <a:t>we</a:t>
            </a:r>
            <a:r>
              <a:rPr lang="es-VE" sz="6000" dirty="0" smtClean="0">
                <a:solidFill>
                  <a:schemeClr val="bg1"/>
                </a:solidFill>
                <a:latin typeface="Comic Sans MS" pitchFamily="66" charset="0"/>
              </a:rPr>
              <a:t> trust»</a:t>
            </a:r>
            <a:endParaRPr lang="es-VE" sz="6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72115" y="5255805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s-V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www.ingutwetrust.org/home.html</a:t>
            </a:r>
            <a:endParaRPr lang="es-V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32690" y="4455586"/>
            <a:ext cx="281038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Patrice</a:t>
            </a: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D. </a:t>
            </a:r>
            <a:r>
              <a:rPr lang="es-VE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Cani</a:t>
            </a:r>
            <a:endParaRPr lang="es-VE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Metabolism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and </a:t>
            </a:r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Nutrition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Lab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</a:p>
          <a:p>
            <a:pPr algn="r"/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Lovain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Drug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Research</a:t>
            </a:r>
            <a:r>
              <a:rPr lang="es-VE" sz="1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Institute</a:t>
            </a:r>
            <a:endParaRPr lang="es-VE" sz="1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15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2020623" y="2429671"/>
            <a:ext cx="5102754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Para </a:t>
            </a:r>
            <a:r>
              <a:rPr lang="en-US" sz="2400" dirty="0" err="1" smtClean="0">
                <a:latin typeface="Comic Sans MS" panose="030F0702030302020204" pitchFamily="66" charset="0"/>
              </a:rPr>
              <a:t>conocer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mejor</a:t>
            </a:r>
            <a:r>
              <a:rPr lang="en-US" sz="2400" dirty="0" smtClean="0">
                <a:latin typeface="Comic Sans MS" panose="030F0702030302020204" pitchFamily="66" charset="0"/>
              </a:rPr>
              <a:t> a la </a:t>
            </a:r>
            <a:r>
              <a:rPr lang="en-US" sz="24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400" dirty="0" smtClean="0">
                <a:latin typeface="Comic Sans MS" panose="030F0702030302020204" pitchFamily="66" charset="0"/>
              </a:rPr>
              <a:t>, </a:t>
            </a:r>
            <a:r>
              <a:rPr lang="en-US" sz="2400" dirty="0" err="1" smtClean="0">
                <a:latin typeface="Comic Sans MS" panose="030F0702030302020204" pitchFamily="66" charset="0"/>
              </a:rPr>
              <a:t>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necesario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enfocar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niveles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corresponden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b="1" dirty="0" smtClean="0">
                <a:latin typeface="Comic Sans MS" panose="030F0702030302020204" pitchFamily="66" charset="0"/>
              </a:rPr>
              <a:t>a genes,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proteínas</a:t>
            </a:r>
            <a:r>
              <a:rPr lang="en-US" sz="2400" b="1" dirty="0" smtClean="0">
                <a:latin typeface="Comic Sans MS" panose="030F0702030302020204" pitchFamily="66" charset="0"/>
              </a:rPr>
              <a:t> y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2400" b="1" dirty="0" smtClean="0">
                <a:latin typeface="Comic Sans MS" panose="030F0702030302020204" pitchFamily="66" charset="0"/>
              </a:rPr>
              <a:t>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activos</a:t>
            </a:r>
            <a:r>
              <a:rPr lang="en-US" sz="2400" dirty="0" smtClean="0">
                <a:latin typeface="Comic Sans MS" panose="030F0702030302020204" pitchFamily="66" charset="0"/>
              </a:rPr>
              <a:t> y </a:t>
            </a:r>
            <a:r>
              <a:rPr lang="en-US" sz="2400" b="1" dirty="0" smtClean="0">
                <a:latin typeface="Comic Sans MS" panose="030F0702030302020204" pitchFamily="66" charset="0"/>
              </a:rPr>
              <a:t>no solo </a:t>
            </a:r>
            <a:r>
              <a:rPr lang="en-US" sz="2400" dirty="0" err="1" smtClean="0">
                <a:latin typeface="Comic Sans MS" panose="030F0702030302020204" pitchFamily="66" charset="0"/>
              </a:rPr>
              <a:t>estudiar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b="1" dirty="0" err="1">
                <a:latin typeface="Comic Sans MS" panose="030F0702030302020204" pitchFamily="66" charset="0"/>
              </a:rPr>
              <a:t>composición</a:t>
            </a:r>
            <a:r>
              <a:rPr lang="en-US" sz="2400" b="1" dirty="0">
                <a:latin typeface="Comic Sans MS" panose="030F0702030302020204" pitchFamily="66" charset="0"/>
              </a:rPr>
              <a:t> y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función</a:t>
            </a:r>
            <a:r>
              <a:rPr lang="en-US" sz="2400" dirty="0" smtClean="0">
                <a:latin typeface="Comic Sans MS" panose="030F0702030302020204" pitchFamily="66" charset="0"/>
              </a:rPr>
              <a:t> del microbiota.</a:t>
            </a:r>
            <a:endParaRPr lang="en-US" sz="2400" dirty="0">
              <a:latin typeface="Comic Sans MS" panose="030F0702030302020204" pitchFamily="66" charset="0"/>
            </a:endParaRP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133600" y="5207913"/>
            <a:ext cx="487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Prados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our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stable or ever-changing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Apr 2016 </a:t>
            </a:r>
            <a:endParaRPr 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://www.gutmicrobiotaforhealth.com/en/gut-microbiome-stable-ever-changing/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66098" y="1805865"/>
            <a:ext cx="641180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Microbiota, genes, proteínas y metabolitos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9 Rectángulo"/>
          <p:cNvSpPr/>
          <p:nvPr/>
        </p:nvSpPr>
        <p:spPr>
          <a:xfrm>
            <a:off x="891573" y="404336"/>
            <a:ext cx="12420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400" b="1" dirty="0" err="1" smtClean="0">
                <a:latin typeface="Comic Sans MS" pitchFamily="66" charset="0"/>
              </a:rPr>
              <a:t>Metabolitos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74468" y="373558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68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447800" y="1786570"/>
            <a:ext cx="6210300" cy="4324261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A </a:t>
            </a:r>
            <a:r>
              <a:rPr lang="en-US" sz="2000" dirty="0">
                <a:latin typeface="Comic Sans MS" panose="030F0702030302020204" pitchFamily="66" charset="0"/>
              </a:rPr>
              <a:t>lo largo de la </a:t>
            </a:r>
            <a:r>
              <a:rPr lang="en-US" sz="2000" dirty="0" err="1">
                <a:latin typeface="Comic Sans MS" panose="030F0702030302020204" pitchFamily="66" charset="0"/>
              </a:rPr>
              <a:t>vida</a:t>
            </a:r>
            <a:r>
              <a:rPr lang="en-US" sz="2000" dirty="0">
                <a:latin typeface="Comic Sans MS" panose="030F0702030302020204" pitchFamily="66" charset="0"/>
              </a:rPr>
              <a:t> el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como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bola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rueda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montaña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abajo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analogía</a:t>
            </a:r>
            <a:r>
              <a:rPr lang="en-US" sz="2000" dirty="0">
                <a:latin typeface="Comic Sans MS" panose="030F0702030302020204" pitchFamily="66" charset="0"/>
              </a:rPr>
              <a:t> para </a:t>
            </a:r>
            <a:r>
              <a:rPr lang="en-US" sz="2000" dirty="0" err="1">
                <a:latin typeface="Comic Sans MS" panose="030F0702030302020204" pitchFamily="66" charset="0"/>
              </a:rPr>
              <a:t>describir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las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diferentes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rutas</a:t>
            </a:r>
            <a:r>
              <a:rPr lang="en-US" sz="2000" dirty="0">
                <a:latin typeface="Comic Sans MS" panose="030F0702030302020204" pitchFamily="66" charset="0"/>
              </a:rPr>
              <a:t> y </a:t>
            </a:r>
            <a:r>
              <a:rPr lang="en-US" sz="2000" dirty="0" err="1">
                <a:latin typeface="Comic Sans MS" panose="030F0702030302020204" pitchFamily="66" charset="0"/>
              </a:rPr>
              <a:t>estados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que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desarrolla</a:t>
            </a:r>
            <a:r>
              <a:rPr lang="en-US" sz="2000" dirty="0">
                <a:latin typeface="Comic Sans MS" panose="030F0702030302020204" pitchFamily="66" charset="0"/>
              </a:rPr>
              <a:t> el microbiota a </a:t>
            </a:r>
            <a:r>
              <a:rPr lang="en-US" sz="2000" dirty="0" err="1">
                <a:latin typeface="Comic Sans MS" panose="030F0702030302020204" pitchFamily="66" charset="0"/>
              </a:rPr>
              <a:t>través</a:t>
            </a:r>
            <a:r>
              <a:rPr lang="en-US" sz="2000" dirty="0">
                <a:latin typeface="Comic Sans MS" panose="030F0702030302020204" pitchFamily="66" charset="0"/>
              </a:rPr>
              <a:t> de la </a:t>
            </a:r>
            <a:r>
              <a:rPr lang="en-US" sz="2000" dirty="0" err="1">
                <a:latin typeface="Comic Sans MS" panose="030F0702030302020204" pitchFamily="66" charset="0"/>
              </a:rPr>
              <a:t>vida</a:t>
            </a:r>
            <a:r>
              <a:rPr lang="en-US" sz="2000" dirty="0">
                <a:latin typeface="Comic Sans MS" panose="030F0702030302020204" pitchFamily="66" charset="0"/>
              </a:rPr>
              <a:t> del </a:t>
            </a:r>
            <a:r>
              <a:rPr lang="en-US" sz="2000" dirty="0" err="1">
                <a:latin typeface="Comic Sans MS" panose="030F0702030302020204" pitchFamily="66" charset="0"/>
              </a:rPr>
              <a:t>hospedero</a:t>
            </a:r>
            <a:r>
              <a:rPr lang="en-US" sz="2000" dirty="0">
                <a:latin typeface="Comic Sans MS" panose="030F0702030302020204" pitchFamily="66" charset="0"/>
              </a:rPr>
              <a:t>. 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sz="9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Para </a:t>
            </a:r>
            <a:r>
              <a:rPr lang="en-US" sz="2000" dirty="0" err="1">
                <a:latin typeface="Comic Sans MS" panose="030F0702030302020204" pitchFamily="66" charset="0"/>
              </a:rPr>
              <a:t>asegurar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 err="1">
                <a:latin typeface="Comic Sans MS" panose="030F0702030302020204" pitchFamily="66" charset="0"/>
              </a:rPr>
              <a:t>estabilidad</a:t>
            </a:r>
            <a:r>
              <a:rPr lang="en-US" sz="2000" dirty="0">
                <a:latin typeface="Comic Sans MS" panose="030F0702030302020204" pitchFamily="66" charset="0"/>
              </a:rPr>
              <a:t> en </a:t>
            </a:r>
            <a:r>
              <a:rPr lang="en-US" sz="2000" dirty="0" err="1">
                <a:latin typeface="Comic Sans MS" panose="030F0702030302020204" pitchFamily="66" charset="0"/>
              </a:rPr>
              <a:t>frente</a:t>
            </a:r>
            <a:r>
              <a:rPr lang="en-US" sz="2000" dirty="0"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latin typeface="Comic Sans MS" panose="030F0702030302020204" pitchFamily="66" charset="0"/>
              </a:rPr>
              <a:t>constante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perturbación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las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especies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microbiota son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continuamente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intercambiables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por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medio</a:t>
            </a:r>
            <a:r>
              <a:rPr lang="en-US" sz="2000" dirty="0"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latin typeface="Comic Sans MS" panose="030F0702030302020204" pitchFamily="66" charset="0"/>
              </a:rPr>
              <a:t>sus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metabolitos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9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2000" dirty="0" smtClean="0">
                <a:latin typeface="Comic Sans MS" panose="030F0702030302020204" pitchFamily="66" charset="0"/>
              </a:rPr>
              <a:t>Genes, </a:t>
            </a:r>
            <a:r>
              <a:rPr lang="en-US" sz="2000" dirty="0" err="1" smtClean="0">
                <a:latin typeface="Comic Sans MS" panose="030F0702030302020204" pitchFamily="66" charset="0"/>
              </a:rPr>
              <a:t>proteínas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microbianos</a:t>
            </a:r>
            <a:r>
              <a:rPr lang="en-US" sz="2000" dirty="0" smtClean="0">
                <a:latin typeface="Comic Sans MS" panose="030F0702030302020204" pitchFamily="66" charset="0"/>
              </a:rPr>
              <a:t> van </a:t>
            </a:r>
            <a:r>
              <a:rPr lang="en-US" sz="2000" dirty="0" err="1" smtClean="0">
                <a:latin typeface="Comic Sans MS" panose="030F0702030302020204" pitchFamily="66" charset="0"/>
              </a:rPr>
              <a:t>desde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estructura</a:t>
            </a:r>
            <a:r>
              <a:rPr lang="en-US" sz="2000" b="1" dirty="0" smtClean="0">
                <a:latin typeface="Comic Sans MS" panose="030F0702030302020204" pitchFamily="66" charset="0"/>
              </a:rPr>
              <a:t> simple </a:t>
            </a:r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vida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temprana</a:t>
            </a:r>
            <a:r>
              <a:rPr lang="en-US" sz="2000" dirty="0" smtClean="0">
                <a:latin typeface="Comic Sans MS" panose="030F0702030302020204" pitchFamily="66" charset="0"/>
              </a:rPr>
              <a:t> –</a:t>
            </a:r>
            <a:r>
              <a:rPr lang="en-US" sz="2000" dirty="0" err="1" smtClean="0">
                <a:latin typeface="Comic Sans MS" panose="030F0702030302020204" pitchFamily="66" charset="0"/>
              </a:rPr>
              <a:t>generalmente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dominada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Bifidobacteria – a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estructura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compleja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b="1" dirty="0" err="1">
                <a:latin typeface="Comic Sans MS" panose="030F0702030302020204" pitchFamily="66" charset="0"/>
              </a:rPr>
              <a:t>a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dultos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endParaRPr lang="en-US" sz="2000" dirty="0">
              <a:latin typeface="Comic Sans MS" panose="030F0702030302020204" pitchFamily="66" charset="0"/>
            </a:endParaRPr>
          </a:p>
          <a:p>
            <a:endParaRPr lang="en-US" sz="900" dirty="0" smtClean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308009" y="6144444"/>
            <a:ext cx="487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Prados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our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stable or ever-changing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Apr 2016 </a:t>
            </a:r>
            <a:endParaRPr 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://www.gutmicrobiotaforhealth.com/en/gut-microbiome-stable-ever-changing/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29573" y="221403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46838" y="770937"/>
            <a:ext cx="505032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Microbioma </a:t>
            </a:r>
            <a:r>
              <a:rPr lang="en-US" sz="2400" dirty="0" err="1">
                <a:latin typeface="Comic Sans MS" panose="030F0702030302020204" pitchFamily="66" charset="0"/>
              </a:rPr>
              <a:t>relativamente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estable</a:t>
            </a:r>
            <a:r>
              <a:rPr lang="en-US" sz="2400" dirty="0">
                <a:latin typeface="Comic Sans MS" panose="030F0702030302020204" pitchFamily="66" charset="0"/>
              </a:rPr>
              <a:t> y a la </a:t>
            </a:r>
            <a:r>
              <a:rPr lang="en-US" sz="2400" dirty="0" err="1">
                <a:latin typeface="Comic Sans MS" panose="030F0702030302020204" pitchFamily="66" charset="0"/>
              </a:rPr>
              <a:t>vez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siempre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cambiante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endParaRPr lang="es-VE" sz="2400" dirty="0"/>
          </a:p>
        </p:txBody>
      </p:sp>
      <p:sp>
        <p:nvSpPr>
          <p:cNvPr id="8" name="9 Rectángulo"/>
          <p:cNvSpPr/>
          <p:nvPr/>
        </p:nvSpPr>
        <p:spPr>
          <a:xfrm>
            <a:off x="129573" y="678603"/>
            <a:ext cx="1318227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600" b="1" dirty="0" err="1" smtClean="0">
                <a:latin typeface="Comic Sans MS" pitchFamily="66" charset="0"/>
              </a:rPr>
              <a:t>Estabilidad</a:t>
            </a:r>
            <a:r>
              <a:rPr lang="en-US" sz="1600" b="1" dirty="0" smtClean="0">
                <a:latin typeface="Comic Sans MS" pitchFamily="66" charset="0"/>
              </a:rPr>
              <a:t> y </a:t>
            </a:r>
            <a:r>
              <a:rPr lang="en-US" sz="1600" b="1" dirty="0" err="1" smtClean="0">
                <a:latin typeface="Comic Sans MS" pitchFamily="66" charset="0"/>
              </a:rPr>
              <a:t>cambios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9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464748" y="2209800"/>
            <a:ext cx="6214503" cy="3354765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Durante los 3 </a:t>
            </a:r>
            <a:r>
              <a:rPr lang="en-US" sz="2000" dirty="0" err="1" smtClean="0">
                <a:latin typeface="Comic Sans MS" panose="030F0702030302020204" pitchFamily="66" charset="0"/>
              </a:rPr>
              <a:t>primeros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años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vida</a:t>
            </a:r>
            <a:r>
              <a:rPr lang="en-US" sz="2000" dirty="0" smtClean="0">
                <a:latin typeface="Comic Sans MS" panose="030F0702030302020204" pitchFamily="66" charset="0"/>
              </a:rPr>
              <a:t>, la </a:t>
            </a:r>
            <a:r>
              <a:rPr lang="en-US" sz="2000" dirty="0" err="1" smtClean="0">
                <a:latin typeface="Comic Sans MS" panose="030F0702030302020204" pitchFamily="66" charset="0"/>
              </a:rPr>
              <a:t>diversidad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aumenta</a:t>
            </a:r>
            <a:r>
              <a:rPr lang="en-US" sz="2000" dirty="0" smtClean="0">
                <a:latin typeface="Comic Sans MS" panose="030F0702030302020204" pitchFamily="66" charset="0"/>
              </a:rPr>
              <a:t> hasta </a:t>
            </a:r>
            <a:r>
              <a:rPr lang="en-US" sz="2000" dirty="0" err="1" smtClean="0">
                <a:latin typeface="Comic Sans MS" panose="030F0702030302020204" pitchFamily="66" charset="0"/>
              </a:rPr>
              <a:t>alcanzar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nivel</a:t>
            </a:r>
            <a:r>
              <a:rPr lang="en-US" sz="2000" dirty="0" smtClean="0">
                <a:latin typeface="Comic Sans MS" panose="030F0702030302020204" pitchFamily="66" charset="0"/>
              </a:rPr>
              <a:t> similar al del </a:t>
            </a:r>
            <a:r>
              <a:rPr lang="en-US" sz="2000" dirty="0" err="1" smtClean="0">
                <a:latin typeface="Comic Sans MS" panose="030F0702030302020204" pitchFamily="66" charset="0"/>
              </a:rPr>
              <a:t>adulto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En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adulto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comensal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generalmente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estable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pero</a:t>
            </a:r>
            <a:r>
              <a:rPr lang="en-US" sz="2000" dirty="0" smtClean="0"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</a:rPr>
              <a:t>relativa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abundancia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diversidad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puede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sufrir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cambios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dinámicos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resultado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su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interacción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dieta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genotipo</a:t>
            </a:r>
            <a:r>
              <a:rPr lang="en-US" sz="2000" dirty="0" smtClean="0">
                <a:latin typeface="Comic Sans MS" panose="030F0702030302020204" pitchFamily="66" charset="0"/>
              </a:rPr>
              <a:t>/</a:t>
            </a:r>
            <a:r>
              <a:rPr lang="en-US" sz="2000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epigenética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estado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fisiológico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individuo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133600" y="5734271"/>
            <a:ext cx="487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Prados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our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stable or ever-changing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Apr 2016 </a:t>
            </a:r>
            <a:endParaRPr 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://www.gutmicrobiotaforhealth.com/en/gut-microbiome-stable-ever-changing/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9 Rectángulo"/>
          <p:cNvSpPr/>
          <p:nvPr/>
        </p:nvSpPr>
        <p:spPr>
          <a:xfrm>
            <a:off x="138891" y="596355"/>
            <a:ext cx="1318227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600" b="1" dirty="0" err="1" smtClean="0">
                <a:latin typeface="Comic Sans MS" pitchFamily="66" charset="0"/>
              </a:rPr>
              <a:t>Estabilidad</a:t>
            </a:r>
            <a:r>
              <a:rPr lang="en-US" sz="1600" b="1" dirty="0" smtClean="0">
                <a:latin typeface="Comic Sans MS" pitchFamily="66" charset="0"/>
              </a:rPr>
              <a:t> y </a:t>
            </a:r>
            <a:r>
              <a:rPr lang="en-US" sz="1600" b="1" dirty="0" err="1" smtClean="0">
                <a:latin typeface="Comic Sans MS" pitchFamily="66" charset="0"/>
              </a:rPr>
              <a:t>cambios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29573" y="1524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97202" y="1192198"/>
            <a:ext cx="534959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Microbioma </a:t>
            </a:r>
            <a:r>
              <a:rPr lang="en-US" sz="2400" dirty="0" err="1">
                <a:latin typeface="Comic Sans MS" panose="030F0702030302020204" pitchFamily="66" charset="0"/>
              </a:rPr>
              <a:t>relativamente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estable</a:t>
            </a:r>
            <a:r>
              <a:rPr lang="en-US" sz="2400" dirty="0">
                <a:latin typeface="Comic Sans MS" panose="030F0702030302020204" pitchFamily="66" charset="0"/>
              </a:rPr>
              <a:t> y a la </a:t>
            </a:r>
            <a:r>
              <a:rPr lang="en-US" sz="2400" dirty="0" err="1">
                <a:latin typeface="Comic Sans MS" panose="030F0702030302020204" pitchFamily="66" charset="0"/>
              </a:rPr>
              <a:t>vez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siempre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cambiante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43188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4802" y="2724533"/>
            <a:ext cx="3733799" cy="1508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latin typeface="Comic Sans MS" panose="030F0702030302020204" pitchFamily="66" charset="0"/>
              </a:rPr>
              <a:t>Redundancia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funcional</a:t>
            </a:r>
            <a:r>
              <a:rPr lang="en-US" b="1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R</a:t>
            </a:r>
            <a:r>
              <a:rPr lang="en-US" dirty="0" err="1" smtClean="0">
                <a:latin typeface="Comic Sans MS" panose="030F0702030302020204" pitchFamily="66" charset="0"/>
              </a:rPr>
              <a:t>ecuperación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pesar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cambios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02181" y="5924690"/>
            <a:ext cx="487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Prados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our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stable or ever-changing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Apr 2016 </a:t>
            </a:r>
            <a:endParaRPr 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://www.gutmicrobiotaforhealth.com/en/gut-microbiome-stable-ever-changing/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676399" y="354161"/>
            <a:ext cx="627303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Microbiota, genes, proteínas y metabolitos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541520" y="1046347"/>
            <a:ext cx="3742270" cy="1261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latin typeface="Comic Sans MS" panose="030F0702030302020204" pitchFamily="66" charset="0"/>
              </a:rPr>
              <a:t>Resiliencia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Restauración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perturbación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4802" y="1018926"/>
            <a:ext cx="3733799" cy="15388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b="1" dirty="0" smtClean="0">
                <a:latin typeface="Comic Sans MS" panose="030F0702030302020204" pitchFamily="66" charset="0"/>
              </a:rPr>
              <a:t>Resistencia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No hay </a:t>
            </a:r>
            <a:r>
              <a:rPr lang="en-US" dirty="0" err="1" smtClean="0">
                <a:latin typeface="Comic Sans MS" panose="030F0702030302020204" pitchFamily="66" charset="0"/>
              </a:rPr>
              <a:t>cambios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composición</a:t>
            </a:r>
            <a:r>
              <a:rPr lang="en-US" dirty="0" smtClean="0">
                <a:latin typeface="Comic Sans MS" panose="030F0702030302020204" pitchFamily="66" charset="0"/>
              </a:rPr>
              <a:t> de microbiota </a:t>
            </a:r>
            <a:r>
              <a:rPr lang="en-US" dirty="0" err="1" smtClean="0">
                <a:latin typeface="Comic Sans MS" panose="030F0702030302020204" pitchFamily="66" charset="0"/>
              </a:rPr>
              <a:t>después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sujetos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perturbación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41520" y="2714430"/>
            <a:ext cx="374227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modificaciones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producidas</a:t>
            </a:r>
            <a:r>
              <a:rPr lang="en-US" dirty="0" smtClean="0">
                <a:latin typeface="Comic Sans MS" panose="030F0702030302020204" pitchFamily="66" charset="0"/>
              </a:rPr>
              <a:t> a lo largo de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 continuum </a:t>
            </a:r>
            <a:r>
              <a:rPr lang="en-US" dirty="0" smtClean="0">
                <a:latin typeface="Comic Sans MS" panose="030F0702030302020204" pitchFamily="66" charset="0"/>
              </a:rPr>
              <a:t>y son </a:t>
            </a:r>
            <a:r>
              <a:rPr lang="en-US" dirty="0" err="1" smtClean="0">
                <a:latin typeface="Comic Sans MS" panose="030F0702030302020204" pitchFamily="66" charset="0"/>
              </a:rPr>
              <a:t>moldeadas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edad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geografía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relacionados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estilo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vida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medicación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Redundancia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infante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alta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adulto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sz="8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1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04004" y="4157294"/>
            <a:ext cx="66691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99FF"/>
              </a:buClr>
              <a:buSzPct val="130000"/>
            </a:pPr>
            <a:endParaRPr lang="es-VE" sz="8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Microbioma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Mec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Salud y Enfermedad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y enfermedades asociadas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74211" y="1913692"/>
            <a:ext cx="409086" cy="58477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es-VE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62000" y="4341474"/>
            <a:ext cx="633507" cy="58477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itchFamily="66" charset="0"/>
              </a:rPr>
              <a:t>II</a:t>
            </a:r>
            <a:endParaRPr lang="es-VE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1560455" y="1913692"/>
            <a:ext cx="0" cy="5847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1559110" y="4180582"/>
            <a:ext cx="1344" cy="100101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6172200" y="3474720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704004" y="1913692"/>
            <a:ext cx="33893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A. </a:t>
            </a:r>
            <a:r>
              <a:rPr lang="es-VE" dirty="0" smtClean="0">
                <a:solidFill>
                  <a:srgbClr val="F57E1B"/>
                </a:solidFill>
                <a:latin typeface="Comic Sans MS" pitchFamily="66" charset="0"/>
              </a:rPr>
              <a:t>Generalidades</a:t>
            </a:r>
            <a:endParaRPr lang="es-VE" dirty="0">
              <a:solidFill>
                <a:srgbClr val="F57E1B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B. </a:t>
            </a:r>
            <a:r>
              <a:rPr lang="es-VE" dirty="0" smtClean="0">
                <a:solidFill>
                  <a:srgbClr val="F57E1B"/>
                </a:solidFill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57E1B"/>
                </a:solidFill>
                <a:latin typeface="Comic Sans MS" pitchFamily="66" charset="0"/>
              </a:rPr>
              <a:t>l</a:t>
            </a: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43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3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94520" y="2628037"/>
            <a:ext cx="5754960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latin typeface="Comic Sans MS" pitchFamily="66" charset="0"/>
              </a:rPr>
              <a:t>¿Cuál es la relación entre </a:t>
            </a:r>
            <a:endParaRPr lang="es-VE" sz="3600" dirty="0" smtClean="0">
              <a:latin typeface="Comic Sans MS" pitchFamily="66" charset="0"/>
            </a:endParaRPr>
          </a:p>
          <a:p>
            <a:pPr algn="ctr"/>
            <a:r>
              <a:rPr lang="es-VE" sz="3600" dirty="0" err="1" smtClean="0">
                <a:latin typeface="Comic Sans MS" pitchFamily="66" charset="0"/>
              </a:rPr>
              <a:t>Microbioma</a:t>
            </a:r>
            <a:r>
              <a:rPr lang="es-VE" sz="3600" dirty="0">
                <a:latin typeface="Comic Sans MS" pitchFamily="66" charset="0"/>
              </a:rPr>
              <a:t>, </a:t>
            </a:r>
          </a:p>
          <a:p>
            <a:pPr algn="ctr"/>
            <a:r>
              <a:rPr lang="es-VE" sz="3600" dirty="0">
                <a:latin typeface="Comic Sans MS" pitchFamily="66" charset="0"/>
              </a:rPr>
              <a:t>  </a:t>
            </a:r>
            <a:r>
              <a:rPr lang="es-VE" sz="3600" dirty="0" smtClean="0">
                <a:latin typeface="Comic Sans MS" pitchFamily="66" charset="0"/>
              </a:rPr>
              <a:t>Salud </a:t>
            </a:r>
            <a:r>
              <a:rPr lang="es-VE" sz="3600" dirty="0">
                <a:latin typeface="Comic Sans MS" pitchFamily="66" charset="0"/>
              </a:rPr>
              <a:t>y </a:t>
            </a:r>
            <a:r>
              <a:rPr lang="es-VE" sz="3600" dirty="0" smtClean="0">
                <a:latin typeface="Comic Sans MS" pitchFamily="66" charset="0"/>
              </a:rPr>
              <a:t>Enfermedad</a:t>
            </a:r>
            <a:r>
              <a:rPr lang="es-VE" sz="3600" dirty="0">
                <a:latin typeface="Comic Sans MS" pitchFamily="66" charset="0"/>
              </a:rPr>
              <a:t>?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228184" y="6476629"/>
            <a:ext cx="2941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4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751" y="765653"/>
            <a:ext cx="3056610" cy="5479093"/>
          </a:xfrm>
          <a:prstGeom prst="rect">
            <a:avLst/>
          </a:prstGeom>
          <a:ln>
            <a:solidFill>
              <a:srgbClr val="FF6699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6652884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144228" y="5105400"/>
            <a:ext cx="23871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Gracias </a:t>
            </a:r>
          </a:p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pacap@ula.ve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6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211076" y="5473510"/>
            <a:ext cx="411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solidFill>
                  <a:prstClr val="white"/>
                </a:solidFill>
              </a:rPr>
              <a:t>http://</a:t>
            </a:r>
            <a:r>
              <a:rPr lang="es-VE" dirty="0" smtClean="0">
                <a:solidFill>
                  <a:prstClr val="white"/>
                </a:solidFill>
              </a:rPr>
              <a:t>www.ingutwetrust.org/home.html</a:t>
            </a:r>
            <a:endParaRPr lang="es-VE" dirty="0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7"/>
          <a:stretch/>
        </p:blipFill>
        <p:spPr>
          <a:xfrm>
            <a:off x="845504" y="1754204"/>
            <a:ext cx="4510852" cy="3647589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5638800" y="1500506"/>
            <a:ext cx="2743200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Bacteria intestinal beneficiosa: </a:t>
            </a:r>
          </a:p>
          <a:p>
            <a:r>
              <a:rPr lang="en-US" i="1" dirty="0" smtClean="0">
                <a:latin typeface="Comic Sans MS" panose="030F0702030302020204" pitchFamily="66" charset="0"/>
              </a:rPr>
              <a:t>A. </a:t>
            </a:r>
            <a:r>
              <a:rPr lang="en-US" i="1" dirty="0" err="1" smtClean="0">
                <a:latin typeface="Comic Sans MS" panose="030F0702030302020204" pitchFamily="66" charset="0"/>
              </a:rPr>
              <a:t>muciniphila</a:t>
            </a:r>
            <a:r>
              <a:rPr lang="en-US" i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inversamente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obesidad</a:t>
            </a:r>
            <a:r>
              <a:rPr lang="en-US" dirty="0" smtClean="0">
                <a:latin typeface="Comic Sans MS" panose="030F0702030302020204" pitchFamily="66" charset="0"/>
              </a:rPr>
              <a:t>, diabetes, </a:t>
            </a:r>
            <a:r>
              <a:rPr lang="en-US" dirty="0" err="1" smtClean="0">
                <a:latin typeface="Comic Sans MS" panose="030F0702030302020204" pitchFamily="66" charset="0"/>
              </a:rPr>
              <a:t>enfermedades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cardiometabólicas</a:t>
            </a:r>
            <a:r>
              <a:rPr lang="en-US" dirty="0" smtClean="0">
                <a:latin typeface="Comic Sans MS" panose="030F0702030302020204" pitchFamily="66" charset="0"/>
              </a:rPr>
              <a:t> e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bajo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grado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s-VE" i="1" dirty="0" smtClean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P.D. </a:t>
            </a:r>
            <a:r>
              <a:rPr lang="en-US" sz="1400" dirty="0" err="1">
                <a:latin typeface="Comic Sans MS" panose="030F0702030302020204" pitchFamily="66" charset="0"/>
              </a:rPr>
              <a:t>Cani</a:t>
            </a:r>
            <a:r>
              <a:rPr lang="en-US" sz="1400" dirty="0">
                <a:latin typeface="Comic Sans MS" panose="030F0702030302020204" pitchFamily="66" charset="0"/>
              </a:rPr>
              <a:t>, WM. de </a:t>
            </a:r>
            <a:r>
              <a:rPr lang="en-US" sz="1400" dirty="0" err="1">
                <a:latin typeface="Comic Sans MS" panose="030F0702030302020204" pitchFamily="66" charset="0"/>
              </a:rPr>
              <a:t>Vos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i="1" dirty="0" smtClean="0">
                <a:latin typeface="Comic Sans MS" panose="030F0702030302020204" pitchFamily="66" charset="0"/>
              </a:rPr>
              <a:t>Next-Generation </a:t>
            </a:r>
            <a:r>
              <a:rPr lang="en-US" sz="1400" i="1" dirty="0">
                <a:latin typeface="Comic Sans MS" panose="030F0702030302020204" pitchFamily="66" charset="0"/>
              </a:rPr>
              <a:t>Beneficial</a:t>
            </a:r>
          </a:p>
          <a:p>
            <a:r>
              <a:rPr lang="en-US" sz="1400" i="1" dirty="0">
                <a:latin typeface="Comic Sans MS" panose="030F0702030302020204" pitchFamily="66" charset="0"/>
              </a:rPr>
              <a:t>Microbes: The Case of </a:t>
            </a:r>
            <a:r>
              <a:rPr lang="en-US" sz="1400" i="1" dirty="0" err="1" smtClean="0">
                <a:latin typeface="Comic Sans MS" panose="030F0702030302020204" pitchFamily="66" charset="0"/>
              </a:rPr>
              <a:t>Akkermansia</a:t>
            </a:r>
            <a:r>
              <a:rPr lang="en-US" sz="1400" i="1" dirty="0">
                <a:latin typeface="Comic Sans MS" panose="030F0702030302020204" pitchFamily="66" charset="0"/>
              </a:rPr>
              <a:t> </a:t>
            </a:r>
            <a:r>
              <a:rPr lang="en-US" sz="1400" i="1" dirty="0" err="1" smtClean="0">
                <a:latin typeface="Comic Sans MS" panose="030F0702030302020204" pitchFamily="66" charset="0"/>
              </a:rPr>
              <a:t>Muciniphila</a:t>
            </a:r>
            <a:endParaRPr lang="en-US" sz="1400" i="1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Frontiers in Microbiology </a:t>
            </a:r>
            <a:r>
              <a:rPr lang="en-US" sz="1400" b="1" dirty="0" smtClean="0">
                <a:latin typeface="Comic Sans MS" panose="030F0702030302020204" pitchFamily="66" charset="0"/>
              </a:rPr>
              <a:t>2017;8:1765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93922" y="635749"/>
            <a:ext cx="37561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i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Akkermansia</a:t>
            </a:r>
            <a:r>
              <a:rPr lang="es-VE" sz="2400" i="1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2400" i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muciniphila</a:t>
            </a:r>
            <a:r>
              <a:rPr lang="es-VE" sz="24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6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Phyla</a:t>
            </a:r>
            <a:r>
              <a:rPr lang="es-VE" sz="1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Verrucomicrobilia</a:t>
            </a:r>
            <a:endParaRPr lang="es-VE" sz="1600" dirty="0"/>
          </a:p>
        </p:txBody>
      </p:sp>
    </p:spTree>
    <p:extLst>
      <p:ext uri="{BB962C8B-B14F-4D97-AF65-F5344CB8AC3E}">
        <p14:creationId xmlns:p14="http://schemas.microsoft.com/office/powerpoint/2010/main" val="426452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over NATURE MEDICINE JULY 20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70" y="177847"/>
            <a:ext cx="4985280" cy="652618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210762" y="6365925"/>
            <a:ext cx="3977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1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Nature</a:t>
            </a:r>
            <a:r>
              <a:rPr lang="es-VE" sz="1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Medicine Julio 2015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http://www.nature.com/nm/journal/v21/n7/covers</a:t>
            </a:r>
            <a:r>
              <a:rPr lang="es-VE" sz="1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/index.html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210762" y="5065346"/>
            <a:ext cx="23583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400" dirty="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es-VE" sz="1400" dirty="0" smtClean="0">
                <a:solidFill>
                  <a:srgbClr val="000000"/>
                </a:solidFill>
                <a:latin typeface="Comic Sans MS" pitchFamily="66" charset="0"/>
              </a:rPr>
              <a:t>yeyuno ratón)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solidFill>
                  <a:srgbClr val="000000"/>
                </a:solidFill>
                <a:latin typeface="Comic Sans MS" pitchFamily="66" charset="0"/>
              </a:rPr>
              <a:t>Epitelio </a:t>
            </a:r>
            <a:r>
              <a:rPr lang="es-VE" sz="1400" dirty="0" smtClean="0">
                <a:solidFill>
                  <a:srgbClr val="000000"/>
                </a:solidFill>
                <a:latin typeface="Comic Sans MS" pitchFamily="66" charset="0"/>
              </a:rPr>
              <a:t>membrana</a:t>
            </a:r>
            <a:r>
              <a:rPr lang="es-VE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1400" b="1" dirty="0" smtClean="0">
                <a:solidFill>
                  <a:srgbClr val="006600"/>
                </a:solidFill>
                <a:latin typeface="Comic Sans MS" pitchFamily="66" charset="0"/>
              </a:rPr>
              <a:t>verde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solidFill>
                  <a:srgbClr val="000000"/>
                </a:solidFill>
                <a:latin typeface="Comic Sans MS" pitchFamily="66" charset="0"/>
              </a:rPr>
              <a:t>Núcleos</a:t>
            </a:r>
            <a:r>
              <a:rPr lang="es-VE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r>
              <a:rPr lang="es-VE" sz="1400" b="1" dirty="0" smtClean="0">
                <a:solidFill>
                  <a:srgbClr val="FF6600"/>
                </a:solidFill>
                <a:latin typeface="Comic Sans MS" pitchFamily="66" charset="0"/>
              </a:rPr>
              <a:t>naranja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400" dirty="0" smtClean="0">
                <a:solidFill>
                  <a:srgbClr val="000000"/>
                </a:solidFill>
                <a:latin typeface="Comic Sans MS" pitchFamily="66" charset="0"/>
              </a:rPr>
              <a:t>Células </a:t>
            </a:r>
            <a:r>
              <a:rPr lang="es-VE" sz="1400" dirty="0" err="1" smtClean="0">
                <a:solidFill>
                  <a:srgbClr val="000000"/>
                </a:solidFill>
                <a:latin typeface="Comic Sans MS" pitchFamily="66" charset="0"/>
              </a:rPr>
              <a:t>Paneth</a:t>
            </a:r>
            <a:r>
              <a:rPr lang="es-VE" sz="1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r>
              <a:rPr lang="es-VE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400" b="1" dirty="0" smtClean="0">
                <a:solidFill>
                  <a:srgbClr val="00B0F0"/>
                </a:solidFill>
                <a:latin typeface="Comic Sans MS" pitchFamily="66" charset="0"/>
              </a:rPr>
              <a:t>azul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2461263" y="656553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6254624" y="490823"/>
            <a:ext cx="674551" cy="52322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5 CuadroTexto"/>
          <p:cNvSpPr txBox="1"/>
          <p:nvPr/>
        </p:nvSpPr>
        <p:spPr>
          <a:xfrm>
            <a:off x="7010400" y="490823"/>
            <a:ext cx="1560042" cy="707886"/>
          </a:xfrm>
          <a:prstGeom prst="rect">
            <a:avLst/>
          </a:prstGeom>
          <a:solidFill>
            <a:srgbClr val="FFC081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Microbiota </a:t>
            </a:r>
          </a:p>
          <a:p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Intestinal</a:t>
            </a:r>
            <a:endParaRPr lang="es-VE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mucosa intestino delgado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1101641"/>
            <a:ext cx="7991475" cy="5248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7 CuadroTexto"/>
          <p:cNvSpPr txBox="1"/>
          <p:nvPr/>
        </p:nvSpPr>
        <p:spPr>
          <a:xfrm>
            <a:off x="2615375" y="465267"/>
            <a:ext cx="39132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Mucosa Intestino Delgado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1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8 CuadroTexto"/>
          <p:cNvSpPr txBox="1"/>
          <p:nvPr/>
        </p:nvSpPr>
        <p:spPr>
          <a:xfrm>
            <a:off x="914411" y="244164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253630" y="234434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5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C:\Users\Ximena Laboratorio\En Proceso 2013 y 2014\DIGESTIVO 2014\MICROBIOMA SEMINARIO\MICROBIOTA IMAGENES\ec3256718-001_lrg.ashx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9" t="2176" r="5090" b="2302"/>
          <a:stretch/>
        </p:blipFill>
        <p:spPr bwMode="auto">
          <a:xfrm>
            <a:off x="251520" y="914400"/>
            <a:ext cx="8528164" cy="5158854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069164" y="1412776"/>
            <a:ext cx="576064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4103016" y="1708062"/>
            <a:ext cx="591829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LUZ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28598" y="2569407"/>
            <a:ext cx="819455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MOCO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432236" y="3378345"/>
            <a:ext cx="1194558" cy="338554"/>
          </a:xfrm>
          <a:prstGeom prst="rect">
            <a:avLst/>
          </a:prstGeom>
          <a:solidFill>
            <a:srgbClr val="FAC090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EPITELIO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637117" y="4036422"/>
            <a:ext cx="1074670" cy="1968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3125026" y="3912386"/>
            <a:ext cx="1523174" cy="338554"/>
          </a:xfrm>
          <a:prstGeom prst="rect">
            <a:avLst/>
          </a:prstGeom>
          <a:solidFill>
            <a:srgbClr val="FAC090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SUBMUCOSA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57508" y="4280349"/>
            <a:ext cx="1369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Plexo </a:t>
            </a:r>
          </a:p>
          <a:p>
            <a:pPr algn="ctr"/>
            <a:r>
              <a:rPr lang="es-VE" sz="14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SUBMUCOSO</a:t>
            </a:r>
            <a:endParaRPr lang="es-VE" sz="1400" b="1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250504" y="6042243"/>
            <a:ext cx="1043876" cy="338554"/>
          </a:xfrm>
          <a:prstGeom prst="rect">
            <a:avLst/>
          </a:prstGeom>
          <a:solidFill>
            <a:srgbClr val="FAC090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SEROSA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 rot="2322873">
            <a:off x="-5861" y="3216035"/>
            <a:ext cx="1296144" cy="608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 rot="1927377">
            <a:off x="1710193" y="1194658"/>
            <a:ext cx="2054765" cy="1047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90767" y="5224959"/>
            <a:ext cx="2097049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200" dirty="0" smtClean="0">
                <a:latin typeface="Comic Sans MS" pitchFamily="66" charset="0"/>
              </a:rPr>
              <a:t>Estructura </a:t>
            </a:r>
          </a:p>
          <a:p>
            <a:pPr algn="ctr"/>
            <a:r>
              <a:rPr lang="es-VE" sz="2200" dirty="0" smtClean="0">
                <a:latin typeface="Comic Sans MS" pitchFamily="66" charset="0"/>
              </a:rPr>
              <a:t>tubo intestinal</a:t>
            </a:r>
            <a:endParaRPr lang="es-VE" sz="2200" dirty="0"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079630" y="304800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 flipH="1">
            <a:off x="2203447" y="906791"/>
            <a:ext cx="2441781" cy="2918372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>
            <a:off x="2080612" y="4221088"/>
            <a:ext cx="2491388" cy="1783927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5973222" y="2547627"/>
            <a:ext cx="247667" cy="16927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843945" y="2524544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LPS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6413331" y="2978278"/>
            <a:ext cx="359111" cy="229580"/>
          </a:xfrm>
          <a:prstGeom prst="ellipse">
            <a:avLst/>
          </a:prstGeom>
          <a:solidFill>
            <a:srgbClr val="E4E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6258311" y="3009273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TLR4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6696052" y="3075533"/>
            <a:ext cx="497588" cy="132325"/>
          </a:xfrm>
          <a:prstGeom prst="ellipse">
            <a:avLst/>
          </a:prstGeom>
          <a:solidFill>
            <a:srgbClr val="E4E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6785719" y="296243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5HT4R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8355192" y="2518913"/>
            <a:ext cx="397684" cy="660231"/>
          </a:xfrm>
          <a:prstGeom prst="rect">
            <a:avLst/>
          </a:prstGeom>
          <a:solidFill>
            <a:srgbClr val="E4E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8315697" y="2486270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err="1" smtClean="0">
                <a:latin typeface="Comic Sans MS" panose="030F0702030302020204" pitchFamily="66" charset="0"/>
              </a:rPr>
              <a:t>Triptamina</a:t>
            </a:r>
            <a:endParaRPr lang="es-VE" sz="1000" b="1" dirty="0" smtClean="0">
              <a:latin typeface="Comic Sans MS" panose="030F0702030302020204" pitchFamily="66" charset="0"/>
            </a:endParaRP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Butirato </a:t>
            </a: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Acetato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990142" y="2362200"/>
            <a:ext cx="514705" cy="713333"/>
          </a:xfrm>
          <a:prstGeom prst="rect">
            <a:avLst/>
          </a:prstGeom>
          <a:solidFill>
            <a:srgbClr val="E4E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5026276" y="2353536"/>
            <a:ext cx="4491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S2H</a:t>
            </a: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H2</a:t>
            </a:r>
          </a:p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r>
              <a:rPr lang="es-VE" sz="1000" b="1" dirty="0" smtClean="0">
                <a:latin typeface="Comic Sans MS" panose="030F0702030302020204" pitchFamily="66" charset="0"/>
              </a:rPr>
              <a:t>CH4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6413331" y="4163058"/>
            <a:ext cx="531515" cy="117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5185409" y="3912386"/>
            <a:ext cx="501971" cy="164028"/>
          </a:xfrm>
          <a:prstGeom prst="rect">
            <a:avLst/>
          </a:prstGeom>
          <a:solidFill>
            <a:srgbClr val="DDC3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6381506" y="4097977"/>
            <a:ext cx="857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Macrófago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5029200" y="388620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C. dendrítica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34" name="Elipse 33"/>
          <p:cNvSpPr/>
          <p:nvPr/>
        </p:nvSpPr>
        <p:spPr>
          <a:xfrm>
            <a:off x="5687380" y="3429000"/>
            <a:ext cx="362711" cy="913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CuadroTexto 37"/>
          <p:cNvSpPr txBox="1"/>
          <p:nvPr/>
        </p:nvSpPr>
        <p:spPr>
          <a:xfrm>
            <a:off x="5582746" y="3316789"/>
            <a:ext cx="614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s-VE" sz="1000" b="1" dirty="0" err="1" smtClean="0">
                <a:latin typeface="Comic Sans MS" panose="030F0702030302020204" pitchFamily="66" charset="0"/>
              </a:rPr>
              <a:t>calicif</a:t>
            </a:r>
            <a:r>
              <a:rPr lang="es-VE" sz="1000" b="1" dirty="0" smtClean="0">
                <a:latin typeface="Comic Sans MS" panose="030F0702030302020204" pitchFamily="66" charset="0"/>
              </a:rPr>
              <a:t>.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37" name="Elipse 36"/>
          <p:cNvSpPr/>
          <p:nvPr/>
        </p:nvSpPr>
        <p:spPr>
          <a:xfrm>
            <a:off x="6413331" y="3395246"/>
            <a:ext cx="588253" cy="1061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CuadroTexto 39"/>
          <p:cNvSpPr txBox="1"/>
          <p:nvPr/>
        </p:nvSpPr>
        <p:spPr>
          <a:xfrm>
            <a:off x="6149646" y="3291906"/>
            <a:ext cx="885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Enterocitos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39" name="Elipse 38"/>
          <p:cNvSpPr/>
          <p:nvPr/>
        </p:nvSpPr>
        <p:spPr>
          <a:xfrm>
            <a:off x="7193640" y="3382321"/>
            <a:ext cx="654960" cy="9233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7354442" y="3291905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>
                <a:latin typeface="Comic Sans MS" panose="030F0702030302020204" pitchFamily="66" charset="0"/>
              </a:rPr>
              <a:t>CEC.</a:t>
            </a:r>
            <a:endParaRPr lang="es-VE" sz="1000" b="1" dirty="0">
              <a:latin typeface="Comic Sans MS" panose="030F0702030302020204" pitchFamily="66" charset="0"/>
            </a:endParaRPr>
          </a:p>
        </p:txBody>
      </p:sp>
      <p:sp>
        <p:nvSpPr>
          <p:cNvPr id="42" name="Elipse 41"/>
          <p:cNvSpPr/>
          <p:nvPr/>
        </p:nvSpPr>
        <p:spPr>
          <a:xfrm>
            <a:off x="5365640" y="1143000"/>
            <a:ext cx="321740" cy="478091"/>
          </a:xfrm>
          <a:prstGeom prst="ellipse">
            <a:avLst/>
          </a:prstGeom>
          <a:solidFill>
            <a:srgbClr val="FDD7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5582746" y="519827"/>
            <a:ext cx="233108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itchFamily="66" charset="0"/>
              </a:rPr>
              <a:t>Comida y Bacterias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45" name="4 CuadroTexto"/>
          <p:cNvSpPr txBox="1"/>
          <p:nvPr/>
        </p:nvSpPr>
        <p:spPr>
          <a:xfrm>
            <a:off x="372564" y="304800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741376" y="5712023"/>
            <a:ext cx="2151551" cy="307777"/>
          </a:xfrm>
          <a:prstGeom prst="rect">
            <a:avLst/>
          </a:prstGeom>
          <a:solidFill>
            <a:srgbClr val="FAC090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Mus. LONGITUDINAL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32864" y="4917182"/>
            <a:ext cx="1595310" cy="307777"/>
          </a:xfrm>
          <a:prstGeom prst="rect">
            <a:avLst/>
          </a:prstGeom>
          <a:solidFill>
            <a:srgbClr val="FAC09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Mus. CIRCULAR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762214" y="5348797"/>
            <a:ext cx="19287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Plexo MIENTÉRICO</a:t>
            </a:r>
            <a:endParaRPr lang="es-VE" sz="1400" b="1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3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5" grpId="0" animBg="1"/>
      <p:bldP spid="6" grpId="0" animBg="1"/>
      <p:bldP spid="7" grpId="0" animBg="1"/>
      <p:bldP spid="8" grpId="0" animBg="1"/>
      <p:bldP spid="9" grpId="0"/>
      <p:bldP spid="13" grpId="0" animBg="1"/>
      <p:bldP spid="22" grpId="0" animBg="1"/>
      <p:bldP spid="20" grpId="0"/>
      <p:bldP spid="23" grpId="0" animBg="1"/>
      <p:bldP spid="24" grpId="0"/>
      <p:bldP spid="27" grpId="0" animBg="1"/>
      <p:bldP spid="26" grpId="0"/>
      <p:bldP spid="28" grpId="0" animBg="1"/>
      <p:bldP spid="30" grpId="0"/>
      <p:bldP spid="29" grpId="0" animBg="1"/>
      <p:bldP spid="31" grpId="0"/>
      <p:bldP spid="32" grpId="0" animBg="1"/>
      <p:bldP spid="33" grpId="0" animBg="1"/>
      <p:bldP spid="35" grpId="0"/>
      <p:bldP spid="36" grpId="0"/>
      <p:bldP spid="34" grpId="0" animBg="1"/>
      <p:bldP spid="38" grpId="0"/>
      <p:bldP spid="37" grpId="0" animBg="1"/>
      <p:bldP spid="40" grpId="0"/>
      <p:bldP spid="39" grpId="0" animBg="1"/>
      <p:bldP spid="41" grpId="0"/>
      <p:bldP spid="42" grpId="0" animBg="1"/>
      <p:bldP spid="16" grpId="0" animBg="1"/>
      <p:bldP spid="12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superfiie de absorción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" b="19702"/>
          <a:stretch>
            <a:fillRect/>
          </a:stretch>
        </p:blipFill>
        <p:spPr bwMode="auto">
          <a:xfrm>
            <a:off x="539750" y="392113"/>
            <a:ext cx="7632700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628900" y="873125"/>
            <a:ext cx="2232025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60" name="Text Box 9"/>
          <p:cNvSpPr txBox="1">
            <a:spLocks noChangeArrowheads="1"/>
          </p:cNvSpPr>
          <p:nvPr/>
        </p:nvSpPr>
        <p:spPr bwMode="auto">
          <a:xfrm>
            <a:off x="1891150" y="4943157"/>
            <a:ext cx="244971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>
                <a:effectLst/>
              </a:rPr>
              <a:t>Pliegues </a:t>
            </a:r>
            <a:r>
              <a:rPr lang="es-ES" sz="2000" b="1" dirty="0">
                <a:effectLst/>
              </a:rPr>
              <a:t>circulares</a:t>
            </a:r>
          </a:p>
          <a:p>
            <a:pPr eaLnBrk="1" hangingPunct="1"/>
            <a:r>
              <a:rPr lang="es-ES" sz="1600" b="1" dirty="0">
                <a:effectLst/>
              </a:rPr>
              <a:t>Válvulas de </a:t>
            </a:r>
            <a:r>
              <a:rPr lang="es-ES" sz="1600" b="1" dirty="0" err="1" smtClean="0">
                <a:effectLst/>
              </a:rPr>
              <a:t>Kerckring</a:t>
            </a:r>
            <a:endParaRPr lang="es-ES" sz="1600" b="1" dirty="0" smtClean="0">
              <a:effectLst/>
            </a:endParaRPr>
          </a:p>
          <a:p>
            <a:pPr eaLnBrk="1" hangingPunct="1"/>
            <a:r>
              <a:rPr lang="es-ES" sz="1600" b="1" dirty="0">
                <a:effectLst/>
              </a:rPr>
              <a:t>V</a:t>
            </a:r>
            <a:r>
              <a:rPr lang="es-ES" sz="1600" b="1" dirty="0" smtClean="0">
                <a:effectLst/>
              </a:rPr>
              <a:t>álvulas conniventes</a:t>
            </a:r>
            <a:endParaRPr lang="es-ES" sz="1600" b="1" dirty="0">
              <a:effectLst/>
            </a:endParaRPr>
          </a:p>
          <a:p>
            <a:pPr eaLnBrk="1" hangingPunct="1"/>
            <a:r>
              <a:rPr lang="es-ES" sz="2000" b="1" dirty="0">
                <a:effectLst/>
              </a:rPr>
              <a:t>        (x 3)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4716463" y="5391150"/>
            <a:ext cx="1670050" cy="701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  <a:p>
            <a:pPr eaLnBrk="1" hangingPunct="1"/>
            <a:r>
              <a:rPr lang="es-ES" sz="2000" b="1">
                <a:effectLst/>
              </a:rPr>
              <a:t>   (x 10)</a:t>
            </a:r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6516688" y="5607050"/>
            <a:ext cx="2303462" cy="701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Microvellosidades</a:t>
            </a:r>
          </a:p>
          <a:p>
            <a:pPr eaLnBrk="1" hangingPunct="1"/>
            <a:r>
              <a:rPr lang="es-ES" sz="2000" b="1">
                <a:effectLst/>
              </a:rPr>
              <a:t>      (x 20)</a:t>
            </a: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6446444" y="1721436"/>
            <a:ext cx="204985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b="1" dirty="0" smtClean="0">
                <a:effectLst/>
              </a:rPr>
              <a:t>¡De 0,33 m</a:t>
            </a:r>
            <a:r>
              <a:rPr lang="es-ES" sz="2400" b="1" baseline="30000" dirty="0" smtClean="0">
                <a:effectLst/>
              </a:rPr>
              <a:t>2</a:t>
            </a:r>
            <a:r>
              <a:rPr lang="es-ES" sz="2400" b="1" dirty="0" smtClean="0">
                <a:effectLst/>
              </a:rPr>
              <a:t> </a:t>
            </a:r>
          </a:p>
          <a:p>
            <a:pPr algn="ctr" eaLnBrk="1" hangingPunct="1"/>
            <a:r>
              <a:rPr lang="es-ES" sz="2400" b="1" dirty="0" smtClean="0">
                <a:effectLst/>
              </a:rPr>
              <a:t>a 200 m</a:t>
            </a:r>
            <a:r>
              <a:rPr lang="es-ES" sz="2400" b="1" baseline="30000" dirty="0" smtClean="0">
                <a:effectLst/>
              </a:rPr>
              <a:t>2</a:t>
            </a:r>
            <a:r>
              <a:rPr lang="es-ES" sz="2400" b="1" dirty="0" smtClean="0">
                <a:effectLst/>
              </a:rPr>
              <a:t>! </a:t>
            </a:r>
            <a:endParaRPr lang="es-ES" sz="2400" b="1" baseline="30000" dirty="0">
              <a:effectLst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115974" y="652999"/>
            <a:ext cx="2432077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dirty="0" smtClean="0">
                <a:effectLst/>
              </a:rPr>
              <a:t>Área absorción </a:t>
            </a:r>
          </a:p>
          <a:p>
            <a:pPr algn="ctr" eaLnBrk="1" hangingPunct="1"/>
            <a:r>
              <a:rPr lang="es-ES" sz="2400" dirty="0" smtClean="0">
                <a:effectLst/>
              </a:rPr>
              <a:t>intestinal</a:t>
            </a:r>
            <a:endParaRPr lang="es-ES" sz="2400" dirty="0">
              <a:effectLst/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4 CuadroTexto"/>
          <p:cNvSpPr txBox="1"/>
          <p:nvPr/>
        </p:nvSpPr>
        <p:spPr>
          <a:xfrm>
            <a:off x="2963239" y="49616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685916" y="496169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02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7" name="Rectangle 17"/>
          <p:cNvSpPr>
            <a:spLocks noChangeArrowheads="1"/>
          </p:cNvSpPr>
          <p:nvPr/>
        </p:nvSpPr>
        <p:spPr bwMode="auto">
          <a:xfrm>
            <a:off x="4498975" y="2924175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499" name="Rectangle 19"/>
          <p:cNvSpPr>
            <a:spLocks noChangeArrowheads="1"/>
          </p:cNvSpPr>
          <p:nvPr/>
        </p:nvSpPr>
        <p:spPr bwMode="auto">
          <a:xfrm>
            <a:off x="4030663" y="1123950"/>
            <a:ext cx="10795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08" name="Rectangle 20"/>
          <p:cNvSpPr>
            <a:spLocks noChangeArrowheads="1"/>
          </p:cNvSpPr>
          <p:nvPr/>
        </p:nvSpPr>
        <p:spPr bwMode="auto">
          <a:xfrm>
            <a:off x="4391025" y="2419350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09" name="Rectangle 21"/>
          <p:cNvSpPr>
            <a:spLocks noChangeArrowheads="1"/>
          </p:cNvSpPr>
          <p:nvPr/>
        </p:nvSpPr>
        <p:spPr bwMode="auto">
          <a:xfrm>
            <a:off x="4246563" y="4868863"/>
            <a:ext cx="8636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3886200" y="6164263"/>
            <a:ext cx="11525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grpSp>
        <p:nvGrpSpPr>
          <p:cNvPr id="21513" name="Group 43"/>
          <p:cNvGrpSpPr>
            <a:grpSpLocks/>
          </p:cNvGrpSpPr>
          <p:nvPr/>
        </p:nvGrpSpPr>
        <p:grpSpPr bwMode="auto">
          <a:xfrm>
            <a:off x="3300412" y="1052513"/>
            <a:ext cx="3671888" cy="5732462"/>
            <a:chOff x="612" y="709"/>
            <a:chExt cx="2313" cy="3611"/>
          </a:xfrm>
        </p:grpSpPr>
        <p:sp>
          <p:nvSpPr>
            <p:cNvPr id="148503" name="Rectangle 23"/>
            <p:cNvSpPr>
              <a:spLocks noChangeArrowheads="1"/>
            </p:cNvSpPr>
            <p:nvPr/>
          </p:nvSpPr>
          <p:spPr bwMode="auto">
            <a:xfrm>
              <a:off x="612" y="3974"/>
              <a:ext cx="83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04" name="Rectangle 24"/>
            <p:cNvSpPr>
              <a:spLocks noChangeArrowheads="1"/>
            </p:cNvSpPr>
            <p:nvPr/>
          </p:nvSpPr>
          <p:spPr bwMode="auto">
            <a:xfrm>
              <a:off x="861" y="2115"/>
              <a:ext cx="454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4" name="Rectangle 34"/>
            <p:cNvSpPr>
              <a:spLocks noChangeArrowheads="1"/>
            </p:cNvSpPr>
            <p:nvPr/>
          </p:nvSpPr>
          <p:spPr bwMode="auto">
            <a:xfrm>
              <a:off x="2335" y="709"/>
              <a:ext cx="590" cy="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5" name="Rectangle 35"/>
            <p:cNvSpPr>
              <a:spLocks noChangeArrowheads="1"/>
            </p:cNvSpPr>
            <p:nvPr/>
          </p:nvSpPr>
          <p:spPr bwMode="auto">
            <a:xfrm>
              <a:off x="2290" y="799"/>
              <a:ext cx="4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6" name="Rectangle 36"/>
            <p:cNvSpPr>
              <a:spLocks noChangeArrowheads="1"/>
            </p:cNvSpPr>
            <p:nvPr/>
          </p:nvSpPr>
          <p:spPr bwMode="auto">
            <a:xfrm>
              <a:off x="1020" y="2341"/>
              <a:ext cx="91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7" name="Rectangle 37"/>
            <p:cNvSpPr>
              <a:spLocks noChangeArrowheads="1"/>
            </p:cNvSpPr>
            <p:nvPr/>
          </p:nvSpPr>
          <p:spPr bwMode="auto">
            <a:xfrm>
              <a:off x="1973" y="3884"/>
              <a:ext cx="544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8" name="Rectangle 38"/>
            <p:cNvSpPr>
              <a:spLocks noChangeArrowheads="1"/>
            </p:cNvSpPr>
            <p:nvPr/>
          </p:nvSpPr>
          <p:spPr bwMode="auto">
            <a:xfrm>
              <a:off x="930" y="3884"/>
              <a:ext cx="136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9" name="Rectangle 39"/>
            <p:cNvSpPr>
              <a:spLocks noChangeArrowheads="1"/>
            </p:cNvSpPr>
            <p:nvPr/>
          </p:nvSpPr>
          <p:spPr bwMode="auto">
            <a:xfrm>
              <a:off x="2426" y="3203"/>
              <a:ext cx="318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48528" name="Rectangle 48"/>
          <p:cNvSpPr>
            <a:spLocks noChangeArrowheads="1"/>
          </p:cNvSpPr>
          <p:nvPr/>
        </p:nvSpPr>
        <p:spPr bwMode="auto">
          <a:xfrm>
            <a:off x="3371850" y="6092825"/>
            <a:ext cx="1296987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16" name="Rectangle 50"/>
          <p:cNvSpPr>
            <a:spLocks noChangeArrowheads="1"/>
          </p:cNvSpPr>
          <p:nvPr/>
        </p:nvSpPr>
        <p:spPr bwMode="auto">
          <a:xfrm>
            <a:off x="4067175" y="4868863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17" name="Rectangle 51"/>
          <p:cNvSpPr>
            <a:spLocks noChangeArrowheads="1"/>
          </p:cNvSpPr>
          <p:nvPr/>
        </p:nvSpPr>
        <p:spPr bwMode="auto">
          <a:xfrm>
            <a:off x="3741738" y="1843088"/>
            <a:ext cx="151288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495" name="Rectangle 15"/>
          <p:cNvSpPr>
            <a:spLocks noChangeArrowheads="1"/>
          </p:cNvSpPr>
          <p:nvPr/>
        </p:nvSpPr>
        <p:spPr bwMode="auto">
          <a:xfrm>
            <a:off x="4608513" y="1628775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6" name="Rectangle 56"/>
          <p:cNvSpPr>
            <a:spLocks noChangeArrowheads="1"/>
          </p:cNvSpPr>
          <p:nvPr/>
        </p:nvSpPr>
        <p:spPr bwMode="auto">
          <a:xfrm>
            <a:off x="4645025" y="2420938"/>
            <a:ext cx="16557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pic>
        <p:nvPicPr>
          <p:cNvPr id="21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35" r="37180" b="10704"/>
          <a:stretch>
            <a:fillRect/>
          </a:stretch>
        </p:blipFill>
        <p:spPr bwMode="auto">
          <a:xfrm>
            <a:off x="3265487" y="655638"/>
            <a:ext cx="3205163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27" name="Rectangle 47"/>
          <p:cNvSpPr>
            <a:spLocks noChangeArrowheads="1"/>
          </p:cNvSpPr>
          <p:nvPr/>
        </p:nvSpPr>
        <p:spPr bwMode="auto">
          <a:xfrm>
            <a:off x="3732212" y="3140075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2" name="Rectangle 52"/>
          <p:cNvSpPr>
            <a:spLocks noChangeArrowheads="1"/>
          </p:cNvSpPr>
          <p:nvPr/>
        </p:nvSpPr>
        <p:spPr bwMode="auto">
          <a:xfrm>
            <a:off x="5929312" y="1268413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3" name="Rectangle 53"/>
          <p:cNvSpPr>
            <a:spLocks noChangeArrowheads="1"/>
          </p:cNvSpPr>
          <p:nvPr/>
        </p:nvSpPr>
        <p:spPr bwMode="auto">
          <a:xfrm>
            <a:off x="4021137" y="3716338"/>
            <a:ext cx="714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37" name="Text Box 68"/>
          <p:cNvSpPr txBox="1">
            <a:spLocks noChangeArrowheads="1"/>
          </p:cNvSpPr>
          <p:nvPr/>
        </p:nvSpPr>
        <p:spPr bwMode="auto">
          <a:xfrm>
            <a:off x="4021137" y="1416050"/>
            <a:ext cx="1179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linfático </a:t>
            </a:r>
          </a:p>
          <a:p>
            <a:pPr eaLnBrk="1" hangingPunct="1"/>
            <a:r>
              <a:rPr lang="es-ES" b="1">
                <a:effectLst/>
              </a:rPr>
              <a:t>central</a:t>
            </a:r>
          </a:p>
        </p:txBody>
      </p:sp>
      <p:sp>
        <p:nvSpPr>
          <p:cNvPr id="148554" name="Line 74"/>
          <p:cNvSpPr>
            <a:spLocks noChangeShapeType="1"/>
          </p:cNvSpPr>
          <p:nvPr/>
        </p:nvSpPr>
        <p:spPr bwMode="auto">
          <a:xfrm>
            <a:off x="4884737" y="1771650"/>
            <a:ext cx="6477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70" name="Rectangle 90"/>
          <p:cNvSpPr>
            <a:spLocks noChangeArrowheads="1"/>
          </p:cNvSpPr>
          <p:nvPr/>
        </p:nvSpPr>
        <p:spPr bwMode="auto">
          <a:xfrm>
            <a:off x="6037262" y="2708275"/>
            <a:ext cx="5048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1" name="Rectangle 91"/>
          <p:cNvSpPr>
            <a:spLocks noChangeArrowheads="1"/>
          </p:cNvSpPr>
          <p:nvPr/>
        </p:nvSpPr>
        <p:spPr bwMode="auto">
          <a:xfrm>
            <a:off x="5965825" y="2060575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2" name="Rectangle 92"/>
          <p:cNvSpPr>
            <a:spLocks noChangeArrowheads="1"/>
          </p:cNvSpPr>
          <p:nvPr/>
        </p:nvSpPr>
        <p:spPr bwMode="auto">
          <a:xfrm>
            <a:off x="3949700" y="3789363"/>
            <a:ext cx="714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3" name="Rectangle 93"/>
          <p:cNvSpPr>
            <a:spLocks noChangeArrowheads="1"/>
          </p:cNvSpPr>
          <p:nvPr/>
        </p:nvSpPr>
        <p:spPr bwMode="auto">
          <a:xfrm>
            <a:off x="3660775" y="342900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610763" y="4720371"/>
            <a:ext cx="93968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Cripta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2164949" y="1857345"/>
            <a:ext cx="141737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Vellosidad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3695700" y="778132"/>
            <a:ext cx="0" cy="30697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4 CuadroTexto"/>
          <p:cNvSpPr txBox="1"/>
          <p:nvPr/>
        </p:nvSpPr>
        <p:spPr>
          <a:xfrm>
            <a:off x="457440" y="54729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4" name="18 CuadroTexto"/>
          <p:cNvSpPr txBox="1"/>
          <p:nvPr/>
        </p:nvSpPr>
        <p:spPr>
          <a:xfrm>
            <a:off x="469886" y="1042413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cxnSp>
        <p:nvCxnSpPr>
          <p:cNvPr id="59" name="3 Conector recto"/>
          <p:cNvCxnSpPr/>
          <p:nvPr/>
        </p:nvCxnSpPr>
        <p:spPr bwMode="auto">
          <a:xfrm>
            <a:off x="3694112" y="4113213"/>
            <a:ext cx="1588" cy="183038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2797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7" grpId="0" animBg="1"/>
      <p:bldP spid="148495" grpId="0" animBg="1"/>
      <p:bldP spid="1485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2395763" y="1905000"/>
            <a:ext cx="4352474" cy="4062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" dirty="0">
                <a:effectLst/>
                <a:latin typeface="Comic Sans MS" panose="030F0702030302020204" pitchFamily="66" charset="0"/>
              </a:rPr>
              <a:t> </a:t>
            </a:r>
          </a:p>
          <a:p>
            <a:pPr>
              <a:defRPr/>
            </a:pPr>
            <a:r>
              <a:rPr lang="es-ES" sz="2000" dirty="0">
                <a:effectLst/>
                <a:latin typeface="Comic Sans MS" panose="030F0702030302020204" pitchFamily="66" charset="0"/>
              </a:rPr>
              <a:t>Órgano de:</a:t>
            </a:r>
          </a:p>
          <a:p>
            <a:pPr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400" dirty="0" smtClean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* </a:t>
            </a:r>
            <a:r>
              <a:rPr lang="es-ES" sz="2000" dirty="0" smtClean="0">
                <a:latin typeface="Comic Sans MS" panose="030F0702030302020204" pitchFamily="66" charset="0"/>
              </a:rPr>
              <a:t>Digestión y absorción</a:t>
            </a:r>
          </a:p>
          <a:p>
            <a:pPr>
              <a:defRPr/>
            </a:pPr>
            <a:endParaRPr lang="es-ES" sz="1200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ES" sz="2000" dirty="0" smtClean="0">
                <a:effectLst/>
                <a:latin typeface="Comic Sans MS" panose="030F0702030302020204" pitchFamily="66" charset="0"/>
              </a:rPr>
              <a:t> Protección </a:t>
            </a:r>
            <a:r>
              <a:rPr lang="es-ES" sz="2000" dirty="0">
                <a:effectLst/>
                <a:latin typeface="Comic Sans MS" panose="030F0702030302020204" pitchFamily="66" charset="0"/>
              </a:rPr>
              <a:t>y </a:t>
            </a:r>
            <a:r>
              <a:rPr lang="es-ES" sz="2000" dirty="0" smtClean="0">
                <a:effectLst/>
                <a:latin typeface="Comic Sans MS" panose="030F0702030302020204" pitchFamily="66" charset="0"/>
              </a:rPr>
              <a:t>defensa</a:t>
            </a:r>
          </a:p>
          <a:p>
            <a:pPr>
              <a:defRPr/>
            </a:pPr>
            <a:endParaRPr lang="es-ES" sz="1200" dirty="0">
              <a:effectLst/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ES" sz="2000" dirty="0">
                <a:effectLst/>
                <a:latin typeface="Comic Sans MS" panose="030F0702030302020204" pitchFamily="66" charset="0"/>
              </a:rPr>
              <a:t> Secreción interna y externa </a:t>
            </a:r>
          </a:p>
          <a:p>
            <a:pPr>
              <a:defRPr/>
            </a:pPr>
            <a:r>
              <a:rPr lang="es-ES" sz="2000" dirty="0">
                <a:effectLst/>
                <a:latin typeface="Comic Sans MS" panose="030F0702030302020204" pitchFamily="66" charset="0"/>
              </a:rPr>
              <a:t>   </a:t>
            </a:r>
            <a:r>
              <a:rPr lang="es-ES" dirty="0" smtClean="0">
                <a:effectLst/>
                <a:latin typeface="Comic Sans MS" panose="030F0702030302020204" pitchFamily="66" charset="0"/>
              </a:rPr>
              <a:t>(</a:t>
            </a:r>
            <a:r>
              <a:rPr lang="es-ES" dirty="0">
                <a:effectLst/>
                <a:latin typeface="Comic Sans MS" panose="030F0702030302020204" pitchFamily="66" charset="0"/>
              </a:rPr>
              <a:t>S. endocrino </a:t>
            </a:r>
            <a:r>
              <a:rPr lang="es-ES" dirty="0" smtClean="0">
                <a:effectLst/>
                <a:latin typeface="Comic Sans MS" panose="030F0702030302020204" pitchFamily="66" charset="0"/>
              </a:rPr>
              <a:t>entérico, </a:t>
            </a:r>
            <a:r>
              <a:rPr lang="es-ES" dirty="0" err="1" smtClean="0">
                <a:effectLst/>
                <a:latin typeface="Comic Sans MS" panose="030F0702030302020204" pitchFamily="66" charset="0"/>
              </a:rPr>
              <a:t>gl</a:t>
            </a:r>
            <a:r>
              <a:rPr lang="es-ES" dirty="0" smtClean="0">
                <a:effectLst/>
                <a:latin typeface="Comic Sans MS" panose="030F0702030302020204" pitchFamily="66" charset="0"/>
              </a:rPr>
              <a:t>. exocrinas)</a:t>
            </a:r>
            <a:endParaRPr lang="es-ES" dirty="0">
              <a:effectLst/>
              <a:latin typeface="Comic Sans MS" panose="030F0702030302020204" pitchFamily="66" charset="0"/>
            </a:endParaRPr>
          </a:p>
          <a:p>
            <a:pPr>
              <a:defRPr/>
            </a:pPr>
            <a:endParaRPr lang="es-ES" sz="1200" dirty="0">
              <a:effectLst/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400" dirty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ES" sz="2000" dirty="0">
                <a:effectLst/>
                <a:latin typeface="Comic Sans MS" panose="030F0702030302020204" pitchFamily="66" charset="0"/>
              </a:rPr>
              <a:t> Inmunidad</a:t>
            </a:r>
          </a:p>
          <a:p>
            <a:pPr>
              <a:defRPr/>
            </a:pPr>
            <a:r>
              <a:rPr lang="es-ES" sz="2000" dirty="0">
                <a:effectLst/>
                <a:latin typeface="Comic Sans MS" panose="030F0702030302020204" pitchFamily="66" charset="0"/>
              </a:rPr>
              <a:t>    </a:t>
            </a:r>
            <a:r>
              <a:rPr lang="es-ES" dirty="0">
                <a:effectLst/>
                <a:latin typeface="Comic Sans MS" panose="030F0702030302020204" pitchFamily="66" charset="0"/>
              </a:rPr>
              <a:t>(S. inmune entérico)</a:t>
            </a:r>
          </a:p>
          <a:p>
            <a:pPr>
              <a:defRPr/>
            </a:pPr>
            <a:endParaRPr lang="es-ES" sz="1200" dirty="0">
              <a:effectLst/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400" dirty="0" smtClean="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*</a:t>
            </a:r>
            <a:r>
              <a:rPr lang="es-ES" sz="2000" dirty="0" smtClean="0">
                <a:effectLst/>
                <a:latin typeface="Comic Sans MS" panose="030F0702030302020204" pitchFamily="66" charset="0"/>
              </a:rPr>
              <a:t> Proliferación</a:t>
            </a:r>
          </a:p>
          <a:p>
            <a:pPr>
              <a:defRPr/>
            </a:pPr>
            <a:endParaRPr lang="es-ES" sz="1200" dirty="0" smtClean="0">
              <a:effectLst/>
              <a:latin typeface="Comic Sans MS" panose="030F0702030302020204" pitchFamily="66" charset="0"/>
            </a:endParaRP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3175626" y="1273327"/>
            <a:ext cx="27927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Epitelio Intestinal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1029821" y="362695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7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r1350730_18919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46" y="1209072"/>
            <a:ext cx="6015508" cy="4495800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228600">
              <a:srgbClr val="0047D6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682628" y="5791200"/>
            <a:ext cx="37873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http://www.abc.net.au/science/articles/2014/11/04/4120585.htm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251634" y="6557997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6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 descr="goblet_pas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609600"/>
            <a:ext cx="59055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6" descr="goblet_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83" y="3130549"/>
            <a:ext cx="2521917" cy="315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6301408" y="2843212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7050" name="Line 10"/>
          <p:cNvSpPr>
            <a:spLocks noChangeShapeType="1"/>
          </p:cNvSpPr>
          <p:nvPr/>
        </p:nvSpPr>
        <p:spPr bwMode="auto">
          <a:xfrm>
            <a:off x="6804646" y="2770187"/>
            <a:ext cx="360362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>
            <a:off x="3239744" y="214948"/>
            <a:ext cx="266451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>
                <a:effectLst/>
              </a:rPr>
              <a:t>Vellosidad Intestinal</a:t>
            </a:r>
            <a:endParaRPr lang="es-ES" sz="2000" dirty="0">
              <a:effectLst/>
            </a:endParaRPr>
          </a:p>
        </p:txBody>
      </p:sp>
      <p:sp>
        <p:nvSpPr>
          <p:cNvPr id="32775" name="Rectangle 13"/>
          <p:cNvSpPr>
            <a:spLocks noChangeArrowheads="1"/>
          </p:cNvSpPr>
          <p:nvPr/>
        </p:nvSpPr>
        <p:spPr bwMode="auto">
          <a:xfrm>
            <a:off x="3907181" y="4488754"/>
            <a:ext cx="19970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>
                <a:effectLst/>
                <a:latin typeface="Comic Sans MS" panose="030F0702030302020204" pitchFamily="66" charset="0"/>
              </a:rPr>
              <a:t>Productoras de </a:t>
            </a:r>
          </a:p>
          <a:p>
            <a:r>
              <a:rPr lang="es-ES" sz="1600" dirty="0">
                <a:effectLst/>
                <a:latin typeface="Comic Sans MS" panose="030F0702030302020204" pitchFamily="66" charset="0"/>
              </a:rPr>
              <a:t>MOCO ALCALINO</a:t>
            </a:r>
          </a:p>
          <a:p>
            <a:endParaRPr lang="es-ES" sz="800" dirty="0">
              <a:effectLst/>
              <a:latin typeface="Comic Sans MS" panose="030F0702030302020204" pitchFamily="66" charset="0"/>
            </a:endParaRPr>
          </a:p>
          <a:p>
            <a:r>
              <a:rPr lang="es-ES" dirty="0">
                <a:effectLst/>
                <a:latin typeface="Comic Sans MS" panose="030F0702030302020204" pitchFamily="66" charset="0"/>
              </a:rPr>
              <a:t>Forma de cáliz es artefacto de tinción 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815015" y="2802215"/>
            <a:ext cx="187743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C. Caliciformes</a:t>
            </a:r>
            <a:endParaRPr lang="es-ES" b="1" dirty="0">
              <a:effectLst/>
            </a:endParaRPr>
          </a:p>
        </p:txBody>
      </p:sp>
      <p:pic>
        <p:nvPicPr>
          <p:cNvPr id="1026" name="Picture 2" descr="D:\Mis Documentos\EN PROCESO 2015\DIGESTIVO 2015\IMAGENES DIGESTIVO 2015\hl8A-5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4000"/>
                    </a14:imgEffect>
                    <a14:imgEffect>
                      <a14:brightnessContrast bright="21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79" r="15383"/>
          <a:stretch/>
        </p:blipFill>
        <p:spPr bwMode="auto">
          <a:xfrm>
            <a:off x="579257" y="3920787"/>
            <a:ext cx="3191676" cy="24338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25570" y="1196816"/>
            <a:ext cx="144623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Enterocitos</a:t>
            </a:r>
            <a:endParaRPr lang="es-ES" b="1" dirty="0">
              <a:effectLst/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2590800" y="1566148"/>
            <a:ext cx="381000" cy="3388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2590800" y="1566148"/>
            <a:ext cx="0" cy="7960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2590800" y="1566148"/>
            <a:ext cx="648944" cy="169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8 CuadroTexto"/>
          <p:cNvSpPr txBox="1"/>
          <p:nvPr/>
        </p:nvSpPr>
        <p:spPr>
          <a:xfrm>
            <a:off x="762221" y="307898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03057" y="307898"/>
            <a:ext cx="51969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91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3" r="29465" b="6285"/>
          <a:stretch>
            <a:fillRect/>
          </a:stretch>
        </p:blipFill>
        <p:spPr bwMode="auto">
          <a:xfrm>
            <a:off x="1835150" y="398463"/>
            <a:ext cx="4089400" cy="605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0" name="AutoShape 4"/>
          <p:cNvSpPr>
            <a:spLocks noChangeArrowheads="1"/>
          </p:cNvSpPr>
          <p:nvPr/>
        </p:nvSpPr>
        <p:spPr bwMode="auto">
          <a:xfrm>
            <a:off x="5754688" y="2316163"/>
            <a:ext cx="171450" cy="322262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1" name="AutoShape 5"/>
          <p:cNvSpPr>
            <a:spLocks noChangeArrowheads="1"/>
          </p:cNvSpPr>
          <p:nvPr/>
        </p:nvSpPr>
        <p:spPr bwMode="auto">
          <a:xfrm>
            <a:off x="3238500" y="2298700"/>
            <a:ext cx="171450" cy="322263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2" name="Freeform 6"/>
          <p:cNvSpPr>
            <a:spLocks/>
          </p:cNvSpPr>
          <p:nvPr/>
        </p:nvSpPr>
        <p:spPr bwMode="auto">
          <a:xfrm>
            <a:off x="5862638" y="1639888"/>
            <a:ext cx="214312" cy="693737"/>
          </a:xfrm>
          <a:custGeom>
            <a:avLst/>
            <a:gdLst>
              <a:gd name="T0" fmla="*/ 18 w 135"/>
              <a:gd name="T1" fmla="*/ 437 h 437"/>
              <a:gd name="T2" fmla="*/ 39 w 135"/>
              <a:gd name="T3" fmla="*/ 341 h 437"/>
              <a:gd name="T4" fmla="*/ 50 w 135"/>
              <a:gd name="T5" fmla="*/ 10 h 437"/>
              <a:gd name="T6" fmla="*/ 82 w 135"/>
              <a:gd name="T7" fmla="*/ 0 h 437"/>
              <a:gd name="T8" fmla="*/ 103 w 135"/>
              <a:gd name="T9" fmla="*/ 64 h 437"/>
              <a:gd name="T10" fmla="*/ 114 w 135"/>
              <a:gd name="T11" fmla="*/ 96 h 437"/>
              <a:gd name="T12" fmla="*/ 135 w 135"/>
              <a:gd name="T13" fmla="*/ 29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" h="437">
                <a:moveTo>
                  <a:pt x="18" y="437"/>
                </a:moveTo>
                <a:cubicBezTo>
                  <a:pt x="0" y="387"/>
                  <a:pt x="22" y="388"/>
                  <a:pt x="39" y="341"/>
                </a:cubicBezTo>
                <a:cubicBezTo>
                  <a:pt x="36" y="295"/>
                  <a:pt x="12" y="74"/>
                  <a:pt x="50" y="10"/>
                </a:cubicBezTo>
                <a:cubicBezTo>
                  <a:pt x="55" y="0"/>
                  <a:pt x="71" y="3"/>
                  <a:pt x="82" y="0"/>
                </a:cubicBezTo>
                <a:cubicBezTo>
                  <a:pt x="89" y="21"/>
                  <a:pt x="95" y="42"/>
                  <a:pt x="103" y="64"/>
                </a:cubicBezTo>
                <a:cubicBezTo>
                  <a:pt x="106" y="74"/>
                  <a:pt x="114" y="96"/>
                  <a:pt x="114" y="96"/>
                </a:cubicBezTo>
                <a:cubicBezTo>
                  <a:pt x="124" y="292"/>
                  <a:pt x="76" y="244"/>
                  <a:pt x="135" y="298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3" name="Freeform 7"/>
          <p:cNvSpPr>
            <a:spLocks/>
          </p:cNvSpPr>
          <p:nvPr/>
        </p:nvSpPr>
        <p:spPr bwMode="auto">
          <a:xfrm>
            <a:off x="5835650" y="2582863"/>
            <a:ext cx="209550" cy="3590925"/>
          </a:xfrm>
          <a:custGeom>
            <a:avLst/>
            <a:gdLst>
              <a:gd name="T0" fmla="*/ 36 w 132"/>
              <a:gd name="T1" fmla="*/ 0 h 2262"/>
              <a:gd name="T2" fmla="*/ 47 w 132"/>
              <a:gd name="T3" fmla="*/ 1067 h 2262"/>
              <a:gd name="T4" fmla="*/ 132 w 132"/>
              <a:gd name="T5" fmla="*/ 2262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2262">
                <a:moveTo>
                  <a:pt x="36" y="0"/>
                </a:moveTo>
                <a:cubicBezTo>
                  <a:pt x="61" y="353"/>
                  <a:pt x="0" y="715"/>
                  <a:pt x="47" y="1067"/>
                </a:cubicBezTo>
                <a:cubicBezTo>
                  <a:pt x="33" y="1400"/>
                  <a:pt x="114" y="2013"/>
                  <a:pt x="132" y="2262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4" name="Freeform 8"/>
          <p:cNvSpPr>
            <a:spLocks/>
          </p:cNvSpPr>
          <p:nvPr/>
        </p:nvSpPr>
        <p:spPr bwMode="auto">
          <a:xfrm>
            <a:off x="2960688" y="1612900"/>
            <a:ext cx="296862" cy="727075"/>
          </a:xfrm>
          <a:custGeom>
            <a:avLst/>
            <a:gdLst>
              <a:gd name="T0" fmla="*/ 187 w 187"/>
              <a:gd name="T1" fmla="*/ 458 h 458"/>
              <a:gd name="T2" fmla="*/ 160 w 187"/>
              <a:gd name="T3" fmla="*/ 410 h 458"/>
              <a:gd name="T4" fmla="*/ 139 w 187"/>
              <a:gd name="T5" fmla="*/ 293 h 458"/>
              <a:gd name="T6" fmla="*/ 149 w 187"/>
              <a:gd name="T7" fmla="*/ 31 h 458"/>
              <a:gd name="T8" fmla="*/ 85 w 187"/>
              <a:gd name="T9" fmla="*/ 26 h 458"/>
              <a:gd name="T10" fmla="*/ 80 w 187"/>
              <a:gd name="T11" fmla="*/ 95 h 458"/>
              <a:gd name="T12" fmla="*/ 75 w 187"/>
              <a:gd name="T13" fmla="*/ 298 h 458"/>
              <a:gd name="T14" fmla="*/ 37 w 187"/>
              <a:gd name="T15" fmla="*/ 405 h 458"/>
              <a:gd name="T16" fmla="*/ 0 w 187"/>
              <a:gd name="T17" fmla="*/ 38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458">
                <a:moveTo>
                  <a:pt x="187" y="458"/>
                </a:moveTo>
                <a:cubicBezTo>
                  <a:pt x="175" y="441"/>
                  <a:pt x="171" y="426"/>
                  <a:pt x="160" y="410"/>
                </a:cubicBezTo>
                <a:cubicBezTo>
                  <a:pt x="156" y="366"/>
                  <a:pt x="157" y="331"/>
                  <a:pt x="139" y="293"/>
                </a:cubicBezTo>
                <a:cubicBezTo>
                  <a:pt x="122" y="204"/>
                  <a:pt x="132" y="119"/>
                  <a:pt x="149" y="31"/>
                </a:cubicBezTo>
                <a:cubicBezTo>
                  <a:pt x="129" y="0"/>
                  <a:pt x="114" y="16"/>
                  <a:pt x="85" y="26"/>
                </a:cubicBezTo>
                <a:cubicBezTo>
                  <a:pt x="58" y="52"/>
                  <a:pt x="69" y="61"/>
                  <a:pt x="80" y="95"/>
                </a:cubicBezTo>
                <a:cubicBezTo>
                  <a:pt x="88" y="162"/>
                  <a:pt x="84" y="230"/>
                  <a:pt x="75" y="298"/>
                </a:cubicBezTo>
                <a:cubicBezTo>
                  <a:pt x="66" y="357"/>
                  <a:pt x="79" y="375"/>
                  <a:pt x="37" y="405"/>
                </a:cubicBezTo>
                <a:cubicBezTo>
                  <a:pt x="1" y="398"/>
                  <a:pt x="9" y="408"/>
                  <a:pt x="0" y="389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5" name="Freeform 9"/>
          <p:cNvSpPr>
            <a:spLocks/>
          </p:cNvSpPr>
          <p:nvPr/>
        </p:nvSpPr>
        <p:spPr bwMode="auto">
          <a:xfrm>
            <a:off x="2843213" y="2620963"/>
            <a:ext cx="512762" cy="3706812"/>
          </a:xfrm>
          <a:custGeom>
            <a:avLst/>
            <a:gdLst>
              <a:gd name="T0" fmla="*/ 282 w 323"/>
              <a:gd name="T1" fmla="*/ 0 h 2335"/>
              <a:gd name="T2" fmla="*/ 266 w 323"/>
              <a:gd name="T3" fmla="*/ 70 h 2335"/>
              <a:gd name="T4" fmla="*/ 256 w 323"/>
              <a:gd name="T5" fmla="*/ 800 h 2335"/>
              <a:gd name="T6" fmla="*/ 245 w 323"/>
              <a:gd name="T7" fmla="*/ 1632 h 2335"/>
              <a:gd name="T8" fmla="*/ 229 w 323"/>
              <a:gd name="T9" fmla="*/ 1920 h 2335"/>
              <a:gd name="T10" fmla="*/ 250 w 323"/>
              <a:gd name="T11" fmla="*/ 2016 h 2335"/>
              <a:gd name="T12" fmla="*/ 181 w 323"/>
              <a:gd name="T13" fmla="*/ 2326 h 2335"/>
              <a:gd name="T14" fmla="*/ 74 w 323"/>
              <a:gd name="T15" fmla="*/ 2315 h 2335"/>
              <a:gd name="T16" fmla="*/ 0 w 323"/>
              <a:gd name="T17" fmla="*/ 2294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335">
                <a:moveTo>
                  <a:pt x="282" y="0"/>
                </a:moveTo>
                <a:cubicBezTo>
                  <a:pt x="278" y="24"/>
                  <a:pt x="272" y="45"/>
                  <a:pt x="266" y="70"/>
                </a:cubicBezTo>
                <a:cubicBezTo>
                  <a:pt x="287" y="300"/>
                  <a:pt x="323" y="583"/>
                  <a:pt x="256" y="800"/>
                </a:cubicBezTo>
                <a:cubicBezTo>
                  <a:pt x="258" y="1089"/>
                  <a:pt x="271" y="1352"/>
                  <a:pt x="245" y="1632"/>
                </a:cubicBezTo>
                <a:cubicBezTo>
                  <a:pt x="242" y="1751"/>
                  <a:pt x="259" y="1823"/>
                  <a:pt x="229" y="1920"/>
                </a:cubicBezTo>
                <a:cubicBezTo>
                  <a:pt x="237" y="1954"/>
                  <a:pt x="245" y="1981"/>
                  <a:pt x="250" y="2016"/>
                </a:cubicBezTo>
                <a:cubicBezTo>
                  <a:pt x="247" y="2077"/>
                  <a:pt x="296" y="2292"/>
                  <a:pt x="181" y="2326"/>
                </a:cubicBezTo>
                <a:cubicBezTo>
                  <a:pt x="145" y="2322"/>
                  <a:pt x="103" y="2335"/>
                  <a:pt x="74" y="2315"/>
                </a:cubicBezTo>
                <a:cubicBezTo>
                  <a:pt x="48" y="2297"/>
                  <a:pt x="29" y="2294"/>
                  <a:pt x="0" y="2294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3671888" y="254000"/>
            <a:ext cx="18002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8" name="Rectangle 12"/>
          <p:cNvSpPr>
            <a:spLocks noChangeArrowheads="1"/>
          </p:cNvSpPr>
          <p:nvPr/>
        </p:nvSpPr>
        <p:spPr bwMode="auto">
          <a:xfrm>
            <a:off x="1979613" y="981075"/>
            <a:ext cx="10080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0" name="Rectangle 14"/>
          <p:cNvSpPr>
            <a:spLocks noChangeArrowheads="1"/>
          </p:cNvSpPr>
          <p:nvPr/>
        </p:nvSpPr>
        <p:spPr bwMode="auto">
          <a:xfrm>
            <a:off x="1655763" y="248602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6168109" y="1612900"/>
            <a:ext cx="1860275" cy="1415772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dirty="0">
                <a:latin typeface="Comic Sans MS" panose="030F0702030302020204" pitchFamily="66" charset="0"/>
              </a:rPr>
              <a:t>Membrana </a:t>
            </a:r>
            <a:endParaRPr lang="es-E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sz="2000" dirty="0" smtClean="0">
                <a:latin typeface="Comic Sans MS" panose="030F0702030302020204" pitchFamily="66" charset="0"/>
              </a:rPr>
              <a:t>apical</a:t>
            </a:r>
            <a:r>
              <a:rPr lang="es-ES" sz="2000" dirty="0">
                <a:latin typeface="Comic Sans MS" panose="030F0702030302020204" pitchFamily="66" charset="0"/>
              </a:rPr>
              <a:t>:</a:t>
            </a:r>
          </a:p>
          <a:p>
            <a:pPr>
              <a:defRPr/>
            </a:pPr>
            <a:endParaRPr lang="es-ES" sz="1000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" dirty="0">
                <a:latin typeface="Comic Sans MS" panose="030F0702030302020204" pitchFamily="66" charset="0"/>
              </a:rPr>
              <a:t>Digestión final </a:t>
            </a:r>
          </a:p>
          <a:p>
            <a:pPr>
              <a:defRPr/>
            </a:pPr>
            <a:r>
              <a:rPr lang="es-ES" dirty="0">
                <a:latin typeface="Comic Sans MS" panose="030F0702030302020204" pitchFamily="66" charset="0"/>
              </a:rPr>
              <a:t>Absorción </a:t>
            </a:r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684213" y="2349500"/>
            <a:ext cx="2298700" cy="406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  <a:latin typeface="Comic Sans MS" panose="030F0702030302020204" pitchFamily="66" charset="0"/>
              </a:rPr>
              <a:t>Microvellosidades</a:t>
            </a: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2843213" y="1052513"/>
            <a:ext cx="17287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3671434" y="754674"/>
            <a:ext cx="1885950" cy="396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i="1" dirty="0">
                <a:latin typeface="Comic Sans MS" panose="030F0702030302020204" pitchFamily="66" charset="0"/>
              </a:rPr>
              <a:t>Orla en cepillo</a:t>
            </a:r>
          </a:p>
        </p:txBody>
      </p:sp>
      <p:sp>
        <p:nvSpPr>
          <p:cNvPr id="33811" name="Text Box 11"/>
          <p:cNvSpPr txBox="1">
            <a:spLocks noChangeArrowheads="1"/>
          </p:cNvSpPr>
          <p:nvPr/>
        </p:nvSpPr>
        <p:spPr bwMode="auto">
          <a:xfrm>
            <a:off x="900068" y="3844898"/>
            <a:ext cx="1941557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ENTEROCITO</a:t>
            </a:r>
          </a:p>
        </p:txBody>
      </p:sp>
      <p:sp>
        <p:nvSpPr>
          <p:cNvPr id="23" name="4 CuadroTexto"/>
          <p:cNvSpPr txBox="1"/>
          <p:nvPr/>
        </p:nvSpPr>
        <p:spPr>
          <a:xfrm>
            <a:off x="405006" y="441244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6" name="18 CuadroTexto"/>
          <p:cNvSpPr txBox="1"/>
          <p:nvPr/>
        </p:nvSpPr>
        <p:spPr>
          <a:xfrm>
            <a:off x="1082604" y="441244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9" name="3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77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Ximena Laboratorio\En Proceso 2013 y 2014\DIGESTIVO 2014\MICROBIOMA SEMINARIO\MICROBIOTA IMAGENES\PRinc_AJ477A-64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5" y="1056797"/>
            <a:ext cx="8298010" cy="4667630"/>
          </a:xfrm>
          <a:prstGeom prst="rect">
            <a:avLst/>
          </a:prstGeom>
          <a:noFill/>
          <a:ln w="28575"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067421" y="5577307"/>
            <a:ext cx="3135795" cy="523220"/>
          </a:xfrm>
          <a:prstGeom prst="rect">
            <a:avLst/>
          </a:prstGeom>
          <a:solidFill>
            <a:srgbClr val="0038A8"/>
          </a:solidFill>
          <a:ln w="28575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Epitelio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254511" y="2133600"/>
            <a:ext cx="862737" cy="461665"/>
          </a:xfrm>
          <a:prstGeom prst="rect">
            <a:avLst/>
          </a:prstGeom>
          <a:solidFill>
            <a:srgbClr val="0038A8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 Luz </a:t>
            </a:r>
            <a:endParaRPr lang="es-VE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762000" y="3429000"/>
            <a:ext cx="2310248" cy="400110"/>
          </a:xfrm>
          <a:prstGeom prst="rect">
            <a:avLst/>
          </a:prstGeom>
          <a:solidFill>
            <a:srgbClr val="0038A8"/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Microvellosidades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99549" y="441244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18 CuadroTexto"/>
          <p:cNvSpPr txBox="1"/>
          <p:nvPr/>
        </p:nvSpPr>
        <p:spPr>
          <a:xfrm>
            <a:off x="1082604" y="441244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6326006" y="4953000"/>
            <a:ext cx="1582484" cy="400110"/>
          </a:xfrm>
          <a:prstGeom prst="rect">
            <a:avLst/>
          </a:prstGeom>
          <a:solidFill>
            <a:srgbClr val="0038A8"/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Enterocitos</a:t>
            </a:r>
            <a:endParaRPr lang="es-VE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53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ESTRCU MIC ELECT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5475"/>
            <a:ext cx="4286250" cy="3067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5843" name="Picture 5" descr="ESTRUCTURA INTESTINO MIC EL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836613"/>
            <a:ext cx="3841750" cy="47894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940425" y="5084763"/>
            <a:ext cx="2016125" cy="630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 </a:t>
            </a:r>
          </a:p>
          <a:p>
            <a:pPr algn="ctr" eaLnBrk="1" hangingPunct="1"/>
            <a:r>
              <a:rPr lang="es-ES" sz="1600" i="1">
                <a:effectLst/>
              </a:rPr>
              <a:t>Orla en cepillo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1547813" y="404813"/>
            <a:ext cx="211147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Microvellosidades</a:t>
            </a:r>
          </a:p>
        </p:txBody>
      </p:sp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33413" y="5734050"/>
            <a:ext cx="3227387" cy="3857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2700338" y="765175"/>
            <a:ext cx="3095625" cy="143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H="1">
            <a:off x="1709738" y="765175"/>
            <a:ext cx="1008062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1998663" y="4541837"/>
            <a:ext cx="7366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>
                <a:effectLst/>
                <a:latin typeface="Arial" charset="0"/>
              </a:rPr>
              <a:t>Núcleo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2501900" y="3216275"/>
            <a:ext cx="1069975" cy="314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Membrana</a:t>
            </a: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 flipH="1">
            <a:off x="2501900" y="3500438"/>
            <a:ext cx="144463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6121400" y="3860800"/>
            <a:ext cx="1042988" cy="527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Uniones</a:t>
            </a:r>
          </a:p>
          <a:p>
            <a:pPr eaLnBrk="1" hangingPunct="1"/>
            <a:r>
              <a:rPr lang="es-ES" sz="1400" b="1" dirty="0">
                <a:effectLst/>
              </a:rPr>
              <a:t>Estrechas</a:t>
            </a: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724525" y="3860800"/>
            <a:ext cx="144463" cy="71755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4 CuadroTexto"/>
          <p:cNvSpPr txBox="1"/>
          <p:nvPr/>
        </p:nvSpPr>
        <p:spPr>
          <a:xfrm>
            <a:off x="6062825" y="456014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1" name="18 CuadroTexto"/>
          <p:cNvSpPr txBox="1"/>
          <p:nvPr/>
        </p:nvSpPr>
        <p:spPr>
          <a:xfrm>
            <a:off x="6785201" y="456014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68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5940425" y="5084763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2952750" y="5805488"/>
            <a:ext cx="3236913" cy="395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221198" name="Line 14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36869" name="Picture 17" descr="glicocaliz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143000"/>
            <a:ext cx="7129463" cy="457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 Box 13"/>
          <p:cNvSpPr txBox="1">
            <a:spLocks noChangeArrowheads="1"/>
          </p:cNvSpPr>
          <p:nvPr/>
        </p:nvSpPr>
        <p:spPr bwMode="auto">
          <a:xfrm>
            <a:off x="4339530" y="4275410"/>
            <a:ext cx="1150938" cy="581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Uniones</a:t>
            </a:r>
          </a:p>
          <a:p>
            <a:pPr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Estrechas</a:t>
            </a:r>
          </a:p>
        </p:txBody>
      </p:sp>
      <p:sp>
        <p:nvSpPr>
          <p:cNvPr id="221203" name="Line 19"/>
          <p:cNvSpPr>
            <a:spLocks noChangeShapeType="1"/>
          </p:cNvSpPr>
          <p:nvPr/>
        </p:nvSpPr>
        <p:spPr bwMode="auto">
          <a:xfrm>
            <a:off x="827088" y="1628775"/>
            <a:ext cx="0" cy="576263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1621936" y="4977316"/>
            <a:ext cx="133081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Enterocito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635929" y="5084763"/>
            <a:ext cx="133081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Enterocito</a:t>
            </a:r>
            <a:endParaRPr lang="es-VE" dirty="0">
              <a:latin typeface="Comic Sans MS" panose="030F0702030302020204" pitchFamily="66" charset="0"/>
            </a:endParaRPr>
          </a:p>
        </p:txBody>
      </p:sp>
      <p:cxnSp>
        <p:nvCxnSpPr>
          <p:cNvPr id="4" name="Conector recto 3"/>
          <p:cNvCxnSpPr/>
          <p:nvPr/>
        </p:nvCxnSpPr>
        <p:spPr bwMode="auto">
          <a:xfrm>
            <a:off x="3635896" y="4411663"/>
            <a:ext cx="360040" cy="88954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20" name="4 CuadroTexto"/>
          <p:cNvSpPr txBox="1"/>
          <p:nvPr/>
        </p:nvSpPr>
        <p:spPr>
          <a:xfrm>
            <a:off x="284099" y="456014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1" name="18 CuadroTexto"/>
          <p:cNvSpPr txBox="1"/>
          <p:nvPr/>
        </p:nvSpPr>
        <p:spPr>
          <a:xfrm>
            <a:off x="1006475" y="456014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2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6823075" y="4732338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222213" name="Line 5"/>
          <p:cNvSpPr>
            <a:spLocks noChangeShapeType="1"/>
          </p:cNvSpPr>
          <p:nvPr/>
        </p:nvSpPr>
        <p:spPr bwMode="auto">
          <a:xfrm flipH="1" flipV="1">
            <a:off x="6319837" y="4156075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222216" name="Picture 8" descr="glicocaliz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66"/>
          <a:stretch>
            <a:fillRect/>
          </a:stretch>
        </p:blipFill>
        <p:spPr bwMode="auto">
          <a:xfrm>
            <a:off x="6751637" y="1924050"/>
            <a:ext cx="1973263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218" name="Picture 10" descr="glicocaliz 2"/>
          <p:cNvPicPr>
            <a:picLocks noChangeAspect="1" noChangeArrowheads="1"/>
          </p:cNvPicPr>
          <p:nvPr/>
        </p:nvPicPr>
        <p:blipFill>
          <a:blip r:embed="rId3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" y="1676400"/>
            <a:ext cx="57150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3802398" y="1156455"/>
            <a:ext cx="1539204" cy="461665"/>
          </a:xfrm>
          <a:prstGeom prst="rect">
            <a:avLst/>
          </a:prstGeom>
          <a:solidFill>
            <a:srgbClr val="FFC08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effectLst/>
                <a:latin typeface="Comic Sans MS" panose="030F0702030302020204" pitchFamily="66" charset="0"/>
              </a:rPr>
              <a:t>Glicocáliz</a:t>
            </a:r>
          </a:p>
        </p:txBody>
      </p:sp>
      <p:sp>
        <p:nvSpPr>
          <p:cNvPr id="222220" name="Line 12"/>
          <p:cNvSpPr>
            <a:spLocks noChangeShapeType="1"/>
          </p:cNvSpPr>
          <p:nvPr/>
        </p:nvSpPr>
        <p:spPr bwMode="auto">
          <a:xfrm flipH="1" flipV="1">
            <a:off x="5867399" y="1771649"/>
            <a:ext cx="739775" cy="512763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1" name="Line 13"/>
          <p:cNvSpPr>
            <a:spLocks noChangeShapeType="1"/>
          </p:cNvSpPr>
          <p:nvPr/>
        </p:nvSpPr>
        <p:spPr bwMode="auto">
          <a:xfrm flipH="1">
            <a:off x="6094411" y="2716783"/>
            <a:ext cx="585788" cy="1871712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2" name="Line 14"/>
          <p:cNvSpPr>
            <a:spLocks noChangeShapeType="1"/>
          </p:cNvSpPr>
          <p:nvPr/>
        </p:nvSpPr>
        <p:spPr bwMode="auto">
          <a:xfrm flipH="1">
            <a:off x="6678613" y="2284413"/>
            <a:ext cx="1587" cy="3603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0" name="18 CuadroTexto"/>
          <p:cNvSpPr txBox="1"/>
          <p:nvPr/>
        </p:nvSpPr>
        <p:spPr>
          <a:xfrm>
            <a:off x="1029821" y="362695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19950" y="5291688"/>
            <a:ext cx="45616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Cubierta de </a:t>
            </a:r>
            <a:r>
              <a:rPr lang="es-VE" sz="1600" dirty="0" err="1" smtClean="0">
                <a:latin typeface="Comic Sans MS" panose="030F0702030302020204" pitchFamily="66" charset="0"/>
              </a:rPr>
              <a:t>mucopolisacáridos</a:t>
            </a:r>
            <a:r>
              <a:rPr lang="es-VE" sz="1600" dirty="0" smtClean="0">
                <a:latin typeface="Comic Sans MS" panose="030F0702030302020204" pitchFamily="66" charset="0"/>
              </a:rPr>
              <a:t>, glicoproteínas y </a:t>
            </a:r>
            <a:r>
              <a:rPr lang="es-VE" sz="1600" dirty="0" err="1" smtClean="0">
                <a:latin typeface="Comic Sans MS" panose="030F0702030302020204" pitchFamily="66" charset="0"/>
              </a:rPr>
              <a:t>glicolípidos</a:t>
            </a:r>
            <a:r>
              <a:rPr lang="es-VE" sz="1600" dirty="0" smtClean="0">
                <a:latin typeface="Comic Sans MS" panose="030F0702030302020204" pitchFamily="66" charset="0"/>
              </a:rPr>
              <a:t>  que proyecta de la membrana apical de enterocitos. Sirve para adhesión de enzimas digestivas y para reconocimiento de células, </a:t>
            </a:r>
            <a:r>
              <a:rPr lang="es-VE" sz="1600" dirty="0" smtClean="0">
                <a:latin typeface="Comic Sans MS" panose="030F0702030302020204" pitchFamily="66" charset="0"/>
              </a:rPr>
              <a:t>comunicación.</a:t>
            </a:r>
            <a:endParaRPr lang="es-VE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25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2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2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nimBg="1"/>
      <p:bldP spid="222219" grpId="0" animBg="1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  <a:p>
            <a:pPr eaLnBrk="1" hangingPunct="1">
              <a:lnSpc>
                <a:spcPct val="90000"/>
              </a:lnSpc>
            </a:pPr>
            <a:endParaRPr lang="es-ES" sz="2800" dirty="0" smtClean="0"/>
          </a:p>
        </p:txBody>
      </p:sp>
      <p:pic>
        <p:nvPicPr>
          <p:cNvPr id="38915" name="Picture 4" descr="polarida apical red basolat gre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3474" y="1119187"/>
            <a:ext cx="6877050" cy="4619625"/>
          </a:xfr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133474" y="1119187"/>
            <a:ext cx="1838965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C00000"/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 smtClean="0"/>
              <a:t>Membrana apical </a:t>
            </a:r>
          </a:p>
          <a:p>
            <a:pPr eaLnBrk="1" hangingPunct="1"/>
            <a:r>
              <a:rPr lang="es-ES" sz="1600" dirty="0" err="1" smtClean="0"/>
              <a:t>Glicocáliz</a:t>
            </a:r>
            <a:r>
              <a:rPr lang="es-ES" sz="1600" dirty="0" smtClean="0"/>
              <a:t>  (rojo)</a:t>
            </a:r>
            <a:endParaRPr lang="es-ES" sz="1600" dirty="0"/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1832307" y="5756831"/>
            <a:ext cx="547938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/>
                <a:latin typeface="Comic Sans MS" panose="030F0702030302020204" pitchFamily="66" charset="0"/>
              </a:rPr>
              <a:t>Enzimas hidrolasas: peptidasas y oligosacaridasas</a:t>
            </a:r>
          </a:p>
        </p:txBody>
      </p:sp>
      <p:sp>
        <p:nvSpPr>
          <p:cNvPr id="9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308544" y="27981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8 CuadroTexto"/>
          <p:cNvSpPr txBox="1"/>
          <p:nvPr/>
        </p:nvSpPr>
        <p:spPr>
          <a:xfrm>
            <a:off x="1033565" y="287556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2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3120310" y="4565650"/>
            <a:ext cx="471488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2717085" y="4367213"/>
            <a:ext cx="657225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3091735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620248" y="4367213"/>
            <a:ext cx="658812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2996485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2056685" y="5781675"/>
            <a:ext cx="471488" cy="388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3188573" y="2905125"/>
            <a:ext cx="5635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2902823" y="4325938"/>
            <a:ext cx="471487" cy="258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3" r="42056" b="60571"/>
          <a:stretch>
            <a:fillRect/>
          </a:stretch>
        </p:blipFill>
        <p:spPr>
          <a:xfrm>
            <a:off x="3537823" y="1484313"/>
            <a:ext cx="3035300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5928598" y="1557338"/>
            <a:ext cx="13684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6576298" y="4076700"/>
            <a:ext cx="2339102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CALICIFORMES</a:t>
            </a:r>
          </a:p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Moco</a:t>
            </a:r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1476375" y="836613"/>
            <a:ext cx="431800" cy="3240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6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3191748" y="1676400"/>
            <a:ext cx="4333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191748" y="3908425"/>
            <a:ext cx="4333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31770" name="Picture 69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5" t="3535" r="39439" b="29776"/>
          <a:stretch>
            <a:fillRect/>
          </a:stretch>
        </p:blipFill>
        <p:spPr bwMode="auto">
          <a:xfrm>
            <a:off x="816848" y="1892300"/>
            <a:ext cx="1727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Text Box 70"/>
          <p:cNvSpPr txBox="1">
            <a:spLocks noChangeArrowheads="1"/>
          </p:cNvSpPr>
          <p:nvPr/>
        </p:nvSpPr>
        <p:spPr bwMode="auto">
          <a:xfrm>
            <a:off x="2328148" y="2347913"/>
            <a:ext cx="1335087" cy="2746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ENTEROCITOS</a:t>
            </a:r>
          </a:p>
        </p:txBody>
      </p:sp>
      <p:sp>
        <p:nvSpPr>
          <p:cNvPr id="31772" name="Text Box 71"/>
          <p:cNvSpPr txBox="1">
            <a:spLocks noChangeArrowheads="1"/>
          </p:cNvSpPr>
          <p:nvPr/>
        </p:nvSpPr>
        <p:spPr bwMode="auto">
          <a:xfrm>
            <a:off x="2328148" y="3140075"/>
            <a:ext cx="1198562" cy="2746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C. MUCOSAS</a:t>
            </a: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>
            <a:off x="174011" y="2929949"/>
            <a:ext cx="116891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Vellosidad</a:t>
            </a:r>
          </a:p>
        </p:txBody>
      </p:sp>
      <p:sp>
        <p:nvSpPr>
          <p:cNvPr id="10313" name="Line 73"/>
          <p:cNvSpPr>
            <a:spLocks noChangeShapeType="1"/>
          </p:cNvSpPr>
          <p:nvPr/>
        </p:nvSpPr>
        <p:spPr bwMode="auto">
          <a:xfrm>
            <a:off x="1401903" y="1928019"/>
            <a:ext cx="0" cy="2160587"/>
          </a:xfrm>
          <a:prstGeom prst="line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314" name="Rectangle 74"/>
          <p:cNvSpPr>
            <a:spLocks noChangeArrowheads="1"/>
          </p:cNvSpPr>
          <p:nvPr/>
        </p:nvSpPr>
        <p:spPr bwMode="auto">
          <a:xfrm>
            <a:off x="743823" y="39084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15" name="Rectangle 75"/>
          <p:cNvSpPr>
            <a:spLocks noChangeArrowheads="1"/>
          </p:cNvSpPr>
          <p:nvPr/>
        </p:nvSpPr>
        <p:spPr bwMode="auto">
          <a:xfrm>
            <a:off x="6288960" y="2492375"/>
            <a:ext cx="431800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6573123" y="2591395"/>
            <a:ext cx="1927131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ENTEROCITOS</a:t>
            </a:r>
          </a:p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Absorción</a:t>
            </a:r>
          </a:p>
        </p:txBody>
      </p:sp>
      <p:sp>
        <p:nvSpPr>
          <p:cNvPr id="10318" name="Rectangle 78"/>
          <p:cNvSpPr>
            <a:spLocks noChangeArrowheads="1"/>
          </p:cNvSpPr>
          <p:nvPr/>
        </p:nvSpPr>
        <p:spPr bwMode="auto">
          <a:xfrm>
            <a:off x="6288960" y="5084763"/>
            <a:ext cx="636588" cy="366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10319" name="Rectangle 79"/>
          <p:cNvSpPr>
            <a:spLocks noChangeArrowheads="1"/>
          </p:cNvSpPr>
          <p:nvPr/>
        </p:nvSpPr>
        <p:spPr bwMode="auto">
          <a:xfrm>
            <a:off x="6073060" y="1557338"/>
            <a:ext cx="636588" cy="366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35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18 CuadroTexto"/>
          <p:cNvSpPr txBox="1"/>
          <p:nvPr/>
        </p:nvSpPr>
        <p:spPr>
          <a:xfrm>
            <a:off x="1029821" y="362695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40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3164227" y="492473"/>
            <a:ext cx="419057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 smtClean="0">
                <a:latin typeface="Comic Sans MS" panose="030F0702030302020204" pitchFamily="66" charset="0"/>
              </a:rPr>
              <a:t>Células en epitelio intestinal</a:t>
            </a:r>
            <a:endParaRPr lang="es-E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09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" grpId="0" animBg="1"/>
      <p:bldP spid="10300" grpId="0" animBg="1"/>
      <p:bldP spid="10318" grpId="0" animBg="1"/>
      <p:bldP spid="103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8027988" y="1257300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58" name="Rectangle 18"/>
          <p:cNvSpPr>
            <a:spLocks noChangeArrowheads="1"/>
          </p:cNvSpPr>
          <p:nvPr/>
        </p:nvSpPr>
        <p:spPr bwMode="auto">
          <a:xfrm>
            <a:off x="7810500" y="2049463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45061" name="Picture 2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9" t="40695" r="39975"/>
          <a:stretch>
            <a:fillRect/>
          </a:stretch>
        </p:blipFill>
        <p:spPr>
          <a:xfrm>
            <a:off x="3203575" y="836613"/>
            <a:ext cx="2952750" cy="532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55" name="Rectangle 15"/>
          <p:cNvSpPr>
            <a:spLocks noChangeArrowheads="1"/>
          </p:cNvSpPr>
          <p:nvPr/>
        </p:nvSpPr>
        <p:spPr bwMode="auto">
          <a:xfrm>
            <a:off x="7162800" y="3128963"/>
            <a:ext cx="3603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3" name="Rectangle 33"/>
          <p:cNvSpPr>
            <a:spLocks noChangeArrowheads="1"/>
          </p:cNvSpPr>
          <p:nvPr/>
        </p:nvSpPr>
        <p:spPr bwMode="auto">
          <a:xfrm>
            <a:off x="4786313" y="1162050"/>
            <a:ext cx="3603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8" name="Oval 38"/>
          <p:cNvSpPr>
            <a:spLocks noChangeArrowheads="1"/>
          </p:cNvSpPr>
          <p:nvPr/>
        </p:nvSpPr>
        <p:spPr bwMode="auto">
          <a:xfrm>
            <a:off x="5219700" y="4508500"/>
            <a:ext cx="504825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9" name="Oval 39"/>
          <p:cNvSpPr>
            <a:spLocks noChangeArrowheads="1"/>
          </p:cNvSpPr>
          <p:nvPr/>
        </p:nvSpPr>
        <p:spPr bwMode="auto">
          <a:xfrm rot="-1910496">
            <a:off x="5586413" y="4316413"/>
            <a:ext cx="523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0" name="Line 40"/>
          <p:cNvSpPr>
            <a:spLocks noChangeShapeType="1"/>
          </p:cNvSpPr>
          <p:nvPr/>
        </p:nvSpPr>
        <p:spPr bwMode="auto">
          <a:xfrm>
            <a:off x="5508625" y="4437063"/>
            <a:ext cx="0" cy="431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3881" name="Rectangle 41"/>
          <p:cNvSpPr>
            <a:spLocks noChangeArrowheads="1"/>
          </p:cNvSpPr>
          <p:nvPr/>
        </p:nvSpPr>
        <p:spPr bwMode="auto">
          <a:xfrm>
            <a:off x="5940425" y="4724400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3" name="Text Box 43"/>
          <p:cNvSpPr txBox="1">
            <a:spLocks noChangeArrowheads="1"/>
          </p:cNvSpPr>
          <p:nvPr/>
        </p:nvSpPr>
        <p:spPr bwMode="auto">
          <a:xfrm>
            <a:off x="6197600" y="5373688"/>
            <a:ext cx="2244525" cy="36933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  <a:latin typeface="Comic Sans MS" panose="030F0702030302020204" pitchFamily="66" charset="0"/>
              </a:rPr>
              <a:t>c. </a:t>
            </a:r>
            <a:r>
              <a:rPr lang="es-ES_tradnl" b="1" dirty="0" smtClean="0">
                <a:effectLst/>
                <a:latin typeface="Comic Sans MS" panose="030F0702030302020204" pitchFamily="66" charset="0"/>
              </a:rPr>
              <a:t>Indiferenciadas</a:t>
            </a:r>
            <a:endParaRPr lang="es-ES_tradnl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63884" name="Text Box 44"/>
          <p:cNvSpPr txBox="1">
            <a:spLocks noChangeArrowheads="1"/>
          </p:cNvSpPr>
          <p:nvPr/>
        </p:nvSpPr>
        <p:spPr bwMode="auto">
          <a:xfrm>
            <a:off x="6227763" y="3860800"/>
            <a:ext cx="2085827" cy="892552"/>
          </a:xfrm>
          <a:prstGeom prst="rect">
            <a:avLst/>
          </a:prstGeom>
          <a:solidFill>
            <a:srgbClr val="73BD9C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  <a:latin typeface="Comic Sans MS" panose="030F0702030302020204" pitchFamily="66" charset="0"/>
              </a:rPr>
              <a:t>c. </a:t>
            </a:r>
            <a:r>
              <a:rPr lang="es-ES_tradnl" b="1" dirty="0" err="1">
                <a:effectLst/>
                <a:latin typeface="Comic Sans MS" panose="030F0702030302020204" pitchFamily="66" charset="0"/>
              </a:rPr>
              <a:t>Paneth</a:t>
            </a:r>
            <a:endParaRPr lang="es-ES_tradnl" b="1" dirty="0">
              <a:effectLst/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_tradnl" dirty="0">
                <a:effectLst/>
                <a:latin typeface="Comic Sans MS" panose="030F0702030302020204" pitchFamily="66" charset="0"/>
              </a:rPr>
              <a:t>    </a:t>
            </a:r>
            <a:r>
              <a:rPr lang="es-ES_tradnl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es-ES_tradnl" sz="1600" dirty="0" smtClean="0">
                <a:effectLst/>
                <a:latin typeface="Comic Sans MS" panose="030F0702030302020204" pitchFamily="66" charset="0"/>
              </a:rPr>
              <a:t>PLA2 </a:t>
            </a:r>
            <a:r>
              <a:rPr lang="es-ES_tradnl" sz="1600" dirty="0">
                <a:effectLst/>
                <a:latin typeface="Comic Sans MS" panose="030F0702030302020204" pitchFamily="66" charset="0"/>
              </a:rPr>
              <a:t>secretora </a:t>
            </a:r>
          </a:p>
          <a:p>
            <a:pPr>
              <a:defRPr/>
            </a:pPr>
            <a:r>
              <a:rPr lang="es-ES_tradnl" sz="1600" dirty="0">
                <a:effectLst/>
                <a:latin typeface="Comic Sans MS" panose="030F0702030302020204" pitchFamily="66" charset="0"/>
              </a:rPr>
              <a:t>   </a:t>
            </a:r>
            <a:r>
              <a:rPr lang="es-ES_tradnl" sz="1600" dirty="0" smtClean="0">
                <a:effectLst/>
                <a:latin typeface="Comic Sans MS" panose="030F0702030302020204" pitchFamily="66" charset="0"/>
              </a:rPr>
              <a:t>  Defensinas </a:t>
            </a:r>
            <a:endParaRPr lang="es-ES_tradnl" sz="16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63886" name="Text Box 46"/>
          <p:cNvSpPr txBox="1">
            <a:spLocks noChangeArrowheads="1"/>
          </p:cNvSpPr>
          <p:nvPr/>
        </p:nvSpPr>
        <p:spPr bwMode="auto">
          <a:xfrm>
            <a:off x="6227763" y="1268413"/>
            <a:ext cx="1678665" cy="646331"/>
          </a:xfrm>
          <a:prstGeom prst="rect">
            <a:avLst/>
          </a:prstGeom>
          <a:solidFill>
            <a:srgbClr val="FFE6B3"/>
          </a:solidFill>
          <a:ln w="9525">
            <a:solidFill>
              <a:srgbClr val="CC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  <a:latin typeface="Comic Sans MS" panose="030F0702030302020204" pitchFamily="66" charset="0"/>
              </a:rPr>
              <a:t>c. Endocrinas</a:t>
            </a:r>
          </a:p>
          <a:p>
            <a:pPr>
              <a:defRPr/>
            </a:pPr>
            <a:r>
              <a:rPr lang="es-ES_tradnl" dirty="0">
                <a:effectLst/>
                <a:latin typeface="Comic Sans MS" panose="030F0702030302020204" pitchFamily="66" charset="0"/>
              </a:rPr>
              <a:t>    </a:t>
            </a:r>
            <a:r>
              <a:rPr lang="es-ES_tradnl" dirty="0" smtClean="0">
                <a:effectLst/>
                <a:latin typeface="Comic Sans MS" panose="030F0702030302020204" pitchFamily="66" charset="0"/>
              </a:rPr>
              <a:t>  </a:t>
            </a:r>
            <a:r>
              <a:rPr lang="es-ES_tradnl" sz="1600" dirty="0" smtClean="0">
                <a:effectLst/>
                <a:latin typeface="Comic Sans MS" panose="030F0702030302020204" pitchFamily="66" charset="0"/>
              </a:rPr>
              <a:t>Hormonas</a:t>
            </a:r>
            <a:endParaRPr lang="es-ES_tradnl" sz="16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63887" name="Oval 47"/>
          <p:cNvSpPr>
            <a:spLocks noChangeArrowheads="1"/>
          </p:cNvSpPr>
          <p:nvPr/>
        </p:nvSpPr>
        <p:spPr bwMode="auto">
          <a:xfrm>
            <a:off x="5940425" y="1125538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8" name="Oval 48"/>
          <p:cNvSpPr>
            <a:spLocks noChangeArrowheads="1"/>
          </p:cNvSpPr>
          <p:nvPr/>
        </p:nvSpPr>
        <p:spPr bwMode="auto">
          <a:xfrm>
            <a:off x="5867400" y="2420938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5" name="Text Box 45"/>
          <p:cNvSpPr txBox="1">
            <a:spLocks noChangeArrowheads="1"/>
          </p:cNvSpPr>
          <p:nvPr/>
        </p:nvSpPr>
        <p:spPr bwMode="auto">
          <a:xfrm>
            <a:off x="6227763" y="2349500"/>
            <a:ext cx="2539478" cy="892552"/>
          </a:xfrm>
          <a:prstGeom prst="rect">
            <a:avLst/>
          </a:prstGeom>
          <a:solidFill>
            <a:srgbClr val="D5ADE3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  <a:latin typeface="Comic Sans MS" panose="030F0702030302020204" pitchFamily="66" charset="0"/>
              </a:rPr>
              <a:t>c. </a:t>
            </a:r>
            <a:r>
              <a:rPr lang="es-ES_tradnl" b="1" dirty="0" err="1">
                <a:effectLst/>
                <a:latin typeface="Comic Sans MS" panose="030F0702030302020204" pitchFamily="66" charset="0"/>
              </a:rPr>
              <a:t>Enterocromafines</a:t>
            </a:r>
            <a:r>
              <a:rPr lang="es-ES_tradnl" b="1" dirty="0">
                <a:effectLst/>
                <a:latin typeface="Comic Sans MS" panose="030F0702030302020204" pitchFamily="66" charset="0"/>
              </a:rPr>
              <a:t> </a:t>
            </a:r>
          </a:p>
          <a:p>
            <a:pPr>
              <a:defRPr/>
            </a:pPr>
            <a:r>
              <a:rPr lang="es-ES_tradnl" dirty="0">
                <a:effectLst/>
                <a:latin typeface="Comic Sans MS" panose="030F0702030302020204" pitchFamily="66" charset="0"/>
              </a:rPr>
              <a:t>    </a:t>
            </a:r>
            <a:r>
              <a:rPr lang="es-ES_tradnl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es-ES_tradnl" sz="1600" dirty="0" smtClean="0">
                <a:effectLst/>
                <a:latin typeface="Comic Sans MS" panose="030F0702030302020204" pitchFamily="66" charset="0"/>
              </a:rPr>
              <a:t>APUD aminas</a:t>
            </a:r>
          </a:p>
          <a:p>
            <a:pPr>
              <a:defRPr/>
            </a:pPr>
            <a:r>
              <a:rPr lang="es-ES_tradnl" sz="1600" dirty="0">
                <a:effectLst/>
                <a:latin typeface="Comic Sans MS" panose="030F0702030302020204" pitchFamily="66" charset="0"/>
              </a:rPr>
              <a:t> </a:t>
            </a:r>
            <a:r>
              <a:rPr lang="es-ES_tradnl" sz="1600" dirty="0" smtClean="0">
                <a:effectLst/>
                <a:latin typeface="Comic Sans MS" panose="030F0702030302020204" pitchFamily="66" charset="0"/>
              </a:rPr>
              <a:t>    Sec. paracrina</a:t>
            </a:r>
            <a:endParaRPr lang="es-ES_tradnl" sz="1600" dirty="0">
              <a:effectLst/>
              <a:latin typeface="Comic Sans MS" panose="030F0702030302020204" pitchFamily="66" charset="0"/>
            </a:endParaRPr>
          </a:p>
        </p:txBody>
      </p:sp>
      <p:pic>
        <p:nvPicPr>
          <p:cNvPr id="45074" name="Picture 5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t="8820" r="63133"/>
          <a:stretch>
            <a:fillRect/>
          </a:stretch>
        </p:blipFill>
        <p:spPr bwMode="auto">
          <a:xfrm>
            <a:off x="1042988" y="765175"/>
            <a:ext cx="18732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63891" name="Rectangle 51"/>
          <p:cNvSpPr>
            <a:spLocks noChangeArrowheads="1"/>
          </p:cNvSpPr>
          <p:nvPr/>
        </p:nvSpPr>
        <p:spPr bwMode="auto">
          <a:xfrm>
            <a:off x="2482850" y="981075"/>
            <a:ext cx="4318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68" name="Text Box 28"/>
          <p:cNvSpPr txBox="1">
            <a:spLocks noChangeArrowheads="1"/>
          </p:cNvSpPr>
          <p:nvPr/>
        </p:nvSpPr>
        <p:spPr bwMode="auto">
          <a:xfrm>
            <a:off x="265434" y="4102100"/>
            <a:ext cx="1703388" cy="669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/>
                <a:latin typeface="Comic Sans MS" panose="030F0702030302020204" pitchFamily="66" charset="0"/>
              </a:rPr>
              <a:t>Cripta </a:t>
            </a:r>
          </a:p>
          <a:p>
            <a:pPr algn="ctr">
              <a:defRPr/>
            </a:pPr>
            <a:r>
              <a:rPr lang="es-ES">
                <a:effectLst/>
                <a:latin typeface="Comic Sans MS" panose="030F0702030302020204" pitchFamily="66" charset="0"/>
              </a:rPr>
              <a:t>LIEBERKÜHN</a:t>
            </a:r>
          </a:p>
        </p:txBody>
      </p:sp>
      <p:sp>
        <p:nvSpPr>
          <p:cNvPr id="163892" name="Rectangle 52"/>
          <p:cNvSpPr>
            <a:spLocks noChangeArrowheads="1"/>
          </p:cNvSpPr>
          <p:nvPr/>
        </p:nvSpPr>
        <p:spPr bwMode="auto">
          <a:xfrm>
            <a:off x="971550" y="620713"/>
            <a:ext cx="360363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3" name="Oval 53"/>
          <p:cNvSpPr>
            <a:spLocks noChangeArrowheads="1"/>
          </p:cNvSpPr>
          <p:nvPr/>
        </p:nvSpPr>
        <p:spPr bwMode="auto">
          <a:xfrm>
            <a:off x="1258888" y="620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4" name="Oval 54"/>
          <p:cNvSpPr>
            <a:spLocks noChangeArrowheads="1"/>
          </p:cNvSpPr>
          <p:nvPr/>
        </p:nvSpPr>
        <p:spPr bwMode="auto">
          <a:xfrm>
            <a:off x="2076772" y="3645024"/>
            <a:ext cx="614709" cy="1355601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5" name="Rectangle 55"/>
          <p:cNvSpPr>
            <a:spLocks noChangeArrowheads="1"/>
          </p:cNvSpPr>
          <p:nvPr/>
        </p:nvSpPr>
        <p:spPr bwMode="auto">
          <a:xfrm>
            <a:off x="5508625" y="1125538"/>
            <a:ext cx="4318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7" name="Rectangle 57"/>
          <p:cNvSpPr>
            <a:spLocks noChangeArrowheads="1"/>
          </p:cNvSpPr>
          <p:nvPr/>
        </p:nvSpPr>
        <p:spPr bwMode="auto">
          <a:xfrm flipH="1">
            <a:off x="5707063" y="5921375"/>
            <a:ext cx="935037" cy="363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s-ES" sz="2000" b="1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3203575" y="731043"/>
            <a:ext cx="0" cy="5548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</p:spPr>
      </p:cxnSp>
      <p:sp>
        <p:nvSpPr>
          <p:cNvPr id="5" name="4 Triángulo isósceles"/>
          <p:cNvSpPr/>
          <p:nvPr/>
        </p:nvSpPr>
        <p:spPr bwMode="auto">
          <a:xfrm rot="16200000">
            <a:off x="2977356" y="4341018"/>
            <a:ext cx="315913" cy="14605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" name="Rectangle 57"/>
          <p:cNvSpPr>
            <a:spLocks noChangeArrowheads="1"/>
          </p:cNvSpPr>
          <p:nvPr/>
        </p:nvSpPr>
        <p:spPr bwMode="auto">
          <a:xfrm flipH="1">
            <a:off x="5192713" y="617538"/>
            <a:ext cx="935037" cy="363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s-ES" sz="2000" b="1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561337" y="478831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Micro-</a:t>
            </a:r>
          </a:p>
          <a:p>
            <a:r>
              <a:rPr lang="es-VE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organismos</a:t>
            </a:r>
            <a:endParaRPr lang="es-VE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18 CuadroTexto"/>
          <p:cNvSpPr txBox="1"/>
          <p:nvPr/>
        </p:nvSpPr>
        <p:spPr>
          <a:xfrm>
            <a:off x="1029821" y="362695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69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3" grpId="0" animBg="1"/>
      <p:bldP spid="163884" grpId="0" animBg="1"/>
      <p:bldP spid="163886" grpId="0" animBg="1"/>
      <p:bldP spid="16388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g9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68"/>
          <a:stretch/>
        </p:blipFill>
        <p:spPr>
          <a:xfrm>
            <a:off x="971551" y="260350"/>
            <a:ext cx="3194050" cy="659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2820" name="Line 4"/>
          <p:cNvSpPr>
            <a:spLocks noChangeShapeType="1"/>
          </p:cNvSpPr>
          <p:nvPr/>
        </p:nvSpPr>
        <p:spPr bwMode="auto">
          <a:xfrm>
            <a:off x="900113" y="2852738"/>
            <a:ext cx="5472112" cy="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>
            <a:off x="900113" y="2852738"/>
            <a:ext cx="0" cy="3519487"/>
          </a:xfrm>
          <a:prstGeom prst="line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 flipV="1">
            <a:off x="6372225" y="458788"/>
            <a:ext cx="15875" cy="2393950"/>
          </a:xfrm>
          <a:prstGeom prst="line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162823" name="Picture 7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884613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6084888" y="6045200"/>
            <a:ext cx="5032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6372225" y="6188075"/>
            <a:ext cx="3603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7237413" y="43164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7019925" y="5108575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6661150" y="5108575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6661150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6948488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7164388" y="3140075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7813675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7596188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5" name="Oval 19"/>
          <p:cNvSpPr>
            <a:spLocks noChangeArrowheads="1"/>
          </p:cNvSpPr>
          <p:nvPr/>
        </p:nvSpPr>
        <p:spPr bwMode="auto">
          <a:xfrm>
            <a:off x="6659563" y="692150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62836" name="Picture 20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44525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6588125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8" name="Rectangle 22"/>
          <p:cNvSpPr>
            <a:spLocks noChangeArrowheads="1"/>
          </p:cNvSpPr>
          <p:nvPr/>
        </p:nvSpPr>
        <p:spPr bwMode="auto">
          <a:xfrm>
            <a:off x="6875463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7091363" y="3092450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0" name="Rectangle 24"/>
          <p:cNvSpPr>
            <a:spLocks noChangeArrowheads="1"/>
          </p:cNvSpPr>
          <p:nvPr/>
        </p:nvSpPr>
        <p:spPr bwMode="auto">
          <a:xfrm>
            <a:off x="7740650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1" name="Rectangle 25"/>
          <p:cNvSpPr>
            <a:spLocks noChangeArrowheads="1"/>
          </p:cNvSpPr>
          <p:nvPr/>
        </p:nvSpPr>
        <p:spPr bwMode="auto">
          <a:xfrm>
            <a:off x="7523163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5" name="Rectangle 29"/>
          <p:cNvSpPr>
            <a:spLocks noChangeArrowheads="1"/>
          </p:cNvSpPr>
          <p:nvPr/>
        </p:nvSpPr>
        <p:spPr bwMode="auto">
          <a:xfrm>
            <a:off x="4932363" y="765175"/>
            <a:ext cx="1295400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effectLst/>
            </a:endParaRPr>
          </a:p>
        </p:txBody>
      </p:sp>
      <p:sp>
        <p:nvSpPr>
          <p:cNvPr id="162846" name="Rectangle 30"/>
          <p:cNvSpPr>
            <a:spLocks noChangeArrowheads="1"/>
          </p:cNvSpPr>
          <p:nvPr/>
        </p:nvSpPr>
        <p:spPr bwMode="auto">
          <a:xfrm>
            <a:off x="971550" y="3933825"/>
            <a:ext cx="1152525" cy="1366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47" name="Text Box 31"/>
          <p:cNvSpPr txBox="1">
            <a:spLocks noChangeArrowheads="1"/>
          </p:cNvSpPr>
          <p:nvPr/>
        </p:nvSpPr>
        <p:spPr bwMode="auto">
          <a:xfrm>
            <a:off x="4572000" y="1341438"/>
            <a:ext cx="171072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  <a:latin typeface="Comic Sans MS" panose="030F0702030302020204" pitchFamily="66" charset="0"/>
              </a:rPr>
              <a:t>VELLOSIDAD</a:t>
            </a:r>
          </a:p>
        </p:txBody>
      </p:sp>
      <p:sp>
        <p:nvSpPr>
          <p:cNvPr id="162849" name="Text Box 33"/>
          <p:cNvSpPr txBox="1">
            <a:spLocks noChangeArrowheads="1"/>
          </p:cNvSpPr>
          <p:nvPr/>
        </p:nvSpPr>
        <p:spPr bwMode="auto">
          <a:xfrm>
            <a:off x="971550" y="4365625"/>
            <a:ext cx="105349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  <a:latin typeface="Comic Sans MS" panose="030F0702030302020204" pitchFamily="66" charset="0"/>
              </a:rPr>
              <a:t>CRIPTA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4189523" y="5093229"/>
            <a:ext cx="1237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</a:t>
            </a:r>
            <a:r>
              <a:rPr lang="es-VE" sz="1600" dirty="0" err="1" smtClean="0">
                <a:latin typeface="Comic Sans MS" panose="030F0702030302020204" pitchFamily="66" charset="0"/>
              </a:rPr>
              <a:t>Paneth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Enzimas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Defensinas</a:t>
            </a:r>
            <a:endParaRPr lang="es-VE" sz="1600" dirty="0" smtClean="0">
              <a:latin typeface="Comic Sans MS" panose="030F0702030302020204" pitchFamily="66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3958378" y="6296290"/>
            <a:ext cx="194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Indiferenciadas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36169" y="64452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Rectángulo"/>
          <p:cNvSpPr/>
          <p:nvPr/>
        </p:nvSpPr>
        <p:spPr bwMode="auto">
          <a:xfrm>
            <a:off x="3636169" y="313491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3996072" y="17107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41 Elipse"/>
          <p:cNvSpPr/>
          <p:nvPr/>
        </p:nvSpPr>
        <p:spPr bwMode="auto">
          <a:xfrm>
            <a:off x="3968520" y="39612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996072" y="1965152"/>
            <a:ext cx="1508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Caliciforme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Moco 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4064359" y="3092450"/>
            <a:ext cx="1592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latin typeface="Comic Sans MS" panose="030F0702030302020204" pitchFamily="66" charset="0"/>
              </a:rPr>
              <a:t>Endocrinocitos</a:t>
            </a:r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1600" dirty="0" smtClean="0">
                <a:latin typeface="Comic Sans MS" panose="030F0702030302020204" pitchFamily="66" charset="0"/>
              </a:rPr>
              <a:t>Hormonas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3996072" y="3965516"/>
            <a:ext cx="86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C. ECF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Aminas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46804" y="574120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Enterocitos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Absorción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43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8" name="18 CuadroTexto"/>
          <p:cNvSpPr txBox="1"/>
          <p:nvPr/>
        </p:nvSpPr>
        <p:spPr>
          <a:xfrm>
            <a:off x="297088" y="864408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4" name="1 CuadroTexto"/>
          <p:cNvSpPr txBox="1"/>
          <p:nvPr/>
        </p:nvSpPr>
        <p:spPr>
          <a:xfrm>
            <a:off x="3684698" y="591056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Micro-</a:t>
            </a:r>
          </a:p>
          <a:p>
            <a:r>
              <a:rPr lang="es-VE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organismos</a:t>
            </a:r>
            <a:endParaRPr lang="es-VE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82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5" grpId="0" animBg="1"/>
      <p:bldP spid="162826" grpId="0" animBg="1"/>
      <p:bldP spid="162827" grpId="0" animBg="1"/>
      <p:bldP spid="162828" grpId="0" animBg="1"/>
      <p:bldP spid="162829" grpId="0" animBg="1"/>
      <p:bldP spid="162830" grpId="0" animBg="1"/>
      <p:bldP spid="162831" grpId="0" animBg="1"/>
      <p:bldP spid="162832" grpId="0" animBg="1"/>
      <p:bldP spid="162833" grpId="0" animBg="1"/>
      <p:bldP spid="162834" grpId="0" animBg="1"/>
      <p:bldP spid="162835" grpId="0" animBg="1"/>
      <p:bldP spid="162837" grpId="0" animBg="1"/>
      <p:bldP spid="162838" grpId="0" animBg="1"/>
      <p:bldP spid="162839" grpId="0" animBg="1"/>
      <p:bldP spid="162840" grpId="0" animBg="1"/>
      <p:bldP spid="1628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486400" y="5562600"/>
            <a:ext cx="3190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Ximena Páez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2015-2019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19585" y="1295400"/>
            <a:ext cx="7104829" cy="39395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rgbClr val="00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</a:p>
          <a:p>
            <a:pPr algn="ctr"/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Humano</a:t>
            </a:r>
          </a:p>
          <a:p>
            <a:pPr algn="ctr"/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Ecosistema cuerpo humano </a:t>
            </a:r>
          </a:p>
          <a:p>
            <a:pPr algn="ctr"/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y microbios residentes</a:t>
            </a:r>
          </a:p>
          <a:p>
            <a:pPr algn="ctr"/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intestinal</a:t>
            </a:r>
          </a:p>
        </p:txBody>
      </p:sp>
    </p:spTree>
    <p:extLst>
      <p:ext uri="{BB962C8B-B14F-4D97-AF65-F5344CB8AC3E}">
        <p14:creationId xmlns:p14="http://schemas.microsoft.com/office/powerpoint/2010/main" val="170958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3708400" y="2708275"/>
            <a:ext cx="4895850" cy="1708160"/>
          </a:xfrm>
          <a:prstGeom prst="rect">
            <a:avLst/>
          </a:prstGeom>
          <a:solidFill>
            <a:srgbClr val="D0EA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>
                <a:effectLst/>
              </a:rPr>
              <a:t>Intestino delgado</a:t>
            </a:r>
          </a:p>
          <a:p>
            <a:pPr eaLnBrk="1" hangingPunct="1"/>
            <a:r>
              <a:rPr lang="es-ES" dirty="0" smtClean="0">
                <a:effectLst/>
              </a:rPr>
              <a:t>Defensa </a:t>
            </a:r>
            <a:r>
              <a:rPr lang="es-ES" dirty="0">
                <a:effectLst/>
              </a:rPr>
              <a:t>contra </a:t>
            </a:r>
            <a:r>
              <a:rPr lang="es-ES" dirty="0" smtClean="0">
                <a:effectLst/>
              </a:rPr>
              <a:t>microorganismos en </a:t>
            </a:r>
            <a:r>
              <a:rPr lang="es-ES" dirty="0">
                <a:effectLst/>
              </a:rPr>
              <a:t>la luz: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1.</a:t>
            </a:r>
            <a:r>
              <a:rPr lang="es-ES" dirty="0">
                <a:effectLst/>
                <a:latin typeface="Symbol" pitchFamily="18" charset="2"/>
              </a:rPr>
              <a:t> </a:t>
            </a:r>
            <a:r>
              <a:rPr lang="es-ES" b="1" dirty="0">
                <a:effectLst/>
                <a:latin typeface="Symbol" pitchFamily="18" charset="2"/>
              </a:rPr>
              <a:t>a </a:t>
            </a:r>
            <a:r>
              <a:rPr lang="es-ES" b="1" dirty="0" err="1">
                <a:effectLst/>
              </a:rPr>
              <a:t>defensinas</a:t>
            </a:r>
            <a:r>
              <a:rPr lang="es-ES" b="1" dirty="0">
                <a:effectLst/>
              </a:rPr>
              <a:t> o </a:t>
            </a:r>
            <a:r>
              <a:rPr lang="es-ES" b="1" dirty="0" err="1">
                <a:effectLst/>
              </a:rPr>
              <a:t>criptidinas</a:t>
            </a:r>
            <a:r>
              <a:rPr lang="es-ES" dirty="0">
                <a:effectLst/>
              </a:rPr>
              <a:t>: bactericidas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2.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Lisozima y PLA2</a:t>
            </a:r>
            <a:r>
              <a:rPr lang="es-ES" dirty="0">
                <a:effectLst/>
              </a:rPr>
              <a:t>: antimicrobiales</a:t>
            </a:r>
          </a:p>
          <a:p>
            <a:pPr eaLnBrk="1" hangingPunct="1"/>
            <a:r>
              <a:rPr lang="es-ES" sz="900" dirty="0" smtClean="0">
                <a:effectLst/>
              </a:rPr>
              <a:t>     </a:t>
            </a:r>
            <a:endParaRPr lang="es-ES" sz="900" dirty="0">
              <a:effectLst/>
            </a:endParaRPr>
          </a:p>
        </p:txBody>
      </p:sp>
      <p:pic>
        <p:nvPicPr>
          <p:cNvPr id="168974" name="Picture 14" descr="celulas Pan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20521"/>
            <a:ext cx="3168650" cy="5172304"/>
          </a:xfrm>
          <a:prstGeom prst="rect">
            <a:avLst/>
          </a:prstGeom>
          <a:noFill/>
          <a:ln w="9525">
            <a:solidFill>
              <a:srgbClr val="FF2D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5221288" y="2060575"/>
            <a:ext cx="1800225" cy="461665"/>
          </a:xfrm>
          <a:prstGeom prst="rect">
            <a:avLst/>
          </a:prstGeom>
          <a:solidFill>
            <a:srgbClr val="73BD9C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Paneth</a:t>
            </a:r>
          </a:p>
        </p:txBody>
      </p:sp>
      <p:sp>
        <p:nvSpPr>
          <p:cNvPr id="168976" name="Oval 16"/>
          <p:cNvSpPr>
            <a:spLocks noChangeArrowheads="1"/>
          </p:cNvSpPr>
          <p:nvPr/>
        </p:nvSpPr>
        <p:spPr bwMode="auto">
          <a:xfrm>
            <a:off x="1258888" y="3779049"/>
            <a:ext cx="2088976" cy="1634111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8137" name="Rectangle 23"/>
          <p:cNvSpPr>
            <a:spLocks noChangeArrowheads="1"/>
          </p:cNvSpPr>
          <p:nvPr/>
        </p:nvSpPr>
        <p:spPr bwMode="auto">
          <a:xfrm>
            <a:off x="395288" y="6092825"/>
            <a:ext cx="2916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/>
                <a:latin typeface="Comic Sans MS" panose="030F0702030302020204" pitchFamily="66" charset="0"/>
              </a:rPr>
              <a:t>En el </a:t>
            </a:r>
            <a:r>
              <a:rPr lang="es-ES" b="1" u="sng" dirty="0">
                <a:effectLst/>
                <a:latin typeface="Comic Sans MS" panose="030F0702030302020204" pitchFamily="66" charset="0"/>
              </a:rPr>
              <a:t>fondo</a:t>
            </a:r>
            <a:r>
              <a:rPr lang="es-ES" b="1" dirty="0">
                <a:effectLst/>
                <a:latin typeface="Comic Sans MS" panose="030F0702030302020204" pitchFamily="66" charset="0"/>
              </a:rPr>
              <a:t> </a:t>
            </a:r>
            <a:r>
              <a:rPr lang="es-ES" dirty="0">
                <a:effectLst/>
                <a:latin typeface="Comic Sans MS" panose="030F0702030302020204" pitchFamily="66" charset="0"/>
              </a:rPr>
              <a:t>de las criptas</a:t>
            </a:r>
          </a:p>
        </p:txBody>
      </p:sp>
      <p:sp>
        <p:nvSpPr>
          <p:cNvPr id="12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" name="4 CuadroTexto"/>
          <p:cNvSpPr txBox="1"/>
          <p:nvPr/>
        </p:nvSpPr>
        <p:spPr>
          <a:xfrm>
            <a:off x="304800" y="354958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7" name="18 CuadroTexto"/>
          <p:cNvSpPr txBox="1"/>
          <p:nvPr/>
        </p:nvSpPr>
        <p:spPr>
          <a:xfrm>
            <a:off x="1029821" y="362695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Estructura y función TGI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70" grpId="0" animBg="1"/>
      <p:bldP spid="16897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s Documentos\EN PROCESO 2015\MICROBIOMA SEMINARIO 2015\PWPT MICROBIOTA\PRESENTACIONES\epitelio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56"/>
          <a:stretch/>
        </p:blipFill>
        <p:spPr bwMode="auto">
          <a:xfrm>
            <a:off x="1478710" y="2304535"/>
            <a:ext cx="6182519" cy="41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756932" y="684726"/>
            <a:ext cx="359585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itchFamily="66" charset="0"/>
              </a:rPr>
              <a:t>Barrera Intestinal</a:t>
            </a:r>
          </a:p>
          <a:p>
            <a:pPr algn="ctr"/>
            <a:r>
              <a:rPr lang="es-VE" b="1" dirty="0" smtClean="0">
                <a:latin typeface="Comic Sans MS" pitchFamily="66" charset="0"/>
              </a:rPr>
              <a:t>Elementos celulares y químicos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58000" y="4464216"/>
            <a:ext cx="803229" cy="67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5453766" y="5502395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4216442" y="4885572"/>
            <a:ext cx="1346158" cy="84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096676" y="4825313"/>
            <a:ext cx="1430200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Dendrítica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33600" y="5912016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1905000" y="5825176"/>
            <a:ext cx="121058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Macrófago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446143" y="4127491"/>
            <a:ext cx="1989035" cy="33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3785686" y="4151775"/>
            <a:ext cx="938714" cy="472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2184595" y="4094884"/>
            <a:ext cx="1067921" cy="338554"/>
          </a:xfrm>
          <a:prstGeom prst="rect">
            <a:avLst/>
          </a:prstGeom>
          <a:solidFill>
            <a:srgbClr val="92ECC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</a:t>
            </a:r>
            <a:r>
              <a:rPr lang="es-VE" sz="1600" dirty="0" err="1" smtClean="0">
                <a:latin typeface="Comic Sans MS" pitchFamily="66" charset="0"/>
              </a:rPr>
              <a:t>Paneth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00670" y="4151775"/>
            <a:ext cx="1508746" cy="338554"/>
          </a:xfrm>
          <a:prstGeom prst="rect">
            <a:avLst/>
          </a:prstGeom>
          <a:solidFill>
            <a:srgbClr val="FFC0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Caliciforme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35693" y="4238555"/>
            <a:ext cx="1414170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Linfocito</a:t>
            </a:r>
          </a:p>
          <a:p>
            <a:r>
              <a:rPr lang="es-VE" sz="1600" dirty="0" err="1" smtClean="0">
                <a:latin typeface="Comic Sans MS" pitchFamily="66" charset="0"/>
              </a:rPr>
              <a:t>intraepitelial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85209" y="1658204"/>
            <a:ext cx="1377300" cy="584775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omic Sans MS" pitchFamily="66" charset="0"/>
              </a:rPr>
              <a:t>α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lisozima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47586" y="1992868"/>
            <a:ext cx="713657" cy="369332"/>
          </a:xfrm>
          <a:prstGeom prst="rect">
            <a:avLst/>
          </a:prstGeom>
          <a:solidFill>
            <a:srgbClr val="EFC8F0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sIgA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53200" y="2086928"/>
            <a:ext cx="1295400" cy="62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66136" y="2086928"/>
            <a:ext cx="1470275" cy="584775"/>
          </a:xfrm>
          <a:prstGeom prst="rect">
            <a:avLst/>
          </a:prstGeom>
          <a:solidFill>
            <a:srgbClr val="CCECFF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β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Reg</a:t>
            </a:r>
            <a:r>
              <a:rPr lang="es-VE" sz="1600" dirty="0" smtClean="0">
                <a:latin typeface="Comic Sans MS" pitchFamily="66" charset="0"/>
              </a:rPr>
              <a:t> 3 </a:t>
            </a:r>
            <a:r>
              <a:rPr lang="es-VE" sz="1600" dirty="0" err="1" smtClean="0">
                <a:latin typeface="Comic Sans MS" pitchFamily="66" charset="0"/>
              </a:rPr>
              <a:t>protein</a:t>
            </a:r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96676" y="2401164"/>
            <a:ext cx="627724" cy="31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4047297" y="2381478"/>
            <a:ext cx="663964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moco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5188" y="5544266"/>
            <a:ext cx="141897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Plasmática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191504" y="4724400"/>
            <a:ext cx="596638" cy="307777"/>
          </a:xfrm>
          <a:prstGeom prst="rect">
            <a:avLst/>
          </a:prstGeom>
          <a:solidFill>
            <a:srgbClr val="EFC8F0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sIgA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49033" y="4279550"/>
            <a:ext cx="350944" cy="4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7506894" y="3366400"/>
            <a:ext cx="113364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Uniones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estrechas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60411" y="2138041"/>
            <a:ext cx="862737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 Luz </a:t>
            </a:r>
            <a:endParaRPr lang="es-VE" sz="2400" dirty="0">
              <a:latin typeface="Comic Sans MS" pitchFamily="66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1401788" y="3422487"/>
            <a:ext cx="593768" cy="260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H="1" flipV="1">
            <a:off x="6780428" y="3408036"/>
            <a:ext cx="726466" cy="24177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191910" y="3237086"/>
            <a:ext cx="136287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Enterocitos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432501" y="4624256"/>
            <a:ext cx="955711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Lámina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propia 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740653" y="2183320"/>
            <a:ext cx="1099981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microbios</a:t>
            </a:r>
            <a:endParaRPr lang="es-VE" sz="1600" b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25202" y="6264992"/>
            <a:ext cx="4346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effectLst/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effectLst/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effectLst/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effectLst/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effectLst/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cxnSp>
        <p:nvCxnSpPr>
          <p:cNvPr id="6" name="Conector recto 5"/>
          <p:cNvCxnSpPr/>
          <p:nvPr/>
        </p:nvCxnSpPr>
        <p:spPr bwMode="auto">
          <a:xfrm>
            <a:off x="2219556" y="3212976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>
            <a:off x="2195736" y="32849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3083652" y="32849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3059832" y="3356992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/>
          <p:nvPr/>
        </p:nvCxnSpPr>
        <p:spPr bwMode="auto">
          <a:xfrm>
            <a:off x="6540036" y="3365376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/>
          <p:nvPr/>
        </p:nvCxnSpPr>
        <p:spPr bwMode="auto">
          <a:xfrm>
            <a:off x="6516216" y="3437384"/>
            <a:ext cx="2642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Cerrar llave 4"/>
          <p:cNvSpPr/>
          <p:nvPr/>
        </p:nvSpPr>
        <p:spPr bwMode="auto">
          <a:xfrm flipH="1">
            <a:off x="1499349" y="1797010"/>
            <a:ext cx="110870" cy="1057197"/>
          </a:xfrm>
          <a:prstGeom prst="rightBrace">
            <a:avLst/>
          </a:prstGeom>
          <a:solidFill>
            <a:schemeClr val="accent6">
              <a:lumMod val="50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4 CuadroTexto"/>
          <p:cNvSpPr txBox="1"/>
          <p:nvPr/>
        </p:nvSpPr>
        <p:spPr>
          <a:xfrm>
            <a:off x="6239546" y="656666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0" name="18 CuadroTexto"/>
          <p:cNvSpPr txBox="1"/>
          <p:nvPr/>
        </p:nvSpPr>
        <p:spPr>
          <a:xfrm>
            <a:off x="207431" y="777146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6" name="Cerrar llave 45"/>
          <p:cNvSpPr/>
          <p:nvPr/>
        </p:nvSpPr>
        <p:spPr bwMode="auto">
          <a:xfrm flipH="1">
            <a:off x="1504696" y="3974336"/>
            <a:ext cx="108712" cy="2099522"/>
          </a:xfrm>
          <a:prstGeom prst="rightBrace">
            <a:avLst/>
          </a:prstGeom>
          <a:solidFill>
            <a:schemeClr val="accent6">
              <a:lumMod val="50000"/>
            </a:schemeClr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83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8" grpId="0" animBg="1"/>
      <p:bldP spid="9" grpId="0" animBg="1"/>
      <p:bldP spid="10" grpId="0" animBg="1"/>
      <p:bldP spid="2" grpId="0" animBg="1"/>
      <p:bldP spid="21" grpId="0" animBg="1"/>
      <p:bldP spid="22" grpId="0" animBg="1"/>
      <p:bldP spid="20" grpId="0" animBg="1"/>
      <p:bldP spid="13" grpId="0" animBg="1"/>
      <p:bldP spid="24" grpId="0" animBg="1"/>
      <p:bldP spid="25" grpId="0" animBg="1"/>
      <p:bldP spid="27" grpId="0" animBg="1"/>
      <p:bldP spid="38" grpId="0" animBg="1"/>
      <p:bldP spid="39" grpId="0" animBg="1"/>
      <p:bldP spid="4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2367428" y="1361921"/>
            <a:ext cx="4609274" cy="3493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1200" dirty="0" smtClean="0">
              <a:effectLst/>
              <a:latin typeface="Comic Sans MS" panose="030F0702030302020204" pitchFamily="66" charset="0"/>
            </a:endParaRPr>
          </a:p>
          <a:p>
            <a:r>
              <a:rPr lang="es-VE" sz="2000" dirty="0" smtClean="0">
                <a:effectLst/>
                <a:latin typeface="Comic Sans MS" panose="030F0702030302020204" pitchFamily="66" charset="0"/>
              </a:rPr>
              <a:t>Es entidad que </a:t>
            </a:r>
            <a:r>
              <a:rPr lang="es-VE" sz="2000" b="1" dirty="0" smtClean="0">
                <a:effectLst/>
                <a:latin typeface="Comic Sans MS" panose="030F0702030302020204" pitchFamily="66" charset="0"/>
              </a:rPr>
              <a:t>separa</a:t>
            </a:r>
            <a:r>
              <a:rPr lang="es-VE" sz="2000" dirty="0" smtClean="0">
                <a:effectLst/>
                <a:latin typeface="Comic Sans MS" panose="030F0702030302020204" pitchFamily="66" charset="0"/>
              </a:rPr>
              <a:t> la luz intestinal del interior del hospedero. </a:t>
            </a:r>
          </a:p>
          <a:p>
            <a:endParaRPr lang="es-VE" sz="900" dirty="0" smtClean="0">
              <a:effectLst/>
              <a:latin typeface="Comic Sans MS" panose="030F0702030302020204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Mecánicos</a:t>
            </a:r>
            <a:r>
              <a:rPr lang="es-VE" sz="2000" dirty="0" smtClean="0">
                <a:effectLst/>
                <a:latin typeface="Comic Sans MS" panose="030F0702030302020204" pitchFamily="66" charset="0"/>
              </a:rPr>
              <a:t> (moco, epitelio)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  <a:latin typeface="Comic Sans MS" panose="030F0702030302020204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Humorales</a:t>
            </a:r>
            <a:r>
              <a:rPr lang="es-VE" sz="2000" dirty="0" smtClean="0">
                <a:effectLst/>
                <a:latin typeface="Comic Sans MS" panose="030F0702030302020204" pitchFamily="66" charset="0"/>
              </a:rPr>
              <a:t> (defensinas, IgA)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  <a:latin typeface="Comic Sans MS" panose="030F0702030302020204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Inmunológicos</a:t>
            </a:r>
            <a:r>
              <a:rPr lang="es-VE" sz="2000" dirty="0" smtClean="0">
                <a:effectLst/>
                <a:latin typeface="Comic Sans MS" panose="030F0702030302020204" pitchFamily="66" charset="0"/>
              </a:rPr>
              <a:t>  (c. inmunes innatas, linfocitos) 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  <a:latin typeface="Comic Sans MS" panose="030F0702030302020204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Musculares</a:t>
            </a:r>
            <a:r>
              <a:rPr lang="es-VE" sz="2000" dirty="0" smtClean="0">
                <a:effectLst/>
                <a:latin typeface="Comic Sans MS" panose="030F0702030302020204" pitchFamily="66" charset="0"/>
              </a:rPr>
              <a:t> 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  <a:latin typeface="Comic Sans MS" panose="030F0702030302020204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Neurológicos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367426" y="5151219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115511" y="753363"/>
            <a:ext cx="291297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Barrera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18 CuadroTexto"/>
          <p:cNvSpPr txBox="1"/>
          <p:nvPr/>
        </p:nvSpPr>
        <p:spPr>
          <a:xfrm>
            <a:off x="207431" y="777146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  <a:endParaRPr lang="es-VE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5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img6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12697"/>
          <a:stretch/>
        </p:blipFill>
        <p:spPr>
          <a:xfrm>
            <a:off x="1739900" y="1773238"/>
            <a:ext cx="5810250" cy="3865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692275" y="2997200"/>
            <a:ext cx="5762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165600" y="1773238"/>
            <a:ext cx="28082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341563" y="1484313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4860925" y="5300663"/>
            <a:ext cx="10080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797550" y="1916113"/>
            <a:ext cx="17272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964280" y="2116640"/>
            <a:ext cx="187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err="1">
                <a:effectLst/>
              </a:rPr>
              <a:t>Microvellosidades</a:t>
            </a:r>
            <a:endParaRPr lang="es-ES" sz="1600" b="1" dirty="0">
              <a:effectLst/>
            </a:endParaRP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5797550" y="1989138"/>
            <a:ext cx="0" cy="5762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9955" name="Text Box 30"/>
          <p:cNvSpPr txBox="1">
            <a:spLocks noChangeArrowheads="1"/>
          </p:cNvSpPr>
          <p:nvPr/>
        </p:nvSpPr>
        <p:spPr bwMode="auto">
          <a:xfrm>
            <a:off x="437564" y="1977969"/>
            <a:ext cx="138531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dirty="0" smtClean="0"/>
              <a:t>Protección </a:t>
            </a:r>
            <a:endParaRPr lang="es-ES" dirty="0"/>
          </a:p>
          <a:p>
            <a:pPr algn="ctr" eaLnBrk="1" hangingPunct="1"/>
            <a:r>
              <a:rPr lang="es-ES" dirty="0"/>
              <a:t>y defensa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7484153" y="2980240"/>
            <a:ext cx="155683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“Empalizada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6066879" y="3464517"/>
            <a:ext cx="1439862" cy="3667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dirty="0">
                <a:effectLst/>
                <a:latin typeface="Comic Sans MS" panose="030F0702030302020204" pitchFamily="66" charset="0"/>
              </a:rPr>
              <a:t>Enterocitos</a:t>
            </a:r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581275" y="5876925"/>
            <a:ext cx="1081088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3662363" y="5949950"/>
            <a:ext cx="12954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3647331" y="5643146"/>
            <a:ext cx="15985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Sangre o linfa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6659563" y="3141663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121819" y="5300663"/>
            <a:ext cx="1188244" cy="4333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34" name="33 Conector recto de flecha"/>
          <p:cNvCxnSpPr/>
          <p:nvPr/>
        </p:nvCxnSpPr>
        <p:spPr bwMode="auto">
          <a:xfrm>
            <a:off x="3275856" y="5661248"/>
            <a:ext cx="288032" cy="2955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 de flecha"/>
          <p:cNvCxnSpPr/>
          <p:nvPr/>
        </p:nvCxnSpPr>
        <p:spPr bwMode="auto">
          <a:xfrm>
            <a:off x="3995936" y="5157192"/>
            <a:ext cx="0" cy="2062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ángulo 2"/>
          <p:cNvSpPr/>
          <p:nvPr/>
        </p:nvSpPr>
        <p:spPr bwMode="auto">
          <a:xfrm>
            <a:off x="5868988" y="2613199"/>
            <a:ext cx="169862" cy="528464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errar corchete 4"/>
          <p:cNvSpPr/>
          <p:nvPr/>
        </p:nvSpPr>
        <p:spPr bwMode="auto">
          <a:xfrm>
            <a:off x="5868144" y="2636838"/>
            <a:ext cx="122195" cy="528637"/>
          </a:xfrm>
          <a:prstGeom prst="rightBracke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6084168" y="2744663"/>
            <a:ext cx="949325" cy="5655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184900" y="2604127"/>
            <a:ext cx="1241425" cy="641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/>
                <a:latin typeface="Comic Sans MS" panose="030F0702030302020204" pitchFamily="66" charset="0"/>
              </a:rPr>
              <a:t>Uniones </a:t>
            </a:r>
          </a:p>
          <a:p>
            <a:pPr>
              <a:defRPr/>
            </a:pPr>
            <a:r>
              <a:rPr lang="es-ES" dirty="0">
                <a:effectLst/>
                <a:latin typeface="Comic Sans MS" panose="030F0702030302020204" pitchFamily="66" charset="0"/>
              </a:rPr>
              <a:t>estrechas</a:t>
            </a:r>
          </a:p>
        </p:txBody>
      </p:sp>
      <p:sp>
        <p:nvSpPr>
          <p:cNvPr id="36" name="4 CuadroTexto"/>
          <p:cNvSpPr txBox="1"/>
          <p:nvPr/>
        </p:nvSpPr>
        <p:spPr>
          <a:xfrm>
            <a:off x="379667" y="44702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8" name="18 CuadroTexto"/>
          <p:cNvSpPr txBox="1"/>
          <p:nvPr/>
        </p:nvSpPr>
        <p:spPr>
          <a:xfrm>
            <a:off x="1070201" y="450597"/>
            <a:ext cx="144439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Barrera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39" name="4 CuadroTexto"/>
          <p:cNvSpPr txBox="1"/>
          <p:nvPr/>
        </p:nvSpPr>
        <p:spPr>
          <a:xfrm>
            <a:off x="6771235" y="660079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7484153" y="2625211"/>
            <a:ext cx="0" cy="121803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5722938" y="5142427"/>
            <a:ext cx="387350" cy="651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5729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6" grpId="0"/>
      <p:bldP spid="720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001%20-%20zonula%20adheren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93725"/>
            <a:ext cx="30099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5" descr="act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4572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2728913" y="5157788"/>
            <a:ext cx="2427287" cy="406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/>
                <a:latin typeface="Comic Sans MS" panose="030F0702030302020204" pitchFamily="66" charset="0"/>
              </a:rPr>
              <a:t>Complejos de unión</a:t>
            </a:r>
          </a:p>
        </p:txBody>
      </p:sp>
      <p:sp>
        <p:nvSpPr>
          <p:cNvPr id="208904" name="Line 8"/>
          <p:cNvSpPr>
            <a:spLocks noChangeShapeType="1"/>
          </p:cNvSpPr>
          <p:nvPr/>
        </p:nvSpPr>
        <p:spPr bwMode="auto">
          <a:xfrm>
            <a:off x="5292080" y="549275"/>
            <a:ext cx="0" cy="575945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07" name="Text Box 11"/>
          <p:cNvSpPr txBox="1">
            <a:spLocks noChangeArrowheads="1"/>
          </p:cNvSpPr>
          <p:nvPr/>
        </p:nvSpPr>
        <p:spPr bwMode="auto">
          <a:xfrm>
            <a:off x="2771775" y="5589588"/>
            <a:ext cx="2362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Transporte paracelular</a:t>
            </a:r>
          </a:p>
          <a:p>
            <a:pPr algn="ctr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Barrera física</a:t>
            </a:r>
          </a:p>
        </p:txBody>
      </p:sp>
      <p:sp>
        <p:nvSpPr>
          <p:cNvPr id="41991" name="Text Box 13"/>
          <p:cNvSpPr txBox="1">
            <a:spLocks noChangeArrowheads="1"/>
          </p:cNvSpPr>
          <p:nvPr/>
        </p:nvSpPr>
        <p:spPr bwMode="auto">
          <a:xfrm>
            <a:off x="395288" y="4724400"/>
            <a:ext cx="1622425" cy="527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>
                <a:effectLst/>
              </a:rPr>
              <a:t>Ultraestructura </a:t>
            </a:r>
          </a:p>
          <a:p>
            <a:pPr algn="ctr" eaLnBrk="1" hangingPunct="1"/>
            <a:r>
              <a:rPr lang="es-ES" sz="1400" b="1">
                <a:effectLst/>
              </a:rPr>
              <a:t>Enterocitos</a:t>
            </a:r>
          </a:p>
        </p:txBody>
      </p:sp>
      <p:sp>
        <p:nvSpPr>
          <p:cNvPr id="208911" name="Rectangle 15"/>
          <p:cNvSpPr>
            <a:spLocks noChangeArrowheads="1"/>
          </p:cNvSpPr>
          <p:nvPr/>
        </p:nvSpPr>
        <p:spPr bwMode="auto">
          <a:xfrm>
            <a:off x="539750" y="1773238"/>
            <a:ext cx="37449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2513013" y="1676400"/>
            <a:ext cx="1857375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microvellosidades</a:t>
            </a:r>
          </a:p>
        </p:txBody>
      </p:sp>
      <p:sp>
        <p:nvSpPr>
          <p:cNvPr id="208916" name="Oval 20"/>
          <p:cNvSpPr>
            <a:spLocks noChangeArrowheads="1"/>
          </p:cNvSpPr>
          <p:nvPr/>
        </p:nvSpPr>
        <p:spPr bwMode="auto">
          <a:xfrm>
            <a:off x="1835150" y="3644900"/>
            <a:ext cx="1081088" cy="863600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03" name="Line 7"/>
          <p:cNvSpPr>
            <a:spLocks noChangeShapeType="1"/>
          </p:cNvSpPr>
          <p:nvPr/>
        </p:nvSpPr>
        <p:spPr bwMode="auto">
          <a:xfrm flipH="1" flipV="1">
            <a:off x="2877234" y="4221162"/>
            <a:ext cx="1312178" cy="91122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7308850" y="1700213"/>
            <a:ext cx="5293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7308850" y="2341563"/>
            <a:ext cx="550151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7462838" y="2990850"/>
            <a:ext cx="3690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7607300" y="4868863"/>
            <a:ext cx="369012" cy="4001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0" name="4 CuadroTexto"/>
          <p:cNvSpPr txBox="1"/>
          <p:nvPr/>
        </p:nvSpPr>
        <p:spPr>
          <a:xfrm>
            <a:off x="278310" y="36289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1" name="18 CuadroTexto"/>
          <p:cNvSpPr txBox="1"/>
          <p:nvPr/>
        </p:nvSpPr>
        <p:spPr>
          <a:xfrm>
            <a:off x="990600" y="368281"/>
            <a:ext cx="1287116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400" b="1" dirty="0" smtClean="0">
                <a:latin typeface="Comic Sans MS" pitchFamily="66" charset="0"/>
              </a:rPr>
              <a:t>Barrera protectora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7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4" grpId="0" animBg="1"/>
      <p:bldP spid="208917" grpId="0" animBg="1"/>
      <p:bldP spid="208918" grpId="0" animBg="1"/>
      <p:bldP spid="208919" grpId="0" animBg="1"/>
      <p:bldP spid="2089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7115668" y="2129500"/>
            <a:ext cx="1451599" cy="646331"/>
          </a:xfrm>
          <a:prstGeom prst="rect">
            <a:avLst/>
          </a:prstGeom>
          <a:solidFill>
            <a:srgbClr val="FFD9B3"/>
          </a:solidFill>
          <a:ln w="1905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Complejos 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unión</a:t>
            </a:r>
          </a:p>
        </p:txBody>
      </p:sp>
      <p:pic>
        <p:nvPicPr>
          <p:cNvPr id="43013" name="Picture 4" descr="vía paracelular uniones estrechas, adherens, desmosomas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203200"/>
            <a:ext cx="5473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1631950" y="5734050"/>
            <a:ext cx="1008063" cy="358775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114800" y="5734050"/>
            <a:ext cx="1081088" cy="4318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3000375" y="33337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17" name="Text Box 14"/>
          <p:cNvSpPr txBox="1">
            <a:spLocks noChangeArrowheads="1"/>
          </p:cNvSpPr>
          <p:nvPr/>
        </p:nvSpPr>
        <p:spPr bwMode="auto">
          <a:xfrm>
            <a:off x="2927350" y="188913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LUZ</a:t>
            </a:r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6084888" y="2349500"/>
            <a:ext cx="431800" cy="17272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43020" name="Picture 20" descr="001%20-%20zonula%20adheren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852738"/>
            <a:ext cx="1884363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69" name="Line 25"/>
          <p:cNvSpPr>
            <a:spLocks noChangeShapeType="1"/>
          </p:cNvSpPr>
          <p:nvPr/>
        </p:nvSpPr>
        <p:spPr bwMode="auto">
          <a:xfrm>
            <a:off x="3132138" y="620713"/>
            <a:ext cx="0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 flipV="1">
            <a:off x="3276600" y="620713"/>
            <a:ext cx="71438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2771775" y="6021388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2638748" y="6015583"/>
            <a:ext cx="1247456" cy="584775"/>
          </a:xfrm>
          <a:prstGeom prst="rect">
            <a:avLst/>
          </a:prstGeom>
          <a:solidFill>
            <a:srgbClr val="FFDDE8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Vía </a:t>
            </a:r>
          </a:p>
          <a:p>
            <a:pPr algn="ctr">
              <a:defRPr/>
            </a:pPr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paracelular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169870" y="1412776"/>
            <a:ext cx="4921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5364088" y="2237482"/>
            <a:ext cx="509588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5149357" y="3213100"/>
            <a:ext cx="349250" cy="3667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3674221" y="4664137"/>
            <a:ext cx="495649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GJ</a:t>
            </a:r>
            <a:endParaRPr lang="es-E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1835697" y="4581128"/>
            <a:ext cx="929730" cy="7920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18511" y="4515507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Componentes </a:t>
            </a:r>
          </a:p>
          <a:p>
            <a:r>
              <a:rPr lang="es-VE" sz="1200" dirty="0" smtClean="0"/>
              <a:t>citoesqueleto</a:t>
            </a:r>
            <a:endParaRPr lang="es-VE" sz="12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1784234" y="4981160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E cadherinas</a:t>
            </a:r>
            <a:endParaRPr lang="es-VE" sz="1200" dirty="0"/>
          </a:p>
        </p:txBody>
      </p:sp>
      <p:sp>
        <p:nvSpPr>
          <p:cNvPr id="29" name="4 CuadroTexto"/>
          <p:cNvSpPr txBox="1"/>
          <p:nvPr/>
        </p:nvSpPr>
        <p:spPr>
          <a:xfrm>
            <a:off x="630078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7150555" y="633167"/>
            <a:ext cx="148309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effectLst/>
                <a:latin typeface="Comic Sans MS" panose="030F0702030302020204" pitchFamily="66" charset="0"/>
              </a:rPr>
              <a:t>Barrera </a:t>
            </a:r>
            <a:endParaRPr lang="es-ES" sz="2000" dirty="0" smtClean="0">
              <a:effectLst/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" sz="2000" dirty="0" smtClean="0">
                <a:effectLst/>
                <a:latin typeface="Comic Sans MS" panose="030F0702030302020204" pitchFamily="66" charset="0"/>
              </a:rPr>
              <a:t>protectora</a:t>
            </a:r>
            <a:endParaRPr lang="es-ES" sz="200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80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25886" y="609600"/>
            <a:ext cx="282160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Barrera Intestinal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78927" y="609600"/>
            <a:ext cx="3703258" cy="461665"/>
          </a:xfrm>
          <a:prstGeom prst="rect">
            <a:avLst/>
          </a:prstGeom>
          <a:solidFill>
            <a:srgbClr val="EFC8F0"/>
          </a:solidFill>
          <a:ln w="28575"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Permeabilidad Intestinal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35091" y="1160842"/>
            <a:ext cx="2812401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Entidad funcional que separa </a:t>
            </a:r>
            <a:r>
              <a:rPr lang="es-VE" dirty="0" smtClean="0">
                <a:latin typeface="Comic Sans MS" pitchFamily="66" charset="0"/>
              </a:rPr>
              <a:t>el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ambiente externo:</a:t>
            </a:r>
            <a:r>
              <a:rPr lang="es-VE" dirty="0" smtClean="0">
                <a:latin typeface="Comic Sans MS" pitchFamily="66" charset="0"/>
              </a:rPr>
              <a:t> </a:t>
            </a:r>
            <a:r>
              <a:rPr lang="es-VE" dirty="0">
                <a:latin typeface="Comic Sans MS" pitchFamily="66" charset="0"/>
              </a:rPr>
              <a:t>l</a:t>
            </a:r>
            <a:r>
              <a:rPr lang="es-VE" dirty="0" smtClean="0">
                <a:latin typeface="Comic Sans MS" pitchFamily="66" charset="0"/>
              </a:rPr>
              <a:t>uz intestinal,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interior: </a:t>
            </a:r>
            <a:r>
              <a:rPr lang="es-VE" dirty="0" smtClean="0">
                <a:latin typeface="Comic Sans MS" pitchFamily="66" charset="0"/>
              </a:rPr>
              <a:t>h</a:t>
            </a:r>
            <a:r>
              <a:rPr lang="es-VE" dirty="0" smtClean="0">
                <a:latin typeface="Comic Sans MS" pitchFamily="66" charset="0"/>
              </a:rPr>
              <a:t>ospedero</a:t>
            </a:r>
            <a:endParaRPr lang="es-VE" sz="1000" dirty="0" smtClean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76092" y="1143000"/>
            <a:ext cx="3763108" cy="1754326"/>
          </a:xfrm>
          <a:prstGeom prst="rect">
            <a:avLst/>
          </a:prstGeom>
          <a:solidFill>
            <a:srgbClr val="EFDDEF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Característica funcional de la barrera: </a:t>
            </a:r>
          </a:p>
          <a:p>
            <a:r>
              <a:rPr lang="es-VE" dirty="0" smtClean="0">
                <a:latin typeface="Comic Sans MS" pitchFamily="66" charset="0"/>
              </a:rPr>
              <a:t>Medible por análisis de tasa de flujo de moléculas determinadas a través de toda la pared o de sus componentes</a:t>
            </a:r>
            <a:endParaRPr lang="es-VE" sz="1000" dirty="0" smtClean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771235" y="65897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295400" y="4876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14:189</a:t>
            </a:r>
          </a:p>
        </p:txBody>
      </p:sp>
      <p:sp>
        <p:nvSpPr>
          <p:cNvPr id="10" name="4 CuadroTexto"/>
          <p:cNvSpPr txBox="1"/>
          <p:nvPr/>
        </p:nvSpPr>
        <p:spPr>
          <a:xfrm>
            <a:off x="186033" y="171848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18 CuadroTexto"/>
          <p:cNvSpPr txBox="1"/>
          <p:nvPr/>
        </p:nvSpPr>
        <p:spPr>
          <a:xfrm>
            <a:off x="196441" y="665946"/>
            <a:ext cx="1637139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Barrera</a:t>
            </a:r>
          </a:p>
          <a:p>
            <a:r>
              <a:rPr lang="es-VE" sz="1600" b="1" dirty="0" smtClean="0">
                <a:latin typeface="Comic Sans MS" pitchFamily="66" charset="0"/>
              </a:rPr>
              <a:t>Permeabilidad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5049002" y="3002299"/>
            <a:ext cx="3763108" cy="1477328"/>
          </a:xfrm>
          <a:prstGeom prst="rect">
            <a:avLst/>
          </a:prstGeom>
          <a:solidFill>
            <a:srgbClr val="EFDDEF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Permeabilidad Normal</a:t>
            </a:r>
          </a:p>
          <a:p>
            <a:r>
              <a:rPr lang="es-VE" dirty="0" smtClean="0">
                <a:latin typeface="Comic Sans MS" pitchFamily="66" charset="0"/>
              </a:rPr>
              <a:t>Estable encontrada en sanos sin signos de intoxicación , inflamación o alteración función intestinal</a:t>
            </a:r>
            <a:endParaRPr lang="es-VE" sz="1000" dirty="0" smtClean="0">
              <a:latin typeface="Comic Sans MS" pitchFamily="66" charset="0"/>
            </a:endParaRPr>
          </a:p>
        </p:txBody>
      </p:sp>
      <p:sp>
        <p:nvSpPr>
          <p:cNvPr id="14" name="6 CuadroTexto"/>
          <p:cNvSpPr txBox="1"/>
          <p:nvPr/>
        </p:nvSpPr>
        <p:spPr>
          <a:xfrm>
            <a:off x="5024939" y="4640978"/>
            <a:ext cx="3763108" cy="1477328"/>
          </a:xfrm>
          <a:prstGeom prst="rect">
            <a:avLst/>
          </a:prstGeom>
          <a:solidFill>
            <a:srgbClr val="EFDDEF"/>
          </a:solidFill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Permeabilidad Alterada </a:t>
            </a:r>
          </a:p>
          <a:p>
            <a:r>
              <a:rPr lang="es-VE" dirty="0" smtClean="0">
                <a:latin typeface="Comic Sans MS" pitchFamily="66" charset="0"/>
              </a:rPr>
              <a:t>Perturbada no transitoriamente que lleva a pérdida de homeostasis intestinal, deterioro funcional o enfermedad. </a:t>
            </a:r>
            <a:endParaRPr lang="es-VE" sz="1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09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567899" y="653446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29761" y="2964508"/>
            <a:ext cx="2403222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barrera externa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física e interna inmune,</a:t>
            </a:r>
          </a:p>
          <a:p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ermite permeabilidad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adecuada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Triángulo isósceles"/>
          <p:cNvSpPr/>
          <p:nvPr/>
        </p:nvSpPr>
        <p:spPr>
          <a:xfrm>
            <a:off x="3366475" y="2781435"/>
            <a:ext cx="2384853" cy="2360235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3523339" y="2057400"/>
            <a:ext cx="1992853" cy="707886"/>
          </a:xfrm>
          <a:prstGeom prst="rect">
            <a:avLst/>
          </a:prstGeom>
          <a:solidFill>
            <a:srgbClr val="3F7FFF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itchFamily="66" charset="0"/>
              </a:rPr>
              <a:t>Permeabilidad 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intestinal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33189" y="4446337"/>
            <a:ext cx="1683474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 smtClean="0">
                <a:latin typeface="Comic Sans MS" pitchFamily="66" charset="0"/>
              </a:rPr>
              <a:t>Microbioma</a:t>
            </a:r>
            <a:r>
              <a:rPr lang="es-VE" sz="2000" b="1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Intestinal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759825" y="4446337"/>
            <a:ext cx="1616148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itchFamily="66" charset="0"/>
              </a:rPr>
              <a:t>Inmunología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Mucosa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986266" y="2964507"/>
            <a:ext cx="240001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regula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proteínas de la barrera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(epitelio y uniones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estrechas)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114800" y="3400730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Digestión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y absorción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859030" y="4004874"/>
            <a:ext cx="13997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Epitelio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C. Inmunes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Vasos sanguíneos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Músculo liso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SN entérico </a:t>
            </a:r>
          </a:p>
        </p:txBody>
      </p:sp>
      <p:sp>
        <p:nvSpPr>
          <p:cNvPr id="17" name="4 CuadroTexto"/>
          <p:cNvSpPr txBox="1"/>
          <p:nvPr/>
        </p:nvSpPr>
        <p:spPr>
          <a:xfrm>
            <a:off x="330565" y="338615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18 CuadroTexto"/>
          <p:cNvSpPr txBox="1"/>
          <p:nvPr/>
        </p:nvSpPr>
        <p:spPr>
          <a:xfrm>
            <a:off x="1055927" y="351320"/>
            <a:ext cx="1611073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Barrera</a:t>
            </a:r>
          </a:p>
          <a:p>
            <a:r>
              <a:rPr lang="es-VE" sz="1600" b="1" dirty="0" smtClean="0">
                <a:latin typeface="Comic Sans MS" pitchFamily="66" charset="0"/>
              </a:rPr>
              <a:t>Permeabilidad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8" name="10 CuadroTexto"/>
          <p:cNvSpPr txBox="1"/>
          <p:nvPr/>
        </p:nvSpPr>
        <p:spPr>
          <a:xfrm>
            <a:off x="1587101" y="5307638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14:189</a:t>
            </a:r>
          </a:p>
        </p:txBody>
      </p:sp>
    </p:spTree>
    <p:extLst>
      <p:ext uri="{BB962C8B-B14F-4D97-AF65-F5344CB8AC3E}">
        <p14:creationId xmlns:p14="http://schemas.microsoft.com/office/powerpoint/2010/main" val="21140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4 CuadroTexto"/>
          <p:cNvSpPr txBox="1"/>
          <p:nvPr/>
        </p:nvSpPr>
        <p:spPr>
          <a:xfrm>
            <a:off x="630078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2031206" y="2111091"/>
            <a:ext cx="5081588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dirty="0" smtClean="0">
                <a:effectLst/>
                <a:latin typeface="Comic Sans MS" panose="030F0702030302020204" pitchFamily="66" charset="0"/>
              </a:rPr>
              <a:t>“La barrera es una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gigantesca superficie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mucosa </a:t>
            </a:r>
          </a:p>
          <a:p>
            <a:pPr algn="ctr">
              <a:defRPr/>
            </a:pPr>
            <a:r>
              <a:rPr lang="es-ES" sz="2400" dirty="0" smtClean="0">
                <a:effectLst/>
                <a:latin typeface="Comic Sans MS" panose="030F0702030302020204" pitchFamily="66" charset="0"/>
              </a:rPr>
              <a:t>donde miles de millones de bacterias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se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enfrentan al sistema inmune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más </a:t>
            </a:r>
            <a:r>
              <a:rPr lang="es-ES" sz="2400" dirty="0" smtClean="0">
                <a:effectLst/>
                <a:latin typeface="Comic Sans MS" panose="030F0702030302020204" pitchFamily="66" charset="0"/>
              </a:rPr>
              <a:t>grande del cuerpo”</a:t>
            </a:r>
            <a:endParaRPr lang="es-ES" sz="2000" dirty="0" smtClean="0">
              <a:effectLst/>
              <a:latin typeface="Comic Sans MS" panose="030F0702030302020204" pitchFamily="66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285949" y="48238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5" name="18 CuadroTexto"/>
          <p:cNvSpPr txBox="1"/>
          <p:nvPr/>
        </p:nvSpPr>
        <p:spPr>
          <a:xfrm>
            <a:off x="289961" y="981619"/>
            <a:ext cx="1287116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b="1" dirty="0" smtClean="0">
                <a:latin typeface="Comic Sans MS" pitchFamily="66" charset="0"/>
              </a:rPr>
              <a:t>Barrera Intestinal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7" name="10 CuadroTexto"/>
          <p:cNvSpPr txBox="1"/>
          <p:nvPr/>
        </p:nvSpPr>
        <p:spPr>
          <a:xfrm>
            <a:off x="2426838" y="4343400"/>
            <a:ext cx="4290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14:189</a:t>
            </a:r>
          </a:p>
        </p:txBody>
      </p:sp>
    </p:spTree>
    <p:extLst>
      <p:ext uri="{BB962C8B-B14F-4D97-AF65-F5344CB8AC3E}">
        <p14:creationId xmlns:p14="http://schemas.microsoft.com/office/powerpoint/2010/main" val="165061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2531605" y="1589764"/>
            <a:ext cx="4080789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La </a:t>
            </a:r>
            <a:r>
              <a:rPr lang="es-VE" sz="2400" dirty="0">
                <a:latin typeface="Comic Sans MS" pitchFamily="66" charset="0"/>
              </a:rPr>
              <a:t>b</a:t>
            </a:r>
            <a:r>
              <a:rPr lang="es-VE" sz="2400" dirty="0" smtClean="0">
                <a:latin typeface="Comic Sans MS" pitchFamily="66" charset="0"/>
              </a:rPr>
              <a:t>arrera  </a:t>
            </a:r>
            <a:r>
              <a:rPr lang="es-VE" sz="2400" dirty="0">
                <a:latin typeface="Comic Sans MS" pitchFamily="66" charset="0"/>
              </a:rPr>
              <a:t>regulada </a:t>
            </a:r>
            <a:r>
              <a:rPr lang="es-VE" sz="2400" dirty="0" smtClean="0">
                <a:latin typeface="Comic Sans MS" pitchFamily="66" charset="0"/>
              </a:rPr>
              <a:t>por mecanismos </a:t>
            </a:r>
            <a:r>
              <a:rPr lang="es-VE" sz="2400" dirty="0">
                <a:latin typeface="Comic Sans MS" pitchFamily="66" charset="0"/>
              </a:rPr>
              <a:t>inmunes </a:t>
            </a:r>
            <a:r>
              <a:rPr lang="es-VE" sz="2400" dirty="0" smtClean="0">
                <a:latin typeface="Comic Sans MS" pitchFamily="66" charset="0"/>
              </a:rPr>
              <a:t>evita  respuesta inflamatoria al microbiota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771235" y="65897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698718" y="3428861"/>
            <a:ext cx="3746563" cy="1384995"/>
          </a:xfrm>
          <a:prstGeom prst="rect">
            <a:avLst/>
          </a:prstGeom>
          <a:solidFill>
            <a:srgbClr val="5BD4FF"/>
          </a:solidFill>
          <a:ln w="28575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s-VE" sz="2800" dirty="0">
                <a:solidFill>
                  <a:prstClr val="black"/>
                </a:solidFill>
                <a:latin typeface="Comic Sans MS" pitchFamily="66" charset="0"/>
              </a:rPr>
              <a:t>El organismo </a:t>
            </a:r>
            <a:r>
              <a:rPr lang="es-VE" sz="2800" u="sng" dirty="0">
                <a:solidFill>
                  <a:prstClr val="black"/>
                </a:solidFill>
                <a:latin typeface="Comic Sans MS" pitchFamily="66" charset="0"/>
              </a:rPr>
              <a:t>tolera</a:t>
            </a:r>
            <a:r>
              <a:rPr lang="es-VE" sz="28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microbios buenos </a:t>
            </a:r>
            <a:endParaRPr lang="es-VE" sz="2800" dirty="0">
              <a:solidFill>
                <a:prstClr val="black"/>
              </a:solidFill>
              <a:latin typeface="Comic Sans MS" pitchFamily="66" charset="0"/>
            </a:endParaRPr>
          </a:p>
          <a:p>
            <a:pPr lvl="0" algn="ctr"/>
            <a:r>
              <a:rPr lang="es-VE" sz="2800" dirty="0">
                <a:solidFill>
                  <a:prstClr val="black"/>
                </a:solidFill>
                <a:latin typeface="Comic Sans MS" pitchFamily="66" charset="0"/>
              </a:rPr>
              <a:t>y </a:t>
            </a:r>
            <a:r>
              <a:rPr lang="es-VE" sz="2800" u="sng" dirty="0">
                <a:solidFill>
                  <a:prstClr val="black"/>
                </a:solidFill>
                <a:latin typeface="Comic Sans MS" pitchFamily="66" charset="0"/>
              </a:rPr>
              <a:t>agrede</a:t>
            </a:r>
            <a:r>
              <a:rPr lang="es-VE" sz="28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a patógenos</a:t>
            </a:r>
            <a:endParaRPr lang="es-VE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400299" y="5110507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14:189</a:t>
            </a:r>
          </a:p>
        </p:txBody>
      </p:sp>
      <p:sp>
        <p:nvSpPr>
          <p:cNvPr id="10" name="4 CuadroTexto"/>
          <p:cNvSpPr txBox="1"/>
          <p:nvPr/>
        </p:nvSpPr>
        <p:spPr>
          <a:xfrm>
            <a:off x="186033" y="171848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18 CuadroTexto"/>
          <p:cNvSpPr txBox="1"/>
          <p:nvPr/>
        </p:nvSpPr>
        <p:spPr>
          <a:xfrm>
            <a:off x="214860" y="609600"/>
            <a:ext cx="109073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Estructura y función TGI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9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rgbClr val="984807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92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567899" y="653446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34199" y="2663554"/>
            <a:ext cx="4849404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La mucosa intestinal permite: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1. Coexistencia pacífica con </a:t>
            </a:r>
            <a:r>
              <a:rPr lang="es-VE" sz="2000" u="sng" dirty="0" smtClean="0">
                <a:latin typeface="Comic Sans MS" pitchFamily="66" charset="0"/>
              </a:rPr>
              <a:t>simbiontes</a:t>
            </a:r>
            <a:r>
              <a:rPr lang="es-VE" sz="2000" dirty="0" smtClean="0">
                <a:latin typeface="Comic Sans MS" pitchFamily="66" charset="0"/>
              </a:rPr>
              <a:t> </a:t>
            </a:r>
          </a:p>
          <a:p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   sin producir inflamación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2. Respuesta defensiva e inflamatoria</a:t>
            </a:r>
          </a:p>
          <a:p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   a </a:t>
            </a:r>
            <a:r>
              <a:rPr lang="es-VE" sz="2000" u="sng" dirty="0" smtClean="0">
                <a:latin typeface="Comic Sans MS" pitchFamily="66" charset="0"/>
              </a:rPr>
              <a:t>patógenos</a:t>
            </a:r>
          </a:p>
          <a:p>
            <a:endParaRPr lang="es-VE" sz="800" u="sng" dirty="0" smtClean="0">
              <a:latin typeface="Comic Sans MS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330565" y="338615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18 CuadroTexto"/>
          <p:cNvSpPr txBox="1"/>
          <p:nvPr/>
        </p:nvSpPr>
        <p:spPr>
          <a:xfrm>
            <a:off x="1055927" y="351320"/>
            <a:ext cx="1611073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Barrera</a:t>
            </a:r>
          </a:p>
          <a:p>
            <a:r>
              <a:rPr lang="es-VE" sz="1600" b="1" dirty="0" smtClean="0">
                <a:latin typeface="Comic Sans MS" pitchFamily="66" charset="0"/>
              </a:rPr>
              <a:t>Permeabilidad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8" name="10 CuadroTexto"/>
          <p:cNvSpPr txBox="1"/>
          <p:nvPr/>
        </p:nvSpPr>
        <p:spPr>
          <a:xfrm>
            <a:off x="2362200" y="4968342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14:189</a:t>
            </a:r>
          </a:p>
        </p:txBody>
      </p:sp>
    </p:spTree>
    <p:extLst>
      <p:ext uri="{BB962C8B-B14F-4D97-AF65-F5344CB8AC3E}">
        <p14:creationId xmlns:p14="http://schemas.microsoft.com/office/powerpoint/2010/main" val="244659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71739" y="1743008"/>
            <a:ext cx="6295133" cy="3447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Las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funciones del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TGI han sido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limitadas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 la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digestión y absorción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de nutrientes y a la homeostasis de electrolitos y agua. 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Fundamental su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habilidad para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regular el tráfico de macromoléculas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entre el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ambiente y el hospedero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 través de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la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barrera.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s-VE" sz="1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La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barrera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con sus uniones estrechas,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junto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con 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tejido linfoide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asociado al intestino y la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red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neuroendocrina c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ontrola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equilibrio entre tolerancia e inmunidad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 antígenos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extraños.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106386" y="5356250"/>
            <a:ext cx="506668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Fasano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Zonulin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its regulation of intestinal barrier function: the biological door to inflammation, autoimmunity, and cancer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Physiol</a:t>
            </a:r>
            <a:r>
              <a:rPr lang="es-VE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Rev. 2011;91:151-75.</a:t>
            </a:r>
          </a:p>
        </p:txBody>
      </p:sp>
      <p:sp>
        <p:nvSpPr>
          <p:cNvPr id="6" name="8 CuadroTexto"/>
          <p:cNvSpPr txBox="1"/>
          <p:nvPr/>
        </p:nvSpPr>
        <p:spPr>
          <a:xfrm>
            <a:off x="6771235" y="65897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52173" y="400448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18 CuadroTexto"/>
          <p:cNvSpPr txBox="1"/>
          <p:nvPr/>
        </p:nvSpPr>
        <p:spPr>
          <a:xfrm>
            <a:off x="381000" y="838200"/>
            <a:ext cx="109073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1943716" y="931392"/>
            <a:ext cx="525656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Barrera y Permeabilidad Intestinal </a:t>
            </a:r>
            <a:endParaRPr lang="es-VE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0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24000" y="1321469"/>
            <a:ext cx="6131024" cy="43088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82563" indent="-182563"/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Zonulina,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moduladora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las uniones estrechas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implicada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en el tráfico de macromoléculas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y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el balance de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tolerancia/inmunidad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Cuando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su vía se altera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individuos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susceptibles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, pueden ocurrir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alteraciones intestinales y extraintestinales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autoinmunes, inflamatorias, y neoplásicas.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Estos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procesos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pueden detenerse si la interacción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genes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y disparadores ambientales se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evita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por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reestablecer la función de la barrera intestina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l dependiente de la zonulina.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“</a:t>
            </a:r>
            <a:r>
              <a:rPr lang="es-VE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leaky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gut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”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la patogénesis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 varias patologías que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atacan intestino y órganos extraintestinales.  </a:t>
            </a:r>
            <a:endParaRPr lang="es-VE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057069" y="6094677"/>
            <a:ext cx="50298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Fasano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Zonulin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its regulation of intestinal barrier function: the biological door to inflammation, autoimmunity, and cancer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Physiol</a:t>
            </a:r>
            <a:r>
              <a:rPr lang="es-VE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Rev. 2011;91:151-75.</a:t>
            </a:r>
          </a:p>
        </p:txBody>
      </p:sp>
      <p:sp>
        <p:nvSpPr>
          <p:cNvPr id="6" name="8 CuadroTexto"/>
          <p:cNvSpPr txBox="1"/>
          <p:nvPr/>
        </p:nvSpPr>
        <p:spPr>
          <a:xfrm>
            <a:off x="6771235" y="65897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3627" y="102970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18 CuadroTexto"/>
          <p:cNvSpPr txBox="1"/>
          <p:nvPr/>
        </p:nvSpPr>
        <p:spPr>
          <a:xfrm>
            <a:off x="202454" y="540722"/>
            <a:ext cx="109073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1943715" y="679221"/>
            <a:ext cx="525656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Barrera y Permeabilidad Intestinal </a:t>
            </a:r>
            <a:endParaRPr lang="es-VE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09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Heal-a-Leaky-Gut-640x4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5" y="854490"/>
            <a:ext cx="8128000" cy="508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17788" y="5988969"/>
            <a:ext cx="3901907" cy="25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Guthrie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leaky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endParaRPr lang="es-VE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25101" y="515536"/>
            <a:ext cx="2494594" cy="1261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Permeabilidad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intestinal alterada</a:t>
            </a:r>
          </a:p>
          <a:p>
            <a:r>
              <a:rPr lang="es-VE" dirty="0" err="1" smtClean="0">
                <a:latin typeface="Comic Sans MS" panose="030F0702030302020204" pitchFamily="66" charset="0"/>
              </a:rPr>
              <a:t>Enf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  <a:r>
              <a:rPr lang="es-VE" dirty="0">
                <a:latin typeface="Comic Sans MS" panose="030F0702030302020204" pitchFamily="66" charset="0"/>
              </a:rPr>
              <a:t>i</a:t>
            </a:r>
            <a:r>
              <a:rPr lang="es-VE" dirty="0" smtClean="0">
                <a:latin typeface="Comic Sans MS" panose="030F0702030302020204" pitchFamily="66" charset="0"/>
              </a:rPr>
              <a:t>nflamatorias, autoinmunes, cáncer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207431" y="777146"/>
            <a:ext cx="1526163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</a:t>
            </a:r>
            <a:r>
              <a:rPr lang="es-VE" sz="1400" dirty="0" smtClean="0">
                <a:latin typeface="Comic Sans MS" pitchFamily="66" charset="0"/>
              </a:rPr>
              <a:t>TGI</a:t>
            </a:r>
          </a:p>
          <a:p>
            <a:r>
              <a:rPr lang="es-VE" sz="1400" b="1" dirty="0" smtClean="0">
                <a:latin typeface="Comic Sans MS" pitchFamily="66" charset="0"/>
              </a:rPr>
              <a:t>Permeabilidad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6239546" y="656666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3709424" y="425012"/>
            <a:ext cx="17251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“</a:t>
            </a:r>
            <a:r>
              <a:rPr lang="es-VE" sz="2400" dirty="0" err="1" smtClean="0">
                <a:latin typeface="Comic Sans MS" panose="030F0702030302020204" pitchFamily="66" charset="0"/>
              </a:rPr>
              <a:t>leaky</a:t>
            </a:r>
            <a:r>
              <a:rPr lang="es-VE" sz="2400" dirty="0" smtClean="0">
                <a:latin typeface="Comic Sans MS" panose="030F0702030302020204" pitchFamily="66" charset="0"/>
              </a:rPr>
              <a:t> </a:t>
            </a:r>
            <a:r>
              <a:rPr lang="es-VE" sz="2400" dirty="0" err="1" smtClean="0">
                <a:latin typeface="Comic Sans MS" panose="030F0702030302020204" pitchFamily="66" charset="0"/>
              </a:rPr>
              <a:t>gut</a:t>
            </a:r>
            <a:r>
              <a:rPr lang="es-VE" sz="2400" dirty="0" smtClean="0">
                <a:latin typeface="Comic Sans MS" panose="030F0702030302020204" pitchFamily="66" charset="0"/>
              </a:rPr>
              <a:t>”</a:t>
            </a:r>
            <a:endParaRPr lang="es-VE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82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 external file that holds a picture, illustration, etc.&#10;Object name is fimmu-03-00310-g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44" y="805363"/>
            <a:ext cx="8964488" cy="524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476957" y="6198788"/>
            <a:ext cx="81900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Knosp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Yeretssian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Front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b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2012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3: 310</a:t>
            </a:r>
            <a:endParaRPr lang="es-VE" sz="1050" dirty="0">
              <a:solidFill>
                <a:prstClr val="black"/>
              </a:solidFill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6771235" y="660079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708355" y="424309"/>
            <a:ext cx="288032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Mucosa intestinal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equilibrio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2400" dirty="0">
              <a:solidFill>
                <a:prstClr val="black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941124" y="1525698"/>
            <a:ext cx="2916304" cy="13849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AMPs: 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Péptidos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antimicrobianos</a:t>
            </a:r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SFB:   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segmentadas</a:t>
            </a:r>
            <a:endParaRPr lang="en-US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       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filamentosas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</a:t>
            </a:r>
          </a:p>
          <a:p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DCs:    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dendríticas</a:t>
            </a:r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     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T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ayudadoras</a:t>
            </a:r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Treg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T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reguladoras</a:t>
            </a:r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1194" y="836711"/>
            <a:ext cx="450366" cy="216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542430" y="308108"/>
            <a:ext cx="761747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Luz</a:t>
            </a:r>
            <a:endParaRPr lang="es-VE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1194" y="5805264"/>
            <a:ext cx="882414" cy="275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131840" y="5434807"/>
            <a:ext cx="981359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Lámina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propia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1194" y="1377863"/>
            <a:ext cx="387201" cy="178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5839" y="1241897"/>
            <a:ext cx="81144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Moco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475656" y="1052736"/>
            <a:ext cx="648072" cy="325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835747" y="334111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comensales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11980" y="2492896"/>
            <a:ext cx="580842" cy="216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11980" y="3933056"/>
            <a:ext cx="73162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419872" y="3933056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 rot="2695616">
            <a:off x="-9130" y="2400816"/>
            <a:ext cx="116570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Enterocitos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98023" y="5560027"/>
            <a:ext cx="893657" cy="363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 rot="2257381">
            <a:off x="508381" y="5538380"/>
            <a:ext cx="193354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s-VE" sz="14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Enteroendocrinas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179227" y="5571219"/>
            <a:ext cx="465065" cy="265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 rot="20254384">
            <a:off x="1969049" y="5560027"/>
            <a:ext cx="100380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Madre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744455" y="4930694"/>
            <a:ext cx="470207" cy="1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131840" y="4930694"/>
            <a:ext cx="470207" cy="1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685104" y="5046637"/>
            <a:ext cx="73449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“T”</a:t>
            </a:r>
            <a:endParaRPr lang="es-V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3124200" y="4672426"/>
            <a:ext cx="72327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“B”</a:t>
            </a:r>
            <a:endParaRPr lang="es-V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342378" y="3679092"/>
            <a:ext cx="55656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IgA</a:t>
            </a:r>
            <a:endParaRPr lang="es-VE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860032" y="5469334"/>
            <a:ext cx="576064" cy="310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599319" y="5496311"/>
            <a:ext cx="103265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s-VE" sz="14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Paneth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4706247" y="3968791"/>
            <a:ext cx="389997" cy="31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661126" y="3986869"/>
            <a:ext cx="1505540" cy="307777"/>
          </a:xfrm>
          <a:prstGeom prst="rect">
            <a:avLst/>
          </a:prstGeom>
          <a:solidFill>
            <a:srgbClr val="FEF2E8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Caliciformes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6413378" y="5648925"/>
            <a:ext cx="1470274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Placa de Peyer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622217" y="3600094"/>
            <a:ext cx="76815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“M”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875862" y="4540630"/>
            <a:ext cx="260871" cy="7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7370524" y="5404617"/>
            <a:ext cx="729868" cy="1666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7837403" y="5400480"/>
            <a:ext cx="143981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s-VE" sz="1400" b="1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lasmáticas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941124" y="5392678"/>
            <a:ext cx="409419" cy="1912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5605382" y="5459781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Th17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691680" y="4365104"/>
            <a:ext cx="432048" cy="175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1629110" y="4230433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1432110" y="2324720"/>
            <a:ext cx="532518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SFB</a:t>
            </a:r>
            <a:endParaRPr lang="es-V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92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03308" y="1627763"/>
            <a:ext cx="6204384" cy="37548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superficie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organizada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mucosa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evita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entrada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propia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epitelio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cubierta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moco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estratificada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moco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externa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colonizada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nterna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densa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casi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sin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contiene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IgA y AMPs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evitan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comensales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interactúen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superficie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Algunas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oportunistas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SFB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romper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mucosa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entrar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contacto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epitelio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b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86000" y="5514135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Knosp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Yeretssian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Front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b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2012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3: 310</a:t>
            </a:r>
            <a:endParaRPr lang="es-VE" sz="1050" dirty="0">
              <a:solidFill>
                <a:prstClr val="black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56447" y="985796"/>
            <a:ext cx="50311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Mucosa 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I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ntestinal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quilibrio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2400" dirty="0">
              <a:solidFill>
                <a:prstClr val="black"/>
              </a:solidFill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73627" y="409545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202454" y="847297"/>
            <a:ext cx="130085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</a:t>
            </a:r>
            <a:r>
              <a:rPr lang="es-VE" sz="1400" dirty="0" smtClean="0">
                <a:latin typeface="Comic Sans MS" pitchFamily="66" charset="0"/>
              </a:rPr>
              <a:t>TGI</a:t>
            </a:r>
          </a:p>
          <a:p>
            <a:r>
              <a:rPr lang="es-VE" sz="1400" b="1" dirty="0" smtClean="0">
                <a:latin typeface="Comic Sans MS" pitchFamily="66" charset="0"/>
              </a:rPr>
              <a:t>Barrera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86334" y="1731095"/>
            <a:ext cx="6571331" cy="4124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Hay 5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tipos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derivados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c.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madre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proliferan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origen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c.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hijas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: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pPr marL="271463"/>
            <a:r>
              <a:rPr lang="en-US" b="1" dirty="0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nterocitos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caliciformes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c.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enteroendocrinas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Paneth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producen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AMPs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M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muestrean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antígenos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luz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para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presentarlas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vecindad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Un gran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número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“T”,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macrófagos</a:t>
            </a:r>
            <a:r>
              <a:rPr lang="en-US" b="1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“B”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secretan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IgA y c.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plasmáticas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lámina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propia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en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lacas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Peyer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Además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dendríticas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promueven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c.Th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(Th17) y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Treg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otras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muestrean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contenido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antigénico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luz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86000" y="6055688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Knosp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Yeretssian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Front </a:t>
            </a:r>
            <a:r>
              <a:rPr lang="en-US" sz="1050" kern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b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2012</a:t>
            </a:r>
            <a:r>
              <a:rPr lang="en-US" sz="1050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3: 310</a:t>
            </a:r>
            <a:endParaRPr lang="es-VE" sz="1050" dirty="0">
              <a:solidFill>
                <a:prstClr val="black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24075" y="1035876"/>
            <a:ext cx="48958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Mucosa 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I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ntestinal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quilibrio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77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42821" y="1904762"/>
            <a:ext cx="6265344" cy="32008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moco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cubre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toda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tracto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gastrointestinal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espeso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el colon.</a:t>
            </a:r>
          </a:p>
          <a:p>
            <a:pPr marL="182563" indent="-182563"/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del moco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fuente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carbohidratos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microbios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cuando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no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tiene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fibra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en la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Se 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reduce la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capa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moco, se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aproximan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dañarlo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Moco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glicosilación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son claves para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moldear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microbiota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permitir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beneficiosas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05075" y="1262066"/>
            <a:ext cx="41338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Moco, 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icrobiota </a:t>
            </a:r>
            <a:endParaRPr lang="es-VE" sz="2400" dirty="0">
              <a:solidFill>
                <a:prstClr val="black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90700" y="5327139"/>
            <a:ext cx="5562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E. </a:t>
            </a:r>
            <a:r>
              <a:rPr lang="en-US" sz="105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Thursby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N. </a:t>
            </a:r>
            <a:r>
              <a:rPr lang="en-US" sz="105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Juge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Introduction to Human gut microbiota. 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Biochemical J </a:t>
            </a:r>
            <a:r>
              <a:rPr lang="en-US" sz="1050" b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414: 1823-36</a:t>
            </a:r>
            <a:endParaRPr lang="es-VE" sz="1050" dirty="0">
              <a:solidFill>
                <a:prstClr val="black"/>
              </a:solidFill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73627" y="409545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18 CuadroTexto"/>
          <p:cNvSpPr txBox="1"/>
          <p:nvPr/>
        </p:nvSpPr>
        <p:spPr>
          <a:xfrm>
            <a:off x="202453" y="847297"/>
            <a:ext cx="124036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</a:t>
            </a:r>
            <a:r>
              <a:rPr lang="es-VE" sz="1400" dirty="0" smtClean="0">
                <a:latin typeface="Comic Sans MS" pitchFamily="66" charset="0"/>
              </a:rPr>
              <a:t>TGI</a:t>
            </a:r>
            <a:endParaRPr lang="es-VE" sz="1400" dirty="0">
              <a:latin typeface="Comic Sans MS" pitchFamily="66" charset="0"/>
            </a:endParaRPr>
          </a:p>
          <a:p>
            <a:r>
              <a:rPr lang="es-VE" sz="1400" b="1" dirty="0" smtClean="0">
                <a:latin typeface="Comic Sans MS" pitchFamily="66" charset="0"/>
              </a:rPr>
              <a:t>Barrera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3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90800" y="1885629"/>
            <a:ext cx="5715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Akkermansia</a:t>
            </a:r>
            <a:r>
              <a:rPr lang="en-US" b="1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muciniphila</a:t>
            </a:r>
            <a:r>
              <a:rPr lang="en-US" b="1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degrada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restaura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aumentado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proteínas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uniones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estrechas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vita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obesidad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inducida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rica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grasa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disminuye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endotoxemia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metabólica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induce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capacidad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utilizar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glicanos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depende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enzimas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codificadas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genomas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bacterianos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codifican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más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enzimas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clivar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glicanos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Firmicutes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573842" y="1339391"/>
            <a:ext cx="41338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Moco, 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mucina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icrobiota </a:t>
            </a:r>
            <a:endParaRPr lang="es-VE" sz="2400" dirty="0">
              <a:solidFill>
                <a:prstClr val="black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43113" y="5448077"/>
            <a:ext cx="5562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E. </a:t>
            </a:r>
            <a:r>
              <a:rPr lang="en-US" sz="105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Thursby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N. </a:t>
            </a:r>
            <a:r>
              <a:rPr lang="en-US" sz="105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Juge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Introduction to Human gut microbiota. 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Biochemical J </a:t>
            </a:r>
            <a:r>
              <a:rPr lang="en-US" sz="1050" b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2017</a:t>
            </a:r>
            <a:r>
              <a:rPr lang="en-US" sz="105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414: 1823-36</a:t>
            </a:r>
            <a:endParaRPr lang="es-VE" sz="1050" dirty="0">
              <a:solidFill>
                <a:prstClr val="black"/>
              </a:solidFill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73627" y="409545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862984" y="409545"/>
            <a:ext cx="130109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</a:t>
            </a:r>
            <a:r>
              <a:rPr lang="es-VE" sz="1400" dirty="0" smtClean="0">
                <a:latin typeface="Comic Sans MS" pitchFamily="66" charset="0"/>
              </a:rPr>
              <a:t>TGI</a:t>
            </a:r>
          </a:p>
          <a:p>
            <a:r>
              <a:rPr lang="es-VE" sz="1400" b="1" dirty="0" smtClean="0">
                <a:latin typeface="Comic Sans MS" pitchFamily="66" charset="0"/>
              </a:rPr>
              <a:t>Barrera</a:t>
            </a:r>
            <a:endParaRPr lang="es-VE" sz="1400" b="1" dirty="0" smtClean="0"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92538" y="3615206"/>
            <a:ext cx="16715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/>
              <a:t>http://</a:t>
            </a:r>
            <a:r>
              <a:rPr lang="es-VE" sz="1000" dirty="0" smtClean="0"/>
              <a:t>www.ingutwetrust.org/home.html</a:t>
            </a:r>
            <a:endParaRPr lang="es-VE" sz="10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7"/>
          <a:stretch/>
        </p:blipFill>
        <p:spPr>
          <a:xfrm>
            <a:off x="766515" y="1885629"/>
            <a:ext cx="1698756" cy="1373657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109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Mis Documentos\EN PROCESO 2013-2014\DIGESTIVO 2014\POSGRADO 2014\TEMAS DIGESTIVO\MICROBIOMA\MICROBIOTA IMAGENES\nature11551-f2.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625"/>
          <a:stretch/>
        </p:blipFill>
        <p:spPr bwMode="auto">
          <a:xfrm>
            <a:off x="64580" y="908838"/>
            <a:ext cx="9014839" cy="521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330858" y="656811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142993" y="419703"/>
            <a:ext cx="272061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Intestino delgado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84632" y="447173"/>
            <a:ext cx="94128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Colon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903289" y="4452881"/>
            <a:ext cx="1283216" cy="3655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Colonocito</a:t>
            </a:r>
            <a:endParaRPr lang="es-VE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588224" y="4485772"/>
            <a:ext cx="1008112" cy="5760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Unión estrecha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51144" y="4485772"/>
            <a:ext cx="1371160" cy="5760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Célula</a:t>
            </a:r>
          </a:p>
          <a:p>
            <a:pPr algn="ctr"/>
            <a:r>
              <a:rPr lang="es-VE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caliciforme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75856" y="4485772"/>
            <a:ext cx="1296144" cy="3623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Enterocito</a:t>
            </a:r>
            <a:endParaRPr lang="es-V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1520" y="1856228"/>
            <a:ext cx="648072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Rectángulo"/>
          <p:cNvSpPr/>
          <p:nvPr/>
        </p:nvSpPr>
        <p:spPr>
          <a:xfrm>
            <a:off x="251520" y="5551944"/>
            <a:ext cx="1440160" cy="4680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2596337" y="5334137"/>
            <a:ext cx="939681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Lámina </a:t>
            </a:r>
          </a:p>
          <a:p>
            <a:r>
              <a:rPr lang="es-VE" sz="1600" b="1" dirty="0" smtClean="0">
                <a:latin typeface="Comic Sans MS" pitchFamily="66" charset="0"/>
              </a:rPr>
              <a:t>propia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283968" y="1352171"/>
            <a:ext cx="720080" cy="20339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4160542" y="984375"/>
            <a:ext cx="966931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endParaRPr lang="es-VE" sz="1600" b="1" dirty="0" smtClean="0">
              <a:latin typeface="Comic Sans MS" pitchFamily="66" charset="0"/>
            </a:endParaRPr>
          </a:p>
          <a:p>
            <a:pPr algn="ctr"/>
            <a:endParaRPr lang="es-VE" sz="1600" b="1" dirty="0">
              <a:latin typeface="Comic Sans MS" pitchFamily="66" charset="0"/>
            </a:endParaRP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Capa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moco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Externa</a:t>
            </a:r>
          </a:p>
          <a:p>
            <a:pPr algn="ctr"/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V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VE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170582" y="2484953"/>
            <a:ext cx="936475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itchFamily="66" charset="0"/>
              </a:rPr>
              <a:t>Capa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moco 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Interna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1691680" y="4468300"/>
            <a:ext cx="839820" cy="5760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Célula</a:t>
            </a:r>
          </a:p>
          <a:p>
            <a:pPr algn="ctr"/>
            <a:r>
              <a:rPr lang="es-VE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Paneth</a:t>
            </a:r>
            <a:endParaRPr lang="es-VE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088761" y="5210649"/>
            <a:ext cx="1933543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Más moco</a:t>
            </a:r>
          </a:p>
          <a:p>
            <a:r>
              <a:rPr lang="es-VE" sz="2000" b="1" dirty="0" smtClean="0">
                <a:latin typeface="Comic Sans MS" pitchFamily="66" charset="0"/>
              </a:rPr>
              <a:t>Más microbios</a:t>
            </a:r>
          </a:p>
          <a:p>
            <a:r>
              <a:rPr lang="es-VE" sz="2000" b="1" dirty="0" smtClean="0">
                <a:latin typeface="Comic Sans MS" pitchFamily="66" charset="0"/>
              </a:rPr>
              <a:t>CK, IgA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5293" y="5093472"/>
            <a:ext cx="2199905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Menos moco, </a:t>
            </a:r>
          </a:p>
          <a:p>
            <a:r>
              <a:rPr lang="es-VE" sz="1600" b="1" dirty="0" smtClean="0">
                <a:latin typeface="Comic Sans MS" pitchFamily="66" charset="0"/>
              </a:rPr>
              <a:t>Menos microbios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Defensinas</a:t>
            </a:r>
            <a:r>
              <a:rPr lang="es-VE" sz="1600" b="1" dirty="0" smtClean="0">
                <a:latin typeface="Comic Sans MS" pitchFamily="66" charset="0"/>
              </a:rPr>
              <a:t> 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Pépt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200" b="1" dirty="0" err="1" smtClean="0">
                <a:latin typeface="Comic Sans MS" pitchFamily="66" charset="0"/>
              </a:rPr>
              <a:t>Antimicrob</a:t>
            </a:r>
            <a:r>
              <a:rPr lang="es-VE" sz="1200" b="1" dirty="0" smtClean="0">
                <a:latin typeface="Comic Sans MS" pitchFamily="66" charset="0"/>
              </a:rPr>
              <a:t>. (</a:t>
            </a:r>
            <a:r>
              <a:rPr lang="es-VE" sz="1200" b="1" dirty="0" err="1" smtClean="0">
                <a:latin typeface="Comic Sans MS" pitchFamily="66" charset="0"/>
              </a:rPr>
              <a:t>AMPs</a:t>
            </a:r>
            <a:r>
              <a:rPr lang="es-VE" sz="1200" b="1" dirty="0" smtClean="0">
                <a:latin typeface="Comic Sans MS" pitchFamily="66" charset="0"/>
              </a:rPr>
              <a:t>)</a:t>
            </a:r>
            <a:r>
              <a:rPr lang="es-VE" b="1" dirty="0" smtClean="0">
                <a:latin typeface="Comic Sans MS" pitchFamily="66" charset="0"/>
              </a:rPr>
              <a:t>, 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CK,IgA</a:t>
            </a:r>
            <a:r>
              <a:rPr lang="es-VE" sz="1600" b="1" dirty="0" smtClean="0">
                <a:latin typeface="Comic Sans MS" pitchFamily="66" charset="0"/>
              </a:rPr>
              <a:t> 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038600" y="3923976"/>
            <a:ext cx="100380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Epitelio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3047024" y="1758620"/>
            <a:ext cx="515526" cy="3136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2907953" y="170292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IgA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159244" y="957812"/>
            <a:ext cx="793807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LUZ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022967" y="297007"/>
            <a:ext cx="4056452" cy="6073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10 Rectángulo"/>
          <p:cNvSpPr/>
          <p:nvPr/>
        </p:nvSpPr>
        <p:spPr>
          <a:xfrm>
            <a:off x="4221547" y="5279929"/>
            <a:ext cx="1003269" cy="468052"/>
          </a:xfrm>
          <a:prstGeom prst="rect">
            <a:avLst/>
          </a:prstGeom>
          <a:solidFill>
            <a:srgbClr val="DBD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4158296" y="5158472"/>
            <a:ext cx="1340453" cy="936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VE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Célula plasmática que produce </a:t>
            </a:r>
            <a:r>
              <a:rPr lang="es-VE" sz="1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</a:t>
            </a:r>
            <a:endParaRPr lang="es-VE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4 CuadroTexto"/>
          <p:cNvSpPr txBox="1"/>
          <p:nvPr/>
        </p:nvSpPr>
        <p:spPr>
          <a:xfrm>
            <a:off x="134843" y="96952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61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 animBg="1"/>
      <p:bldP spid="22" grpId="0" animBg="1"/>
      <p:bldP spid="21" grpId="0"/>
      <p:bldP spid="1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rgbClr val="984807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000" dirty="0" err="1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FC0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Novedades en algunas enfermedades</a:t>
            </a:r>
            <a:endParaRPr lang="es-VE" sz="2000" dirty="0">
              <a:solidFill>
                <a:srgbClr val="FFC08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33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1574800" y="2205038"/>
            <a:ext cx="5994400" cy="2460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 Es el compartimiento más grande de S. Inmune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 Distingue entre patógenos y antígenos inocuos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 Vigila desarrollo de malignidad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 Forma parte de 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S. Inmune de Mucosas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en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  órganos expuestos al exterior</a:t>
            </a:r>
          </a:p>
          <a:p>
            <a:pPr>
              <a:buClr>
                <a:schemeClr val="hlink"/>
              </a:buClr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3239877" y="4824790"/>
            <a:ext cx="266424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400">
                <a:latin typeface="Comic Sans MS" panose="030F0702030302020204" pitchFamily="66" charset="0"/>
              </a:rPr>
              <a:t>IgA en saliva, leche, bilis, intestino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837761" y="1584246"/>
            <a:ext cx="346847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dirty="0" smtClean="0"/>
              <a:t>S</a:t>
            </a:r>
            <a:r>
              <a:rPr lang="es-ES" sz="2400" dirty="0"/>
              <a:t>. </a:t>
            </a:r>
            <a:r>
              <a:rPr lang="es-ES" sz="2400" dirty="0" smtClean="0"/>
              <a:t>Inmune Entérico</a:t>
            </a:r>
            <a:endParaRPr lang="es-ES" sz="2400" dirty="0"/>
          </a:p>
        </p:txBody>
      </p:sp>
      <p:sp>
        <p:nvSpPr>
          <p:cNvPr id="12" name="4 CuadroTexto"/>
          <p:cNvSpPr txBox="1"/>
          <p:nvPr/>
        </p:nvSpPr>
        <p:spPr>
          <a:xfrm>
            <a:off x="173627" y="102970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18 CuadroTexto"/>
          <p:cNvSpPr txBox="1"/>
          <p:nvPr/>
        </p:nvSpPr>
        <p:spPr>
          <a:xfrm>
            <a:off x="202454" y="540722"/>
            <a:ext cx="109073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301550" y="647700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8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112559" y="2490109"/>
            <a:ext cx="6918882" cy="181588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“tiene el reto de responder a patógenos </a:t>
            </a:r>
          </a:p>
          <a:p>
            <a:pPr algn="ctr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mientras permanece sin responder </a:t>
            </a:r>
          </a:p>
          <a:p>
            <a:pPr algn="ctr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 antígenos de la dieta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ni al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comensal”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2194848" y="4660812"/>
            <a:ext cx="47543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r>
              <a:rPr lang="es-ES_tradnl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Inflammation</a:t>
            </a:r>
            <a:r>
              <a:rPr lang="es-ES_tradnl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s-ES_tradnl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Allergy</a:t>
            </a:r>
            <a:r>
              <a:rPr lang="es-ES_tradnl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en: </a:t>
            </a:r>
            <a:r>
              <a:rPr lang="es-ES_tradnl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ES_tradnl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s-ES_tradnl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inner</a:t>
            </a:r>
            <a:r>
              <a:rPr lang="es-ES_tradnl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tube</a:t>
            </a:r>
            <a:r>
              <a:rPr lang="es-ES_tradnl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_tradnl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s-ES_tradnl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 eaLnBrk="1" hangingPunct="1"/>
            <a:r>
              <a:rPr lang="es-ES_tradnl" sz="12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ES_tradnl" sz="1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  <a:r>
              <a:rPr lang="es-ES_tradnl" sz="1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s-ES_tradnl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307, </a:t>
            </a:r>
            <a:r>
              <a:rPr lang="es-ES_tradnl" sz="1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1920-1925</a:t>
            </a:r>
            <a:endParaRPr lang="es-ES_tradnl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3102687" y="1673623"/>
            <a:ext cx="293862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S. </a:t>
            </a:r>
            <a:r>
              <a:rPr lang="es-ES" sz="2400" dirty="0" smtClean="0"/>
              <a:t>Inmune Entérico</a:t>
            </a:r>
            <a:endParaRPr lang="es-ES" sz="2400" dirty="0"/>
          </a:p>
        </p:txBody>
      </p:sp>
      <p:sp>
        <p:nvSpPr>
          <p:cNvPr id="9" name="4 CuadroTexto"/>
          <p:cNvSpPr txBox="1"/>
          <p:nvPr/>
        </p:nvSpPr>
        <p:spPr>
          <a:xfrm>
            <a:off x="6301550" y="647700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73627" y="102970"/>
            <a:ext cx="574196" cy="400110"/>
          </a:xfrm>
          <a:prstGeom prst="rect">
            <a:avLst/>
          </a:prstGeom>
          <a:solidFill>
            <a:srgbClr val="0047D6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18 CuadroTexto"/>
          <p:cNvSpPr txBox="1"/>
          <p:nvPr/>
        </p:nvSpPr>
        <p:spPr>
          <a:xfrm>
            <a:off x="202454" y="540722"/>
            <a:ext cx="109073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  <a:endParaRPr lang="es-VE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51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05600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18 CuadroTexto"/>
          <p:cNvSpPr txBox="1"/>
          <p:nvPr/>
        </p:nvSpPr>
        <p:spPr>
          <a:xfrm>
            <a:off x="224135" y="736659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332167" y="5521180"/>
            <a:ext cx="4479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Immunology in the gut </a:t>
            </a:r>
            <a:r>
              <a:rPr lang="en-US" sz="12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mucosa</a:t>
            </a:r>
            <a:r>
              <a:rPr lang="en-US" sz="12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Video en 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http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://www.gutmicrobiotawatch.org/en/2013/05/02/immunology-in-the-gut-mucosa-a-video-animation-from-nature/</a:t>
            </a:r>
          </a:p>
        </p:txBody>
      </p:sp>
      <p:sp>
        <p:nvSpPr>
          <p:cNvPr id="41" name="18 CuadroTexto"/>
          <p:cNvSpPr txBox="1"/>
          <p:nvPr/>
        </p:nvSpPr>
        <p:spPr>
          <a:xfrm>
            <a:off x="2625546" y="651014"/>
            <a:ext cx="3775903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 smtClean="0">
                <a:latin typeface="Comic Sans MS" pitchFamily="66" charset="0"/>
              </a:rPr>
              <a:t>Sistema Inmune Entérico</a:t>
            </a:r>
            <a:endParaRPr lang="es-VE" sz="2200" dirty="0">
              <a:latin typeface="Comic Sans MS" pitchFamily="66" charset="0"/>
            </a:endParaRPr>
          </a:p>
        </p:txBody>
      </p:sp>
      <p:pic>
        <p:nvPicPr>
          <p:cNvPr id="8" name="Picture 2" descr="C:\Users\ximena\Desktop\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274" y="1208572"/>
            <a:ext cx="5339133" cy="36899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2 CuadroTexto"/>
          <p:cNvSpPr txBox="1"/>
          <p:nvPr/>
        </p:nvSpPr>
        <p:spPr>
          <a:xfrm>
            <a:off x="2600146" y="5025177"/>
            <a:ext cx="394370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Inmunología en la mucosa intestinal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7585903" y="1600200"/>
            <a:ext cx="12779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el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2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05600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18 CuadroTexto"/>
          <p:cNvSpPr txBox="1"/>
          <p:nvPr/>
        </p:nvSpPr>
        <p:spPr>
          <a:xfrm>
            <a:off x="207431" y="777146"/>
            <a:ext cx="14443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Estructura y función TGI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1280409" y="1935520"/>
            <a:ext cx="6583182" cy="3677930"/>
          </a:xfrm>
          <a:prstGeom prst="rect">
            <a:avLst/>
          </a:prstGeom>
          <a:ln>
            <a:solidFill>
              <a:srgbClr val="00B0F0"/>
            </a:solidFill>
          </a:ln>
          <a:effectLst/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“La mucosa intestinal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el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ambiente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inmune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más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grande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dinámico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cuerpo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Con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frecuencia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el primer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punto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exposición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patógeno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muchos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usan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cabeza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playa para el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resto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cuerpo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El sistema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tanto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debe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estar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listo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para responder a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y 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mismo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tiempo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siempre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expuesto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antígenos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ambientales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inócuos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deben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ser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tolerados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1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endParaRPr lang="en-US" sz="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Respuestas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inmunes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anómalas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antígenos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inofensivos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son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causa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subyacente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de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alergias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alimentarias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y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enfermedades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Enf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inflamatoria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intestinal”.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280409" y="5785020"/>
            <a:ext cx="66391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Immunology in the gut </a:t>
            </a:r>
            <a:r>
              <a:rPr lang="en-US" sz="11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mucosa</a:t>
            </a:r>
            <a:r>
              <a:rPr lang="en-US" sz="11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Video en Nature</a:t>
            </a:r>
            <a:r>
              <a:rPr lang="es-VE" sz="1100" dirty="0" smtClean="0"/>
              <a:t>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://www.gutmicrobiotawatch.org/en/2013/05/02/immunology-in-the-gut-mucosa-a-video-animation-from-nature/</a:t>
            </a:r>
          </a:p>
        </p:txBody>
      </p:sp>
      <p:sp>
        <p:nvSpPr>
          <p:cNvPr id="41" name="18 CuadroTexto"/>
          <p:cNvSpPr txBox="1"/>
          <p:nvPr/>
        </p:nvSpPr>
        <p:spPr>
          <a:xfrm>
            <a:off x="2667000" y="1336521"/>
            <a:ext cx="3550217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 smtClean="0">
                <a:latin typeface="Comic Sans MS" pitchFamily="66" charset="0"/>
              </a:rPr>
              <a:t>Sistema Inmune Entérico</a:t>
            </a:r>
            <a:endParaRPr lang="es-VE" sz="2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08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6"/>
          <p:cNvSpPr txBox="1">
            <a:spLocks noChangeArrowheads="1"/>
          </p:cNvSpPr>
          <p:nvPr/>
        </p:nvSpPr>
        <p:spPr bwMode="auto">
          <a:xfrm>
            <a:off x="1979612" y="2641600"/>
            <a:ext cx="5184775" cy="2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Células “M” en las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Placas de </a:t>
            </a:r>
            <a:r>
              <a:rPr lang="es-ES" sz="2000" dirty="0" err="1">
                <a:effectLst/>
              </a:rPr>
              <a:t>Peyer</a:t>
            </a:r>
            <a:r>
              <a:rPr lang="es-ES" sz="2000" dirty="0">
                <a:effectLst/>
              </a:rPr>
              <a:t> Linfocitos B submucosa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lámina propia secretan </a:t>
            </a:r>
            <a:r>
              <a:rPr lang="es-ES" sz="2000" dirty="0" err="1">
                <a:effectLst/>
              </a:rPr>
              <a:t>IgA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en espacios </a:t>
            </a:r>
            <a:r>
              <a:rPr lang="es-ES" sz="2000" dirty="0" err="1">
                <a:effectLst/>
              </a:rPr>
              <a:t>paracelulares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1000" dirty="0">
              <a:effectLst/>
            </a:endParaRPr>
          </a:p>
        </p:txBody>
      </p:sp>
      <p:sp>
        <p:nvSpPr>
          <p:cNvPr id="52228" name="Rectangle 10"/>
          <p:cNvSpPr>
            <a:spLocks noChangeArrowheads="1"/>
          </p:cNvSpPr>
          <p:nvPr/>
        </p:nvSpPr>
        <p:spPr bwMode="auto">
          <a:xfrm>
            <a:off x="2098406" y="1981200"/>
            <a:ext cx="494718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Sistema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Linfático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asociado al Tracto GI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6203216" y="6476628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73627" y="102970"/>
            <a:ext cx="57419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B1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18 CuadroTexto"/>
          <p:cNvSpPr txBox="1"/>
          <p:nvPr/>
        </p:nvSpPr>
        <p:spPr>
          <a:xfrm>
            <a:off x="202454" y="540722"/>
            <a:ext cx="1245346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t="9468" r="1714" b="8814"/>
          <a:stretch/>
        </p:blipFill>
        <p:spPr bwMode="auto">
          <a:xfrm>
            <a:off x="1380715" y="1429789"/>
            <a:ext cx="6215621" cy="468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092280" y="5249614"/>
            <a:ext cx="217488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7092280" y="5630614"/>
            <a:ext cx="217488" cy="21431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295480" y="5192464"/>
            <a:ext cx="13752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= 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áreas cels.T</a:t>
            </a:r>
            <a:endParaRPr lang="de-D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328327" y="5569495"/>
            <a:ext cx="181567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= </a:t>
            </a:r>
            <a:r>
              <a:rPr lang="de-D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folículos cels. B</a:t>
            </a:r>
            <a:endParaRPr lang="de-D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55461" y="6170930"/>
            <a:ext cx="3999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response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duriong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PPT. Hannover Medical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871508" y="394755"/>
            <a:ext cx="5940851" cy="4308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200" dirty="0" smtClean="0">
                <a:effectLst/>
                <a:latin typeface="Comic Sans MS" panose="030F0702030302020204" pitchFamily="66" charset="0"/>
              </a:rPr>
              <a:t>Tejido linfoide asociado al intestino (GALT)</a:t>
            </a:r>
            <a:endParaRPr lang="es-VE" sz="22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463824" y="1060456"/>
            <a:ext cx="272863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  <a:latin typeface="Comic Sans MS" panose="030F0702030302020204" pitchFamily="66" charset="0"/>
              </a:rPr>
              <a:t>Células  linfoides aisladas</a:t>
            </a:r>
            <a:endParaRPr lang="es-VE" sz="16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572000" y="1045857"/>
            <a:ext cx="3062057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  <a:latin typeface="Comic Sans MS" panose="030F0702030302020204" pitchFamily="66" charset="0"/>
              </a:rPr>
              <a:t>Tejidos linfoides organizados</a:t>
            </a:r>
            <a:endParaRPr lang="es-VE" sz="16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6228184" y="1700808"/>
            <a:ext cx="1368152" cy="2963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97607" y="2044484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Epitelio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14 Rectángulo"/>
          <p:cNvSpPr/>
          <p:nvPr/>
        </p:nvSpPr>
        <p:spPr bwMode="auto">
          <a:xfrm>
            <a:off x="4288788" y="1997149"/>
            <a:ext cx="2371444" cy="8557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76244" y="1772816"/>
            <a:ext cx="147829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Linfocito de</a:t>
            </a:r>
          </a:p>
          <a:p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ámina propia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276244" y="2564904"/>
            <a:ext cx="143661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Linfocito </a:t>
            </a:r>
          </a:p>
          <a:p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intraepitelial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4860032" y="3429000"/>
            <a:ext cx="136815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683663" y="3352346"/>
            <a:ext cx="155844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Placa de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Peyer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19 Rectángulo"/>
          <p:cNvSpPr/>
          <p:nvPr/>
        </p:nvSpPr>
        <p:spPr bwMode="auto">
          <a:xfrm>
            <a:off x="6763965" y="3793686"/>
            <a:ext cx="1048395" cy="7154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686809" y="3862789"/>
            <a:ext cx="181331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Folículo linfoide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aislado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" name="21 Rectángulo"/>
          <p:cNvSpPr/>
          <p:nvPr/>
        </p:nvSpPr>
        <p:spPr bwMode="auto">
          <a:xfrm>
            <a:off x="2411760" y="5748338"/>
            <a:ext cx="1728192" cy="2774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160259" y="5740807"/>
            <a:ext cx="2183611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Aferentes linfáticos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6" name="25 Conector recto de flecha"/>
          <p:cNvCxnSpPr/>
          <p:nvPr/>
        </p:nvCxnSpPr>
        <p:spPr bwMode="auto">
          <a:xfrm>
            <a:off x="7288162" y="6025773"/>
            <a:ext cx="806471" cy="1007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26 CuadroTexto"/>
          <p:cNvSpPr txBox="1"/>
          <p:nvPr/>
        </p:nvSpPr>
        <p:spPr>
          <a:xfrm>
            <a:off x="7309768" y="6248782"/>
            <a:ext cx="161294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 nodo linfático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mesentérico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29" name="28 Conector recto"/>
          <p:cNvCxnSpPr/>
          <p:nvPr/>
        </p:nvCxnSpPr>
        <p:spPr bwMode="auto">
          <a:xfrm flipH="1">
            <a:off x="4530263" y="3429000"/>
            <a:ext cx="41737" cy="280831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30 CuadroTexto"/>
          <p:cNvSpPr txBox="1"/>
          <p:nvPr/>
        </p:nvSpPr>
        <p:spPr>
          <a:xfrm>
            <a:off x="5071494" y="3997514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 T ”</a:t>
            </a:r>
            <a:endParaRPr lang="es-VE" sz="1400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6861840" y="479715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“B”</a:t>
            </a:r>
            <a:endParaRPr lang="es-VE" sz="1400" b="1" dirty="0"/>
          </a:p>
        </p:txBody>
      </p:sp>
      <p:sp>
        <p:nvSpPr>
          <p:cNvPr id="33" name="31 CuadroTexto"/>
          <p:cNvSpPr txBox="1"/>
          <p:nvPr/>
        </p:nvSpPr>
        <p:spPr>
          <a:xfrm>
            <a:off x="5681752" y="4330257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“B”</a:t>
            </a:r>
            <a:endParaRPr lang="es-VE" sz="1400" b="1" dirty="0"/>
          </a:p>
        </p:txBody>
      </p:sp>
      <p:sp>
        <p:nvSpPr>
          <p:cNvPr id="34" name="4 CuadroTexto"/>
          <p:cNvSpPr txBox="1"/>
          <p:nvPr/>
        </p:nvSpPr>
        <p:spPr>
          <a:xfrm>
            <a:off x="88182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4 CuadroTexto"/>
          <p:cNvSpPr txBox="1"/>
          <p:nvPr/>
        </p:nvSpPr>
        <p:spPr>
          <a:xfrm>
            <a:off x="60021" y="362441"/>
            <a:ext cx="51969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6" name="18 CuadroTexto"/>
          <p:cNvSpPr txBox="1"/>
          <p:nvPr/>
        </p:nvSpPr>
        <p:spPr>
          <a:xfrm>
            <a:off x="60022" y="764086"/>
            <a:ext cx="1320694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400" b="1" dirty="0" smtClean="0">
                <a:latin typeface="Comic Sans MS" pitchFamily="66" charset="0"/>
              </a:rPr>
              <a:t>S. Inmune Entérico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6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5705475" y="2897188"/>
            <a:ext cx="3038475" cy="24468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1. </a:t>
            </a:r>
            <a:r>
              <a:rPr lang="es-ES" dirty="0" smtClean="0">
                <a:effectLst/>
              </a:rPr>
              <a:t>Células “M” en las   </a:t>
            </a: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dirty="0" smtClean="0">
                <a:effectLst/>
              </a:rPr>
              <a:t>    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dirty="0" smtClean="0">
                <a:effectLst/>
              </a:rPr>
              <a:t>2.  </a:t>
            </a:r>
            <a:r>
              <a:rPr lang="es-ES" dirty="0" smtClean="0">
                <a:effectLst/>
              </a:rPr>
              <a:t>Linfocitos lámina propia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dirty="0" smtClean="0">
              <a:effectLst/>
            </a:endParaRPr>
          </a:p>
          <a:p>
            <a:pPr marL="274638" indent="-274638" eaLnBrk="1" hangingPunct="1">
              <a:buClr>
                <a:srgbClr val="800080"/>
              </a:buClr>
              <a:buSzPct val="150000"/>
              <a:defRPr/>
            </a:pPr>
            <a:r>
              <a:rPr lang="es-ES" sz="1600" dirty="0" smtClean="0">
                <a:effectLst/>
              </a:rPr>
              <a:t>3.  </a:t>
            </a:r>
            <a:r>
              <a:rPr lang="es-ES" dirty="0" smtClean="0">
                <a:effectLst/>
              </a:rPr>
              <a:t>Linfocitos en espacios </a:t>
            </a:r>
            <a:r>
              <a:rPr lang="es-ES" dirty="0" err="1" smtClean="0">
                <a:effectLst/>
              </a:rPr>
              <a:t>paracelulares</a:t>
            </a:r>
            <a:endParaRPr lang="es-ES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endParaRPr lang="es-ES" sz="900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dirty="0" smtClean="0">
                <a:effectLst/>
              </a:rPr>
              <a:t>4.  </a:t>
            </a:r>
            <a:r>
              <a:rPr lang="es-ES" dirty="0" smtClean="0">
                <a:effectLst/>
              </a:rPr>
              <a:t>C. dendríticas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990220" y="2174875"/>
            <a:ext cx="263726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" b="1" dirty="0">
                <a:latin typeface="Comic Sans MS" panose="030F0702030302020204" pitchFamily="66" charset="0"/>
              </a:rPr>
              <a:t>Sistema linfático </a:t>
            </a:r>
          </a:p>
          <a:p>
            <a:pPr algn="ctr"/>
            <a:r>
              <a:rPr lang="es-ES" b="1" dirty="0">
                <a:latin typeface="Comic Sans MS" panose="030F0702030302020204" pitchFamily="66" charset="0"/>
              </a:rPr>
              <a:t>asociado al Tracto GI</a:t>
            </a:r>
          </a:p>
        </p:txBody>
      </p:sp>
      <p:pic>
        <p:nvPicPr>
          <p:cNvPr id="53257" name="Picture 10" descr="ni0401_288_F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8" t="9631" r="12088" b="1825"/>
          <a:stretch>
            <a:fillRect/>
          </a:stretch>
        </p:blipFill>
        <p:spPr bwMode="auto">
          <a:xfrm>
            <a:off x="539750" y="2174875"/>
            <a:ext cx="48958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2843808" y="3040137"/>
            <a:ext cx="344488" cy="3667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1.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3470275" y="5056188"/>
            <a:ext cx="381000" cy="3667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2.</a:t>
            </a:r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1476375" y="3832225"/>
            <a:ext cx="381000" cy="3667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3.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4983163" y="4624388"/>
            <a:ext cx="381000" cy="3667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4.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572000" y="5056188"/>
            <a:ext cx="792163" cy="366712"/>
          </a:xfrm>
          <a:prstGeom prst="rect">
            <a:avLst/>
          </a:prstGeom>
          <a:solidFill>
            <a:srgbClr val="E2E2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1571166" y="4186919"/>
            <a:ext cx="984610" cy="425450"/>
          </a:xfrm>
          <a:prstGeom prst="rect">
            <a:avLst/>
          </a:prstGeom>
          <a:solidFill>
            <a:srgbClr val="CFDDE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3494247" y="4383555"/>
            <a:ext cx="714056" cy="444173"/>
          </a:xfrm>
          <a:prstGeom prst="rect">
            <a:avLst/>
          </a:prstGeom>
          <a:solidFill>
            <a:srgbClr val="E2E2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77457" y="1638300"/>
            <a:ext cx="69281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LUZ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8261" y="4304508"/>
            <a:ext cx="845103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Lámina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propia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0787" y="1629216"/>
            <a:ext cx="195117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Bacterias y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antígenos solubles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467544" y="2174875"/>
            <a:ext cx="0" cy="722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1 Rectángulo"/>
          <p:cNvSpPr/>
          <p:nvPr/>
        </p:nvSpPr>
        <p:spPr bwMode="auto">
          <a:xfrm>
            <a:off x="561567" y="4916579"/>
            <a:ext cx="1295807" cy="908441"/>
          </a:xfrm>
          <a:prstGeom prst="rect">
            <a:avLst/>
          </a:prstGeom>
          <a:solidFill>
            <a:srgbClr val="E2E2F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4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4 CuadroTexto"/>
          <p:cNvSpPr txBox="1"/>
          <p:nvPr/>
        </p:nvSpPr>
        <p:spPr>
          <a:xfrm>
            <a:off x="246416" y="14633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9" name="18 CuadroTexto"/>
          <p:cNvSpPr txBox="1"/>
          <p:nvPr/>
        </p:nvSpPr>
        <p:spPr>
          <a:xfrm>
            <a:off x="944675" y="146332"/>
            <a:ext cx="1341325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149375" y="4991100"/>
            <a:ext cx="710208" cy="352912"/>
          </a:xfrm>
          <a:prstGeom prst="rect">
            <a:avLst/>
          </a:prstGeom>
          <a:solidFill>
            <a:srgbClr val="E2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1939193" y="5004139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Linfocitos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8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9" grpId="0" animBg="1"/>
      <p:bldP spid="237580" grpId="0" animBg="1"/>
      <p:bldP spid="237581" grpId="0" animBg="1"/>
      <p:bldP spid="23758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celulas 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6" t="-1" r="16452" b="43100"/>
          <a:stretch/>
        </p:blipFill>
        <p:spPr bwMode="auto">
          <a:xfrm>
            <a:off x="323528" y="1124744"/>
            <a:ext cx="4728633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5" descr="Ileum_100x_P4260199sm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17700"/>
            <a:ext cx="3419475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09" name="Line 9"/>
          <p:cNvSpPr>
            <a:spLocks noChangeShapeType="1"/>
          </p:cNvSpPr>
          <p:nvPr/>
        </p:nvSpPr>
        <p:spPr bwMode="auto">
          <a:xfrm flipH="1" flipV="1">
            <a:off x="6443663" y="3933825"/>
            <a:ext cx="576262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 flipH="1" flipV="1">
            <a:off x="6443663" y="328612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8" name="Rectangle 18"/>
          <p:cNvSpPr>
            <a:spLocks noChangeArrowheads="1"/>
          </p:cNvSpPr>
          <p:nvPr/>
        </p:nvSpPr>
        <p:spPr bwMode="auto">
          <a:xfrm>
            <a:off x="2459775" y="1339056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1930265" y="1330494"/>
            <a:ext cx="1515158" cy="400110"/>
          </a:xfrm>
          <a:prstGeom prst="rect">
            <a:avLst/>
          </a:prstGeom>
          <a:solidFill>
            <a:srgbClr val="EFC8F0"/>
          </a:solidFill>
          <a:ln w="28575">
            <a:solidFill>
              <a:srgbClr val="8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latin typeface="Comic Sans MS" panose="030F0702030302020204" pitchFamily="66" charset="0"/>
              </a:rPr>
              <a:t>Células “M”</a:t>
            </a:r>
          </a:p>
        </p:txBody>
      </p:sp>
      <p:sp>
        <p:nvSpPr>
          <p:cNvPr id="204822" name="Text Box 22"/>
          <p:cNvSpPr txBox="1">
            <a:spLocks noChangeArrowheads="1"/>
          </p:cNvSpPr>
          <p:nvPr/>
        </p:nvSpPr>
        <p:spPr bwMode="auto">
          <a:xfrm>
            <a:off x="6709422" y="2899281"/>
            <a:ext cx="11977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Placas de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Peyer</a:t>
            </a:r>
          </a:p>
        </p:txBody>
      </p:sp>
      <p:sp>
        <p:nvSpPr>
          <p:cNvPr id="204823" name="Text Box 23"/>
          <p:cNvSpPr txBox="1">
            <a:spLocks noChangeArrowheads="1"/>
          </p:cNvSpPr>
          <p:nvPr/>
        </p:nvSpPr>
        <p:spPr bwMode="auto">
          <a:xfrm>
            <a:off x="165927" y="5157788"/>
            <a:ext cx="555814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Microfold</a:t>
            </a:r>
            <a:r>
              <a:rPr lang="es-E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son pocas, no tienen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microvellosidades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están sobre tejido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linfático,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tienen bolsillo lateral para las </a:t>
            </a:r>
            <a:r>
              <a:rPr lang="es-ES" dirty="0" smtClean="0">
                <a:latin typeface="Comic Sans MS" panose="030F0702030302020204" pitchFamily="66" charset="0"/>
              </a:rPr>
              <a:t>c. inmunes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: linfocitos, macrófagos, c. dendríticas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6337" name="Picture 24" descr="m_cells_image2_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561" y="4870450"/>
            <a:ext cx="1725314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5" name="Text Box 25"/>
          <p:cNvSpPr txBox="1">
            <a:spLocks noChangeArrowheads="1"/>
          </p:cNvSpPr>
          <p:nvPr/>
        </p:nvSpPr>
        <p:spPr bwMode="auto">
          <a:xfrm>
            <a:off x="8101013" y="5157788"/>
            <a:ext cx="744537" cy="304800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c. “M”</a:t>
            </a:r>
          </a:p>
        </p:txBody>
      </p:sp>
      <p:sp>
        <p:nvSpPr>
          <p:cNvPr id="204826" name="Line 26"/>
          <p:cNvSpPr>
            <a:spLocks noChangeShapeType="1"/>
          </p:cNvSpPr>
          <p:nvPr/>
        </p:nvSpPr>
        <p:spPr bwMode="auto">
          <a:xfrm flipH="1">
            <a:off x="7308304" y="5300663"/>
            <a:ext cx="864146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191510" y="3519407"/>
            <a:ext cx="742511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Íleon</a:t>
            </a:r>
            <a:endParaRPr lang="es-VE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9864" y="4650571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12300" y="3283743"/>
            <a:ext cx="936178" cy="6492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98440" y="4323029"/>
            <a:ext cx="800219" cy="338554"/>
          </a:xfrm>
          <a:prstGeom prst="rect">
            <a:avLst/>
          </a:prstGeom>
          <a:solidFill>
            <a:srgbClr val="FFFF8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C. </a:t>
            </a:r>
            <a:r>
              <a:rPr lang="es-VE" sz="1600" b="1" dirty="0">
                <a:latin typeface="Comic Sans MS" panose="030F0702030302020204" pitchFamily="66" charset="0"/>
              </a:rPr>
              <a:t>“</a:t>
            </a:r>
            <a:r>
              <a:rPr lang="es-VE" sz="1600" b="1" dirty="0" smtClean="0">
                <a:latin typeface="Comic Sans MS" panose="030F0702030302020204" pitchFamily="66" charset="0"/>
              </a:rPr>
              <a:t>B”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3612300" y="3250672"/>
            <a:ext cx="813043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C. “T”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1618072" y="3618583"/>
            <a:ext cx="10743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Placas de </a:t>
            </a:r>
          </a:p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Peyer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6951269" y="4210948"/>
            <a:ext cx="982961" cy="646331"/>
          </a:xfrm>
          <a:prstGeom prst="rect">
            <a:avLst/>
          </a:prstGeom>
          <a:solidFill>
            <a:srgbClr val="E2E2F6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dirty="0">
                <a:latin typeface="Comic Sans MS" panose="030F0702030302020204" pitchFamily="66" charset="0"/>
              </a:rPr>
              <a:t>Tejido</a:t>
            </a:r>
            <a:r>
              <a:rPr lang="es-ES_tradnl" sz="2000" dirty="0">
                <a:latin typeface="Comic Sans MS" panose="030F0702030302020204" pitchFamily="66" charset="0"/>
              </a:rPr>
              <a:t> </a:t>
            </a:r>
            <a:endParaRPr lang="es-ES_tradnl" sz="2000" dirty="0" smtClean="0"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_tradnl" sz="1600" dirty="0" smtClean="0">
                <a:latin typeface="Comic Sans MS" panose="030F0702030302020204" pitchFamily="66" charset="0"/>
              </a:rPr>
              <a:t>linfático</a:t>
            </a:r>
            <a:endParaRPr lang="es-ES_tradnl" sz="1600" dirty="0">
              <a:latin typeface="Comic Sans MS" panose="030F0702030302020204" pitchFamily="66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88182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246416" y="14633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5" name="18 CuadroTexto"/>
          <p:cNvSpPr txBox="1"/>
          <p:nvPr/>
        </p:nvSpPr>
        <p:spPr>
          <a:xfrm>
            <a:off x="944675" y="146332"/>
            <a:ext cx="1341325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7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3" grpId="0" animBg="1"/>
      <p:bldP spid="204825" grpId="0" animBg="1"/>
      <p:bldP spid="20482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18" descr="mcells-reduc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0" t="25255" r="12509" b="11208"/>
          <a:stretch/>
        </p:blipFill>
        <p:spPr bwMode="auto">
          <a:xfrm>
            <a:off x="1384669" y="1447800"/>
            <a:ext cx="6227591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0" name="Line 20"/>
          <p:cNvSpPr>
            <a:spLocks noChangeShapeType="1"/>
          </p:cNvSpPr>
          <p:nvPr/>
        </p:nvSpPr>
        <p:spPr bwMode="auto">
          <a:xfrm flipH="1">
            <a:off x="5722427" y="2781300"/>
            <a:ext cx="2087561" cy="3238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6567155" y="4064901"/>
            <a:ext cx="1359668" cy="646331"/>
          </a:xfrm>
          <a:prstGeom prst="rect">
            <a:avLst/>
          </a:prstGeom>
          <a:solidFill>
            <a:srgbClr val="DCDCF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Linfocitos </a:t>
            </a: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 y T</a:t>
            </a: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4671209" y="5661025"/>
            <a:ext cx="1571625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C. dendríticas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2129607" y="3481413"/>
            <a:ext cx="132600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latin typeface="Comic Sans MS" panose="030F0702030302020204" pitchFamily="66" charset="0"/>
              </a:rPr>
              <a:t>Macrófagos</a:t>
            </a:r>
          </a:p>
        </p:txBody>
      </p:sp>
      <p:sp>
        <p:nvSpPr>
          <p:cNvPr id="235548" name="Line 28"/>
          <p:cNvSpPr>
            <a:spLocks noChangeShapeType="1"/>
          </p:cNvSpPr>
          <p:nvPr/>
        </p:nvSpPr>
        <p:spPr bwMode="auto">
          <a:xfrm flipH="1" flipV="1">
            <a:off x="5722428" y="3884612"/>
            <a:ext cx="863600" cy="4397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5549" name="Line 29"/>
          <p:cNvSpPr>
            <a:spLocks noChangeShapeType="1"/>
          </p:cNvSpPr>
          <p:nvPr/>
        </p:nvSpPr>
        <p:spPr bwMode="auto">
          <a:xfrm flipH="1" flipV="1">
            <a:off x="5013609" y="4581525"/>
            <a:ext cx="0" cy="1046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5550" name="Line 30"/>
          <p:cNvSpPr>
            <a:spLocks noChangeShapeType="1"/>
          </p:cNvSpPr>
          <p:nvPr/>
        </p:nvSpPr>
        <p:spPr bwMode="auto">
          <a:xfrm>
            <a:off x="3595178" y="367504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H="1" flipV="1">
            <a:off x="5218048" y="3933825"/>
            <a:ext cx="1367979" cy="3905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5547" name="Line 27"/>
          <p:cNvSpPr>
            <a:spLocks noChangeShapeType="1"/>
          </p:cNvSpPr>
          <p:nvPr/>
        </p:nvSpPr>
        <p:spPr bwMode="auto">
          <a:xfrm flipV="1">
            <a:off x="4189864" y="5032440"/>
            <a:ext cx="675576" cy="8169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 bwMode="auto">
          <a:xfrm>
            <a:off x="3039577" y="1438782"/>
            <a:ext cx="1150287" cy="4060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 bwMode="auto">
          <a:xfrm>
            <a:off x="6058000" y="1453420"/>
            <a:ext cx="1150287" cy="4060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895613" y="1453420"/>
            <a:ext cx="143821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Fagocitosis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988735" y="144375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anose="030F0702030302020204" pitchFamily="66" charset="0"/>
              </a:rPr>
              <a:t>Pinocitosis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35546" name="Text Box 26"/>
          <p:cNvSpPr txBox="1">
            <a:spLocks noChangeArrowheads="1"/>
          </p:cNvSpPr>
          <p:nvPr/>
        </p:nvSpPr>
        <p:spPr bwMode="auto">
          <a:xfrm>
            <a:off x="2968363" y="5766742"/>
            <a:ext cx="141897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latin typeface="Comic Sans MS" panose="030F0702030302020204" pitchFamily="66" charset="0"/>
              </a:rPr>
              <a:t>“</a:t>
            </a:r>
            <a:r>
              <a:rPr lang="es-ES" sz="2400" dirty="0" err="1">
                <a:latin typeface="Comic Sans MS" panose="030F0702030302020204" pitchFamily="66" charset="0"/>
              </a:rPr>
              <a:t>pocket</a:t>
            </a:r>
            <a:r>
              <a:rPr lang="es-ES" sz="2400" dirty="0">
                <a:latin typeface="Comic Sans MS" panose="030F0702030302020204" pitchFamily="66" charset="0"/>
              </a:rPr>
              <a:t>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Entrada de lápiz 3"/>
              <p14:cNvContentPartPr/>
              <p14:nvPr/>
            </p14:nvContentPartPr>
            <p14:xfrm>
              <a:off x="3933225" y="2598480"/>
              <a:ext cx="1884600" cy="2777400"/>
            </p14:xfrm>
          </p:contentPart>
        </mc:Choice>
        <mc:Fallback xmlns="">
          <p:pic>
            <p:nvPicPr>
              <p:cNvPr id="4" name="Entrada de lápiz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04785" y="2570040"/>
                <a:ext cx="1941480" cy="28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Entrada de lápiz 4"/>
              <p14:cNvContentPartPr/>
              <p14:nvPr/>
            </p14:nvContentPartPr>
            <p14:xfrm>
              <a:off x="3614720" y="2200166"/>
              <a:ext cx="2482920" cy="4375800"/>
            </p14:xfrm>
          </p:contentPart>
        </mc:Choice>
        <mc:Fallback xmlns="">
          <p:pic>
            <p:nvPicPr>
              <p:cNvPr id="5" name="Entrada de lápiz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86280" y="2171726"/>
                <a:ext cx="2539800" cy="443268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4 CuadroTexto"/>
          <p:cNvSpPr txBox="1"/>
          <p:nvPr/>
        </p:nvSpPr>
        <p:spPr>
          <a:xfrm>
            <a:off x="6308416" y="654581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246416" y="14633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8 CuadroTexto"/>
          <p:cNvSpPr txBox="1"/>
          <p:nvPr/>
        </p:nvSpPr>
        <p:spPr>
          <a:xfrm>
            <a:off x="944675" y="146332"/>
            <a:ext cx="134132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400" b="1" dirty="0" smtClean="0">
                <a:latin typeface="Comic Sans MS" pitchFamily="66" charset="0"/>
              </a:rPr>
              <a:t>S. Inmune entérico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35539" name="Text Box 19"/>
          <p:cNvSpPr txBox="1">
            <a:spLocks noChangeArrowheads="1"/>
          </p:cNvSpPr>
          <p:nvPr/>
        </p:nvSpPr>
        <p:spPr bwMode="auto">
          <a:xfrm>
            <a:off x="6839476" y="2646601"/>
            <a:ext cx="163378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latin typeface="Comic Sans MS" panose="030F0702030302020204" pitchFamily="66" charset="0"/>
              </a:rPr>
              <a:t>Célula “M”</a:t>
            </a:r>
          </a:p>
        </p:txBody>
      </p:sp>
    </p:spTree>
    <p:extLst>
      <p:ext uri="{BB962C8B-B14F-4D97-AF65-F5344CB8AC3E}">
        <p14:creationId xmlns:p14="http://schemas.microsoft.com/office/powerpoint/2010/main" val="398955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58374" name="Picture 18" descr="F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989138"/>
            <a:ext cx="8472487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9" name="Text Box 13"/>
          <p:cNvSpPr txBox="1">
            <a:spLocks noChangeArrowheads="1"/>
          </p:cNvSpPr>
          <p:nvPr/>
        </p:nvSpPr>
        <p:spPr bwMode="auto">
          <a:xfrm>
            <a:off x="3507792" y="2632353"/>
            <a:ext cx="837089" cy="369332"/>
          </a:xfrm>
          <a:prstGeom prst="rect">
            <a:avLst/>
          </a:prstGeom>
          <a:solidFill>
            <a:srgbClr val="DCBBE3"/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latin typeface="Comic Sans MS" panose="030F0702030302020204" pitchFamily="66" charset="0"/>
              </a:rPr>
              <a:t>C. “M”</a:t>
            </a:r>
          </a:p>
        </p:txBody>
      </p:sp>
      <p:sp>
        <p:nvSpPr>
          <p:cNvPr id="234515" name="Rectangle 19"/>
          <p:cNvSpPr>
            <a:spLocks noChangeArrowheads="1"/>
          </p:cNvSpPr>
          <p:nvPr/>
        </p:nvSpPr>
        <p:spPr bwMode="auto">
          <a:xfrm>
            <a:off x="1116013" y="53006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4516" name="Rectangle 20"/>
          <p:cNvSpPr>
            <a:spLocks noChangeArrowheads="1"/>
          </p:cNvSpPr>
          <p:nvPr/>
        </p:nvSpPr>
        <p:spPr bwMode="auto">
          <a:xfrm>
            <a:off x="2124075" y="558958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4517" name="Text Box 21"/>
          <p:cNvSpPr txBox="1">
            <a:spLocks noChangeArrowheads="1"/>
          </p:cNvSpPr>
          <p:nvPr/>
        </p:nvSpPr>
        <p:spPr bwMode="auto">
          <a:xfrm>
            <a:off x="798513" y="5294312"/>
            <a:ext cx="1541462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dendrítica</a:t>
            </a: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2627313" y="5714406"/>
            <a:ext cx="1138238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Linfocito</a:t>
            </a:r>
          </a:p>
        </p:txBody>
      </p:sp>
      <p:sp>
        <p:nvSpPr>
          <p:cNvPr id="234519" name="Rectangle 23"/>
          <p:cNvSpPr>
            <a:spLocks noChangeArrowheads="1"/>
          </p:cNvSpPr>
          <p:nvPr/>
        </p:nvSpPr>
        <p:spPr bwMode="auto">
          <a:xfrm>
            <a:off x="6516688" y="4868863"/>
            <a:ext cx="11509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6372225" y="4797425"/>
            <a:ext cx="1325563" cy="366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Macrófago</a:t>
            </a:r>
          </a:p>
        </p:txBody>
      </p:sp>
      <p:sp>
        <p:nvSpPr>
          <p:cNvPr id="234521" name="Rectangle 25"/>
          <p:cNvSpPr>
            <a:spLocks noChangeArrowheads="1"/>
          </p:cNvSpPr>
          <p:nvPr/>
        </p:nvSpPr>
        <p:spPr bwMode="auto">
          <a:xfrm>
            <a:off x="7308850" y="2205038"/>
            <a:ext cx="1584325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4522" name="Text Box 26"/>
          <p:cNvSpPr txBox="1">
            <a:spLocks noChangeArrowheads="1"/>
          </p:cNvSpPr>
          <p:nvPr/>
        </p:nvSpPr>
        <p:spPr bwMode="auto">
          <a:xfrm>
            <a:off x="7235825" y="2205038"/>
            <a:ext cx="7445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Moco</a:t>
            </a:r>
          </a:p>
        </p:txBody>
      </p:sp>
      <p:sp>
        <p:nvSpPr>
          <p:cNvPr id="234523" name="Text Box 27"/>
          <p:cNvSpPr txBox="1">
            <a:spLocks noChangeArrowheads="1"/>
          </p:cNvSpPr>
          <p:nvPr/>
        </p:nvSpPr>
        <p:spPr bwMode="auto">
          <a:xfrm>
            <a:off x="7235825" y="2781300"/>
            <a:ext cx="1163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glicocalix</a:t>
            </a:r>
          </a:p>
        </p:txBody>
      </p:sp>
      <p:sp>
        <p:nvSpPr>
          <p:cNvPr id="234524" name="Rectangle 28"/>
          <p:cNvSpPr>
            <a:spLocks noChangeArrowheads="1"/>
          </p:cNvSpPr>
          <p:nvPr/>
        </p:nvSpPr>
        <p:spPr bwMode="auto">
          <a:xfrm>
            <a:off x="7451725" y="3933825"/>
            <a:ext cx="8651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34525" name="Text Box 29"/>
          <p:cNvSpPr txBox="1">
            <a:spLocks noChangeArrowheads="1"/>
          </p:cNvSpPr>
          <p:nvPr/>
        </p:nvSpPr>
        <p:spPr bwMode="auto">
          <a:xfrm>
            <a:off x="7380288" y="3860800"/>
            <a:ext cx="1319212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</a:t>
            </a:r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1724932" y="1194416"/>
            <a:ext cx="178286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latin typeface="Comic Sans MS" panose="030F0702030302020204" pitchFamily="66" charset="0"/>
              </a:rPr>
              <a:t>Células “M”</a:t>
            </a:r>
          </a:p>
        </p:txBody>
      </p:sp>
      <p:sp>
        <p:nvSpPr>
          <p:cNvPr id="21" name="4 CuadroTexto"/>
          <p:cNvSpPr txBox="1"/>
          <p:nvPr/>
        </p:nvSpPr>
        <p:spPr>
          <a:xfrm>
            <a:off x="6308416" y="6545813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4 CuadroTexto"/>
          <p:cNvSpPr txBox="1"/>
          <p:nvPr/>
        </p:nvSpPr>
        <p:spPr>
          <a:xfrm>
            <a:off x="246416" y="14633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18 CuadroTexto"/>
          <p:cNvSpPr txBox="1"/>
          <p:nvPr/>
        </p:nvSpPr>
        <p:spPr>
          <a:xfrm>
            <a:off x="246416" y="656876"/>
            <a:ext cx="1341325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2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096000" y="6400800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30369" y="2415539"/>
            <a:ext cx="439735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5125" indent="-365125">
              <a:buClr>
                <a:srgbClr val="0070C0"/>
              </a:buClr>
              <a:buSzPct val="150000"/>
            </a:pPr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A.</a:t>
            </a:r>
            <a:r>
              <a:rPr lang="es-VE" sz="2800" dirty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Impacto, Conceptos, Definiciones</a:t>
            </a:r>
            <a:endParaRPr lang="es-VE" sz="1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65125" indent="-365125">
              <a:buClr>
                <a:srgbClr val="0070C0"/>
              </a:buClr>
              <a:buSzPct val="150000"/>
            </a:pP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      Proyectos, Técnicas análisis</a:t>
            </a:r>
          </a:p>
          <a:p>
            <a:pPr marL="365125" indent="-365125">
              <a:buClr>
                <a:srgbClr val="0070C0"/>
              </a:buClr>
              <a:buSzPct val="150000"/>
            </a:pPr>
            <a:r>
              <a:rPr lang="es-VE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Características Microbiota</a:t>
            </a:r>
          </a:p>
          <a:p>
            <a:pPr marL="365125" indent="-365125">
              <a:buClr>
                <a:srgbClr val="0070C0"/>
              </a:buClr>
              <a:buSzPct val="150000"/>
            </a:pP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      Factores que lo modulan</a:t>
            </a:r>
          </a:p>
          <a:p>
            <a:pPr>
              <a:buClr>
                <a:srgbClr val="0070C0"/>
              </a:buClr>
              <a:buSzPct val="150000"/>
            </a:pPr>
            <a:endParaRPr lang="es-VE" sz="28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B. </a:t>
            </a:r>
            <a:r>
              <a:rPr lang="es-VE" sz="28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2630369" y="1954799"/>
            <a:ext cx="2" cy="270750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3 CuadroTexto"/>
          <p:cNvSpPr txBox="1"/>
          <p:nvPr/>
        </p:nvSpPr>
        <p:spPr>
          <a:xfrm>
            <a:off x="2044660" y="1954799"/>
            <a:ext cx="409086" cy="52322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85178" y="1924319"/>
            <a:ext cx="2037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70C0"/>
              </a:buClr>
              <a:buSzPct val="150000"/>
            </a:pPr>
            <a:r>
              <a:rPr lang="es-VE" sz="24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Introducción</a:t>
            </a:r>
            <a:endParaRPr lang="es-VE" sz="2400" dirty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0"/>
          <a:stretch/>
        </p:blipFill>
        <p:spPr>
          <a:xfrm>
            <a:off x="95087" y="1916832"/>
            <a:ext cx="8797391" cy="331129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195736" y="5877272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Immunobiology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Immune System in Health and Disease. </a:t>
            </a:r>
            <a:r>
              <a:rPr lang="es-VE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5th </a:t>
            </a:r>
            <a:r>
              <a:rPr lang="es-VE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edition</a:t>
            </a:r>
            <a:endParaRPr lang="es-VE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200" u="sng" dirty="0">
                <a:effectLst/>
                <a:hlinkClick r:id="rId3"/>
              </a:rPr>
              <a:t>http://www.ncbi.nlm.nih.gov/books/NBK27169/</a:t>
            </a:r>
            <a:r>
              <a:rPr lang="en-US" sz="1200" dirty="0">
                <a:effectLst/>
              </a:rPr>
              <a:t> </a:t>
            </a:r>
            <a:endParaRPr lang="es-VE" sz="1200" dirty="0"/>
          </a:p>
        </p:txBody>
      </p:sp>
      <p:sp>
        <p:nvSpPr>
          <p:cNvPr id="6" name="Rectángulo 5"/>
          <p:cNvSpPr/>
          <p:nvPr/>
        </p:nvSpPr>
        <p:spPr>
          <a:xfrm>
            <a:off x="1411178" y="5368032"/>
            <a:ext cx="640250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Las </a:t>
            </a:r>
            <a:r>
              <a:rPr lang="en-US" sz="2000" dirty="0" err="1" smtClean="0">
                <a:latin typeface="Comic Sans MS" panose="030F0702030302020204" pitchFamily="66" charset="0"/>
              </a:rPr>
              <a:t>células</a:t>
            </a:r>
            <a:r>
              <a:rPr lang="en-US" sz="2000" dirty="0" smtClean="0">
                <a:latin typeface="Comic Sans MS" panose="030F0702030302020204" pitchFamily="66" charset="0"/>
              </a:rPr>
              <a:t> M </a:t>
            </a:r>
            <a:r>
              <a:rPr lang="en-US" sz="2000" dirty="0" err="1" smtClean="0">
                <a:latin typeface="Comic Sans MS" panose="030F0702030302020204" pitchFamily="66" charset="0"/>
              </a:rPr>
              <a:t>captan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antígenos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luz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intestinal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5087" y="764704"/>
            <a:ext cx="2807179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Las c. “M” están entre los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enterocitos y contacto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estrecho con linfocitos </a:t>
            </a:r>
          </a:p>
          <a:p>
            <a:r>
              <a:rPr lang="es-VE" sz="1400" b="1" dirty="0" err="1" smtClean="0">
                <a:effectLst/>
                <a:latin typeface="Comic Sans MS" panose="030F0702030302020204" pitchFamily="66" charset="0"/>
              </a:rPr>
              <a:t>subepiteliales</a:t>
            </a:r>
            <a:r>
              <a:rPr lang="es-VE" sz="1400" b="1" dirty="0" smtClean="0">
                <a:effectLst/>
                <a:latin typeface="Comic Sans MS" panose="030F0702030302020204" pitchFamily="66" charset="0"/>
              </a:rPr>
              <a:t> y c. dendríticas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023617" y="814026"/>
            <a:ext cx="272061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Las c. “M” captan antígenos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de la luz intestinal por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endocitosis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861356" y="764704"/>
            <a:ext cx="3105337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Los antígenos son liberados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debajo de las c. “M” y captados 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por c. dendríticas presentadoras</a:t>
            </a:r>
          </a:p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de antígenos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1187624" y="2132856"/>
            <a:ext cx="504056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232620" y="2027804"/>
            <a:ext cx="577402" cy="369332"/>
          </a:xfrm>
          <a:prstGeom prst="rect">
            <a:avLst/>
          </a:prstGeom>
          <a:solidFill>
            <a:srgbClr val="DCBBE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“M”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899592" y="4520620"/>
            <a:ext cx="1008112" cy="256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1787377" y="4882608"/>
            <a:ext cx="1114889" cy="2395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83065" y="4485294"/>
            <a:ext cx="102463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Linfocitos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653206" y="4876773"/>
            <a:ext cx="1322798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C. dendrítica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952651" y="165359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Antígenos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084166" y="272453"/>
            <a:ext cx="280831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 smtClean="0">
                <a:effectLst/>
              </a:rPr>
              <a:t>S</a:t>
            </a:r>
            <a:r>
              <a:rPr lang="es-ES" b="1" dirty="0">
                <a:effectLst/>
              </a:rPr>
              <a:t>. </a:t>
            </a:r>
            <a:r>
              <a:rPr lang="es-ES" b="1" dirty="0" smtClean="0">
                <a:effectLst/>
              </a:rPr>
              <a:t>Inmune Entérico</a:t>
            </a:r>
            <a:endParaRPr lang="es-ES" b="1" dirty="0">
              <a:effectLst/>
            </a:endParaRPr>
          </a:p>
        </p:txBody>
      </p:sp>
      <p:sp>
        <p:nvSpPr>
          <p:cNvPr id="19" name="4 CuadroTexto"/>
          <p:cNvSpPr txBox="1"/>
          <p:nvPr/>
        </p:nvSpPr>
        <p:spPr>
          <a:xfrm>
            <a:off x="88182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37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igure 10.20. The major antibody isotype present in the lumen of the gut is secretory polymeric IgA.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677"/>
          <a:stretch/>
        </p:blipFill>
        <p:spPr bwMode="auto">
          <a:xfrm>
            <a:off x="1151620" y="1268760"/>
            <a:ext cx="6840760" cy="34403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2461912" y="5806276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Immunobiology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Immune System in Health and Disease. </a:t>
            </a:r>
            <a:r>
              <a:rPr lang="es-VE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5th </a:t>
            </a:r>
            <a:r>
              <a:rPr lang="es-VE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edition</a:t>
            </a:r>
            <a:endParaRPr lang="es-VE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200" u="sng" dirty="0">
                <a:effectLst/>
                <a:hlinkClick r:id="rId4"/>
              </a:rPr>
              <a:t>http://www.ncbi.nlm.nih.gov/books/NBK27169/</a:t>
            </a:r>
            <a:r>
              <a:rPr lang="en-US" sz="1200" dirty="0">
                <a:effectLst/>
              </a:rPr>
              <a:t> </a:t>
            </a:r>
            <a:endParaRPr lang="es-VE" sz="1200" dirty="0"/>
          </a:p>
        </p:txBody>
      </p:sp>
      <p:sp>
        <p:nvSpPr>
          <p:cNvPr id="4" name="Rectángulo 3"/>
          <p:cNvSpPr/>
          <p:nvPr/>
        </p:nvSpPr>
        <p:spPr>
          <a:xfrm>
            <a:off x="932918" y="4698779"/>
            <a:ext cx="72781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El principal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isotipo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sz="1600" b="1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anticuerpo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presente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en la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luz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intestino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es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la </a:t>
            </a:r>
            <a:r>
              <a:rPr lang="en-US" sz="16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IgA </a:t>
            </a:r>
            <a:r>
              <a:rPr lang="en-US" sz="1600" b="1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secretora</a:t>
            </a:r>
            <a:r>
              <a:rPr lang="en-US" sz="16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b="1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polimérica</a:t>
            </a:r>
            <a:r>
              <a:rPr lang="en-US" sz="16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sintetizada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por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c. </a:t>
            </a:r>
            <a:r>
              <a:rPr lang="en-US" sz="1600" b="1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plasmáticas</a:t>
            </a:r>
            <a:r>
              <a:rPr lang="en-US" sz="16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en la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lámina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sz="1600" dirty="0" err="1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propia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08720" y="273422"/>
            <a:ext cx="2310248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  <a:latin typeface="Comic Sans MS" panose="030F0702030302020204" pitchFamily="66" charset="0"/>
              </a:rPr>
              <a:t>IgA se transporta</a:t>
            </a:r>
          </a:p>
          <a:p>
            <a:r>
              <a:rPr lang="es-VE" sz="1600" b="1" dirty="0" smtClean="0">
                <a:effectLst/>
                <a:latin typeface="Comic Sans MS" panose="030F0702030302020204" pitchFamily="66" charset="0"/>
              </a:rPr>
              <a:t>a la luz a través del </a:t>
            </a:r>
          </a:p>
          <a:p>
            <a:r>
              <a:rPr lang="es-VE" sz="1600" b="1" dirty="0">
                <a:latin typeface="Comic Sans MS" panose="030F0702030302020204" pitchFamily="66" charset="0"/>
              </a:rPr>
              <a:t>e</a:t>
            </a:r>
            <a:r>
              <a:rPr lang="es-VE" sz="1600" b="1" dirty="0" smtClean="0">
                <a:effectLst/>
                <a:latin typeface="Comic Sans MS" panose="030F0702030302020204" pitchFamily="66" charset="0"/>
              </a:rPr>
              <a:t>pitelio en base de</a:t>
            </a:r>
          </a:p>
          <a:p>
            <a:r>
              <a:rPr lang="es-VE" sz="1600" b="1" dirty="0" smtClean="0">
                <a:effectLst/>
                <a:latin typeface="Comic Sans MS" panose="030F0702030302020204" pitchFamily="66" charset="0"/>
              </a:rPr>
              <a:t>las criptas</a:t>
            </a:r>
            <a:endParaRPr lang="es-VE" sz="16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622861" y="273422"/>
            <a:ext cx="2024913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IgA se enlaza al</a:t>
            </a:r>
          </a:p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moco sobre </a:t>
            </a:r>
          </a:p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el epitelio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971212" y="273422"/>
            <a:ext cx="1896673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IgA</a:t>
            </a:r>
            <a:r>
              <a:rPr lang="es-VE" b="1" dirty="0">
                <a:effectLst/>
                <a:latin typeface="Comic Sans MS" panose="030F0702030302020204" pitchFamily="66" charset="0"/>
              </a:rPr>
              <a:t> </a:t>
            </a:r>
            <a:r>
              <a:rPr lang="es-VE" b="1" dirty="0" smtClean="0">
                <a:effectLst/>
                <a:latin typeface="Comic Sans MS" panose="030F0702030302020204" pitchFamily="66" charset="0"/>
              </a:rPr>
              <a:t>neutraliza </a:t>
            </a:r>
          </a:p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patógenos</a:t>
            </a:r>
          </a:p>
          <a:p>
            <a:r>
              <a:rPr lang="es-VE" b="1" dirty="0" smtClean="0">
                <a:effectLst/>
                <a:latin typeface="Comic Sans MS" panose="030F0702030302020204" pitchFamily="66" charset="0"/>
              </a:rPr>
              <a:t>y sus toxinas</a:t>
            </a:r>
          </a:p>
        </p:txBody>
      </p:sp>
      <p:sp>
        <p:nvSpPr>
          <p:cNvPr id="9" name="Elipse 8"/>
          <p:cNvSpPr/>
          <p:nvPr/>
        </p:nvSpPr>
        <p:spPr bwMode="auto">
          <a:xfrm>
            <a:off x="6876256" y="1317661"/>
            <a:ext cx="1061465" cy="311139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21985" y="1473230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acteria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214440" y="1351721"/>
            <a:ext cx="705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toxina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91680" y="4329606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  <a:latin typeface="Comic Sans MS" panose="030F0702030302020204" pitchFamily="66" charset="0"/>
              </a:rPr>
              <a:t>plasmocito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993814" y="2275966"/>
            <a:ext cx="540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effectLst/>
                <a:latin typeface="Comic Sans MS" panose="030F0702030302020204" pitchFamily="66" charset="0"/>
              </a:rPr>
              <a:t>IgA</a:t>
            </a:r>
            <a:endParaRPr lang="es-VE" sz="14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993814" y="3960433"/>
            <a:ext cx="540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/>
              </a:rPr>
              <a:t>IgA</a:t>
            </a:r>
            <a:endParaRPr lang="es-VE" sz="1400" b="1" dirty="0">
              <a:effectLst/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6200475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17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2850" y="503238"/>
            <a:ext cx="564991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6" name="Picture 12" descr="peyers histol intest delg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94" y="4173538"/>
            <a:ext cx="2210342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5795963" y="1052513"/>
            <a:ext cx="237648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2482850" y="2205038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59400" name="Text Box 7"/>
          <p:cNvSpPr txBox="1">
            <a:spLocks noChangeArrowheads="1"/>
          </p:cNvSpPr>
          <p:nvPr/>
        </p:nvSpPr>
        <p:spPr bwMode="auto">
          <a:xfrm>
            <a:off x="2987676" y="2349500"/>
            <a:ext cx="1008062" cy="369332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C. “M”</a:t>
            </a:r>
          </a:p>
        </p:txBody>
      </p:sp>
      <p:sp>
        <p:nvSpPr>
          <p:cNvPr id="11307" name="Freeform 43"/>
          <p:cNvSpPr>
            <a:spLocks/>
          </p:cNvSpPr>
          <p:nvPr/>
        </p:nvSpPr>
        <p:spPr bwMode="auto">
          <a:xfrm>
            <a:off x="2527300" y="1196975"/>
            <a:ext cx="1108075" cy="3095625"/>
          </a:xfrm>
          <a:custGeom>
            <a:avLst/>
            <a:gdLst>
              <a:gd name="T0" fmla="*/ 136 w 635"/>
              <a:gd name="T1" fmla="*/ 0 h 2041"/>
              <a:gd name="T2" fmla="*/ 91 w 635"/>
              <a:gd name="T3" fmla="*/ 362 h 2041"/>
              <a:gd name="T4" fmla="*/ 91 w 635"/>
              <a:gd name="T5" fmla="*/ 1451 h 2041"/>
              <a:gd name="T6" fmla="*/ 635 w 635"/>
              <a:gd name="T7" fmla="*/ 2041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041">
                <a:moveTo>
                  <a:pt x="136" y="0"/>
                </a:moveTo>
                <a:cubicBezTo>
                  <a:pt x="117" y="60"/>
                  <a:pt x="98" y="120"/>
                  <a:pt x="91" y="362"/>
                </a:cubicBezTo>
                <a:cubicBezTo>
                  <a:pt x="84" y="604"/>
                  <a:pt x="0" y="1171"/>
                  <a:pt x="91" y="1451"/>
                </a:cubicBezTo>
                <a:cubicBezTo>
                  <a:pt x="182" y="1731"/>
                  <a:pt x="544" y="1943"/>
                  <a:pt x="635" y="2041"/>
                </a:cubicBezTo>
              </a:path>
            </a:pathLst>
          </a:custGeom>
          <a:noFill/>
          <a:ln w="38100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09" name="Oval 45"/>
          <p:cNvSpPr>
            <a:spLocks noChangeArrowheads="1"/>
          </p:cNvSpPr>
          <p:nvPr/>
        </p:nvSpPr>
        <p:spPr bwMode="auto">
          <a:xfrm>
            <a:off x="3779838" y="4437063"/>
            <a:ext cx="1511300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0" name="Oval 46"/>
          <p:cNvSpPr>
            <a:spLocks noChangeArrowheads="1"/>
          </p:cNvSpPr>
          <p:nvPr/>
        </p:nvSpPr>
        <p:spPr bwMode="auto">
          <a:xfrm>
            <a:off x="3779838" y="4365625"/>
            <a:ext cx="15113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1" name="Oval 47"/>
          <p:cNvSpPr>
            <a:spLocks noChangeArrowheads="1"/>
          </p:cNvSpPr>
          <p:nvPr/>
        </p:nvSpPr>
        <p:spPr bwMode="auto">
          <a:xfrm>
            <a:off x="3708400" y="4365625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3275013" y="549275"/>
            <a:ext cx="8651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3275013" y="1125538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2771775" y="1331913"/>
            <a:ext cx="12525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Antígenos</a:t>
            </a: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4500563" y="404813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7" name="Text Box 53"/>
          <p:cNvSpPr txBox="1">
            <a:spLocks noChangeArrowheads="1"/>
          </p:cNvSpPr>
          <p:nvPr/>
        </p:nvSpPr>
        <p:spPr bwMode="auto">
          <a:xfrm>
            <a:off x="5040313" y="765175"/>
            <a:ext cx="1509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2da. exposición</a:t>
            </a: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5435600" y="2349500"/>
            <a:ext cx="6477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5795963" y="5229225"/>
            <a:ext cx="1223962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5627688" y="5226050"/>
            <a:ext cx="1258887" cy="825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Linfocitos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Circulantes</a:t>
            </a:r>
          </a:p>
          <a:p>
            <a:pPr algn="ctr">
              <a:defRPr/>
            </a:pPr>
            <a:r>
              <a:rPr lang="es-ES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IgA</a:t>
            </a:r>
            <a:endParaRPr lang="es-ES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325" name="Freeform 61"/>
          <p:cNvSpPr>
            <a:spLocks/>
          </p:cNvSpPr>
          <p:nvPr/>
        </p:nvSpPr>
        <p:spPr bwMode="auto">
          <a:xfrm>
            <a:off x="4576763" y="1668463"/>
            <a:ext cx="115887" cy="1408112"/>
          </a:xfrm>
          <a:custGeom>
            <a:avLst/>
            <a:gdLst>
              <a:gd name="T0" fmla="*/ 0 w 73"/>
              <a:gd name="T1" fmla="*/ 0 h 887"/>
              <a:gd name="T2" fmla="*/ 55 w 73"/>
              <a:gd name="T3" fmla="*/ 74 h 887"/>
              <a:gd name="T4" fmla="*/ 37 w 73"/>
              <a:gd name="T5" fmla="*/ 403 h 887"/>
              <a:gd name="T6" fmla="*/ 46 w 73"/>
              <a:gd name="T7" fmla="*/ 768 h 887"/>
              <a:gd name="T8" fmla="*/ 73 w 73"/>
              <a:gd name="T9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87">
                <a:moveTo>
                  <a:pt x="0" y="0"/>
                </a:moveTo>
                <a:cubicBezTo>
                  <a:pt x="43" y="30"/>
                  <a:pt x="22" y="39"/>
                  <a:pt x="55" y="74"/>
                </a:cubicBezTo>
                <a:cubicBezTo>
                  <a:pt x="68" y="182"/>
                  <a:pt x="71" y="298"/>
                  <a:pt x="37" y="403"/>
                </a:cubicBezTo>
                <a:cubicBezTo>
                  <a:pt x="40" y="525"/>
                  <a:pt x="41" y="646"/>
                  <a:pt x="46" y="768"/>
                </a:cubicBezTo>
                <a:cubicBezTo>
                  <a:pt x="50" y="882"/>
                  <a:pt x="23" y="862"/>
                  <a:pt x="73" y="887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4392613" y="735013"/>
            <a:ext cx="22320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28" name="Oval 64"/>
          <p:cNvSpPr>
            <a:spLocks noChangeArrowheads="1"/>
          </p:cNvSpPr>
          <p:nvPr/>
        </p:nvSpPr>
        <p:spPr bwMode="auto">
          <a:xfrm>
            <a:off x="4716463" y="1412875"/>
            <a:ext cx="792162" cy="15843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329" name="Oval 65"/>
          <p:cNvSpPr>
            <a:spLocks noChangeArrowheads="1"/>
          </p:cNvSpPr>
          <p:nvPr/>
        </p:nvSpPr>
        <p:spPr bwMode="auto">
          <a:xfrm>
            <a:off x="5148263" y="2781300"/>
            <a:ext cx="28733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30" name="Oval 66"/>
          <p:cNvSpPr>
            <a:spLocks noChangeArrowheads="1"/>
          </p:cNvSpPr>
          <p:nvPr/>
        </p:nvSpPr>
        <p:spPr bwMode="auto">
          <a:xfrm>
            <a:off x="4643438" y="2565400"/>
            <a:ext cx="3603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31" name="Oval 67"/>
          <p:cNvSpPr>
            <a:spLocks noChangeArrowheads="1"/>
          </p:cNvSpPr>
          <p:nvPr/>
        </p:nvSpPr>
        <p:spPr bwMode="auto">
          <a:xfrm>
            <a:off x="4643438" y="15573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32" name="Freeform 68"/>
          <p:cNvSpPr>
            <a:spLocks/>
          </p:cNvSpPr>
          <p:nvPr/>
        </p:nvSpPr>
        <p:spPr bwMode="auto">
          <a:xfrm>
            <a:off x="4572000" y="1058863"/>
            <a:ext cx="1122363" cy="2133600"/>
          </a:xfrm>
          <a:custGeom>
            <a:avLst/>
            <a:gdLst>
              <a:gd name="T0" fmla="*/ 40 w 707"/>
              <a:gd name="T1" fmla="*/ 375 h 1344"/>
              <a:gd name="T2" fmla="*/ 3 w 707"/>
              <a:gd name="T3" fmla="*/ 183 h 1344"/>
              <a:gd name="T4" fmla="*/ 40 w 707"/>
              <a:gd name="T5" fmla="*/ 46 h 1344"/>
              <a:gd name="T6" fmla="*/ 104 w 707"/>
              <a:gd name="T7" fmla="*/ 138 h 1344"/>
              <a:gd name="T8" fmla="*/ 113 w 707"/>
              <a:gd name="T9" fmla="*/ 165 h 1344"/>
              <a:gd name="T10" fmla="*/ 140 w 707"/>
              <a:gd name="T11" fmla="*/ 366 h 1344"/>
              <a:gd name="T12" fmla="*/ 177 w 707"/>
              <a:gd name="T13" fmla="*/ 384 h 1344"/>
              <a:gd name="T14" fmla="*/ 222 w 707"/>
              <a:gd name="T15" fmla="*/ 293 h 1344"/>
              <a:gd name="T16" fmla="*/ 213 w 707"/>
              <a:gd name="T17" fmla="*/ 138 h 1344"/>
              <a:gd name="T18" fmla="*/ 232 w 707"/>
              <a:gd name="T19" fmla="*/ 55 h 1344"/>
              <a:gd name="T20" fmla="*/ 305 w 707"/>
              <a:gd name="T21" fmla="*/ 64 h 1344"/>
              <a:gd name="T22" fmla="*/ 305 w 707"/>
              <a:gd name="T23" fmla="*/ 394 h 1344"/>
              <a:gd name="T24" fmla="*/ 314 w 707"/>
              <a:gd name="T25" fmla="*/ 430 h 1344"/>
              <a:gd name="T26" fmla="*/ 387 w 707"/>
              <a:gd name="T27" fmla="*/ 384 h 1344"/>
              <a:gd name="T28" fmla="*/ 378 w 707"/>
              <a:gd name="T29" fmla="*/ 156 h 1344"/>
              <a:gd name="T30" fmla="*/ 542 w 707"/>
              <a:gd name="T31" fmla="*/ 46 h 1344"/>
              <a:gd name="T32" fmla="*/ 561 w 707"/>
              <a:gd name="T33" fmla="*/ 64 h 1344"/>
              <a:gd name="T34" fmla="*/ 552 w 707"/>
              <a:gd name="T35" fmla="*/ 266 h 1344"/>
              <a:gd name="T36" fmla="*/ 533 w 707"/>
              <a:gd name="T37" fmla="*/ 458 h 1344"/>
              <a:gd name="T38" fmla="*/ 570 w 707"/>
              <a:gd name="T39" fmla="*/ 348 h 1344"/>
              <a:gd name="T40" fmla="*/ 707 w 707"/>
              <a:gd name="T41" fmla="*/ 147 h 1344"/>
              <a:gd name="T42" fmla="*/ 698 w 707"/>
              <a:gd name="T43" fmla="*/ 238 h 1344"/>
              <a:gd name="T44" fmla="*/ 680 w 707"/>
              <a:gd name="T45" fmla="*/ 266 h 1344"/>
              <a:gd name="T46" fmla="*/ 643 w 707"/>
              <a:gd name="T47" fmla="*/ 357 h 1344"/>
              <a:gd name="T48" fmla="*/ 625 w 707"/>
              <a:gd name="T49" fmla="*/ 622 h 1344"/>
              <a:gd name="T50" fmla="*/ 661 w 707"/>
              <a:gd name="T51" fmla="*/ 1107 h 1344"/>
              <a:gd name="T52" fmla="*/ 579 w 707"/>
              <a:gd name="T53" fmla="*/ 1344 h 1344"/>
              <a:gd name="T54" fmla="*/ 323 w 707"/>
              <a:gd name="T55" fmla="*/ 1335 h 1344"/>
              <a:gd name="T56" fmla="*/ 45 w 707"/>
              <a:gd name="T57" fmla="*/ 126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7" h="1344">
                <a:moveTo>
                  <a:pt x="40" y="375"/>
                </a:moveTo>
                <a:cubicBezTo>
                  <a:pt x="26" y="311"/>
                  <a:pt x="13" y="247"/>
                  <a:pt x="3" y="183"/>
                </a:cubicBezTo>
                <a:cubicBezTo>
                  <a:pt x="9" y="125"/>
                  <a:pt x="0" y="84"/>
                  <a:pt x="40" y="46"/>
                </a:cubicBezTo>
                <a:cubicBezTo>
                  <a:pt x="87" y="62"/>
                  <a:pt x="88" y="91"/>
                  <a:pt x="104" y="138"/>
                </a:cubicBezTo>
                <a:cubicBezTo>
                  <a:pt x="107" y="147"/>
                  <a:pt x="113" y="165"/>
                  <a:pt x="113" y="165"/>
                </a:cubicBezTo>
                <a:cubicBezTo>
                  <a:pt x="118" y="206"/>
                  <a:pt x="118" y="344"/>
                  <a:pt x="140" y="366"/>
                </a:cubicBezTo>
                <a:cubicBezTo>
                  <a:pt x="150" y="376"/>
                  <a:pt x="165" y="378"/>
                  <a:pt x="177" y="384"/>
                </a:cubicBezTo>
                <a:cubicBezTo>
                  <a:pt x="225" y="368"/>
                  <a:pt x="214" y="343"/>
                  <a:pt x="222" y="293"/>
                </a:cubicBezTo>
                <a:cubicBezTo>
                  <a:pt x="219" y="241"/>
                  <a:pt x="211" y="190"/>
                  <a:pt x="213" y="138"/>
                </a:cubicBezTo>
                <a:cubicBezTo>
                  <a:pt x="214" y="110"/>
                  <a:pt x="210" y="73"/>
                  <a:pt x="232" y="55"/>
                </a:cubicBezTo>
                <a:cubicBezTo>
                  <a:pt x="251" y="40"/>
                  <a:pt x="281" y="61"/>
                  <a:pt x="305" y="64"/>
                </a:cubicBezTo>
                <a:cubicBezTo>
                  <a:pt x="364" y="155"/>
                  <a:pt x="337" y="295"/>
                  <a:pt x="305" y="394"/>
                </a:cubicBezTo>
                <a:cubicBezTo>
                  <a:pt x="308" y="406"/>
                  <a:pt x="303" y="424"/>
                  <a:pt x="314" y="430"/>
                </a:cubicBezTo>
                <a:cubicBezTo>
                  <a:pt x="339" y="445"/>
                  <a:pt x="374" y="397"/>
                  <a:pt x="387" y="384"/>
                </a:cubicBezTo>
                <a:cubicBezTo>
                  <a:pt x="412" y="310"/>
                  <a:pt x="393" y="231"/>
                  <a:pt x="378" y="156"/>
                </a:cubicBezTo>
                <a:cubicBezTo>
                  <a:pt x="390" y="0"/>
                  <a:pt x="349" y="16"/>
                  <a:pt x="542" y="46"/>
                </a:cubicBezTo>
                <a:cubicBezTo>
                  <a:pt x="551" y="47"/>
                  <a:pt x="555" y="58"/>
                  <a:pt x="561" y="64"/>
                </a:cubicBezTo>
                <a:cubicBezTo>
                  <a:pt x="582" y="129"/>
                  <a:pt x="607" y="208"/>
                  <a:pt x="552" y="266"/>
                </a:cubicBezTo>
                <a:cubicBezTo>
                  <a:pt x="527" y="355"/>
                  <a:pt x="524" y="354"/>
                  <a:pt x="533" y="458"/>
                </a:cubicBezTo>
                <a:cubicBezTo>
                  <a:pt x="543" y="418"/>
                  <a:pt x="547" y="383"/>
                  <a:pt x="570" y="348"/>
                </a:cubicBezTo>
                <a:cubicBezTo>
                  <a:pt x="589" y="145"/>
                  <a:pt x="539" y="129"/>
                  <a:pt x="707" y="147"/>
                </a:cubicBezTo>
                <a:cubicBezTo>
                  <a:pt x="704" y="177"/>
                  <a:pt x="705" y="208"/>
                  <a:pt x="698" y="238"/>
                </a:cubicBezTo>
                <a:cubicBezTo>
                  <a:pt x="696" y="249"/>
                  <a:pt x="684" y="256"/>
                  <a:pt x="680" y="266"/>
                </a:cubicBezTo>
                <a:cubicBezTo>
                  <a:pt x="667" y="295"/>
                  <a:pt x="653" y="326"/>
                  <a:pt x="643" y="357"/>
                </a:cubicBezTo>
                <a:cubicBezTo>
                  <a:pt x="640" y="445"/>
                  <a:pt x="625" y="533"/>
                  <a:pt x="625" y="622"/>
                </a:cubicBezTo>
                <a:cubicBezTo>
                  <a:pt x="625" y="784"/>
                  <a:pt x="641" y="947"/>
                  <a:pt x="661" y="1107"/>
                </a:cubicBezTo>
                <a:cubicBezTo>
                  <a:pt x="653" y="1252"/>
                  <a:pt x="677" y="1278"/>
                  <a:pt x="579" y="1344"/>
                </a:cubicBezTo>
                <a:cubicBezTo>
                  <a:pt x="384" y="1333"/>
                  <a:pt x="469" y="1335"/>
                  <a:pt x="323" y="1335"/>
                </a:cubicBezTo>
                <a:lnTo>
                  <a:pt x="45" y="1266"/>
                </a:lnTo>
              </a:path>
            </a:pathLst>
          </a:custGeom>
          <a:noFill/>
          <a:ln w="28575" cmpd="sng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4787900" y="2276475"/>
            <a:ext cx="596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IgA</a:t>
            </a:r>
            <a:endParaRPr lang="es-E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336" name="Freeform 72"/>
          <p:cNvSpPr>
            <a:spLocks/>
          </p:cNvSpPr>
          <p:nvPr/>
        </p:nvSpPr>
        <p:spPr bwMode="auto">
          <a:xfrm>
            <a:off x="4787900" y="787400"/>
            <a:ext cx="287338" cy="1489075"/>
          </a:xfrm>
          <a:custGeom>
            <a:avLst/>
            <a:gdLst>
              <a:gd name="T0" fmla="*/ 91 w 181"/>
              <a:gd name="T1" fmla="*/ 938 h 938"/>
              <a:gd name="T2" fmla="*/ 0 w 181"/>
              <a:gd name="T3" fmla="*/ 485 h 938"/>
              <a:gd name="T4" fmla="*/ 91 w 181"/>
              <a:gd name="T5" fmla="*/ 76 h 938"/>
              <a:gd name="T6" fmla="*/ 181 w 181"/>
              <a:gd name="T7" fmla="*/ 31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" h="938">
                <a:moveTo>
                  <a:pt x="91" y="938"/>
                </a:moveTo>
                <a:cubicBezTo>
                  <a:pt x="45" y="783"/>
                  <a:pt x="0" y="629"/>
                  <a:pt x="0" y="485"/>
                </a:cubicBezTo>
                <a:cubicBezTo>
                  <a:pt x="0" y="341"/>
                  <a:pt x="61" y="152"/>
                  <a:pt x="91" y="76"/>
                </a:cubicBezTo>
                <a:cubicBezTo>
                  <a:pt x="121" y="0"/>
                  <a:pt x="151" y="15"/>
                  <a:pt x="181" y="3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5076825" y="620713"/>
            <a:ext cx="739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IgA</a:t>
            </a:r>
            <a:endParaRPr lang="es-E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6" name="5 Conector angular"/>
          <p:cNvCxnSpPr>
            <a:cxnSpLocks noChangeShapeType="1"/>
          </p:cNvCxnSpPr>
          <p:nvPr/>
        </p:nvCxnSpPr>
        <p:spPr bwMode="auto">
          <a:xfrm rot="16200000" flipV="1">
            <a:off x="4329906" y="2683669"/>
            <a:ext cx="4659313" cy="1584325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CC000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38" name="Text Box 74"/>
          <p:cNvSpPr txBox="1">
            <a:spLocks noChangeArrowheads="1"/>
          </p:cNvSpPr>
          <p:nvPr/>
        </p:nvSpPr>
        <p:spPr bwMode="auto">
          <a:xfrm>
            <a:off x="5333377" y="2701803"/>
            <a:ext cx="108074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Enterocito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2527300" y="3381375"/>
            <a:ext cx="1108075" cy="3349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2419350" y="3381375"/>
            <a:ext cx="1216025" cy="336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Macrófago</a:t>
            </a:r>
          </a:p>
        </p:txBody>
      </p:sp>
      <p:sp>
        <p:nvSpPr>
          <p:cNvPr id="51" name="50 Elipse"/>
          <p:cNvSpPr/>
          <p:nvPr/>
        </p:nvSpPr>
        <p:spPr bwMode="auto">
          <a:xfrm>
            <a:off x="3319463" y="4117975"/>
            <a:ext cx="2146300" cy="153035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3338513" y="4133850"/>
            <a:ext cx="2144712" cy="1550988"/>
          </a:xfrm>
          <a:prstGeom prst="ellipse">
            <a:avLst/>
          </a:prstGeom>
          <a:solidFill>
            <a:srgbClr val="EFC8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462338" y="4487863"/>
            <a:ext cx="1973262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TEJ. LINF. ASOC.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al intestino</a:t>
            </a:r>
          </a:p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c.”T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” </a:t>
            </a:r>
          </a:p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Placa </a:t>
            </a: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Peyer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313" name="Text Box 49"/>
          <p:cNvSpPr txBox="1">
            <a:spLocks noChangeArrowheads="1"/>
          </p:cNvSpPr>
          <p:nvPr/>
        </p:nvSpPr>
        <p:spPr bwMode="auto">
          <a:xfrm>
            <a:off x="3673476" y="417513"/>
            <a:ext cx="793750" cy="4619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cxnSp>
        <p:nvCxnSpPr>
          <p:cNvPr id="59434" name="13 Conector recto de flecha"/>
          <p:cNvCxnSpPr>
            <a:cxnSpLocks noChangeShapeType="1"/>
          </p:cNvCxnSpPr>
          <p:nvPr/>
        </p:nvCxnSpPr>
        <p:spPr bwMode="auto">
          <a:xfrm flipH="1">
            <a:off x="4427538" y="3717925"/>
            <a:ext cx="215900" cy="5746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onector recto 2"/>
          <p:cNvCxnSpPr/>
          <p:nvPr/>
        </p:nvCxnSpPr>
        <p:spPr bwMode="auto">
          <a:xfrm flipV="1">
            <a:off x="1871563" y="5472113"/>
            <a:ext cx="0" cy="2317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onector recto 4"/>
          <p:cNvCxnSpPr/>
          <p:nvPr/>
        </p:nvCxnSpPr>
        <p:spPr bwMode="auto">
          <a:xfrm flipV="1">
            <a:off x="1871563" y="5193507"/>
            <a:ext cx="571600" cy="4913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227832" y="5688013"/>
            <a:ext cx="1268412" cy="523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/>
              </a:rPr>
              <a:t>Placas de </a:t>
            </a:r>
          </a:p>
          <a:p>
            <a:pPr eaLnBrk="1" hangingPunct="1">
              <a:defRPr/>
            </a:pPr>
            <a:r>
              <a:rPr lang="es-ES" sz="1400" b="1" dirty="0" err="1" smtClean="0">
                <a:effectLst/>
              </a:rPr>
              <a:t>Peyer</a:t>
            </a:r>
            <a:r>
              <a:rPr lang="es-ES" sz="1400" b="1" dirty="0" smtClean="0">
                <a:effectLst/>
              </a:rPr>
              <a:t> (</a:t>
            </a:r>
            <a:r>
              <a:rPr lang="es-ES" sz="1400" b="1" dirty="0">
                <a:effectLst/>
              </a:rPr>
              <a:t>í</a:t>
            </a:r>
            <a:r>
              <a:rPr lang="es-ES" sz="1400" b="1" dirty="0" smtClean="0">
                <a:effectLst/>
              </a:rPr>
              <a:t>leon)</a:t>
            </a:r>
          </a:p>
        </p:txBody>
      </p:sp>
      <p:sp>
        <p:nvSpPr>
          <p:cNvPr id="48" name="4 CuadroTexto"/>
          <p:cNvSpPr txBox="1"/>
          <p:nvPr/>
        </p:nvSpPr>
        <p:spPr>
          <a:xfrm>
            <a:off x="6200475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4 CuadroTexto"/>
          <p:cNvSpPr txBox="1"/>
          <p:nvPr/>
        </p:nvSpPr>
        <p:spPr>
          <a:xfrm>
            <a:off x="397262" y="24067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9" name="18 CuadroTexto"/>
          <p:cNvSpPr txBox="1"/>
          <p:nvPr/>
        </p:nvSpPr>
        <p:spPr>
          <a:xfrm>
            <a:off x="397262" y="746741"/>
            <a:ext cx="1341325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0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5" grpId="0"/>
      <p:bldP spid="11322" grpId="0" animBg="1"/>
      <p:bldP spid="11319" grpId="0" animBg="1"/>
      <p:bldP spid="11308" grpId="0"/>
      <p:bldP spid="1127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secrecion I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" b="4883"/>
          <a:stretch>
            <a:fillRect/>
          </a:stretch>
        </p:blipFill>
        <p:spPr bwMode="auto">
          <a:xfrm>
            <a:off x="1154113" y="0"/>
            <a:ext cx="5399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6446812" y="2193990"/>
            <a:ext cx="2289175" cy="730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/>
                <a:latin typeface="Comic Sans MS" panose="030F0702030302020204" pitchFamily="66" charset="0"/>
              </a:rPr>
              <a:t>Sistema de</a:t>
            </a:r>
          </a:p>
          <a:p>
            <a:pPr algn="ctr">
              <a:defRPr/>
            </a:pPr>
            <a:r>
              <a:rPr lang="es-ES_tradnl" sz="2000">
                <a:effectLst/>
                <a:latin typeface="Comic Sans MS" panose="030F0702030302020204" pitchFamily="66" charset="0"/>
              </a:rPr>
              <a:t>Secreción de IgA</a:t>
            </a:r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2738438" y="115888"/>
            <a:ext cx="1008062" cy="504825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5838" name="Freeform 14"/>
          <p:cNvSpPr>
            <a:spLocks/>
          </p:cNvSpPr>
          <p:nvPr/>
        </p:nvSpPr>
        <p:spPr bwMode="auto">
          <a:xfrm>
            <a:off x="1082675" y="836613"/>
            <a:ext cx="1655763" cy="5543550"/>
          </a:xfrm>
          <a:custGeom>
            <a:avLst/>
            <a:gdLst>
              <a:gd name="T0" fmla="*/ 719 w 1006"/>
              <a:gd name="T1" fmla="*/ 3356 h 3356"/>
              <a:gd name="T2" fmla="*/ 265 w 1006"/>
              <a:gd name="T3" fmla="*/ 2993 h 3356"/>
              <a:gd name="T4" fmla="*/ 38 w 1006"/>
              <a:gd name="T5" fmla="*/ 2086 h 3356"/>
              <a:gd name="T6" fmla="*/ 492 w 1006"/>
              <a:gd name="T7" fmla="*/ 952 h 3356"/>
              <a:gd name="T8" fmla="*/ 946 w 1006"/>
              <a:gd name="T9" fmla="*/ 227 h 3356"/>
              <a:gd name="T10" fmla="*/ 855 w 1006"/>
              <a:gd name="T11" fmla="*/ 0 h 3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3356">
                <a:moveTo>
                  <a:pt x="719" y="3356"/>
                </a:moveTo>
                <a:cubicBezTo>
                  <a:pt x="548" y="3280"/>
                  <a:pt x="378" y="3205"/>
                  <a:pt x="265" y="2993"/>
                </a:cubicBezTo>
                <a:cubicBezTo>
                  <a:pt x="152" y="2781"/>
                  <a:pt x="0" y="2426"/>
                  <a:pt x="38" y="2086"/>
                </a:cubicBezTo>
                <a:cubicBezTo>
                  <a:pt x="76" y="1746"/>
                  <a:pt x="341" y="1262"/>
                  <a:pt x="492" y="952"/>
                </a:cubicBezTo>
                <a:cubicBezTo>
                  <a:pt x="643" y="642"/>
                  <a:pt x="886" y="386"/>
                  <a:pt x="946" y="227"/>
                </a:cubicBezTo>
                <a:cubicBezTo>
                  <a:pt x="1006" y="68"/>
                  <a:pt x="930" y="34"/>
                  <a:pt x="855" y="0"/>
                </a:cubicBezTo>
              </a:path>
            </a:pathLst>
          </a:custGeom>
          <a:noFill/>
          <a:ln w="28575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1225550" y="0"/>
            <a:ext cx="865188" cy="836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5846" name="Text Box 22"/>
          <p:cNvSpPr txBox="1">
            <a:spLocks noChangeArrowheads="1"/>
          </p:cNvSpPr>
          <p:nvPr/>
        </p:nvSpPr>
        <p:spPr bwMode="auto">
          <a:xfrm>
            <a:off x="735013" y="144463"/>
            <a:ext cx="1355725" cy="70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IgA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secretora</a:t>
            </a:r>
          </a:p>
        </p:txBody>
      </p:sp>
      <p:sp>
        <p:nvSpPr>
          <p:cNvPr id="205848" name="Rectangle 24"/>
          <p:cNvSpPr>
            <a:spLocks noChangeArrowheads="1"/>
          </p:cNvSpPr>
          <p:nvPr/>
        </p:nvSpPr>
        <p:spPr bwMode="auto">
          <a:xfrm>
            <a:off x="4322763" y="6021388"/>
            <a:ext cx="1368425" cy="836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1" name="Rectangle 27"/>
          <p:cNvSpPr>
            <a:spLocks noChangeArrowheads="1"/>
          </p:cNvSpPr>
          <p:nvPr/>
        </p:nvSpPr>
        <p:spPr bwMode="auto">
          <a:xfrm>
            <a:off x="1225550" y="5805488"/>
            <a:ext cx="865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5852" name="Text Box 28"/>
          <p:cNvSpPr txBox="1">
            <a:spLocks noChangeArrowheads="1"/>
          </p:cNvSpPr>
          <p:nvPr/>
        </p:nvSpPr>
        <p:spPr bwMode="auto">
          <a:xfrm>
            <a:off x="1214439" y="5805488"/>
            <a:ext cx="111601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err="1">
                <a:solidFill>
                  <a:srgbClr val="CC0000"/>
                </a:solidFill>
                <a:effectLst/>
                <a:latin typeface="Comic Sans MS" panose="030F0702030302020204" pitchFamily="66" charset="0"/>
              </a:rPr>
              <a:t>IgA</a:t>
            </a:r>
            <a:r>
              <a:rPr lang="es-ES" b="1" dirty="0">
                <a:solidFill>
                  <a:srgbClr val="CC0000"/>
                </a:solidFill>
                <a:effectLst/>
                <a:latin typeface="Comic Sans MS" panose="030F0702030302020204" pitchFamily="66" charset="0"/>
              </a:rPr>
              <a:t> </a:t>
            </a:r>
          </a:p>
          <a:p>
            <a:pPr algn="ctr">
              <a:defRPr/>
            </a:pPr>
            <a:r>
              <a:rPr lang="es-ES" b="1" dirty="0" err="1">
                <a:solidFill>
                  <a:srgbClr val="CC0000"/>
                </a:solidFill>
                <a:effectLst/>
                <a:latin typeface="Comic Sans MS" panose="030F0702030302020204" pitchFamily="66" charset="0"/>
              </a:rPr>
              <a:t>dimérica</a:t>
            </a:r>
            <a:endParaRPr lang="es-ES" b="1" dirty="0">
              <a:solidFill>
                <a:srgbClr val="CC00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4610100" y="5157788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4970463" y="4941888"/>
            <a:ext cx="631825" cy="366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plgR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5220072" y="3429000"/>
            <a:ext cx="11239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4223369" y="3320534"/>
            <a:ext cx="133402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latin typeface="Comic Sans MS" panose="030F0702030302020204" pitchFamily="66" charset="0"/>
              </a:rPr>
              <a:t>Enterocito</a:t>
            </a:r>
          </a:p>
        </p:txBody>
      </p:sp>
      <p:sp>
        <p:nvSpPr>
          <p:cNvPr id="205849" name="Text Box 25"/>
          <p:cNvSpPr txBox="1">
            <a:spLocks noChangeArrowheads="1"/>
          </p:cNvSpPr>
          <p:nvPr/>
        </p:nvSpPr>
        <p:spPr bwMode="auto">
          <a:xfrm>
            <a:off x="4292600" y="5734050"/>
            <a:ext cx="1378904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  <a:latin typeface="Comic Sans MS" panose="030F0702030302020204" pitchFamily="66" charset="0"/>
              </a:rPr>
              <a:t>Linfocitos </a:t>
            </a:r>
          </a:p>
          <a:p>
            <a:pPr>
              <a:defRPr/>
            </a:pPr>
            <a:r>
              <a:rPr lang="es-ES" b="1" dirty="0">
                <a:effectLst/>
                <a:latin typeface="Comic Sans MS" panose="030F0702030302020204" pitchFamily="66" charset="0"/>
              </a:rPr>
              <a:t>circulantes</a:t>
            </a:r>
          </a:p>
          <a:p>
            <a:pPr>
              <a:defRPr/>
            </a:pPr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IgA</a:t>
            </a:r>
          </a:p>
        </p:txBody>
      </p:sp>
      <p:sp>
        <p:nvSpPr>
          <p:cNvPr id="205858" name="Text Box 34"/>
          <p:cNvSpPr txBox="1">
            <a:spLocks noChangeArrowheads="1"/>
          </p:cNvSpPr>
          <p:nvPr/>
        </p:nvSpPr>
        <p:spPr bwMode="auto">
          <a:xfrm>
            <a:off x="3929063" y="367377"/>
            <a:ext cx="787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>
                <a:effectLst/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205859" name="Text Box 35"/>
          <p:cNvSpPr txBox="1">
            <a:spLocks noChangeArrowheads="1"/>
          </p:cNvSpPr>
          <p:nvPr/>
        </p:nvSpPr>
        <p:spPr bwMode="auto">
          <a:xfrm>
            <a:off x="5691188" y="4724400"/>
            <a:ext cx="15263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Receptor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IgA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polimérica 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815922" y="5805944"/>
            <a:ext cx="302603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92275" y="3033443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  <a:latin typeface="Comic Sans MS" panose="030F0702030302020204" pitchFamily="66" charset="0"/>
              </a:rPr>
              <a:t>Protege al organismo </a:t>
            </a:r>
          </a:p>
          <a:p>
            <a:r>
              <a:rPr lang="es-VE" dirty="0" smtClean="0">
                <a:effectLst/>
                <a:latin typeface="Comic Sans MS" panose="030F0702030302020204" pitchFamily="66" charset="0"/>
              </a:rPr>
              <a:t>de agentes dañinos</a:t>
            </a:r>
          </a:p>
        </p:txBody>
      </p:sp>
      <p:sp>
        <p:nvSpPr>
          <p:cNvPr id="27" name="4 CuadroTexto"/>
          <p:cNvSpPr txBox="1"/>
          <p:nvPr/>
        </p:nvSpPr>
        <p:spPr>
          <a:xfrm>
            <a:off x="6200475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4 CuadroTexto"/>
          <p:cNvSpPr txBox="1"/>
          <p:nvPr/>
        </p:nvSpPr>
        <p:spPr>
          <a:xfrm>
            <a:off x="8056499" y="240679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18 CuadroTexto"/>
          <p:cNvSpPr txBox="1"/>
          <p:nvPr/>
        </p:nvSpPr>
        <p:spPr>
          <a:xfrm>
            <a:off x="7394662" y="749765"/>
            <a:ext cx="134132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S. Inmune entérico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8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46" grpId="0" animBg="1"/>
      <p:bldP spid="205852" grpId="0" animBg="1"/>
      <p:bldP spid="205854" grpId="0" animBg="1"/>
      <p:bldP spid="205849" grpId="0" animBg="1"/>
      <p:bldP spid="20585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sistema inmune en intestino sciecne march 05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01713"/>
            <a:ext cx="7753350" cy="55118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11"/>
          <p:cNvSpPr>
            <a:spLocks noChangeArrowheads="1"/>
          </p:cNvSpPr>
          <p:nvPr/>
        </p:nvSpPr>
        <p:spPr bwMode="auto">
          <a:xfrm>
            <a:off x="1706563" y="4605338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effectLst/>
                <a:latin typeface="Comic Sans MS" panose="030F0702030302020204" pitchFamily="66" charset="0"/>
              </a:rPr>
              <a:t>Placas </a:t>
            </a:r>
          </a:p>
          <a:p>
            <a:pPr algn="ctr"/>
            <a:r>
              <a:rPr lang="es-ES" sz="1400" b="1">
                <a:effectLst/>
                <a:latin typeface="Comic Sans MS" panose="030F0702030302020204" pitchFamily="66" charset="0"/>
              </a:rPr>
              <a:t>Peyer</a:t>
            </a: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838200" y="6313488"/>
            <a:ext cx="7562850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2627313" y="1773238"/>
            <a:ext cx="669925" cy="385762"/>
          </a:xfrm>
          <a:prstGeom prst="rect">
            <a:avLst/>
          </a:prstGeom>
          <a:solidFill>
            <a:srgbClr val="E9D4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46" name="Rectangle 16"/>
          <p:cNvSpPr>
            <a:spLocks noChangeArrowheads="1"/>
          </p:cNvSpPr>
          <p:nvPr/>
        </p:nvSpPr>
        <p:spPr bwMode="auto">
          <a:xfrm>
            <a:off x="1706563" y="4113213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  <a:latin typeface="Comic Sans MS" panose="030F0702030302020204" pitchFamily="66" charset="0"/>
              </a:rPr>
              <a:t>c. T y B</a:t>
            </a: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3422650" y="4668838"/>
            <a:ext cx="766763" cy="388937"/>
          </a:xfrm>
          <a:prstGeom prst="rect">
            <a:avLst/>
          </a:prstGeom>
          <a:solidFill>
            <a:srgbClr val="C5D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48" name="Text Box 18"/>
          <p:cNvSpPr txBox="1">
            <a:spLocks noChangeArrowheads="1"/>
          </p:cNvSpPr>
          <p:nvPr/>
        </p:nvSpPr>
        <p:spPr bwMode="auto">
          <a:xfrm>
            <a:off x="2916238" y="4797425"/>
            <a:ext cx="14636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dendrítica</a:t>
            </a:r>
          </a:p>
        </p:txBody>
      </p:sp>
      <p:sp>
        <p:nvSpPr>
          <p:cNvPr id="77843" name="Rectangle 19"/>
          <p:cNvSpPr>
            <a:spLocks noChangeArrowheads="1"/>
          </p:cNvSpPr>
          <p:nvPr/>
        </p:nvSpPr>
        <p:spPr bwMode="auto">
          <a:xfrm>
            <a:off x="3806825" y="4186238"/>
            <a:ext cx="1147763" cy="48260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50" name="Text Box 20"/>
          <p:cNvSpPr txBox="1">
            <a:spLocks noChangeArrowheads="1"/>
          </p:cNvSpPr>
          <p:nvPr/>
        </p:nvSpPr>
        <p:spPr bwMode="auto">
          <a:xfrm>
            <a:off x="3779838" y="3429000"/>
            <a:ext cx="111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Linfocito </a:t>
            </a:r>
          </a:p>
          <a:p>
            <a:pPr eaLnBrk="1" hangingPunct="1"/>
            <a:r>
              <a:rPr lang="es-ES" sz="1200" b="1">
                <a:effectLst/>
              </a:rPr>
              <a:t>intraepitelial</a:t>
            </a:r>
          </a:p>
        </p:txBody>
      </p:sp>
      <p:sp>
        <p:nvSpPr>
          <p:cNvPr id="61451" name="Text Box 21"/>
          <p:cNvSpPr txBox="1">
            <a:spLocks noChangeArrowheads="1"/>
          </p:cNvSpPr>
          <p:nvPr/>
        </p:nvSpPr>
        <p:spPr bwMode="auto">
          <a:xfrm>
            <a:off x="5119688" y="1108075"/>
            <a:ext cx="642937" cy="396875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solidFill>
                  <a:srgbClr val="C00000"/>
                </a:solidFill>
                <a:effectLst/>
              </a:rPr>
              <a:t>IgA</a:t>
            </a:r>
          </a:p>
        </p:txBody>
      </p:sp>
      <p:sp>
        <p:nvSpPr>
          <p:cNvPr id="77846" name="Rectangle 22"/>
          <p:cNvSpPr>
            <a:spLocks noChangeArrowheads="1"/>
          </p:cNvSpPr>
          <p:nvPr/>
        </p:nvSpPr>
        <p:spPr bwMode="auto">
          <a:xfrm>
            <a:off x="4094163" y="5926138"/>
            <a:ext cx="860425" cy="387350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53" name="Text Box 23"/>
          <p:cNvSpPr txBox="1">
            <a:spLocks noChangeArrowheads="1"/>
          </p:cNvSpPr>
          <p:nvPr/>
        </p:nvSpPr>
        <p:spPr bwMode="auto">
          <a:xfrm>
            <a:off x="4144963" y="5805488"/>
            <a:ext cx="9540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200" b="1">
                <a:effectLst/>
              </a:rPr>
              <a:t>c. T </a:t>
            </a:r>
          </a:p>
          <a:p>
            <a:pPr algn="ctr" eaLnBrk="1" hangingPunct="1"/>
            <a:r>
              <a:rPr lang="es-ES" sz="1200" b="1">
                <a:effectLst/>
              </a:rPr>
              <a:t>reguladora</a:t>
            </a: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5508625" y="4076700"/>
            <a:ext cx="671513" cy="38735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55" name="Text Box 25"/>
          <p:cNvSpPr txBox="1">
            <a:spLocks noChangeArrowheads="1"/>
          </p:cNvSpPr>
          <p:nvPr/>
        </p:nvSpPr>
        <p:spPr bwMode="auto">
          <a:xfrm>
            <a:off x="5099050" y="4076700"/>
            <a:ext cx="14943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smtClean="0">
                <a:effectLst/>
              </a:rPr>
              <a:t>c. plasmática</a:t>
            </a:r>
            <a:endParaRPr lang="es-ES" sz="1600" b="1" dirty="0">
              <a:effectLst/>
            </a:endParaRPr>
          </a:p>
        </p:txBody>
      </p:sp>
      <p:sp>
        <p:nvSpPr>
          <p:cNvPr id="77854" name="Oval 30"/>
          <p:cNvSpPr>
            <a:spLocks noChangeArrowheads="1"/>
          </p:cNvSpPr>
          <p:nvPr/>
        </p:nvSpPr>
        <p:spPr bwMode="auto">
          <a:xfrm>
            <a:off x="1908175" y="1773238"/>
            <a:ext cx="1800225" cy="15113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77855" name="Oval 31"/>
          <p:cNvSpPr>
            <a:spLocks noChangeArrowheads="1"/>
          </p:cNvSpPr>
          <p:nvPr/>
        </p:nvSpPr>
        <p:spPr bwMode="auto">
          <a:xfrm>
            <a:off x="1116013" y="3789363"/>
            <a:ext cx="2735262" cy="18716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77856" name="Oval 32"/>
          <p:cNvSpPr>
            <a:spLocks noChangeArrowheads="1"/>
          </p:cNvSpPr>
          <p:nvPr/>
        </p:nvSpPr>
        <p:spPr bwMode="auto">
          <a:xfrm>
            <a:off x="4572000" y="2924175"/>
            <a:ext cx="1008063" cy="12969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61460" name="Text Box 9"/>
          <p:cNvSpPr txBox="1">
            <a:spLocks noChangeArrowheads="1"/>
          </p:cNvSpPr>
          <p:nvPr/>
        </p:nvSpPr>
        <p:spPr bwMode="auto">
          <a:xfrm>
            <a:off x="2854936" y="6340088"/>
            <a:ext cx="33137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www.sciencemag.org</a:t>
            </a:r>
            <a:r>
              <a:rPr lang="es-E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E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307 25 </a:t>
            </a:r>
            <a:r>
              <a:rPr lang="es-E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March</a:t>
            </a:r>
            <a:r>
              <a:rPr lang="es-E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</a:p>
        </p:txBody>
      </p:sp>
      <p:sp>
        <p:nvSpPr>
          <p:cNvPr id="77858" name="Text Box 34"/>
          <p:cNvSpPr txBox="1">
            <a:spLocks noChangeArrowheads="1"/>
          </p:cNvSpPr>
          <p:nvPr/>
        </p:nvSpPr>
        <p:spPr bwMode="auto">
          <a:xfrm>
            <a:off x="4052888" y="519113"/>
            <a:ext cx="893762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/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77859" name="Rectangle 35"/>
          <p:cNvSpPr>
            <a:spLocks noChangeArrowheads="1"/>
          </p:cNvSpPr>
          <p:nvPr/>
        </p:nvSpPr>
        <p:spPr bwMode="auto">
          <a:xfrm>
            <a:off x="6300788" y="1125538"/>
            <a:ext cx="1221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bacterias</a:t>
            </a:r>
          </a:p>
        </p:txBody>
      </p:sp>
      <p:sp>
        <p:nvSpPr>
          <p:cNvPr id="77860" name="Rectangle 36"/>
          <p:cNvSpPr>
            <a:spLocks noChangeArrowheads="1"/>
          </p:cNvSpPr>
          <p:nvPr/>
        </p:nvSpPr>
        <p:spPr bwMode="auto">
          <a:xfrm>
            <a:off x="2259012" y="749300"/>
            <a:ext cx="1221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bacterias</a:t>
            </a:r>
          </a:p>
        </p:txBody>
      </p:sp>
      <p:sp>
        <p:nvSpPr>
          <p:cNvPr id="61464" name="Text Box 10"/>
          <p:cNvSpPr txBox="1">
            <a:spLocks noChangeArrowheads="1"/>
          </p:cNvSpPr>
          <p:nvPr/>
        </p:nvSpPr>
        <p:spPr bwMode="auto">
          <a:xfrm>
            <a:off x="2555875" y="1773238"/>
            <a:ext cx="830677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“M”</a:t>
            </a:r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6588125" y="5805488"/>
            <a:ext cx="1512888" cy="287337"/>
          </a:xfrm>
          <a:prstGeom prst="rect">
            <a:avLst/>
          </a:prstGeom>
          <a:solidFill>
            <a:srgbClr val="D3EB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9" name="4 CuadroTexto"/>
          <p:cNvSpPr txBox="1"/>
          <p:nvPr/>
        </p:nvSpPr>
        <p:spPr>
          <a:xfrm>
            <a:off x="6312511" y="6496864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132269" y="381000"/>
            <a:ext cx="561372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8 CuadroTexto"/>
          <p:cNvSpPr txBox="1"/>
          <p:nvPr/>
        </p:nvSpPr>
        <p:spPr>
          <a:xfrm>
            <a:off x="132269" y="791741"/>
            <a:ext cx="1444399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>
                <a:latin typeface="Comic Sans MS" pitchFamily="66" charset="0"/>
              </a:rPr>
              <a:t>S</a:t>
            </a:r>
            <a:r>
              <a:rPr lang="es-VE" sz="1600" b="1" dirty="0" smtClean="0">
                <a:latin typeface="Comic Sans MS" pitchFamily="66" charset="0"/>
              </a:rPr>
              <a:t>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74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3000" fill="hold"/>
                                        <p:tgtEl>
                                          <p:spTgt spid="77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30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3000" fill="hold"/>
                                        <p:tgtEl>
                                          <p:spTgt spid="77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54" grpId="0" animBg="1"/>
      <p:bldP spid="77855" grpId="0" animBg="1"/>
      <p:bldP spid="7785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454227" y="2339147"/>
            <a:ext cx="3959671" cy="22929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El sistema </a:t>
            </a:r>
            <a:r>
              <a:rPr lang="es-ES" b="1" dirty="0">
                <a:effectLst/>
              </a:rPr>
              <a:t>IgA</a:t>
            </a:r>
            <a:r>
              <a:rPr lang="es-ES" dirty="0">
                <a:effectLst/>
              </a:rPr>
              <a:t> no está bien desarrollado en el </a:t>
            </a:r>
            <a:r>
              <a:rPr lang="es-ES" b="1" dirty="0">
                <a:effectLst/>
              </a:rPr>
              <a:t>RN</a:t>
            </a:r>
            <a:r>
              <a:rPr lang="es-ES" dirty="0">
                <a:effectLst/>
              </a:rPr>
              <a:t>, madura en</a:t>
            </a:r>
          </a:p>
          <a:p>
            <a:pPr eaLnBrk="1" hangingPunct="1"/>
            <a:r>
              <a:rPr lang="es-ES" dirty="0" smtClean="0">
                <a:effectLst/>
              </a:rPr>
              <a:t>5-6 </a:t>
            </a:r>
            <a:r>
              <a:rPr lang="es-ES" dirty="0">
                <a:effectLst/>
              </a:rPr>
              <a:t>meses</a:t>
            </a:r>
          </a:p>
          <a:p>
            <a:pPr eaLnBrk="1" hangingPunct="1"/>
            <a:endParaRPr lang="es-ES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Endocitosis </a:t>
            </a:r>
            <a:r>
              <a:rPr lang="es-ES" b="1" dirty="0">
                <a:effectLst/>
              </a:rPr>
              <a:t>IgA </a:t>
            </a:r>
            <a:r>
              <a:rPr lang="es-ES" dirty="0">
                <a:effectLst/>
              </a:rPr>
              <a:t>de la leche materna, </a:t>
            </a:r>
            <a:r>
              <a:rPr lang="es-ES" dirty="0" smtClean="0">
                <a:effectLst/>
              </a:rPr>
              <a:t>proteínas </a:t>
            </a:r>
            <a:r>
              <a:rPr lang="es-ES" u="sng" dirty="0">
                <a:effectLst/>
              </a:rPr>
              <a:t>sin digerir</a:t>
            </a:r>
            <a:r>
              <a:rPr lang="es-ES" dirty="0">
                <a:effectLst/>
              </a:rPr>
              <a:t> capturadas en el </a:t>
            </a:r>
            <a:r>
              <a:rPr lang="es-ES" u="sng" dirty="0">
                <a:effectLst/>
              </a:rPr>
              <a:t>íleon</a:t>
            </a:r>
            <a:endParaRPr lang="es-ES" b="1" u="sng" dirty="0">
              <a:effectLst/>
            </a:endParaRPr>
          </a:p>
          <a:p>
            <a:pPr eaLnBrk="1" hangingPunct="1"/>
            <a:endParaRPr lang="es-ES" sz="900" u="sng" dirty="0">
              <a:effectLst/>
            </a:endParaRPr>
          </a:p>
        </p:txBody>
      </p:sp>
      <p:sp>
        <p:nvSpPr>
          <p:cNvPr id="66564" name="Rectangle 13"/>
          <p:cNvSpPr>
            <a:spLocks noChangeArrowheads="1"/>
          </p:cNvSpPr>
          <p:nvPr/>
        </p:nvSpPr>
        <p:spPr bwMode="auto">
          <a:xfrm>
            <a:off x="565675" y="1820498"/>
            <a:ext cx="373677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>
                <a:effectLst/>
                <a:latin typeface="Comic Sans MS" panose="030F0702030302020204" pitchFamily="66" charset="0"/>
              </a:rPr>
              <a:t>Inmunidad pasiva RN-lactante</a:t>
            </a:r>
            <a:endParaRPr lang="es-ES_tradnl" sz="2000">
              <a:effectLst/>
              <a:latin typeface="Comic Sans MS" panose="030F0702030302020204" pitchFamily="66" charset="0"/>
            </a:endParaRPr>
          </a:p>
        </p:txBody>
      </p:sp>
      <p:pic>
        <p:nvPicPr>
          <p:cNvPr id="66565" name="Picture 14" descr="amamantar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579" y="2369868"/>
            <a:ext cx="3671887" cy="2752725"/>
          </a:xfrm>
          <a:prstGeom prst="rect">
            <a:avLst/>
          </a:prstGeom>
          <a:noFill/>
          <a:ln w="28575">
            <a:solidFill>
              <a:srgbClr val="FF7DB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Text Box 15"/>
          <p:cNvSpPr txBox="1">
            <a:spLocks noChangeArrowheads="1"/>
          </p:cNvSpPr>
          <p:nvPr/>
        </p:nvSpPr>
        <p:spPr bwMode="auto">
          <a:xfrm>
            <a:off x="6977062" y="4149080"/>
            <a:ext cx="735013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 dirty="0">
                <a:effectLst/>
              </a:rPr>
              <a:t>IgA</a:t>
            </a: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7717937" y="1181983"/>
            <a:ext cx="83388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/>
                <a:latin typeface="Comic Sans MS" panose="030F0702030302020204" pitchFamily="66" charset="0"/>
              </a:rPr>
              <a:t>IgA</a:t>
            </a:r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454227" y="4869160"/>
            <a:ext cx="411777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dirty="0">
                <a:latin typeface="Comic Sans MS" panose="030F0702030302020204" pitchFamily="66" charset="0"/>
              </a:rPr>
              <a:t>Sistema Inmune General Mucoso </a:t>
            </a:r>
          </a:p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IgA: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saliva, bilis, leche,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fluido intestinal</a:t>
            </a:r>
          </a:p>
        </p:txBody>
      </p:sp>
      <p:sp>
        <p:nvSpPr>
          <p:cNvPr id="11" name="4 CuadroTexto"/>
          <p:cNvSpPr txBox="1"/>
          <p:nvPr/>
        </p:nvSpPr>
        <p:spPr>
          <a:xfrm>
            <a:off x="6200475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246416" y="146332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18 CuadroTexto"/>
          <p:cNvSpPr txBox="1"/>
          <p:nvPr/>
        </p:nvSpPr>
        <p:spPr>
          <a:xfrm>
            <a:off x="944675" y="146332"/>
            <a:ext cx="1341325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75" name="Text Box 39"/>
          <p:cNvSpPr txBox="1">
            <a:spLocks noChangeArrowheads="1"/>
          </p:cNvSpPr>
          <p:nvPr/>
        </p:nvSpPr>
        <p:spPr bwMode="auto">
          <a:xfrm>
            <a:off x="2862120" y="3934698"/>
            <a:ext cx="3356347" cy="1138773"/>
          </a:xfrm>
          <a:prstGeom prst="rect">
            <a:avLst/>
          </a:prstGeom>
          <a:solidFill>
            <a:srgbClr val="EFEFFF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2000" dirty="0">
                <a:effectLst/>
                <a:latin typeface="Comic Sans MS" panose="030F0702030302020204" pitchFamily="66" charset="0"/>
              </a:rPr>
              <a:t>Antígenos inocuos:</a:t>
            </a:r>
          </a:p>
          <a:p>
            <a:pPr algn="ctr">
              <a:defRPr/>
            </a:pPr>
            <a:endParaRPr lang="es-ES_tradnl" sz="800" dirty="0"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Proteínas de la dieta </a:t>
            </a:r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Microbiota</a:t>
            </a:r>
            <a:endParaRPr lang="es-ES_tradnl" sz="20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9182" name="Rectangle 46"/>
          <p:cNvSpPr>
            <a:spLocks noChangeArrowheads="1"/>
          </p:cNvSpPr>
          <p:nvPr/>
        </p:nvSpPr>
        <p:spPr bwMode="auto">
          <a:xfrm>
            <a:off x="1886611" y="1817226"/>
            <a:ext cx="5327650" cy="150810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/>
          <a:p>
            <a:pPr algn="ctr">
              <a:defRPr/>
            </a:pPr>
            <a:endParaRPr lang="es-ES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s-ES" dirty="0" smtClean="0">
                <a:effectLst/>
                <a:latin typeface="Comic Sans MS" panose="030F0702030302020204" pitchFamily="66" charset="0"/>
              </a:rPr>
              <a:t>“</a:t>
            </a:r>
            <a:r>
              <a:rPr lang="es-ES" dirty="0">
                <a:effectLst/>
                <a:latin typeface="Comic Sans MS" panose="030F0702030302020204" pitchFamily="66" charset="0"/>
              </a:rPr>
              <a:t>El sistema inmune intestinal tiene que discriminar entre generar </a:t>
            </a:r>
            <a:r>
              <a:rPr lang="es-ES" b="1" dirty="0">
                <a:effectLst/>
                <a:latin typeface="Comic Sans MS" panose="030F0702030302020204" pitchFamily="66" charset="0"/>
              </a:rPr>
              <a:t>inmunidad</a:t>
            </a:r>
            <a:r>
              <a:rPr lang="es-ES" dirty="0">
                <a:effectLst/>
                <a:latin typeface="Comic Sans MS" panose="030F0702030302020204" pitchFamily="66" charset="0"/>
              </a:rPr>
              <a:t> protectora contra antígenos dañinos y </a:t>
            </a:r>
            <a:r>
              <a:rPr lang="es-ES" b="1" dirty="0">
                <a:effectLst/>
                <a:latin typeface="Comic Sans MS" panose="030F0702030302020204" pitchFamily="66" charset="0"/>
              </a:rPr>
              <a:t>tolerancia</a:t>
            </a:r>
            <a:r>
              <a:rPr lang="es-ES" dirty="0">
                <a:effectLst/>
                <a:latin typeface="Comic Sans MS" panose="030F0702030302020204" pitchFamily="66" charset="0"/>
              </a:rPr>
              <a:t> contra materiales inocuos”</a:t>
            </a:r>
          </a:p>
          <a:p>
            <a:pPr algn="ct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19183" name="Rectangle 47"/>
          <p:cNvSpPr>
            <a:spLocks noChangeArrowheads="1"/>
          </p:cNvSpPr>
          <p:nvPr/>
        </p:nvSpPr>
        <p:spPr bwMode="auto">
          <a:xfrm>
            <a:off x="2415205" y="5236577"/>
            <a:ext cx="4270462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Si el epitelio está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dañado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puede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dar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respuesta sistémica a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agentes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inocuos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657600" y="3359716"/>
            <a:ext cx="365797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 Pabst. AM. </a:t>
            </a:r>
            <a:r>
              <a:rPr lang="en-US" sz="11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Mowat</a:t>
            </a:r>
            <a:r>
              <a:rPr lang="en-US" sz="1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_tradnl" sz="11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Oral </a:t>
            </a:r>
            <a:r>
              <a:rPr lang="es-ES_tradnl" sz="11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tolerance</a:t>
            </a:r>
            <a:r>
              <a:rPr lang="es-ES_tradnl" sz="11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1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_tradnl" sz="11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1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es-ES_tradnl" sz="11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protein</a:t>
            </a:r>
            <a:r>
              <a:rPr lang="es-ES_tradnl" sz="11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r">
              <a:defRPr/>
            </a:pPr>
            <a:r>
              <a:rPr lang="es-ES_tradnl" sz="11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Mucosal</a:t>
            </a:r>
            <a:r>
              <a:rPr lang="es-ES_tradnl" sz="1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1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Immunology</a:t>
            </a:r>
            <a:r>
              <a:rPr lang="es-ES_tradnl" sz="11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2012; 5: 232–239 </a:t>
            </a:r>
            <a:endParaRPr lang="es-ES_tradnl" sz="11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6200475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224135" y="226367"/>
            <a:ext cx="630301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18 CuadroTexto"/>
          <p:cNvSpPr txBox="1"/>
          <p:nvPr/>
        </p:nvSpPr>
        <p:spPr>
          <a:xfrm>
            <a:off x="207431" y="777146"/>
            <a:ext cx="1444399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 smtClean="0">
                <a:latin typeface="Comic Sans MS" pitchFamily="66" charset="0"/>
              </a:rPr>
              <a:t>S.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58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75" grpId="0" animBg="1"/>
      <p:bldP spid="219182" grpId="0" animBg="1"/>
      <p:bldP spid="21918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1785509" y="2332320"/>
            <a:ext cx="5526087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endParaRPr lang="es-ES" sz="9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 smtClean="0">
                <a:latin typeface="Comic Sans MS" panose="030F0702030302020204" pitchFamily="66" charset="0"/>
              </a:rPr>
              <a:t>Es </a:t>
            </a:r>
            <a:r>
              <a:rPr lang="es-ES" dirty="0">
                <a:latin typeface="Comic Sans MS" panose="030F0702030302020204" pitchFamily="66" charset="0"/>
              </a:rPr>
              <a:t>el estado de </a:t>
            </a:r>
            <a:r>
              <a:rPr lang="es-ES" b="1" dirty="0">
                <a:latin typeface="Comic Sans MS" panose="030F0702030302020204" pitchFamily="66" charset="0"/>
              </a:rPr>
              <a:t>falta de respuesta local y sistémica </a:t>
            </a:r>
            <a:r>
              <a:rPr lang="es-ES" dirty="0">
                <a:latin typeface="Comic Sans MS" panose="030F0702030302020204" pitchFamily="66" charset="0"/>
              </a:rPr>
              <a:t>inducido por administración oral de antígenos inocuos. Un proceso análogo también regula respuestas </a:t>
            </a:r>
            <a:r>
              <a:rPr lang="es-ES" dirty="0" smtClean="0">
                <a:latin typeface="Comic Sans MS" panose="030F0702030302020204" pitchFamily="66" charset="0"/>
              </a:rPr>
              <a:t>al </a:t>
            </a:r>
            <a:r>
              <a:rPr lang="es-ES" b="1" dirty="0" smtClean="0">
                <a:latin typeface="Comic Sans MS" panose="030F0702030302020204" pitchFamily="66" charset="0"/>
              </a:rPr>
              <a:t>microbiota del colon</a:t>
            </a:r>
            <a:r>
              <a:rPr lang="es-ES" dirty="0" smtClean="0">
                <a:latin typeface="Comic Sans MS" panose="030F0702030302020204" pitchFamily="66" charset="0"/>
              </a:rPr>
              <a:t>.</a:t>
            </a:r>
            <a:endParaRPr lang="es-E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Comic Sans MS" panose="030F0702030302020204" pitchFamily="66" charset="0"/>
              </a:rPr>
              <a:t>La </a:t>
            </a:r>
            <a:r>
              <a:rPr lang="es-ES" b="1" dirty="0">
                <a:latin typeface="Comic Sans MS" panose="030F0702030302020204" pitchFamily="66" charset="0"/>
              </a:rPr>
              <a:t>tolerancia</a:t>
            </a:r>
            <a:r>
              <a:rPr lang="es-ES" dirty="0">
                <a:latin typeface="Comic Sans MS" panose="030F0702030302020204" pitchFamily="66" charset="0"/>
              </a:rPr>
              <a:t> inducida en la mucosa parece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prevenir alteraciones intestinales </a:t>
            </a:r>
            <a:r>
              <a:rPr lang="es-ES" dirty="0">
                <a:latin typeface="Comic Sans MS" panose="030F0702030302020204" pitchFamily="66" charset="0"/>
              </a:rPr>
              <a:t>como alergia alimentaria, enfermedad celíaca y enfermedad inflamatoria del intestino. </a:t>
            </a:r>
            <a:endParaRPr lang="es-ES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s-ES_tradnl" sz="900" dirty="0">
              <a:latin typeface="Comic Sans MS" panose="030F0702030302020204" pitchFamily="66" charset="0"/>
            </a:endParaRP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3491880" y="5304655"/>
            <a:ext cx="401540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Pabst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A.M.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Mowat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Oral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tolerance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protein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es-ES_tradnl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Mucosal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Immunology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2012; 5: 232–239 </a:t>
            </a: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2932566" y="1638127"/>
            <a:ext cx="323197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latin typeface="Comic Sans MS" panose="030F0702030302020204" pitchFamily="66" charset="0"/>
              </a:rPr>
              <a:t>TOLERANCIA ORAL</a:t>
            </a:r>
          </a:p>
        </p:txBody>
      </p:sp>
      <p:sp>
        <p:nvSpPr>
          <p:cNvPr id="14" name="4 CuadroTexto"/>
          <p:cNvSpPr txBox="1"/>
          <p:nvPr/>
        </p:nvSpPr>
        <p:spPr>
          <a:xfrm>
            <a:off x="6187987" y="6354634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132269" y="381000"/>
            <a:ext cx="561372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18 CuadroTexto"/>
          <p:cNvSpPr txBox="1"/>
          <p:nvPr/>
        </p:nvSpPr>
        <p:spPr>
          <a:xfrm>
            <a:off x="132269" y="791741"/>
            <a:ext cx="1444399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Estructura y función TGI</a:t>
            </a:r>
          </a:p>
          <a:p>
            <a:r>
              <a:rPr lang="es-VE" sz="1600" b="1" dirty="0">
                <a:latin typeface="Comic Sans MS" pitchFamily="66" charset="0"/>
              </a:rPr>
              <a:t>S</a:t>
            </a:r>
            <a:r>
              <a:rPr lang="es-VE" sz="1600" b="1" dirty="0" smtClean="0">
                <a:latin typeface="Comic Sans MS" pitchFamily="66" charset="0"/>
              </a:rPr>
              <a:t>. Inmune entérico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04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554038" y="406400"/>
            <a:ext cx="367600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/>
                <a:latin typeface="Comic Sans MS" panose="030F0702030302020204" pitchFamily="66" charset="0"/>
              </a:rPr>
              <a:t>Respuesta fisiológica inmune</a:t>
            </a:r>
          </a:p>
        </p:txBody>
      </p:sp>
      <p:pic>
        <p:nvPicPr>
          <p:cNvPr id="62467" name="Picture 7" descr="RESP INMUNE INTEST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2513"/>
            <a:ext cx="7991475" cy="547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755650" y="1484313"/>
            <a:ext cx="936625" cy="144462"/>
          </a:xfrm>
          <a:prstGeom prst="rect">
            <a:avLst/>
          </a:prstGeom>
          <a:solidFill>
            <a:srgbClr val="FFD8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2124075" y="1196975"/>
            <a:ext cx="1152525" cy="144463"/>
          </a:xfrm>
          <a:prstGeom prst="rect">
            <a:avLst/>
          </a:prstGeom>
          <a:solidFill>
            <a:srgbClr val="FFF4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605432" y="1240473"/>
            <a:ext cx="68738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</a:p>
        </p:txBody>
      </p:sp>
      <p:sp>
        <p:nvSpPr>
          <p:cNvPr id="220171" name="Text Box 11"/>
          <p:cNvSpPr txBox="1">
            <a:spLocks noChangeArrowheads="1"/>
          </p:cNvSpPr>
          <p:nvPr/>
        </p:nvSpPr>
        <p:spPr bwMode="auto">
          <a:xfrm>
            <a:off x="2213311" y="961894"/>
            <a:ext cx="113364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Bacterias </a:t>
            </a:r>
          </a:p>
          <a:p>
            <a:pPr algn="ctr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comensales</a:t>
            </a:r>
          </a:p>
        </p:txBody>
      </p:sp>
      <p:sp>
        <p:nvSpPr>
          <p:cNvPr id="220172" name="Rectangle 12"/>
          <p:cNvSpPr>
            <a:spLocks noChangeArrowheads="1"/>
          </p:cNvSpPr>
          <p:nvPr/>
        </p:nvSpPr>
        <p:spPr bwMode="auto">
          <a:xfrm>
            <a:off x="7164388" y="1628775"/>
            <a:ext cx="720725" cy="215900"/>
          </a:xfrm>
          <a:prstGeom prst="rect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3" name="Text Box 13"/>
          <p:cNvSpPr txBox="1">
            <a:spLocks noChangeArrowheads="1"/>
          </p:cNvSpPr>
          <p:nvPr/>
        </p:nvSpPr>
        <p:spPr bwMode="auto">
          <a:xfrm>
            <a:off x="7187963" y="1549400"/>
            <a:ext cx="508473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 err="1">
                <a:solidFill>
                  <a:srgbClr val="C00000"/>
                </a:solidFill>
                <a:effectLst/>
                <a:latin typeface="Comic Sans MS" panose="030F0702030302020204" pitchFamily="66" charset="0"/>
              </a:rPr>
              <a:t>IgA</a:t>
            </a:r>
            <a:endParaRPr lang="es-ES_tradnl" sz="1400" b="1" dirty="0">
              <a:solidFill>
                <a:srgbClr val="C000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20174" name="Oval 14"/>
          <p:cNvSpPr>
            <a:spLocks noChangeArrowheads="1"/>
          </p:cNvSpPr>
          <p:nvPr/>
        </p:nvSpPr>
        <p:spPr bwMode="auto">
          <a:xfrm>
            <a:off x="4427538" y="2349500"/>
            <a:ext cx="431800" cy="215900"/>
          </a:xfrm>
          <a:prstGeom prst="ellipse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4338865" y="1363663"/>
            <a:ext cx="74090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c.“M”</a:t>
            </a:r>
          </a:p>
        </p:txBody>
      </p:sp>
      <p:sp>
        <p:nvSpPr>
          <p:cNvPr id="220176" name="Oval 16"/>
          <p:cNvSpPr>
            <a:spLocks noChangeArrowheads="1"/>
          </p:cNvSpPr>
          <p:nvPr/>
        </p:nvSpPr>
        <p:spPr bwMode="auto">
          <a:xfrm>
            <a:off x="3348038" y="2924175"/>
            <a:ext cx="503237" cy="431800"/>
          </a:xfrm>
          <a:prstGeom prst="ellipse">
            <a:avLst/>
          </a:prstGeom>
          <a:solidFill>
            <a:srgbClr val="FFAE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7" name="Rectangle 17"/>
          <p:cNvSpPr>
            <a:spLocks noChangeArrowheads="1"/>
          </p:cNvSpPr>
          <p:nvPr/>
        </p:nvSpPr>
        <p:spPr bwMode="auto">
          <a:xfrm>
            <a:off x="5219700" y="2997200"/>
            <a:ext cx="865188" cy="431800"/>
          </a:xfrm>
          <a:prstGeom prst="rect">
            <a:avLst/>
          </a:prstGeom>
          <a:solidFill>
            <a:srgbClr val="FFAD5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9" name="Rectangle 19"/>
          <p:cNvSpPr>
            <a:spLocks noChangeArrowheads="1"/>
          </p:cNvSpPr>
          <p:nvPr/>
        </p:nvSpPr>
        <p:spPr bwMode="auto">
          <a:xfrm>
            <a:off x="5148263" y="3429000"/>
            <a:ext cx="804862" cy="360363"/>
          </a:xfrm>
          <a:prstGeom prst="rect">
            <a:avLst/>
          </a:prstGeom>
          <a:solidFill>
            <a:srgbClr val="E2A7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80" name="Rectangle 20"/>
          <p:cNvSpPr>
            <a:spLocks noChangeArrowheads="1"/>
          </p:cNvSpPr>
          <p:nvPr/>
        </p:nvSpPr>
        <p:spPr bwMode="auto">
          <a:xfrm>
            <a:off x="1042988" y="3933825"/>
            <a:ext cx="936625" cy="503238"/>
          </a:xfrm>
          <a:prstGeom prst="rect">
            <a:avLst/>
          </a:prstGeom>
          <a:solidFill>
            <a:srgbClr val="FCF5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81" name="Text Box 21"/>
          <p:cNvSpPr txBox="1">
            <a:spLocks noChangeArrowheads="1"/>
          </p:cNvSpPr>
          <p:nvPr/>
        </p:nvSpPr>
        <p:spPr bwMode="auto">
          <a:xfrm>
            <a:off x="987650" y="3954611"/>
            <a:ext cx="1555234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Macrófagos </a:t>
            </a:r>
          </a:p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matando </a:t>
            </a: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bacterias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3428999" y="2971800"/>
            <a:ext cx="623889" cy="461665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Placa </a:t>
            </a:r>
          </a:p>
          <a:p>
            <a:pPr algn="ctr">
              <a:defRPr/>
            </a:pP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Peyer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0186" name="Text Box 26"/>
          <p:cNvSpPr txBox="1">
            <a:spLocks noChangeArrowheads="1"/>
          </p:cNvSpPr>
          <p:nvPr/>
        </p:nvSpPr>
        <p:spPr bwMode="auto">
          <a:xfrm>
            <a:off x="7568963" y="2805113"/>
            <a:ext cx="508473" cy="307777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 err="1">
                <a:solidFill>
                  <a:srgbClr val="C00000"/>
                </a:solidFill>
                <a:effectLst/>
                <a:latin typeface="Comic Sans MS" panose="030F0702030302020204" pitchFamily="66" charset="0"/>
              </a:rPr>
              <a:t>IgA</a:t>
            </a:r>
            <a:endParaRPr lang="es-ES_tradnl" sz="1400" b="1" dirty="0">
              <a:solidFill>
                <a:srgbClr val="C000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20188" name="Rectangle 28"/>
          <p:cNvSpPr>
            <a:spLocks noChangeArrowheads="1"/>
          </p:cNvSpPr>
          <p:nvPr/>
        </p:nvSpPr>
        <p:spPr bwMode="auto">
          <a:xfrm>
            <a:off x="8027988" y="3141663"/>
            <a:ext cx="431800" cy="287337"/>
          </a:xfrm>
          <a:prstGeom prst="rect">
            <a:avLst/>
          </a:prstGeom>
          <a:solidFill>
            <a:srgbClr val="E2E2F6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89" name="Text Box 29"/>
          <p:cNvSpPr txBox="1">
            <a:spLocks noChangeArrowheads="1"/>
          </p:cNvSpPr>
          <p:nvPr/>
        </p:nvSpPr>
        <p:spPr bwMode="auto">
          <a:xfrm>
            <a:off x="6948488" y="4221163"/>
            <a:ext cx="133402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plasmática</a:t>
            </a:r>
          </a:p>
        </p:txBody>
      </p:sp>
      <p:sp>
        <p:nvSpPr>
          <p:cNvPr id="220191" name="Rectangle 31"/>
          <p:cNvSpPr>
            <a:spLocks noChangeArrowheads="1"/>
          </p:cNvSpPr>
          <p:nvPr/>
        </p:nvSpPr>
        <p:spPr bwMode="auto">
          <a:xfrm>
            <a:off x="7451725" y="3933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90" name="Line 30"/>
          <p:cNvSpPr>
            <a:spLocks noChangeShapeType="1"/>
          </p:cNvSpPr>
          <p:nvPr/>
        </p:nvSpPr>
        <p:spPr bwMode="auto">
          <a:xfrm flipV="1">
            <a:off x="7740650" y="3789363"/>
            <a:ext cx="2159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92" name="Rectangle 32"/>
          <p:cNvSpPr>
            <a:spLocks noChangeArrowheads="1"/>
          </p:cNvSpPr>
          <p:nvPr/>
        </p:nvSpPr>
        <p:spPr bwMode="auto">
          <a:xfrm>
            <a:off x="4716463" y="4365625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93" name="Text Box 33"/>
          <p:cNvSpPr txBox="1">
            <a:spLocks noChangeArrowheads="1"/>
          </p:cNvSpPr>
          <p:nvPr/>
        </p:nvSpPr>
        <p:spPr bwMode="auto">
          <a:xfrm>
            <a:off x="4572000" y="4365625"/>
            <a:ext cx="1381125" cy="304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dendríticas</a:t>
            </a:r>
          </a:p>
        </p:txBody>
      </p:sp>
      <p:sp>
        <p:nvSpPr>
          <p:cNvPr id="220194" name="Line 34"/>
          <p:cNvSpPr>
            <a:spLocks noChangeShapeType="1"/>
          </p:cNvSpPr>
          <p:nvPr/>
        </p:nvSpPr>
        <p:spPr bwMode="auto">
          <a:xfrm flipH="1">
            <a:off x="4716463" y="17002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>
              <a:latin typeface="Comic Sans MS" panose="030F0702030302020204" pitchFamily="66" charset="0"/>
            </a:endParaRPr>
          </a:p>
        </p:txBody>
      </p:sp>
      <p:sp>
        <p:nvSpPr>
          <p:cNvPr id="220178" name="Text Box 18"/>
          <p:cNvSpPr txBox="1">
            <a:spLocks noChangeArrowheads="1"/>
          </p:cNvSpPr>
          <p:nvPr/>
        </p:nvSpPr>
        <p:spPr bwMode="auto">
          <a:xfrm>
            <a:off x="5093825" y="2959685"/>
            <a:ext cx="1148071" cy="461665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c.dendríticas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captan </a:t>
            </a:r>
            <a:r>
              <a:rPr lang="es-ES_tradnl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bact</a:t>
            </a: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.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693253" y="5773485"/>
            <a:ext cx="1584325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54038" y="5773485"/>
            <a:ext cx="218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Inducción de formación de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plasmáticas productoras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IgA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3131840" y="5081395"/>
            <a:ext cx="609104" cy="368662"/>
          </a:xfrm>
          <a:prstGeom prst="rect">
            <a:avLst/>
          </a:prstGeom>
          <a:solidFill>
            <a:srgbClr val="FFFF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3056898" y="5078456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effectLst/>
                <a:latin typeface="Comic Sans MS" panose="030F0702030302020204" pitchFamily="66" charset="0"/>
              </a:rPr>
              <a:t>Nodo linfático </a:t>
            </a:r>
          </a:p>
          <a:p>
            <a:r>
              <a:rPr lang="es-VE" sz="1200" b="1" dirty="0" smtClean="0">
                <a:effectLst/>
                <a:latin typeface="Comic Sans MS" panose="030F0702030302020204" pitchFamily="66" charset="0"/>
              </a:rPr>
              <a:t>mesentérico</a:t>
            </a:r>
            <a:endParaRPr lang="es-VE" sz="12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3020010" y="5940173"/>
            <a:ext cx="975926" cy="2641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946761" y="5878433"/>
            <a:ext cx="112242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Vaso linfático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eferente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3923928" y="4124592"/>
            <a:ext cx="935410" cy="240512"/>
          </a:xfrm>
          <a:prstGeom prst="rect">
            <a:avLst/>
          </a:prstGeom>
          <a:solidFill>
            <a:srgbClr val="F5DF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3803693" y="4057606"/>
            <a:ext cx="9428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V. linfático 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aferente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4964951" y="4957187"/>
            <a:ext cx="863599" cy="141614"/>
          </a:xfrm>
          <a:prstGeom prst="rect">
            <a:avLst/>
          </a:prstGeom>
          <a:solidFill>
            <a:srgbClr val="FFFF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4613213" y="4855489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err="1" smtClean="0">
                <a:latin typeface="Comic Sans MS" panose="030F0702030302020204" pitchFamily="66" charset="0"/>
              </a:rPr>
              <a:t>Plasmoblasto</a:t>
            </a:r>
            <a:r>
              <a:rPr lang="es-VE" sz="1100" b="1" dirty="0" smtClean="0">
                <a:latin typeface="Comic Sans MS" panose="030F0702030302020204" pitchFamily="66" charset="0"/>
              </a:rPr>
              <a:t> IgA</a:t>
            </a:r>
            <a:endParaRPr lang="es-VE" sz="1100" b="1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6948488" y="5589240"/>
            <a:ext cx="1079500" cy="1842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6794014" y="5488910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Circulación 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sanguínea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6948488" y="1268413"/>
            <a:ext cx="493712" cy="198437"/>
          </a:xfrm>
          <a:prstGeom prst="rect">
            <a:avLst/>
          </a:prstGeom>
          <a:solidFill>
            <a:srgbClr val="FFE6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869642" y="1205240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defensina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44" name="4 CuadroTexto"/>
          <p:cNvSpPr txBox="1"/>
          <p:nvPr/>
        </p:nvSpPr>
        <p:spPr>
          <a:xfrm>
            <a:off x="6208927" y="6551225"/>
            <a:ext cx="2880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963354" y="1946970"/>
            <a:ext cx="596144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25" indent="-269875">
              <a:buClr>
                <a:srgbClr val="0070C0"/>
              </a:buClr>
              <a:buSzPct val="150000"/>
            </a:pPr>
            <a:endParaRPr lang="es-VE" sz="8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B. </a:t>
            </a:r>
            <a:r>
              <a:rPr lang="es-VE" sz="28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</a:p>
          <a:p>
            <a:pPr>
              <a:buClr>
                <a:srgbClr val="0070C0"/>
              </a:buClr>
              <a:buSzPct val="150000"/>
            </a:pPr>
            <a:endParaRPr lang="es-VE" sz="1400" b="1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000" dirty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2000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</a:t>
            </a:r>
            <a:r>
              <a:rPr lang="es-VE" sz="1600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B1.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Estructura y fisiología tubo GI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     </a:t>
            </a:r>
            <a:r>
              <a:rPr lang="es-VE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Barrera, permeabilidad y fisiología intestinal</a:t>
            </a: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>
              <a:solidFill>
                <a:srgbClr val="F79646">
                  <a:lumMod val="60000"/>
                  <a:lumOff val="4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</a:t>
            </a:r>
            <a:r>
              <a:rPr lang="es-VE" sz="2400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B2.</a:t>
            </a: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Microbiota Intestinal</a:t>
            </a:r>
            <a:endParaRPr lang="es-VE" sz="2400" dirty="0">
              <a:solidFill>
                <a:srgbClr val="F79646">
                  <a:lumMod val="60000"/>
                  <a:lumOff val="4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1158875" indent="-76200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Composición, Taxonomía,</a:t>
            </a:r>
            <a:endParaRPr lang="es-VE" sz="1400" dirty="0">
              <a:solidFill>
                <a:srgbClr val="F79646">
                  <a:lumMod val="40000"/>
                  <a:lumOff val="60000"/>
                </a:srgb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1158875" indent="-76200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Diferencias regionales, </a:t>
            </a:r>
          </a:p>
          <a:p>
            <a:pPr marL="1158875" indent="-76200">
              <a:buClr>
                <a:srgbClr val="0070C0"/>
              </a:buClr>
              <a:buSzPct val="150000"/>
            </a:pPr>
            <a:r>
              <a:rPr lang="es-VE" dirty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Funciones</a:t>
            </a:r>
          </a:p>
          <a:p>
            <a:pPr marL="1158875" indent="-76200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Metabolitos</a:t>
            </a:r>
          </a:p>
          <a:p>
            <a:pPr marL="1158875" indent="-76200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Influencias factores exógenos y endógenos</a:t>
            </a:r>
          </a:p>
        </p:txBody>
      </p:sp>
      <p:sp>
        <p:nvSpPr>
          <p:cNvPr id="9" name="4 CuadroTexto"/>
          <p:cNvSpPr txBox="1"/>
          <p:nvPr/>
        </p:nvSpPr>
        <p:spPr>
          <a:xfrm>
            <a:off x="1362527" y="2085244"/>
            <a:ext cx="380232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1918252" y="2085244"/>
            <a:ext cx="29245" cy="355355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9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963354" y="1676400"/>
            <a:ext cx="5860900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9625" indent="-269875">
              <a:buClr>
                <a:srgbClr val="0070C0"/>
              </a:buClr>
              <a:buSzPct val="150000"/>
            </a:pPr>
            <a:endParaRPr lang="es-VE" sz="8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B. </a:t>
            </a:r>
            <a:r>
              <a:rPr lang="es-VE" sz="28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</a:p>
          <a:p>
            <a:pPr>
              <a:buClr>
                <a:srgbClr val="0070C0"/>
              </a:buClr>
              <a:buSzPct val="150000"/>
            </a:pPr>
            <a:endParaRPr lang="es-VE" sz="1400" b="1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000" dirty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20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B1. 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Estructura y fisiología tubo GI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     Barrera, permeabilidad y fisiología intestinal</a:t>
            </a: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B2.</a:t>
            </a:r>
            <a:r>
              <a:rPr lang="es-V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  <a:endParaRPr lang="es-VE" sz="24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625475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Composición, </a:t>
            </a:r>
            <a:r>
              <a:rPr lang="es-VE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Taxonomía</a:t>
            </a:r>
            <a:endParaRPr lang="es-VE" sz="14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625475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Diferencias </a:t>
            </a: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regionales </a:t>
            </a:r>
            <a:endParaRPr lang="es-VE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625475">
              <a:buClr>
                <a:srgbClr val="0070C0"/>
              </a:buClr>
              <a:buSzPct val="150000"/>
            </a:pPr>
            <a:r>
              <a:rPr lang="es-VE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Funciones</a:t>
            </a:r>
          </a:p>
          <a:p>
            <a:pPr marL="625475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Metabolitos</a:t>
            </a:r>
          </a:p>
          <a:p>
            <a:pPr marL="625475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Influencias </a:t>
            </a: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factores externos e internos</a:t>
            </a:r>
            <a:endParaRPr lang="es-VE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447800" y="1833911"/>
            <a:ext cx="380232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 flipV="1">
            <a:off x="1963354" y="1814674"/>
            <a:ext cx="0" cy="39624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75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9"/>
          <p:cNvSpPr txBox="1">
            <a:spLocks noChangeArrowheads="1"/>
          </p:cNvSpPr>
          <p:nvPr/>
        </p:nvSpPr>
        <p:spPr bwMode="auto">
          <a:xfrm>
            <a:off x="3766728" y="1734483"/>
            <a:ext cx="2533650" cy="669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/>
              <a:t>Microbiota 33</a:t>
            </a:r>
            <a:r>
              <a:rPr lang="es-ES" sz="1800" dirty="0"/>
              <a:t>%</a:t>
            </a:r>
          </a:p>
          <a:p>
            <a:pPr eaLnBrk="1" hangingPunct="1"/>
            <a:r>
              <a:rPr lang="es-ES" sz="1800" dirty="0"/>
              <a:t>SÓLIDOS DE HECES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254125" y="1900039"/>
            <a:ext cx="216437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 smtClean="0">
                <a:latin typeface="Comic Sans MS" panose="030F0702030302020204" pitchFamily="66" charset="0"/>
              </a:rPr>
              <a:t>CONTENIDO</a:t>
            </a:r>
          </a:p>
        </p:txBody>
      </p:sp>
      <p:sp>
        <p:nvSpPr>
          <p:cNvPr id="75780" name="Rectangle 15"/>
          <p:cNvSpPr>
            <a:spLocks noChangeArrowheads="1"/>
          </p:cNvSpPr>
          <p:nvPr/>
        </p:nvSpPr>
        <p:spPr bwMode="auto">
          <a:xfrm>
            <a:off x="6516688" y="2997200"/>
            <a:ext cx="2159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254125" y="2492375"/>
            <a:ext cx="6670416" cy="2970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DBD3E5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1600" dirty="0"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_tradnl" dirty="0">
                <a:latin typeface="Comic Sans MS" panose="030F0702030302020204" pitchFamily="66" charset="0"/>
              </a:rPr>
              <a:t>Intestino </a:t>
            </a:r>
            <a:r>
              <a:rPr lang="es-ES_tradn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 es estéril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_tradnl" dirty="0">
                <a:latin typeface="Comic Sans MS" panose="030F0702030302020204" pitchFamily="66" charset="0"/>
              </a:rPr>
              <a:t>al nacer</a:t>
            </a:r>
          </a:p>
          <a:p>
            <a:pPr algn="l">
              <a:defRPr/>
            </a:pPr>
            <a:endParaRPr lang="es-ES_tradnl" sz="1800" dirty="0"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_tradnl" sz="1800" dirty="0">
                <a:latin typeface="Comic Sans MS" panose="030F0702030302020204" pitchFamily="66" charset="0"/>
              </a:rPr>
              <a:t>Estómago   0-10</a:t>
            </a:r>
            <a:r>
              <a:rPr lang="es-ES_tradnl" sz="1800" baseline="30000" dirty="0">
                <a:latin typeface="Comic Sans MS" panose="030F0702030302020204" pitchFamily="66" charset="0"/>
              </a:rPr>
              <a:t>3</a:t>
            </a:r>
            <a:r>
              <a:rPr lang="es-ES_tradnl" sz="1800" dirty="0">
                <a:latin typeface="Comic Sans MS" panose="030F0702030302020204" pitchFamily="66" charset="0"/>
              </a:rPr>
              <a:t>/g          pH 2-3</a:t>
            </a:r>
          </a:p>
          <a:p>
            <a:pPr algn="l">
              <a:defRPr/>
            </a:pPr>
            <a:endParaRPr lang="es-ES_tradnl" sz="1800" dirty="0"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_tradnl" sz="1800" dirty="0">
                <a:latin typeface="Comic Sans MS" panose="030F0702030302020204" pitchFamily="66" charset="0"/>
              </a:rPr>
              <a:t>Yeyuno       0-10</a:t>
            </a:r>
            <a:r>
              <a:rPr lang="es-ES_tradnl" sz="1800" baseline="30000" dirty="0">
                <a:latin typeface="Comic Sans MS" panose="030F0702030302020204" pitchFamily="66" charset="0"/>
              </a:rPr>
              <a:t>4</a:t>
            </a:r>
            <a:r>
              <a:rPr lang="es-ES_tradnl" sz="1800" dirty="0">
                <a:latin typeface="Comic Sans MS" panose="030F0702030302020204" pitchFamily="66" charset="0"/>
              </a:rPr>
              <a:t>/g          pH 6-7</a:t>
            </a:r>
          </a:p>
          <a:p>
            <a:pPr algn="l">
              <a:defRPr/>
            </a:pPr>
            <a:endParaRPr lang="es-ES_tradnl" sz="1800" dirty="0"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_tradnl" sz="1800" dirty="0">
                <a:latin typeface="Comic Sans MS" panose="030F0702030302020204" pitchFamily="66" charset="0"/>
              </a:rPr>
              <a:t>Íleon         10</a:t>
            </a:r>
            <a:r>
              <a:rPr lang="es-ES_tradnl" sz="1800" baseline="30000" dirty="0">
                <a:latin typeface="Comic Sans MS" panose="030F0702030302020204" pitchFamily="66" charset="0"/>
              </a:rPr>
              <a:t>5</a:t>
            </a:r>
            <a:r>
              <a:rPr lang="es-ES_tradnl" sz="1800" dirty="0">
                <a:latin typeface="Comic Sans MS" panose="030F0702030302020204" pitchFamily="66" charset="0"/>
              </a:rPr>
              <a:t>-10</a:t>
            </a:r>
            <a:r>
              <a:rPr lang="es-ES_tradnl" sz="1800" baseline="30000" dirty="0">
                <a:latin typeface="Comic Sans MS" panose="030F0702030302020204" pitchFamily="66" charset="0"/>
              </a:rPr>
              <a:t>8</a:t>
            </a:r>
            <a:r>
              <a:rPr lang="es-ES_tradnl" sz="1800" dirty="0">
                <a:latin typeface="Comic Sans MS" panose="030F0702030302020204" pitchFamily="66" charset="0"/>
              </a:rPr>
              <a:t>/g        pH &gt;7.5        aeróbicas-anaeróbicas</a:t>
            </a:r>
          </a:p>
          <a:p>
            <a:pPr algn="l">
              <a:defRPr/>
            </a:pPr>
            <a:endParaRPr lang="es-ES_tradnl" sz="1800" dirty="0">
              <a:latin typeface="Comic Sans MS" panose="030F0702030302020204" pitchFamily="66" charset="0"/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Colon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10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12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/g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es-ES_tradnl" sz="1800" dirty="0" smtClean="0">
                <a:latin typeface="Comic Sans MS" panose="030F0702030302020204" pitchFamily="66" charset="0"/>
              </a:rPr>
              <a:t>pH </a:t>
            </a:r>
            <a:r>
              <a:rPr lang="es-ES_tradnl" sz="1800" dirty="0">
                <a:latin typeface="Comic Sans MS" panose="030F0702030302020204" pitchFamily="66" charset="0"/>
              </a:rPr>
              <a:t>6.8-7.3   </a:t>
            </a:r>
            <a:r>
              <a:rPr lang="es-ES_tradnl" dirty="0" smtClean="0">
                <a:latin typeface="Comic Sans MS" panose="030F0702030302020204" pitchFamily="66" charset="0"/>
              </a:rPr>
              <a:t>anaeróbicas</a:t>
            </a:r>
            <a:endParaRPr lang="es-ES_tradnl" sz="1000" dirty="0">
              <a:latin typeface="Comic Sans MS" panose="030F0702030302020204" pitchFamily="66" charset="0"/>
            </a:endParaRPr>
          </a:p>
          <a:p>
            <a:pPr algn="l">
              <a:defRPr/>
            </a:pPr>
            <a:endParaRPr lang="es-ES_tradnl" sz="900" dirty="0">
              <a:latin typeface="Comic Sans MS" panose="030F0702030302020204" pitchFamily="66" charset="0"/>
            </a:endParaRPr>
          </a:p>
        </p:txBody>
      </p:sp>
      <p:pic>
        <p:nvPicPr>
          <p:cNvPr id="75782" name="Picture 18" descr="e_coli-d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51125"/>
            <a:ext cx="19431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6072187" y="3811587"/>
            <a:ext cx="822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E. </a:t>
            </a:r>
            <a:r>
              <a:rPr lang="es-ES_tradnl" sz="18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coli</a:t>
            </a:r>
            <a:endParaRPr lang="es-ES_tradnl" sz="1800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2 CuadroTexto"/>
          <p:cNvSpPr txBox="1"/>
          <p:nvPr/>
        </p:nvSpPr>
        <p:spPr>
          <a:xfrm>
            <a:off x="6330858" y="6538416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8 CuadroTexto"/>
          <p:cNvSpPr txBox="1"/>
          <p:nvPr/>
        </p:nvSpPr>
        <p:spPr>
          <a:xfrm>
            <a:off x="1179782" y="433626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417447" y="428793"/>
            <a:ext cx="67197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7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1772996" y="1905000"/>
            <a:ext cx="559800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latin typeface="Comic Sans MS" panose="030F0702030302020204" pitchFamily="66" charset="0"/>
              </a:rPr>
              <a:t>Regulación del crecimiento </a:t>
            </a:r>
            <a:r>
              <a:rPr lang="es-ES" sz="2400" dirty="0">
                <a:latin typeface="Comic Sans MS" panose="030F0702030302020204" pitchFamily="66" charset="0"/>
              </a:rPr>
              <a:t>bacteriano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1412954" y="2667000"/>
            <a:ext cx="6349834" cy="24006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Estómago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pH ácido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delgado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motilidad (S. Asa ciega)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Válvula ileocecal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evita reflujo del ciego al íleon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Moco e Inmunoglobulinas, </a:t>
            </a:r>
            <a:r>
              <a:rPr lang="es-ES" sz="2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criptidinas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</a:t>
            </a:r>
            <a:r>
              <a:rPr lang="es-ES" sz="2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defensinas</a:t>
            </a:r>
            <a:r>
              <a:rPr lang="es-E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</a:t>
            </a: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antibacteriana</a:t>
            </a:r>
          </a:p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8600" y="219974"/>
            <a:ext cx="67197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8 CuadroTexto"/>
          <p:cNvSpPr txBox="1"/>
          <p:nvPr/>
        </p:nvSpPr>
        <p:spPr>
          <a:xfrm>
            <a:off x="968283" y="219974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9" name="2 CuadroTexto"/>
          <p:cNvSpPr txBox="1"/>
          <p:nvPr/>
        </p:nvSpPr>
        <p:spPr>
          <a:xfrm>
            <a:off x="6330858" y="6538416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8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/>
          <p:cNvSpPr txBox="1"/>
          <p:nvPr/>
        </p:nvSpPr>
        <p:spPr>
          <a:xfrm>
            <a:off x="6532714" y="6578461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18 CuadroTexto"/>
          <p:cNvSpPr txBox="1"/>
          <p:nvPr/>
        </p:nvSpPr>
        <p:spPr>
          <a:xfrm>
            <a:off x="2782087" y="878995"/>
            <a:ext cx="357982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Relaciones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Hospedero-Microbiota. </a:t>
            </a:r>
          </a:p>
        </p:txBody>
      </p:sp>
      <p:sp>
        <p:nvSpPr>
          <p:cNvPr id="6" name="3 Rectángulo"/>
          <p:cNvSpPr/>
          <p:nvPr/>
        </p:nvSpPr>
        <p:spPr>
          <a:xfrm>
            <a:off x="1916726" y="1905000"/>
            <a:ext cx="5310547" cy="4062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solidFill>
                <a:srgbClr val="FF434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FF43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Simbiosis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52425" indent="-352425"/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sz="2000" dirty="0" smtClean="0">
                <a:latin typeface="Comic Sans MS" pitchFamily="66" charset="0"/>
              </a:rPr>
              <a:t>Los </a:t>
            </a:r>
            <a:r>
              <a:rPr lang="en-US" sz="2000" dirty="0" err="1" smtClean="0">
                <a:latin typeface="Comic Sans MS" pitchFamily="66" charset="0"/>
              </a:rPr>
              <a:t>organismos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viven</a:t>
            </a:r>
            <a:r>
              <a:rPr lang="en-US" sz="2000" dirty="0" smtClean="0">
                <a:latin typeface="Comic Sans MS" pitchFamily="66" charset="0"/>
              </a:rPr>
              <a:t>  en </a:t>
            </a:r>
            <a:r>
              <a:rPr lang="en-US" sz="2000" dirty="0" err="1" smtClean="0">
                <a:latin typeface="Comic Sans MS" pitchFamily="66" charset="0"/>
              </a:rPr>
              <a:t>estrecha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relación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tiempo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prolongado</a:t>
            </a:r>
            <a:endParaRPr lang="en-US" sz="2000" dirty="0" smtClean="0">
              <a:latin typeface="Comic Sans MS" pitchFamily="66" charset="0"/>
            </a:endParaRPr>
          </a:p>
          <a:p>
            <a:pPr marL="352425" indent="-352425"/>
            <a:endParaRPr lang="en-US" sz="1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Mutualismo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</a:p>
          <a:p>
            <a:pPr marL="352425"/>
            <a:r>
              <a:rPr lang="en-US" sz="2000" dirty="0">
                <a:latin typeface="Comic Sans MS" pitchFamily="66" charset="0"/>
              </a:rPr>
              <a:t>A</a:t>
            </a:r>
            <a:r>
              <a:rPr lang="en-US" sz="2000" dirty="0" smtClean="0">
                <a:latin typeface="Comic Sans MS" pitchFamily="66" charset="0"/>
              </a:rPr>
              <a:t>mbos se </a:t>
            </a:r>
            <a:r>
              <a:rPr lang="en-US" sz="2000" dirty="0" err="1" smtClean="0">
                <a:latin typeface="Comic Sans MS" pitchFamily="66" charset="0"/>
              </a:rPr>
              <a:t>benefician</a:t>
            </a:r>
            <a:endParaRPr lang="en-US" sz="2000" dirty="0" smtClean="0">
              <a:latin typeface="Comic Sans MS" pitchFamily="66" charset="0"/>
            </a:endParaRPr>
          </a:p>
          <a:p>
            <a:endParaRPr lang="en-US" sz="1000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Comensalismo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</a:p>
          <a:p>
            <a:pPr marL="352425"/>
            <a:r>
              <a:rPr lang="en-US" sz="2000" dirty="0" smtClean="0">
                <a:latin typeface="Comic Sans MS" pitchFamily="66" charset="0"/>
              </a:rPr>
              <a:t>Uno se </a:t>
            </a:r>
            <a:r>
              <a:rPr lang="en-US" sz="2000" dirty="0" err="1" smtClean="0">
                <a:latin typeface="Comic Sans MS" pitchFamily="66" charset="0"/>
              </a:rPr>
              <a:t>beneficia</a:t>
            </a:r>
            <a:r>
              <a:rPr lang="en-US" sz="2000" dirty="0" smtClean="0">
                <a:latin typeface="Comic Sans MS" pitchFamily="66" charset="0"/>
              </a:rPr>
              <a:t>, el </a:t>
            </a:r>
            <a:r>
              <a:rPr lang="en-US" sz="2000" dirty="0" err="1" smtClean="0">
                <a:latin typeface="Comic Sans MS" pitchFamily="66" charset="0"/>
              </a:rPr>
              <a:t>otro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b="1" u="sng" dirty="0" smtClean="0">
                <a:latin typeface="Comic Sans MS" pitchFamily="66" charset="0"/>
              </a:rPr>
              <a:t>no </a:t>
            </a:r>
            <a:r>
              <a:rPr lang="en-US" sz="2000" b="1" u="sng" dirty="0" err="1" smtClean="0">
                <a:latin typeface="Comic Sans MS" pitchFamily="66" charset="0"/>
              </a:rPr>
              <a:t>es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afectado</a:t>
            </a:r>
            <a:endParaRPr lang="en-US" sz="2000" dirty="0" smtClean="0">
              <a:latin typeface="Comic Sans MS" pitchFamily="66" charset="0"/>
            </a:endParaRPr>
          </a:p>
          <a:p>
            <a:endParaRPr lang="en-US" sz="1000" dirty="0" smtClean="0">
              <a:solidFill>
                <a:srgbClr val="FF9B9B"/>
              </a:solidFill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Parasitismo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r>
              <a:rPr lang="en-US" sz="2800" dirty="0" smtClean="0">
                <a:solidFill>
                  <a:srgbClr val="FF9B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52425"/>
            <a:r>
              <a:rPr lang="en-US" sz="2000" dirty="0">
                <a:latin typeface="Comic Sans MS" pitchFamily="66" charset="0"/>
              </a:rPr>
              <a:t>U</a:t>
            </a:r>
            <a:r>
              <a:rPr lang="en-US" sz="2000" dirty="0" smtClean="0">
                <a:latin typeface="Comic Sans MS" pitchFamily="66" charset="0"/>
              </a:rPr>
              <a:t>no se </a:t>
            </a:r>
            <a:r>
              <a:rPr lang="en-US" sz="2000" dirty="0" err="1" smtClean="0">
                <a:latin typeface="Comic Sans MS" pitchFamily="66" charset="0"/>
              </a:rPr>
              <a:t>beneficia</a:t>
            </a:r>
            <a:r>
              <a:rPr lang="en-US" sz="2000" dirty="0" smtClean="0">
                <a:latin typeface="Comic Sans MS" pitchFamily="66" charset="0"/>
              </a:rPr>
              <a:t> y el </a:t>
            </a:r>
            <a:r>
              <a:rPr lang="en-US" sz="2000" dirty="0" err="1" smtClean="0">
                <a:latin typeface="Comic Sans MS" pitchFamily="66" charset="0"/>
              </a:rPr>
              <a:t>otro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b="1" u="sng" dirty="0" err="1" smtClean="0">
                <a:latin typeface="Comic Sans MS" pitchFamily="66" charset="0"/>
              </a:rPr>
              <a:t>es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afectado</a:t>
            </a:r>
            <a:endParaRPr lang="en-US" sz="2000" dirty="0" smtClean="0">
              <a:latin typeface="Comic Sans MS" pitchFamily="66" charset="0"/>
            </a:endParaRPr>
          </a:p>
          <a:p>
            <a:endParaRPr lang="en-US" sz="800" dirty="0" smtClean="0"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8600" y="3048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18 CuadroTexto"/>
          <p:cNvSpPr txBox="1"/>
          <p:nvPr/>
        </p:nvSpPr>
        <p:spPr>
          <a:xfrm>
            <a:off x="914400" y="314830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61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img23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84" t="88160"/>
          <a:stretch/>
        </p:blipFill>
        <p:spPr>
          <a:xfrm>
            <a:off x="4276384" y="5040768"/>
            <a:ext cx="816163" cy="9004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261825" y="1581857"/>
            <a:ext cx="24609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¡Mucho más de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especies!!!</a:t>
            </a:r>
            <a:endParaRPr lang="es-ES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312883" y="5941236"/>
            <a:ext cx="4177746" cy="646331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Predominan anaeróbicos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Aeróbicos son 1/1000 de anaeróbicos</a:t>
            </a:r>
          </a:p>
        </p:txBody>
      </p:sp>
      <p:pic>
        <p:nvPicPr>
          <p:cNvPr id="77830" name="Picture 11" descr="e_coli-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3236"/>
            <a:ext cx="2943749" cy="20596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4076905" y="1895865"/>
            <a:ext cx="887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000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E. </a:t>
            </a:r>
            <a:r>
              <a:rPr lang="es-ES_tradnl" sz="2000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coli</a:t>
            </a:r>
            <a:endParaRPr lang="es-ES_tradnl" sz="2000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5292026" y="2645366"/>
            <a:ext cx="3710450" cy="3847207"/>
          </a:xfrm>
          <a:prstGeom prst="rect">
            <a:avLst/>
          </a:prstGeom>
          <a:solidFill>
            <a:srgbClr val="FAD4B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Ejemplos: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 sz="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Lactobacillus</a:t>
            </a:r>
          </a:p>
          <a:p>
            <a:pPr marL="355600" indent="-1793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1600" b="1" dirty="0" smtClean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s-ES_tradnl" sz="1600" b="1" dirty="0" err="1" smtClean="0">
                <a:solidFill>
                  <a:srgbClr val="000000"/>
                </a:solidFill>
                <a:latin typeface="Comic Sans MS" pitchFamily="66" charset="0"/>
              </a:rPr>
              <a:t>Firmicutes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b="1" dirty="0">
                <a:solidFill>
                  <a:srgbClr val="000000"/>
                </a:solidFill>
                <a:latin typeface="Comic Sans MS" pitchFamily="66" charset="0"/>
              </a:rPr>
              <a:t>mutualista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importante componente microbiota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GI</a:t>
            </a:r>
            <a:endParaRPr lang="es-ES_tradnl" sz="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 sz="800" i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1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Bacteroides </a:t>
            </a:r>
            <a:r>
              <a:rPr lang="es-ES_tradnl" sz="16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fragilis</a:t>
            </a:r>
            <a:endParaRPr lang="es-ES_tradnl" sz="1600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55600" indent="-1793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1600" b="1" dirty="0" smtClean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s-ES_tradnl" sz="1600" b="1" dirty="0" err="1" smtClean="0">
                <a:solidFill>
                  <a:srgbClr val="000000"/>
                </a:solidFill>
                <a:latin typeface="Comic Sans MS" pitchFamily="66" charset="0"/>
              </a:rPr>
              <a:t>Bacteroidetes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 bacilo </a:t>
            </a:r>
            <a:r>
              <a:rPr lang="es-ES_tradnl" sz="1600" b="1" dirty="0" smtClean="0">
                <a:solidFill>
                  <a:srgbClr val="000000"/>
                </a:solidFill>
                <a:latin typeface="Comic Sans MS" pitchFamily="66" charset="0"/>
              </a:rPr>
              <a:t>comensal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 colon</a:t>
            </a:r>
            <a:endParaRPr lang="es-ES_tradnl" sz="800" dirty="0">
              <a:solidFill>
                <a:srgbClr val="000000"/>
              </a:solidFill>
              <a:latin typeface="Comic Sans MS" pitchFamily="66" charset="0"/>
            </a:endParaRPr>
          </a:p>
          <a:p>
            <a:pPr marL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 sz="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1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Bifidobacteria</a:t>
            </a:r>
          </a:p>
          <a:p>
            <a:pPr marL="355600"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1600" b="1" dirty="0" err="1" smtClean="0">
                <a:solidFill>
                  <a:srgbClr val="000000"/>
                </a:solidFill>
                <a:latin typeface="Comic Sans MS" pitchFamily="66" charset="0"/>
              </a:rPr>
              <a:t>Actinobacteria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 anaeróbica beneficiosas</a:t>
            </a:r>
          </a:p>
          <a:p>
            <a:pPr marL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 sz="800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1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Escherichia coli,</a:t>
            </a:r>
          </a:p>
          <a:p>
            <a:pPr marL="2714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1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Enterobacter</a:t>
            </a:r>
            <a:r>
              <a:rPr lang="es-ES_tradnl" sz="1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6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aerogenes</a:t>
            </a:r>
            <a:endParaRPr lang="es-ES_tradnl" sz="1600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714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16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b="1" dirty="0" err="1" smtClean="0">
                <a:solidFill>
                  <a:srgbClr val="000000"/>
                </a:solidFill>
                <a:latin typeface="Comic Sans MS" pitchFamily="66" charset="0"/>
              </a:rPr>
              <a:t>Proteobacteria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 patógenos</a:t>
            </a:r>
            <a:endParaRPr lang="es-ES_tradnl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7834" name="Text Box 17"/>
          <p:cNvSpPr txBox="1">
            <a:spLocks noChangeArrowheads="1"/>
          </p:cNvSpPr>
          <p:nvPr/>
        </p:nvSpPr>
        <p:spPr bwMode="auto">
          <a:xfrm>
            <a:off x="7433019" y="265273"/>
            <a:ext cx="1535998" cy="707886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0000"/>
                </a:solidFill>
              </a:rPr>
              <a:t>La mayoría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dirty="0" smtClean="0">
                <a:solidFill>
                  <a:srgbClr val="000000"/>
                </a:solidFill>
              </a:rPr>
              <a:t>bacterias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86671" y="2608702"/>
            <a:ext cx="3790234" cy="3262432"/>
          </a:xfrm>
          <a:prstGeom prst="rect">
            <a:avLst/>
          </a:prstGeom>
          <a:solidFill>
            <a:srgbClr val="FAD4B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Hay </a:t>
            </a:r>
            <a:r>
              <a:rPr lang="es-VE" sz="2000" b="1" dirty="0" smtClean="0">
                <a:solidFill>
                  <a:srgbClr val="000000"/>
                </a:solidFill>
                <a:latin typeface="Comic Sans MS" pitchFamily="66" charset="0"/>
              </a:rPr>
              <a:t>cuatro </a:t>
            </a:r>
            <a:r>
              <a:rPr lang="es-VE" sz="2000" b="1" dirty="0" err="1" smtClean="0">
                <a:solidFill>
                  <a:srgbClr val="000000"/>
                </a:solidFill>
                <a:latin typeface="Comic Sans MS" pitchFamily="66" charset="0"/>
              </a:rPr>
              <a:t>Phyla</a:t>
            </a:r>
            <a:r>
              <a:rPr lang="es-VE" sz="2000" b="1" dirty="0" smtClean="0">
                <a:solidFill>
                  <a:srgbClr val="000000"/>
                </a:solidFill>
                <a:latin typeface="Comic Sans MS" pitchFamily="66" charset="0"/>
              </a:rPr>
              <a:t> principales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VE" sz="8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Firmicutes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es-VE" sz="1600" dirty="0">
                <a:solidFill>
                  <a:srgbClr val="000000"/>
                </a:solidFill>
                <a:latin typeface="Comic Sans MS" pitchFamily="66" charset="0"/>
              </a:rPr>
              <a:t>la mayoría Gram +)  </a:t>
            </a: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      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que </a:t>
            </a:r>
            <a:r>
              <a:rPr lang="es-VE" sz="2000" dirty="0">
                <a:solidFill>
                  <a:srgbClr val="000000"/>
                </a:solidFill>
                <a:latin typeface="Comic Sans MS" pitchFamily="66" charset="0"/>
              </a:rPr>
              <a:t>son 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dominantes</a:t>
            </a: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endParaRPr lang="es-VE" sz="1200" dirty="0">
              <a:solidFill>
                <a:srgbClr val="000000"/>
              </a:solidFill>
              <a:latin typeface="Comic Sans MS" pitchFamily="66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Bacteroidetes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(Gram -) </a:t>
            </a:r>
            <a:r>
              <a:rPr lang="es-VE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es-VE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es-VE" sz="12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Actinobacteria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(Gram +)</a:t>
            </a: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</a:pPr>
            <a:r>
              <a:rPr lang="es-VE" sz="1200" dirty="0" smtClean="0">
                <a:solidFill>
                  <a:srgbClr val="000000"/>
                </a:solidFill>
                <a:latin typeface="Comic Sans MS" pitchFamily="66" charset="0"/>
              </a:rPr>
              <a:t>  </a:t>
            </a:r>
          </a:p>
          <a:p>
            <a:pPr marL="176213" indent="-1762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Proteobacteria</a:t>
            </a:r>
            <a:r>
              <a:rPr lang="es-VE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Gram -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  incluyen la  mayoría de patógenos)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VE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srgbClr val="000000"/>
                </a:solidFill>
                <a:latin typeface="Comic Sans MS" pitchFamily="66" charset="0"/>
              </a:rPr>
              <a:t>  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en menor número</a:t>
            </a:r>
            <a:endParaRPr lang="es-VE" sz="2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72821" y="1089415"/>
            <a:ext cx="2311850" cy="1323439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Secuenciación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VE" sz="2000" dirty="0" err="1" smtClean="0">
                <a:solidFill>
                  <a:srgbClr val="000000"/>
                </a:solidFill>
                <a:latin typeface="Comic Sans MS" pitchFamily="66" charset="0"/>
              </a:rPr>
              <a:t>rRNA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 16S</a:t>
            </a:r>
            <a:r>
              <a:rPr lang="es-VE" sz="2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y otras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Técnicas,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VE" sz="2000" dirty="0" smtClean="0">
                <a:solidFill>
                  <a:srgbClr val="000000"/>
                </a:solidFill>
                <a:latin typeface="Comic Sans MS" pitchFamily="66" charset="0"/>
              </a:rPr>
              <a:t>NO por cultivos</a:t>
            </a:r>
            <a:endParaRPr lang="es-VE" sz="2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" name="2 CuadroTexto"/>
          <p:cNvSpPr txBox="1"/>
          <p:nvPr/>
        </p:nvSpPr>
        <p:spPr>
          <a:xfrm>
            <a:off x="6642994" y="6604084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304800" y="304800"/>
            <a:ext cx="61106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865" y="275492"/>
            <a:ext cx="1737511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4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/>
      <p:bldP spid="175112" grpId="0" animBg="1"/>
      <p:bldP spid="3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57300" y="1259566"/>
            <a:ext cx="6591300" cy="27084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llegada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tecnologías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Next-Generation </a:t>
            </a:r>
            <a:r>
              <a:rPr lang="en-US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Sequencing (NGS) 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ha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promocionado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la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investigación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metagenómica en los 10 </a:t>
            </a:r>
            <a:r>
              <a:rPr lang="en-US" sz="20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ú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ltimos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años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</a:p>
          <a:p>
            <a:endParaRPr lang="en-US" sz="10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Realmente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, los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métodos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basados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en NGS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han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dado la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capacidad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analizar</a:t>
            </a:r>
            <a:r>
              <a:rPr lang="en-US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simultáneamente</a:t>
            </a:r>
            <a:r>
              <a:rPr lang="en-US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comunidades</a:t>
            </a:r>
            <a:r>
              <a:rPr lang="en-US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microorganismos</a:t>
            </a:r>
            <a:r>
              <a:rPr lang="en-US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sin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necesidad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un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conocimiento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previo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su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composición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y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pasos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siguientes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cultivos</a:t>
            </a:r>
            <a:r>
              <a:rPr lang="en-US" sz="2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endParaRPr lang="en-US" sz="2000" dirty="0"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560633" y="5953710"/>
            <a:ext cx="5984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 </a:t>
            </a:r>
            <a:r>
              <a:rPr lang="es-VE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D’Argenio</a:t>
            </a:r>
            <a:r>
              <a:rPr lang="es-V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Human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microbiome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bioinformatic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metagenomic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studies</a:t>
            </a:r>
            <a:r>
              <a:rPr lang="es-VE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es-VE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</a:t>
            </a:r>
            <a:r>
              <a:rPr lang="es-V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 Mol </a:t>
            </a:r>
            <a:r>
              <a:rPr lang="es-VE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</a:t>
            </a:r>
            <a:r>
              <a:rPr lang="es-V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VE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</a:t>
            </a:r>
            <a:r>
              <a:rPr lang="es-V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19: 383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57300" y="4114800"/>
            <a:ext cx="6591300" cy="17235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latin typeface="Comic Sans MS" panose="030F0702030302020204" pitchFamily="66" charset="0"/>
              </a:rPr>
              <a:t>rápido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técnicas</a:t>
            </a:r>
            <a:r>
              <a:rPr lang="en-US" dirty="0" smtClean="0">
                <a:latin typeface="Comic Sans MS" panose="030F0702030302020204" pitchFamily="66" charset="0"/>
              </a:rPr>
              <a:t> ha </a:t>
            </a:r>
            <a:r>
              <a:rPr lang="en-US" dirty="0" err="1" smtClean="0">
                <a:latin typeface="Comic Sans MS" panose="030F0702030302020204" pitchFamily="66" charset="0"/>
              </a:rPr>
              <a:t>llevado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estudio</a:t>
            </a:r>
            <a:r>
              <a:rPr lang="en-US" dirty="0" smtClean="0">
                <a:latin typeface="Comic Sans MS" panose="030F0702030302020204" pitchFamily="66" charset="0"/>
              </a:rPr>
              <a:t> del microbioma </a:t>
            </a:r>
            <a:r>
              <a:rPr lang="en-US" dirty="0" err="1" smtClean="0"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nivel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ADN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16S </a:t>
            </a:r>
            <a:r>
              <a:rPr lang="en-US" dirty="0" err="1" smtClean="0">
                <a:latin typeface="Comic Sans MS" panose="030F0702030302020204" pitchFamily="66" charset="0"/>
              </a:rPr>
              <a:t>rRNA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>
                <a:latin typeface="Comic Sans MS" panose="030F0702030302020204" pitchFamily="66" charset="0"/>
              </a:rPr>
              <a:t>Internal Transcribed Spacers—ITS—sequencing, </a:t>
            </a:r>
            <a:r>
              <a:rPr lang="en-US" dirty="0" smtClean="0">
                <a:latin typeface="Comic Sans MS" panose="030F0702030302020204" pitchFamily="66" charset="0"/>
              </a:rPr>
              <a:t>y shotgun sequencing ) y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nivel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ARN</a:t>
            </a:r>
            <a:r>
              <a:rPr lang="en-US" dirty="0" smtClean="0">
                <a:latin typeface="Comic Sans MS" panose="030F0702030302020204" pitchFamily="66" charset="0"/>
              </a:rPr>
              <a:t>  (</a:t>
            </a:r>
            <a:r>
              <a:rPr lang="en-US" dirty="0" err="1" smtClean="0">
                <a:latin typeface="Comic Sans MS" panose="030F0702030302020204" pitchFamily="66" charset="0"/>
              </a:rPr>
              <a:t>metatranscriptómica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46971" y="563013"/>
            <a:ext cx="621195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Bioinformática en  estudio del Microbioma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3 CuadroTexto"/>
          <p:cNvSpPr txBox="1"/>
          <p:nvPr/>
        </p:nvSpPr>
        <p:spPr>
          <a:xfrm>
            <a:off x="6750497" y="6604084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7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23725" y="1542582"/>
            <a:ext cx="5115749" cy="3305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VE" sz="20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Phyla</a:t>
            </a:r>
            <a:r>
              <a:rPr lang="es-VE" sz="20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colecciones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muy grandes de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organismos relacionados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0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-VE" sz="20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Phyla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dominantes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colon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adultos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sanos:</a:t>
            </a: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s-VE" sz="2400" b="1" dirty="0" err="1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Firmicutes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principalmente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lostridia 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 +</a:t>
            </a:r>
            <a:endParaRPr lang="es-VE" sz="2000" dirty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800"/>
              </a:spcAft>
              <a:buFontTx/>
              <a:buChar char="-"/>
            </a:pPr>
            <a:r>
              <a:rPr lang="es-VE" sz="2400" b="1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Bacteroidetes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principalmente bacterias 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 -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 las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especies </a:t>
            </a:r>
            <a:r>
              <a:rPr lang="es-VE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Bacteroides </a:t>
            </a:r>
            <a:r>
              <a:rPr lang="es-VE" i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fragilis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5 CuadroTexto"/>
          <p:cNvSpPr txBox="1"/>
          <p:nvPr/>
        </p:nvSpPr>
        <p:spPr>
          <a:xfrm>
            <a:off x="6400800" y="6553200"/>
            <a:ext cx="2653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32852" y="943227"/>
            <a:ext cx="489749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Taxonomía bacterias intestinales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6048096" y="5574268"/>
            <a:ext cx="1811714" cy="369332"/>
          </a:xfrm>
          <a:prstGeom prst="rect">
            <a:avLst/>
          </a:prstGeom>
          <a:solidFill>
            <a:srgbClr val="F0CE78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Actinobacteria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8 CuadroTexto"/>
          <p:cNvSpPr txBox="1"/>
          <p:nvPr/>
        </p:nvSpPr>
        <p:spPr>
          <a:xfrm>
            <a:off x="3941411" y="5574268"/>
            <a:ext cx="172996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Bacteroidetes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9" name="9 CuadroTexto"/>
          <p:cNvSpPr txBox="1"/>
          <p:nvPr/>
        </p:nvSpPr>
        <p:spPr>
          <a:xfrm>
            <a:off x="3951921" y="5038090"/>
            <a:ext cx="1459054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>
                <a:latin typeface="Comic Sans MS" pitchFamily="66" charset="0"/>
              </a:rPr>
              <a:t>Firmicutes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6022459" y="5038090"/>
            <a:ext cx="182614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Proteobacteria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2526584" y="5242868"/>
            <a:ext cx="93326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>
                <a:latin typeface="Comic Sans MS" pitchFamily="66" charset="0"/>
              </a:rPr>
              <a:t>Phyla</a:t>
            </a:r>
            <a:r>
              <a:rPr lang="es-VE" sz="2000" b="1" dirty="0" smtClean="0">
                <a:latin typeface="Comic Sans MS" pitchFamily="66" charset="0"/>
              </a:rPr>
              <a:t>: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533400" y="457200"/>
            <a:ext cx="680148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18 CuadroTexto"/>
          <p:cNvSpPr txBox="1"/>
          <p:nvPr/>
        </p:nvSpPr>
        <p:spPr>
          <a:xfrm>
            <a:off x="533400" y="913573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3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123251" y="1460299"/>
            <a:ext cx="489749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Taxonomía bacterias intestinales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89496" y="2086083"/>
            <a:ext cx="5365003" cy="37394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Ejemplo: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Bacteria </a:t>
            </a:r>
            <a:r>
              <a:rPr lang="es-VE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Escherichia coli</a:t>
            </a:r>
            <a:endParaRPr lang="es-VE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Especie intestinal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comensal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veces 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patógena</a:t>
            </a:r>
          </a:p>
          <a:p>
            <a:pPr algn="ctr">
              <a:spcAft>
                <a:spcPts val="800"/>
              </a:spcAft>
            </a:pPr>
            <a:r>
              <a:rPr lang="es-VE" sz="9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9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Dominio: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Phylum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Proteobacteria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9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Clase: </a:t>
            </a:r>
            <a:r>
              <a:rPr lang="es-VE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Gammaproteobacteria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9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Orden: </a:t>
            </a:r>
            <a:r>
              <a:rPr lang="es-VE" sz="1600" i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Enterobacteriales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9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Familia: </a:t>
            </a:r>
            <a:r>
              <a:rPr lang="es-VE" sz="1600" i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Enterobacteriaceae</a:t>
            </a:r>
            <a:endParaRPr lang="es-VE" sz="9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Género: </a:t>
            </a:r>
            <a:r>
              <a:rPr lang="es-VE" sz="1600" i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Escherichia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Especie: </a:t>
            </a:r>
            <a:r>
              <a:rPr lang="es-VE" sz="1600" b="1" i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490710" y="6596390"/>
            <a:ext cx="2653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65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28600" y="3048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18 CuadroTexto"/>
          <p:cNvSpPr txBox="1"/>
          <p:nvPr/>
        </p:nvSpPr>
        <p:spPr>
          <a:xfrm>
            <a:off x="914400" y="304800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3"/>
          <a:stretch/>
        </p:blipFill>
        <p:spPr>
          <a:xfrm>
            <a:off x="5393487" y="3352800"/>
            <a:ext cx="2194445" cy="15597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062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t="1381" b="1654"/>
          <a:stretch/>
        </p:blipFill>
        <p:spPr bwMode="auto">
          <a:xfrm>
            <a:off x="1689542" y="263147"/>
            <a:ext cx="5931202" cy="580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285926" y="6247102"/>
            <a:ext cx="65721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 http://dx.doi.org/10.1016/j.jcmgh.2014.11.004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12360" y="2336877"/>
            <a:ext cx="121379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Estómago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855611" y="3840533"/>
            <a:ext cx="1098378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Duodeno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923027" y="5363924"/>
            <a:ext cx="750526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Colon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499992" y="1484784"/>
            <a:ext cx="306071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4499992" y="1196752"/>
            <a:ext cx="1170513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Factores </a:t>
            </a:r>
          </a:p>
          <a:p>
            <a:r>
              <a:rPr lang="es-VE" sz="1600" b="1" dirty="0" smtClean="0">
                <a:latin typeface="Comic Sans MS" pitchFamily="66" charset="0"/>
              </a:rPr>
              <a:t>hospedero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893151" y="1196752"/>
            <a:ext cx="168507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itchFamily="66" charset="0"/>
              </a:rPr>
              <a:t>Características</a:t>
            </a:r>
          </a:p>
          <a:p>
            <a:r>
              <a:rPr lang="es-VE" sz="1600" b="1" dirty="0" smtClean="0">
                <a:latin typeface="Comic Sans MS" pitchFamily="66" charset="0"/>
              </a:rPr>
              <a:t>Microbiota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302353" y="3100753"/>
            <a:ext cx="1368152" cy="328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4427984" y="4737612"/>
            <a:ext cx="1368152" cy="328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Rectángulo"/>
          <p:cNvSpPr/>
          <p:nvPr/>
        </p:nvSpPr>
        <p:spPr>
          <a:xfrm>
            <a:off x="4491278" y="2060848"/>
            <a:ext cx="1224136" cy="918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4626581" y="2060848"/>
            <a:ext cx="11929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pH Bajo </a:t>
            </a:r>
          </a:p>
          <a:p>
            <a:r>
              <a:rPr lang="es-VE" sz="1400" dirty="0" smtClean="0">
                <a:latin typeface="Comic Sans MS" pitchFamily="66" charset="0"/>
              </a:rPr>
              <a:t>Oxigenación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796135" y="2060848"/>
            <a:ext cx="1751635" cy="918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5724128" y="1844824"/>
            <a:ext cx="1969589" cy="12618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Baja carga bacteriana </a:t>
            </a:r>
          </a:p>
          <a:p>
            <a:r>
              <a:rPr lang="es-VE" sz="1200" dirty="0" smtClean="0">
                <a:latin typeface="Comic Sans MS" pitchFamily="66" charset="0"/>
              </a:rPr>
              <a:t>10</a:t>
            </a:r>
            <a:r>
              <a:rPr lang="es-VE" sz="1200" baseline="30000" dirty="0" smtClean="0">
                <a:latin typeface="Comic Sans MS" pitchFamily="66" charset="0"/>
              </a:rPr>
              <a:t>1</a:t>
            </a:r>
            <a:r>
              <a:rPr lang="es-VE" sz="1200" dirty="0" smtClean="0">
                <a:latin typeface="Comic Sans MS" pitchFamily="66" charset="0"/>
              </a:rPr>
              <a:t>/g</a:t>
            </a:r>
          </a:p>
          <a:p>
            <a:r>
              <a:rPr lang="es-VE" sz="1200" dirty="0" smtClean="0">
                <a:latin typeface="Comic Sans MS" pitchFamily="66" charset="0"/>
              </a:rPr>
              <a:t>Baja a moderada </a:t>
            </a:r>
          </a:p>
          <a:p>
            <a:r>
              <a:rPr lang="es-VE" sz="1200" dirty="0" smtClean="0">
                <a:latin typeface="Comic Sans MS" pitchFamily="66" charset="0"/>
              </a:rPr>
              <a:t>diversidad</a:t>
            </a:r>
          </a:p>
          <a:p>
            <a:r>
              <a:rPr lang="es-VE" sz="1200" dirty="0" smtClean="0">
                <a:latin typeface="Comic Sans MS" pitchFamily="66" charset="0"/>
              </a:rPr>
              <a:t>Predominio </a:t>
            </a:r>
            <a:r>
              <a:rPr lang="es-VE" sz="14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s-VE" sz="1400" b="1" dirty="0" smtClean="0">
                <a:latin typeface="Comic Sans MS" pitchFamily="66" charset="0"/>
              </a:rPr>
              <a:t>, </a:t>
            </a:r>
          </a:p>
          <a:p>
            <a:r>
              <a:rPr lang="es-VE" sz="14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Actinobacteria</a:t>
            </a:r>
            <a:endParaRPr lang="es-VE" sz="14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499992" y="3439546"/>
            <a:ext cx="1224136" cy="1141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4499992" y="3465874"/>
            <a:ext cx="101181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pH neutro</a:t>
            </a:r>
          </a:p>
          <a:p>
            <a:r>
              <a:rPr lang="es-VE" sz="1200" dirty="0" smtClean="0">
                <a:latin typeface="Comic Sans MS" pitchFamily="66" charset="0"/>
              </a:rPr>
              <a:t>Bajo O</a:t>
            </a:r>
            <a:r>
              <a:rPr lang="es-VE" sz="1200" baseline="-25000" dirty="0" smtClean="0">
                <a:latin typeface="Comic Sans MS" pitchFamily="66" charset="0"/>
              </a:rPr>
              <a:t>2</a:t>
            </a:r>
          </a:p>
          <a:p>
            <a:r>
              <a:rPr lang="es-VE" sz="1200" dirty="0" smtClean="0">
                <a:latin typeface="Comic Sans MS" pitchFamily="66" charset="0"/>
              </a:rPr>
              <a:t>Bilis</a:t>
            </a:r>
          </a:p>
          <a:p>
            <a:r>
              <a:rPr lang="es-VE" sz="1200" dirty="0" smtClean="0">
                <a:latin typeface="Comic Sans MS" pitchFamily="66" charset="0"/>
              </a:rPr>
              <a:t>Moco</a:t>
            </a:r>
          </a:p>
          <a:p>
            <a:r>
              <a:rPr lang="es-VE" sz="1200" dirty="0" smtClean="0">
                <a:latin typeface="Comic Sans MS" pitchFamily="66" charset="0"/>
              </a:rPr>
              <a:t>Mono y </a:t>
            </a:r>
          </a:p>
          <a:p>
            <a:r>
              <a:rPr lang="es-VE" sz="1200" dirty="0" smtClean="0">
                <a:latin typeface="Comic Sans MS" pitchFamily="66" charset="0"/>
              </a:rPr>
              <a:t>Disacáridos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670505" y="3211196"/>
            <a:ext cx="1877265" cy="1369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5759320" y="3429000"/>
            <a:ext cx="1934397" cy="12618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Alta carga bacteriana </a:t>
            </a:r>
          </a:p>
          <a:p>
            <a:r>
              <a:rPr lang="es-VE" sz="1200" dirty="0" smtClean="0">
                <a:latin typeface="Comic Sans MS" pitchFamily="66" charset="0"/>
              </a:rPr>
              <a:t>10</a:t>
            </a:r>
            <a:r>
              <a:rPr lang="es-VE" sz="1200" baseline="30000" dirty="0" smtClean="0">
                <a:latin typeface="Comic Sans MS" pitchFamily="66" charset="0"/>
              </a:rPr>
              <a:t>3</a:t>
            </a:r>
            <a:r>
              <a:rPr lang="es-VE" sz="1200" dirty="0" smtClean="0">
                <a:latin typeface="Comic Sans MS" pitchFamily="66" charset="0"/>
              </a:rPr>
              <a:t>/g</a:t>
            </a:r>
          </a:p>
          <a:p>
            <a:r>
              <a:rPr lang="es-VE" sz="1200" dirty="0" smtClean="0">
                <a:latin typeface="Comic Sans MS" pitchFamily="66" charset="0"/>
              </a:rPr>
              <a:t>Baja diversidad</a:t>
            </a:r>
          </a:p>
          <a:p>
            <a:r>
              <a:rPr lang="es-VE" sz="1200" dirty="0" smtClean="0">
                <a:latin typeface="Comic Sans MS" pitchFamily="66" charset="0"/>
              </a:rPr>
              <a:t>Predominio </a:t>
            </a:r>
            <a:r>
              <a:rPr lang="es-VE" sz="14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s-VE" sz="1400" b="1" dirty="0" smtClean="0">
                <a:solidFill>
                  <a:srgbClr val="008000"/>
                </a:solidFill>
                <a:latin typeface="Comic Sans MS" pitchFamily="66" charset="0"/>
              </a:rPr>
              <a:t>, </a:t>
            </a:r>
            <a:r>
              <a:rPr lang="es-VE" sz="1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Proteobacteria</a:t>
            </a:r>
            <a:endParaRPr lang="es-VE" sz="1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499992" y="5065859"/>
            <a:ext cx="1224136" cy="1027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22 CuadroTexto"/>
          <p:cNvSpPr txBox="1"/>
          <p:nvPr/>
        </p:nvSpPr>
        <p:spPr>
          <a:xfrm>
            <a:off x="4499992" y="4804600"/>
            <a:ext cx="13003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pH neutro</a:t>
            </a:r>
          </a:p>
          <a:p>
            <a:r>
              <a:rPr lang="es-VE" sz="1200" dirty="0" smtClean="0">
                <a:latin typeface="Comic Sans MS" pitchFamily="66" charset="0"/>
              </a:rPr>
              <a:t>Bajo O</a:t>
            </a:r>
            <a:r>
              <a:rPr lang="es-VE" sz="1200" baseline="-25000" dirty="0" smtClean="0">
                <a:latin typeface="Comic Sans MS" pitchFamily="66" charset="0"/>
              </a:rPr>
              <a:t>2</a:t>
            </a:r>
          </a:p>
          <a:p>
            <a:r>
              <a:rPr lang="es-VE" sz="1200" dirty="0" smtClean="0">
                <a:latin typeface="Comic Sans MS" pitchFamily="66" charset="0"/>
              </a:rPr>
              <a:t>Bilis</a:t>
            </a:r>
          </a:p>
          <a:p>
            <a:r>
              <a:rPr lang="es-VE" sz="1200" dirty="0" smtClean="0">
                <a:latin typeface="Comic Sans MS" pitchFamily="66" charset="0"/>
              </a:rPr>
              <a:t>Moco</a:t>
            </a:r>
          </a:p>
          <a:p>
            <a:r>
              <a:rPr lang="es-VE" sz="1200" dirty="0" smtClean="0">
                <a:latin typeface="Comic Sans MS" pitchFamily="66" charset="0"/>
              </a:rPr>
              <a:t>Polisacáridos </a:t>
            </a:r>
          </a:p>
          <a:p>
            <a:r>
              <a:rPr lang="es-VE" sz="1200" dirty="0">
                <a:latin typeface="Comic Sans MS" pitchFamily="66" charset="0"/>
              </a:rPr>
              <a:t>i</a:t>
            </a:r>
            <a:r>
              <a:rPr lang="es-VE" sz="1200" dirty="0" smtClean="0">
                <a:latin typeface="Comic Sans MS" pitchFamily="66" charset="0"/>
              </a:rPr>
              <a:t>ndigeribles por</a:t>
            </a:r>
          </a:p>
          <a:p>
            <a:r>
              <a:rPr lang="es-VE" sz="1200" dirty="0" smtClean="0">
                <a:latin typeface="Comic Sans MS" pitchFamily="66" charset="0"/>
              </a:rPr>
              <a:t>hospedero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794946" y="5065859"/>
            <a:ext cx="1801390" cy="936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5670505" y="4876800"/>
            <a:ext cx="2025695" cy="12618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Muy alta carga </a:t>
            </a:r>
          </a:p>
          <a:p>
            <a:r>
              <a:rPr lang="es-VE" sz="1200" dirty="0" smtClean="0">
                <a:latin typeface="Comic Sans MS" pitchFamily="66" charset="0"/>
              </a:rPr>
              <a:t>bacteriana 10</a:t>
            </a:r>
            <a:r>
              <a:rPr lang="es-VE" sz="1200" baseline="30000" dirty="0" smtClean="0">
                <a:latin typeface="Comic Sans MS" pitchFamily="66" charset="0"/>
              </a:rPr>
              <a:t>12</a:t>
            </a:r>
            <a:r>
              <a:rPr lang="es-VE" sz="1200" dirty="0" smtClean="0">
                <a:latin typeface="Comic Sans MS" pitchFamily="66" charset="0"/>
              </a:rPr>
              <a:t>/g</a:t>
            </a:r>
          </a:p>
          <a:p>
            <a:r>
              <a:rPr lang="es-VE" sz="1200" dirty="0" smtClean="0">
                <a:latin typeface="Comic Sans MS" pitchFamily="66" charset="0"/>
              </a:rPr>
              <a:t>Alta diversidad</a:t>
            </a:r>
          </a:p>
          <a:p>
            <a:r>
              <a:rPr lang="es-VE" sz="1200" dirty="0" smtClean="0">
                <a:latin typeface="Comic Sans MS" pitchFamily="66" charset="0"/>
              </a:rPr>
              <a:t>Predominio </a:t>
            </a:r>
          </a:p>
          <a:p>
            <a:r>
              <a:rPr lang="es-VE" sz="14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s-VE" sz="1400" b="1" dirty="0" smtClean="0">
                <a:solidFill>
                  <a:srgbClr val="00B050"/>
                </a:solidFill>
                <a:latin typeface="Comic Sans MS" pitchFamily="66" charset="0"/>
              </a:rPr>
              <a:t>,</a:t>
            </a:r>
            <a:r>
              <a:rPr lang="es-VE" sz="1400" b="1" dirty="0" smtClean="0">
                <a:latin typeface="Comic Sans MS" pitchFamily="66" charset="0"/>
              </a:rPr>
              <a:t> </a:t>
            </a:r>
          </a:p>
          <a:p>
            <a:r>
              <a:rPr lang="es-VE" sz="1400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Bacteroidetes</a:t>
            </a:r>
            <a:endParaRPr lang="es-VE" sz="1400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6" name="25 Conector recto"/>
          <p:cNvCxnSpPr/>
          <p:nvPr/>
        </p:nvCxnSpPr>
        <p:spPr>
          <a:xfrm flipH="1">
            <a:off x="7572053" y="1772816"/>
            <a:ext cx="24283" cy="1309174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7596336" y="3439546"/>
            <a:ext cx="0" cy="1285598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7596336" y="4869160"/>
            <a:ext cx="24408" cy="1296144"/>
          </a:xfrm>
          <a:prstGeom prst="line">
            <a:avLst/>
          </a:prstGeom>
          <a:ln w="57150">
            <a:solidFill>
              <a:srgbClr val="F6C2B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4530275" y="1826296"/>
            <a:ext cx="0" cy="1192395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525945" y="3414139"/>
            <a:ext cx="4330" cy="1311005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4499992" y="4869160"/>
            <a:ext cx="40250" cy="1320435"/>
          </a:xfrm>
          <a:prstGeom prst="line">
            <a:avLst/>
          </a:prstGeom>
          <a:ln w="38100">
            <a:solidFill>
              <a:srgbClr val="F6C2B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5 CuadroTexto"/>
          <p:cNvSpPr txBox="1"/>
          <p:nvPr/>
        </p:nvSpPr>
        <p:spPr>
          <a:xfrm>
            <a:off x="6735968" y="6578521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25 Conector recto"/>
          <p:cNvCxnSpPr/>
          <p:nvPr/>
        </p:nvCxnSpPr>
        <p:spPr>
          <a:xfrm flipH="1" flipV="1">
            <a:off x="4513366" y="3063676"/>
            <a:ext cx="3047344" cy="18314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27 Conector recto"/>
          <p:cNvCxnSpPr/>
          <p:nvPr/>
        </p:nvCxnSpPr>
        <p:spPr>
          <a:xfrm flipH="1">
            <a:off x="4499484" y="4725144"/>
            <a:ext cx="3150982" cy="26328"/>
          </a:xfrm>
          <a:prstGeom prst="line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28 Conector recto"/>
          <p:cNvCxnSpPr/>
          <p:nvPr/>
        </p:nvCxnSpPr>
        <p:spPr>
          <a:xfrm flipH="1" flipV="1">
            <a:off x="4535996" y="6162752"/>
            <a:ext cx="3084748" cy="2552"/>
          </a:xfrm>
          <a:prstGeom prst="line">
            <a:avLst/>
          </a:prstGeom>
          <a:ln w="38100">
            <a:solidFill>
              <a:srgbClr val="F6C2B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1 CuadroTexto"/>
          <p:cNvSpPr txBox="1"/>
          <p:nvPr/>
        </p:nvSpPr>
        <p:spPr>
          <a:xfrm>
            <a:off x="195019" y="4810443"/>
            <a:ext cx="1729961" cy="338554"/>
          </a:xfrm>
          <a:prstGeom prst="rect">
            <a:avLst/>
          </a:prstGeom>
          <a:solidFill>
            <a:srgbClr val="F0CE78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95250" indent="-95250">
              <a:buFont typeface="Arial" panose="020B0604020202020204" pitchFamily="34" charset="0"/>
              <a:buChar char="•"/>
            </a:pPr>
            <a:r>
              <a:rPr lang="es-VE" sz="1600" b="1" dirty="0" err="1" smtClean="0">
                <a:latin typeface="Comic Sans MS" pitchFamily="66" charset="0"/>
              </a:rPr>
              <a:t>Actinobacteria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57" name="8 CuadroTexto"/>
          <p:cNvSpPr txBox="1"/>
          <p:nvPr/>
        </p:nvSpPr>
        <p:spPr>
          <a:xfrm>
            <a:off x="178203" y="4311027"/>
            <a:ext cx="1653017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95250" indent="-95250">
              <a:buFont typeface="Arial" panose="020B0604020202020204" pitchFamily="34" charset="0"/>
              <a:buChar char="•"/>
            </a:pPr>
            <a:r>
              <a:rPr lang="es-VE" sz="1600" b="1" dirty="0" err="1" smtClean="0">
                <a:latin typeface="Comic Sans MS" pitchFamily="66" charset="0"/>
              </a:rPr>
              <a:t>Bacteroidetes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58" name="9 CuadroTexto"/>
          <p:cNvSpPr txBox="1"/>
          <p:nvPr/>
        </p:nvSpPr>
        <p:spPr>
          <a:xfrm>
            <a:off x="173659" y="3842372"/>
            <a:ext cx="1303562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95250" indent="-95250">
              <a:buFont typeface="Arial" panose="020B0604020202020204" pitchFamily="34" charset="0"/>
              <a:buChar char="•"/>
            </a:pPr>
            <a:r>
              <a:rPr lang="es-VE" sz="1600" b="1" dirty="0" err="1" smtClean="0">
                <a:latin typeface="Comic Sans MS" pitchFamily="66" charset="0"/>
              </a:rPr>
              <a:t>Firmicutes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59" name="10 CuadroTexto"/>
          <p:cNvSpPr txBox="1"/>
          <p:nvPr/>
        </p:nvSpPr>
        <p:spPr>
          <a:xfrm>
            <a:off x="180592" y="5300246"/>
            <a:ext cx="1739579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95250" indent="-95250">
              <a:buFont typeface="Arial" panose="020B0604020202020204" pitchFamily="34" charset="0"/>
              <a:buChar char="•"/>
            </a:pPr>
            <a:r>
              <a:rPr lang="es-VE" sz="1600" b="1" dirty="0" err="1" smtClean="0">
                <a:latin typeface="Comic Sans MS" pitchFamily="66" charset="0"/>
              </a:rPr>
              <a:t>Proteobacteria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61" name="1 CuadroTexto"/>
          <p:cNvSpPr txBox="1"/>
          <p:nvPr/>
        </p:nvSpPr>
        <p:spPr>
          <a:xfrm>
            <a:off x="178203" y="3368438"/>
            <a:ext cx="93326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>
                <a:latin typeface="Comic Sans MS" pitchFamily="66" charset="0"/>
              </a:rPr>
              <a:t>Phyla</a:t>
            </a:r>
            <a:r>
              <a:rPr lang="es-VE" sz="2000" b="1" dirty="0" smtClean="0">
                <a:latin typeface="Comic Sans MS" pitchFamily="66" charset="0"/>
              </a:rPr>
              <a:t>: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41" name="18 CuadroTexto"/>
          <p:cNvSpPr txBox="1"/>
          <p:nvPr/>
        </p:nvSpPr>
        <p:spPr>
          <a:xfrm>
            <a:off x="4569537" y="324155"/>
            <a:ext cx="164820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Diferencias </a:t>
            </a:r>
          </a:p>
          <a:p>
            <a:r>
              <a:rPr lang="es-VE" sz="2000" dirty="0" smtClean="0">
                <a:latin typeface="Comic Sans MS" pitchFamily="66" charset="0"/>
              </a:rPr>
              <a:t>regionales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44" name="4 CuadroTexto"/>
          <p:cNvSpPr txBox="1"/>
          <p:nvPr/>
        </p:nvSpPr>
        <p:spPr>
          <a:xfrm>
            <a:off x="151636" y="185975"/>
            <a:ext cx="67197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2" name="18 CuadroTexto"/>
          <p:cNvSpPr txBox="1"/>
          <p:nvPr/>
        </p:nvSpPr>
        <p:spPr>
          <a:xfrm>
            <a:off x="904978" y="195300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39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56" grpId="0" animBg="1"/>
      <p:bldP spid="57" grpId="0" animBg="1"/>
      <p:bldP spid="58" grpId="0" animBg="1"/>
      <p:bldP spid="59" grpId="0" animBg="1"/>
      <p:bldP spid="61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89906" y="922988"/>
            <a:ext cx="6764188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Estómago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</a:p>
          <a:p>
            <a:pPr marL="361950" indent="-361950"/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en-US" sz="1600" dirty="0" err="1" smtClean="0">
                <a:latin typeface="Comic Sans MS" pitchFamily="66" charset="0"/>
              </a:rPr>
              <a:t>Bajo</a:t>
            </a:r>
            <a:r>
              <a:rPr lang="en-US" sz="1600" dirty="0" smtClean="0">
                <a:latin typeface="Comic Sans MS" pitchFamily="66" charset="0"/>
              </a:rPr>
              <a:t> pH, alto O</a:t>
            </a:r>
            <a:r>
              <a:rPr lang="en-US" sz="1600" baseline="-25000" dirty="0" smtClean="0">
                <a:latin typeface="Comic Sans MS" pitchFamily="66" charset="0"/>
              </a:rPr>
              <a:t>2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err="1" smtClean="0">
                <a:latin typeface="Comic Sans MS" pitchFamily="66" charset="0"/>
              </a:rPr>
              <a:t>restringen</a:t>
            </a:r>
            <a:r>
              <a:rPr lang="en-US" sz="1600" dirty="0" smtClean="0">
                <a:latin typeface="Comic Sans MS" pitchFamily="66" charset="0"/>
              </a:rPr>
              <a:t> la </a:t>
            </a:r>
            <a:r>
              <a:rPr lang="en-US" sz="1600" dirty="0" err="1" smtClean="0">
                <a:latin typeface="Comic Sans MS" pitchFamily="66" charset="0"/>
              </a:rPr>
              <a:t>colonización</a:t>
            </a:r>
            <a:r>
              <a:rPr lang="en-US" sz="1600" dirty="0" smtClean="0">
                <a:latin typeface="Comic Sans MS" pitchFamily="66" charset="0"/>
              </a:rPr>
              <a:t> microbial. </a:t>
            </a:r>
          </a:p>
          <a:p>
            <a:pPr marL="361950" indent="-361950"/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en-US" sz="1600" dirty="0" err="1" smtClean="0">
                <a:latin typeface="Comic Sans MS" pitchFamily="66" charset="0"/>
              </a:rPr>
              <a:t>Predominio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y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srgbClr val="E2B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Actinobacteria</a:t>
            </a:r>
            <a:r>
              <a:rPr lang="en-US" sz="1600" dirty="0" smtClean="0">
                <a:solidFill>
                  <a:srgbClr val="E2B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pPr marL="361950" indent="-361950"/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en-US" sz="1600" dirty="0" err="1" smtClean="0">
                <a:latin typeface="Comic Sans MS" pitchFamily="66" charset="0"/>
              </a:rPr>
              <a:t>Diversidad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moderada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err="1" smtClean="0">
                <a:latin typeface="Comic Sans MS" pitchFamily="66" charset="0"/>
              </a:rPr>
              <a:t>aunque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esto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puede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ser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organismos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transitorios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endParaRPr lang="en-US" sz="1000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Duodeno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</a:p>
          <a:p>
            <a:pPr marL="361950" lvl="1"/>
            <a:r>
              <a:rPr lang="en-US" sz="1600" dirty="0" err="1" smtClean="0">
                <a:latin typeface="Comic Sans MS" pitchFamily="66" charset="0"/>
              </a:rPr>
              <a:t>Ácido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neutralizado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err="1" smtClean="0">
                <a:latin typeface="Comic Sans MS" pitchFamily="66" charset="0"/>
              </a:rPr>
              <a:t>bilis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presente</a:t>
            </a:r>
            <a:r>
              <a:rPr lang="en-US" sz="1600" dirty="0" smtClean="0">
                <a:latin typeface="Comic Sans MS" pitchFamily="66" charset="0"/>
              </a:rPr>
              <a:t>, O</a:t>
            </a:r>
            <a:r>
              <a:rPr lang="en-US" sz="1600" baseline="-25000" dirty="0" smtClean="0">
                <a:latin typeface="Comic Sans MS" pitchFamily="66" charset="0"/>
              </a:rPr>
              <a:t>2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reducido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anaerobias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facultativas</a:t>
            </a:r>
            <a:r>
              <a:rPr lang="en-US" sz="1600" dirty="0" smtClean="0">
                <a:latin typeface="Comic Sans MS" pitchFamily="66" charset="0"/>
              </a:rPr>
              <a:t>, y el </a:t>
            </a:r>
            <a:r>
              <a:rPr lang="en-US" sz="1600" dirty="0" err="1" smtClean="0">
                <a:latin typeface="Comic Sans MS" pitchFamily="66" charset="0"/>
              </a:rPr>
              <a:t>epitelio</a:t>
            </a:r>
            <a:r>
              <a:rPr lang="en-US" sz="1600" dirty="0" smtClean="0">
                <a:latin typeface="Comic Sans MS" pitchFamily="66" charset="0"/>
              </a:rPr>
              <a:t> produce moco. La </a:t>
            </a:r>
            <a:r>
              <a:rPr lang="en-US" sz="1600" dirty="0" err="1" smtClean="0">
                <a:latin typeface="Comic Sans MS" pitchFamily="66" charset="0"/>
              </a:rPr>
              <a:t>mayoría</a:t>
            </a:r>
            <a:r>
              <a:rPr lang="en-US" sz="1600" dirty="0" smtClean="0">
                <a:latin typeface="Comic Sans MS" pitchFamily="66" charset="0"/>
              </a:rPr>
              <a:t> de </a:t>
            </a:r>
            <a:r>
              <a:rPr lang="en-US" sz="1600" dirty="0" err="1" smtClean="0">
                <a:latin typeface="Comic Sans MS" pitchFamily="66" charset="0"/>
              </a:rPr>
              <a:t>almidones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digeridos</a:t>
            </a:r>
            <a:r>
              <a:rPr lang="en-US" sz="1600" dirty="0" smtClean="0">
                <a:latin typeface="Comic Sans MS" pitchFamily="66" charset="0"/>
              </a:rPr>
              <a:t> a </a:t>
            </a:r>
            <a:r>
              <a:rPr lang="en-US" sz="1600" dirty="0" err="1" smtClean="0">
                <a:latin typeface="Comic Sans MS" pitchFamily="66" charset="0"/>
              </a:rPr>
              <a:t>monosacáridos</a:t>
            </a:r>
            <a:r>
              <a:rPr lang="en-US" sz="1600" dirty="0" smtClean="0">
                <a:latin typeface="Comic Sans MS" pitchFamily="66" charset="0"/>
              </a:rPr>
              <a:t> y </a:t>
            </a:r>
            <a:r>
              <a:rPr lang="en-US" sz="1600" dirty="0" err="1" smtClean="0">
                <a:latin typeface="Comic Sans MS" pitchFamily="66" charset="0"/>
              </a:rPr>
              <a:t>disacáridos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se </a:t>
            </a:r>
            <a:r>
              <a:rPr lang="en-US" sz="1600" dirty="0" err="1" smtClean="0">
                <a:latin typeface="Comic Sans MS" pitchFamily="66" charset="0"/>
              </a:rPr>
              <a:t>absorben</a:t>
            </a:r>
            <a:r>
              <a:rPr lang="en-US" sz="1600" dirty="0" smtClean="0">
                <a:latin typeface="Comic Sans MS" pitchFamily="66" charset="0"/>
              </a:rPr>
              <a:t> en </a:t>
            </a:r>
            <a:r>
              <a:rPr lang="en-US" sz="1600" dirty="0" err="1" smtClean="0">
                <a:latin typeface="Comic Sans MS" pitchFamily="66" charset="0"/>
              </a:rPr>
              <a:t>intestino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delgado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pPr marL="361950" lvl="1"/>
            <a:r>
              <a:rPr lang="en-US" sz="1600" dirty="0" err="1" smtClean="0">
                <a:latin typeface="Comic Sans MS" pitchFamily="66" charset="0"/>
              </a:rPr>
              <a:t>Predominio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Proteobacteria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y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como</a:t>
            </a:r>
            <a:r>
              <a:rPr lang="en-US" sz="1600" dirty="0" smtClean="0">
                <a:latin typeface="Comic Sans MS" pitchFamily="66" charset="0"/>
              </a:rPr>
              <a:t> los </a:t>
            </a:r>
            <a:r>
              <a:rPr lang="en-US" sz="1600" dirty="0" err="1" smtClean="0">
                <a:latin typeface="Comic Sans MS" pitchFamily="66" charset="0"/>
              </a:rPr>
              <a:t>Lactobacillales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aja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carga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diversidad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bacteriana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  <a:p>
            <a:endParaRPr lang="en-US" sz="1000" dirty="0" smtClean="0">
              <a:solidFill>
                <a:srgbClr val="FF9B9B"/>
              </a:solidFill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</a:t>
            </a:r>
            <a:r>
              <a:rPr lang="en-US" sz="2000" dirty="0" smtClean="0">
                <a:solidFill>
                  <a:srgbClr val="FF9B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61950" lvl="1"/>
            <a:r>
              <a:rPr lang="en-US" sz="1600" b="1" dirty="0" err="1">
                <a:latin typeface="Comic Sans MS" pitchFamily="66" charset="0"/>
              </a:rPr>
              <a:t>P</a:t>
            </a:r>
            <a:r>
              <a:rPr lang="en-US" sz="1600" b="1" dirty="0" err="1" smtClean="0">
                <a:latin typeface="Comic Sans MS" pitchFamily="66" charset="0"/>
              </a:rPr>
              <a:t>olisacáridos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indigeribles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por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hospedero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promueven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rgbClr val="4D7FBB"/>
                </a:solidFill>
                <a:latin typeface="Comic Sans MS" pitchFamily="66" charset="0"/>
              </a:rPr>
              <a:t>Bacteroidetes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y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  <a:latin typeface="Comic Sans MS" pitchFamily="66" charset="0"/>
              </a:rPr>
              <a:t>Firmicutes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como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Clostridiales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pPr marL="361950" lvl="1"/>
            <a:r>
              <a:rPr lang="en-US" sz="1600" b="1" dirty="0" smtClean="0">
                <a:latin typeface="Comic Sans MS" pitchFamily="66" charset="0"/>
              </a:rPr>
              <a:t>Gran </a:t>
            </a:r>
            <a:r>
              <a:rPr lang="en-US" sz="1600" b="1" dirty="0" err="1" smtClean="0">
                <a:latin typeface="Comic Sans MS" pitchFamily="66" charset="0"/>
              </a:rPr>
              <a:t>diversidad</a:t>
            </a:r>
            <a:r>
              <a:rPr lang="en-US" sz="1600" b="1" dirty="0" smtClean="0">
                <a:latin typeface="Comic Sans MS" pitchFamily="66" charset="0"/>
              </a:rPr>
              <a:t> y </a:t>
            </a:r>
            <a:r>
              <a:rPr lang="en-US" sz="1600" b="1" dirty="0" err="1" smtClean="0">
                <a:latin typeface="Comic Sans MS" pitchFamily="66" charset="0"/>
              </a:rPr>
              <a:t>carga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600" b="1" dirty="0" err="1" smtClean="0">
                <a:latin typeface="Comic Sans MS" pitchFamily="66" charset="0"/>
              </a:rPr>
              <a:t>bacteriana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pPr marL="361950" lvl="1"/>
            <a:r>
              <a:rPr lang="en-US" sz="1600" dirty="0">
                <a:latin typeface="Comic Sans MS" pitchFamily="66" charset="0"/>
              </a:rPr>
              <a:t>L</a:t>
            </a:r>
            <a:r>
              <a:rPr lang="en-US" sz="1600" dirty="0" smtClean="0">
                <a:latin typeface="Comic Sans MS" pitchFamily="66" charset="0"/>
              </a:rPr>
              <a:t>a </a:t>
            </a:r>
            <a:r>
              <a:rPr lang="en-US" sz="1600" dirty="0" err="1" smtClean="0">
                <a:latin typeface="Comic Sans MS" pitchFamily="66" charset="0"/>
              </a:rPr>
              <a:t>barrera</a:t>
            </a:r>
            <a:r>
              <a:rPr lang="en-US" sz="1600" dirty="0" smtClean="0">
                <a:latin typeface="Comic Sans MS" pitchFamily="66" charset="0"/>
              </a:rPr>
              <a:t> intestinal y sistema </a:t>
            </a:r>
            <a:r>
              <a:rPr lang="en-US" sz="1600" dirty="0" err="1" smtClean="0">
                <a:latin typeface="Comic Sans MS" pitchFamily="66" charset="0"/>
              </a:rPr>
              <a:t>inmune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influyen</a:t>
            </a:r>
            <a:r>
              <a:rPr lang="en-US" sz="1600" dirty="0" smtClean="0">
                <a:latin typeface="Comic Sans MS" pitchFamily="66" charset="0"/>
              </a:rPr>
              <a:t> en </a:t>
            </a:r>
            <a:r>
              <a:rPr lang="en-US" sz="1600" dirty="0" err="1" smtClean="0">
                <a:latin typeface="Comic Sans MS" pitchFamily="66" charset="0"/>
              </a:rPr>
              <a:t>cuáles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bacterias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pueden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sobrevivir</a:t>
            </a:r>
            <a:r>
              <a:rPr lang="en-US" sz="1600" dirty="0" smtClean="0">
                <a:latin typeface="Comic Sans MS" pitchFamily="66" charset="0"/>
              </a:rPr>
              <a:t> en el </a:t>
            </a:r>
            <a:r>
              <a:rPr lang="en-US" sz="1600" dirty="0" err="1" smtClean="0">
                <a:latin typeface="Comic Sans MS" pitchFamily="66" charset="0"/>
              </a:rPr>
              <a:t>intestino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74751" y="6086950"/>
            <a:ext cx="63837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Ohland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Homeostasis: A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Delicate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Health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Hepatol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;1:28–40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002513" y="254168"/>
            <a:ext cx="3138974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en-US" sz="2200" dirty="0" err="1" smtClean="0">
                <a:solidFill>
                  <a:prstClr val="black"/>
                </a:solidFill>
                <a:latin typeface="Comic Sans MS" pitchFamily="66" charset="0"/>
              </a:rPr>
              <a:t>Diferencias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prstClr val="black"/>
                </a:solidFill>
                <a:latin typeface="Comic Sans MS" pitchFamily="66" charset="0"/>
              </a:rPr>
              <a:t>Regionales</a:t>
            </a:r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63426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52400" y="152400"/>
            <a:ext cx="53412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8 CuadroTexto"/>
          <p:cNvSpPr txBox="1"/>
          <p:nvPr/>
        </p:nvSpPr>
        <p:spPr>
          <a:xfrm>
            <a:off x="798782" y="152400"/>
            <a:ext cx="118241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 </a:t>
            </a:r>
          </a:p>
          <a:p>
            <a:r>
              <a:rPr lang="es-VE" sz="1400" dirty="0" smtClean="0">
                <a:latin typeface="Comic Sans MS" pitchFamily="66" charset="0"/>
              </a:rPr>
              <a:t>Intestinal</a:t>
            </a:r>
          </a:p>
          <a:p>
            <a:r>
              <a:rPr lang="es-VE" sz="1400" b="1" dirty="0" smtClean="0">
                <a:latin typeface="Comic Sans MS" pitchFamily="66" charset="0"/>
              </a:rPr>
              <a:t>Composición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41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is Documentos\EN PROCESO 2013-2014\DIGESTIVO 2014\POSGRADO 2014\TEMAS DIGESTIVO\MICROBIOMA\MICROBIOTA IMAGENES\F1.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5" y="626761"/>
            <a:ext cx="8632850" cy="570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230380" y="6658570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3615" y="5942180"/>
            <a:ext cx="132600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Estómago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779912" y="5942180"/>
            <a:ext cx="2115051" cy="534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3329351" y="5934430"/>
            <a:ext cx="260199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r>
              <a:rPr lang="es-VE" sz="1600" b="1" dirty="0" smtClean="0">
                <a:latin typeface="Comic Sans MS" pitchFamily="66" charset="0"/>
              </a:rPr>
              <a:t>Facultativos anaeróbicos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452320" y="5942180"/>
            <a:ext cx="1436105" cy="488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6739328" y="5906869"/>
            <a:ext cx="233749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</a:t>
            </a:r>
          </a:p>
          <a:p>
            <a:pPr algn="ctr"/>
            <a:r>
              <a:rPr lang="es-VE" sz="1600" b="1" dirty="0" smtClean="0">
                <a:latin typeface="Comic Sans MS" pitchFamily="66" charset="0"/>
              </a:rPr>
              <a:t>Anaeróbicos estrictos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491880" y="1124744"/>
            <a:ext cx="108011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3017292" y="1132870"/>
            <a:ext cx="161935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Composición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55575" y="1029504"/>
            <a:ext cx="75557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76200" y="1173520"/>
            <a:ext cx="128753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Densidad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201110" y="308140"/>
            <a:ext cx="285847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Diferencias regionales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11151" y="6599350"/>
            <a:ext cx="59608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Simrén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Intestinal Microbiota in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bowel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disorders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: a Rome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foundation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report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2013;62:159-76</a:t>
            </a:r>
            <a:endParaRPr lang="es-VE" sz="1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914400" y="1752600"/>
            <a:ext cx="1573225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914400" y="1981200"/>
            <a:ext cx="100599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914400" y="2708920"/>
            <a:ext cx="114300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2209800" y="2708920"/>
            <a:ext cx="1119551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186382" y="3124200"/>
            <a:ext cx="413818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2590800" y="1676400"/>
            <a:ext cx="863683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8" name="12287 Conector recto"/>
          <p:cNvCxnSpPr/>
          <p:nvPr/>
        </p:nvCxnSpPr>
        <p:spPr>
          <a:xfrm flipH="1">
            <a:off x="2590800" y="3429000"/>
            <a:ext cx="90108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743200" y="4572000"/>
            <a:ext cx="1083769" cy="304800"/>
          </a:xfrm>
          <a:prstGeom prst="rect">
            <a:avLst/>
          </a:prstGeom>
          <a:solidFill>
            <a:srgbClr val="FFD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CMM</a:t>
            </a:r>
            <a:endParaRPr lang="es-VE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837437" y="859490"/>
            <a:ext cx="4050988" cy="356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3 CuadroTexto"/>
          <p:cNvSpPr txBox="1"/>
          <p:nvPr/>
        </p:nvSpPr>
        <p:spPr>
          <a:xfrm>
            <a:off x="4760725" y="1417883"/>
            <a:ext cx="1943329" cy="236988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Fact.intrínsecos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Ácido gástrico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0</a:t>
            </a:r>
            <a:r>
              <a:rPr lang="es-VE" sz="1400" baseline="-25000" dirty="0" smtClean="0">
                <a:latin typeface="Comic Sans MS" panose="030F0702030302020204" pitchFamily="66" charset="0"/>
              </a:rPr>
              <a:t>2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Motilidad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Moco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Secreciones GI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Péptidos </a:t>
            </a:r>
            <a:r>
              <a:rPr lang="es-VE" sz="1400" dirty="0" err="1" smtClean="0">
                <a:latin typeface="Comic Sans MS" panose="030F0702030302020204" pitchFamily="66" charset="0"/>
              </a:rPr>
              <a:t>Antimicrob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Inmunidad </a:t>
            </a:r>
          </a:p>
          <a:p>
            <a:pPr algn="l"/>
            <a:r>
              <a:rPr lang="es-VE" sz="1400" b="1" dirty="0" smtClean="0">
                <a:latin typeface="Comic Sans MS" panose="030F0702030302020204" pitchFamily="66" charset="0"/>
              </a:rPr>
              <a:t>(</a:t>
            </a:r>
            <a:r>
              <a:rPr lang="es-VE" sz="1400" b="1" dirty="0" err="1" smtClean="0">
                <a:latin typeface="Comic Sans MS" panose="030F0702030302020204" pitchFamily="66" charset="0"/>
              </a:rPr>
              <a:t>IgA</a:t>
            </a:r>
            <a:r>
              <a:rPr lang="es-VE" sz="1400" b="1" dirty="0" smtClean="0">
                <a:latin typeface="Comic Sans MS" panose="030F0702030302020204" pitchFamily="66" charset="0"/>
              </a:rPr>
              <a:t> secretora)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1" name="6 CuadroTexto"/>
          <p:cNvSpPr txBox="1"/>
          <p:nvPr/>
        </p:nvSpPr>
        <p:spPr>
          <a:xfrm>
            <a:off x="6805618" y="1412776"/>
            <a:ext cx="2057765" cy="236988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Fact. extrínsecos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Dieta pre y </a:t>
            </a:r>
            <a:r>
              <a:rPr lang="es-VE" sz="1400" dirty="0" err="1">
                <a:latin typeface="Comic Sans MS" panose="030F0702030302020204" pitchFamily="66" charset="0"/>
              </a:rPr>
              <a:t>p</a:t>
            </a:r>
            <a:r>
              <a:rPr lang="es-VE" sz="1400" dirty="0" err="1" smtClean="0">
                <a:latin typeface="Comic Sans MS" panose="030F0702030302020204" pitchFamily="66" charset="0"/>
              </a:rPr>
              <a:t>robióticos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l"/>
            <a:r>
              <a:rPr lang="es-VE" sz="1400" dirty="0" err="1" smtClean="0">
                <a:latin typeface="Comic Sans MS" panose="030F0702030302020204" pitchFamily="66" charset="0"/>
              </a:rPr>
              <a:t>PPIs</a:t>
            </a:r>
            <a:r>
              <a:rPr lang="es-VE" sz="1400" dirty="0" smtClean="0">
                <a:latin typeface="Comic Sans MS" panose="030F0702030302020204" pitchFamily="66" charset="0"/>
              </a:rPr>
              <a:t>, </a:t>
            </a:r>
            <a:r>
              <a:rPr lang="es-VE" sz="1400" dirty="0" err="1" smtClean="0">
                <a:latin typeface="Comic Sans MS" panose="030F0702030302020204" pitchFamily="66" charset="0"/>
              </a:rPr>
              <a:t>Bloq</a:t>
            </a:r>
            <a:r>
              <a:rPr lang="es-VE" sz="1400" dirty="0" smtClean="0">
                <a:latin typeface="Comic Sans MS" panose="030F0702030302020204" pitchFamily="66" charset="0"/>
              </a:rPr>
              <a:t>. H</a:t>
            </a:r>
            <a:r>
              <a:rPr lang="es-VE" sz="1400" baseline="-25000" dirty="0" smtClean="0">
                <a:latin typeface="Comic Sans MS" panose="030F0702030302020204" pitchFamily="66" charset="0"/>
              </a:rPr>
              <a:t>2</a:t>
            </a: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Antibióticos</a:t>
            </a:r>
          </a:p>
          <a:p>
            <a:pPr algn="l"/>
            <a:r>
              <a:rPr lang="es-VE" sz="1400" dirty="0" err="1" smtClean="0">
                <a:latin typeface="Comic Sans MS" panose="030F0702030302020204" pitchFamily="66" charset="0"/>
              </a:rPr>
              <a:t>Prokinéticos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Laxantes</a:t>
            </a:r>
          </a:p>
          <a:p>
            <a:pPr algn="l"/>
            <a:r>
              <a:rPr lang="es-VE" sz="1400" dirty="0" err="1" smtClean="0">
                <a:latin typeface="Comic Sans MS" panose="030F0702030302020204" pitchFamily="66" charset="0"/>
              </a:rPr>
              <a:t>Opiodes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algn="l"/>
            <a:r>
              <a:rPr lang="es-VE" sz="1400" dirty="0" smtClean="0">
                <a:latin typeface="Comic Sans MS" panose="030F0702030302020204" pitchFamily="66" charset="0"/>
              </a:rPr>
              <a:t>AINES</a:t>
            </a:r>
          </a:p>
          <a:p>
            <a:pPr algn="l"/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151636" y="185975"/>
            <a:ext cx="67197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8" name="18 CuadroTexto"/>
          <p:cNvSpPr txBox="1"/>
          <p:nvPr/>
        </p:nvSpPr>
        <p:spPr>
          <a:xfrm>
            <a:off x="914400" y="201967"/>
            <a:ext cx="1563418" cy="800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 </a:t>
            </a:r>
          </a:p>
          <a:p>
            <a:r>
              <a:rPr lang="es-VE" sz="14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24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9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05000" y="1632576"/>
            <a:ext cx="5334000" cy="2985433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1000" dirty="0" smtClean="0">
              <a:solidFill>
                <a:schemeClr val="bg1"/>
              </a:solidFill>
              <a:latin typeface="Comic Sans MS" panose="030F0702030302020204" pitchFamily="66" charset="0"/>
              <a:ea typeface="BatangChe" panose="02030609000101010101" pitchFamily="49" charset="-127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“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Descubrimientos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acerca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del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papel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del </a:t>
            </a:r>
            <a:r>
              <a:rPr lang="en-US" sz="2800" dirty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microbiota intestinal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humano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en </a:t>
            </a:r>
            <a:r>
              <a:rPr lang="en-US" sz="2800" dirty="0" err="1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nuestras</a:t>
            </a:r>
            <a:r>
              <a:rPr lang="en-US" sz="2800" dirty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vidas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han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comenzado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a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estremecer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los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fundamentos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 la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medicina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y la </a:t>
            </a:r>
            <a:r>
              <a:rPr 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nutrición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”</a:t>
            </a:r>
          </a:p>
          <a:p>
            <a:pPr algn="ctr"/>
            <a:endParaRPr lang="en-US" sz="1000" dirty="0">
              <a:solidFill>
                <a:schemeClr val="bg1"/>
              </a:solidFill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43200" y="4848337"/>
            <a:ext cx="462944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David Grogan </a:t>
            </a:r>
            <a:endParaRPr lang="es-VE" sz="2000" dirty="0">
              <a:latin typeface="Comic Sans MS" panose="030F0702030302020204" pitchFamily="66" charset="0"/>
            </a:endParaRPr>
          </a:p>
          <a:p>
            <a:pPr algn="r"/>
            <a:r>
              <a:rPr lang="en-US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Microbes </a:t>
            </a:r>
            <a:r>
              <a:rPr lang="en-US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the Gut Are Essential to Our Well-Being. </a:t>
            </a:r>
            <a:endParaRPr lang="en-US" sz="16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Amer. March 1, 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2015</a:t>
            </a:r>
            <a:endParaRPr lang="es-VE" sz="1600" dirty="0">
              <a:solidFill>
                <a:schemeClr val="bg1"/>
              </a:solidFill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753873" y="660599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34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Ximena Laboratorio\En Proceso 2013 y 2014\DIGESTIVO 2014\MICROBIOMA SEMINARIO\MICROBIOTA IMAGENES\nrmicro2746-f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423"/>
          <a:stretch/>
        </p:blipFill>
        <p:spPr bwMode="auto">
          <a:xfrm>
            <a:off x="179512" y="1475610"/>
            <a:ext cx="8544466" cy="477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79657" y="4168913"/>
            <a:ext cx="1215397" cy="707886"/>
          </a:xfrm>
          <a:prstGeom prst="rect">
            <a:avLst/>
          </a:prstGeom>
          <a:solidFill>
            <a:srgbClr val="B3A2C7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Colon </a:t>
            </a:r>
          </a:p>
          <a:p>
            <a:r>
              <a:rPr lang="es-VE" sz="2000" dirty="0" err="1" smtClean="0">
                <a:latin typeface="Comic Sans MS" pitchFamily="66" charset="0"/>
              </a:rPr>
              <a:t>sigmoide</a:t>
            </a:r>
            <a:endParaRPr lang="es-VE" sz="2000" dirty="0">
              <a:latin typeface="Comic Sans MS" pitchFamily="66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5611001" y="1600199"/>
            <a:ext cx="865999" cy="213360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5562600" y="3809999"/>
            <a:ext cx="865999" cy="114300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 flipV="1">
            <a:off x="2362201" y="1600199"/>
            <a:ext cx="1718288" cy="185486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H="1">
            <a:off x="2362201" y="3581399"/>
            <a:ext cx="1828799" cy="13716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745478" y="905652"/>
            <a:ext cx="338906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Diferencias regionales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1600199"/>
            <a:ext cx="2182689" cy="33528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Rectángulo"/>
          <p:cNvSpPr/>
          <p:nvPr/>
        </p:nvSpPr>
        <p:spPr>
          <a:xfrm>
            <a:off x="6477000" y="1600199"/>
            <a:ext cx="2246978" cy="3391251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CuadroTexto"/>
          <p:cNvSpPr txBox="1"/>
          <p:nvPr/>
        </p:nvSpPr>
        <p:spPr>
          <a:xfrm>
            <a:off x="6489792" y="3270393"/>
            <a:ext cx="152157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C. mucosa interna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61146" y="4755177"/>
            <a:ext cx="1801688" cy="369332"/>
          </a:xfrm>
          <a:prstGeom prst="rect">
            <a:avLst/>
          </a:prstGeom>
          <a:solidFill>
            <a:srgbClr val="F79646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Colon proximal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496928" y="4689019"/>
            <a:ext cx="1561178" cy="400110"/>
          </a:xfrm>
          <a:prstGeom prst="rect">
            <a:avLst/>
          </a:prstGeom>
          <a:solidFill>
            <a:srgbClr val="B3A2C7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Colon distal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478403" y="1600199"/>
            <a:ext cx="836441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CuadroTexto"/>
          <p:cNvSpPr txBox="1"/>
          <p:nvPr/>
        </p:nvSpPr>
        <p:spPr>
          <a:xfrm>
            <a:off x="6636122" y="1188431"/>
            <a:ext cx="1928733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Tránsito lento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6478403" y="2947227"/>
            <a:ext cx="1576072" cy="2769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C. mucosa externa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420787" y="2259812"/>
            <a:ext cx="24737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Colonización  fibra y moco</a:t>
            </a:r>
            <a:endParaRPr lang="es-VE" sz="1400" b="1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886200" y="1475600"/>
            <a:ext cx="1371600" cy="1868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Rectángulo"/>
          <p:cNvSpPr/>
          <p:nvPr/>
        </p:nvSpPr>
        <p:spPr>
          <a:xfrm>
            <a:off x="3733800" y="2527629"/>
            <a:ext cx="1524000" cy="558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25 Rectángulo"/>
          <p:cNvSpPr/>
          <p:nvPr/>
        </p:nvSpPr>
        <p:spPr>
          <a:xfrm>
            <a:off x="4823000" y="2947227"/>
            <a:ext cx="4348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26 Rectángulo"/>
          <p:cNvSpPr/>
          <p:nvPr/>
        </p:nvSpPr>
        <p:spPr>
          <a:xfrm>
            <a:off x="2664092" y="4786697"/>
            <a:ext cx="1416397" cy="554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27 Rectángulo"/>
          <p:cNvSpPr/>
          <p:nvPr/>
        </p:nvSpPr>
        <p:spPr>
          <a:xfrm>
            <a:off x="2438400" y="3581399"/>
            <a:ext cx="782945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28 Rectángulo"/>
          <p:cNvSpPr/>
          <p:nvPr/>
        </p:nvSpPr>
        <p:spPr>
          <a:xfrm>
            <a:off x="4572000" y="4800599"/>
            <a:ext cx="507657" cy="216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29 CuadroTexto"/>
          <p:cNvSpPr txBox="1"/>
          <p:nvPr/>
        </p:nvSpPr>
        <p:spPr>
          <a:xfrm>
            <a:off x="2530545" y="4981065"/>
            <a:ext cx="168668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Moco delgado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2664092" y="5605789"/>
            <a:ext cx="3584308" cy="566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32 CuadroTexto"/>
          <p:cNvSpPr txBox="1"/>
          <p:nvPr/>
        </p:nvSpPr>
        <p:spPr>
          <a:xfrm>
            <a:off x="2362200" y="5605789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Glicanos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más solubles</a:t>
            </a:r>
          </a:p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fácilmente digeribles 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4495800" y="5605789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Glicanos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menos solubles</a:t>
            </a:r>
          </a:p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indigeribles 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080489" y="3085727"/>
            <a:ext cx="805029" cy="400110"/>
          </a:xfrm>
          <a:prstGeom prst="rect">
            <a:avLst/>
          </a:prstGeom>
          <a:solidFill>
            <a:srgbClr val="F79646"/>
          </a:solidFill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latin typeface="Comic Sans MS" pitchFamily="66" charset="0"/>
              </a:rPr>
              <a:t>Ileon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79512" y="1581312"/>
            <a:ext cx="1345479" cy="171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222014" y="1209072"/>
            <a:ext cx="2087431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Tránsito rápido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79512" y="2628424"/>
            <a:ext cx="1600579" cy="121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23 CuadroTexto"/>
          <p:cNvSpPr txBox="1"/>
          <p:nvPr/>
        </p:nvSpPr>
        <p:spPr>
          <a:xfrm>
            <a:off x="0" y="2470471"/>
            <a:ext cx="1522491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Comic Sans MS" pitchFamily="66" charset="0"/>
              </a:rPr>
              <a:t>C. Mucosa delgada</a:t>
            </a:r>
            <a:endParaRPr lang="es-VE" sz="1000" b="1" dirty="0">
              <a:latin typeface="Comic Sans MS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257800" y="5106362"/>
            <a:ext cx="990600" cy="194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31 CuadroTexto"/>
          <p:cNvSpPr txBox="1"/>
          <p:nvPr/>
        </p:nvSpPr>
        <p:spPr>
          <a:xfrm>
            <a:off x="4648200" y="4989559"/>
            <a:ext cx="156645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Moco grueso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179512" y="2003236"/>
            <a:ext cx="1342979" cy="711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265044" y="2106313"/>
            <a:ext cx="1571259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Pocas bacterias</a:t>
            </a:r>
          </a:p>
          <a:p>
            <a:r>
              <a:rPr lang="es-VE" sz="1200" dirty="0" smtClean="0">
                <a:latin typeface="Comic Sans MS" pitchFamily="66" charset="0"/>
              </a:rPr>
              <a:t>Metabolismo de glicanos solubles</a:t>
            </a:r>
          </a:p>
        </p:txBody>
      </p:sp>
      <p:sp>
        <p:nvSpPr>
          <p:cNvPr id="40" name="4 CuadroTexto"/>
          <p:cNvSpPr txBox="1"/>
          <p:nvPr/>
        </p:nvSpPr>
        <p:spPr>
          <a:xfrm>
            <a:off x="152400" y="152400"/>
            <a:ext cx="534121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sz="1400" dirty="0" smtClean="0">
                <a:solidFill>
                  <a:prstClr val="white"/>
                </a:solidFill>
                <a:latin typeface="Comic Sans MS" pitchFamily="66" charset="0"/>
              </a:rPr>
              <a:t>B2</a:t>
            </a:r>
            <a:endParaRPr lang="es-VE" sz="1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1" name="18 CuadroTexto"/>
          <p:cNvSpPr txBox="1"/>
          <p:nvPr/>
        </p:nvSpPr>
        <p:spPr>
          <a:xfrm>
            <a:off x="798782" y="150070"/>
            <a:ext cx="1563418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 </a:t>
            </a:r>
          </a:p>
          <a:p>
            <a:r>
              <a:rPr lang="es-VE" sz="1600" dirty="0" smtClean="0">
                <a:latin typeface="Comic Sans MS" pitchFamily="66" charset="0"/>
              </a:rPr>
              <a:t>Intestinal</a:t>
            </a:r>
          </a:p>
          <a:p>
            <a:r>
              <a:rPr lang="es-VE" b="1" dirty="0" smtClean="0">
                <a:latin typeface="Comic Sans MS" pitchFamily="66" charset="0"/>
              </a:rPr>
              <a:t>Composición</a:t>
            </a:r>
            <a:endParaRPr lang="es-VE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20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16" grpId="0" animBg="1"/>
      <p:bldP spid="18" grpId="0" animBg="1"/>
      <p:bldP spid="17" grpId="0" animBg="1"/>
      <p:bldP spid="8" grpId="0" animBg="1"/>
      <p:bldP spid="24" grpId="0" animBg="1"/>
      <p:bldP spid="15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93227" y="6352935"/>
            <a:ext cx="79199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SL. Russell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90: 859–904</a:t>
            </a:r>
          </a:p>
        </p:txBody>
      </p:sp>
      <p:sp>
        <p:nvSpPr>
          <p:cNvPr id="6" name="2 CuadroTexto"/>
          <p:cNvSpPr txBox="1"/>
          <p:nvPr/>
        </p:nvSpPr>
        <p:spPr>
          <a:xfrm>
            <a:off x="7184809" y="6615377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02" y="697923"/>
            <a:ext cx="9144000" cy="485775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685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581400" y="6858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3581400" y="3048000"/>
            <a:ext cx="304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839511" y="113315"/>
            <a:ext cx="7512796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del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ntestinal en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tiempo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espacio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" y="5618730"/>
            <a:ext cx="3419196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Variaciones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número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composición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lo largo del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TGI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333510" y="2593652"/>
            <a:ext cx="286621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Comic Sans MS" panose="030F0702030302020204" pitchFamily="66" charset="0"/>
              </a:rPr>
              <a:t>Variaciones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smtClean="0">
                <a:latin typeface="Comic Sans MS" panose="030F0702030302020204" pitchFamily="66" charset="0"/>
              </a:rPr>
              <a:t>en </a:t>
            </a:r>
            <a:r>
              <a:rPr lang="en-US" sz="1400" b="1" dirty="0" err="1">
                <a:latin typeface="Comic Sans MS" panose="030F0702030302020204" pitchFamily="66" charset="0"/>
              </a:rPr>
              <a:t>composición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err="1">
                <a:latin typeface="Comic Sans MS" panose="030F0702030302020204" pitchFamily="66" charset="0"/>
              </a:rPr>
              <a:t>microbiana</a:t>
            </a:r>
            <a:r>
              <a:rPr lang="en-US" sz="1400" b="1" dirty="0">
                <a:latin typeface="Comic Sans MS" panose="030F0702030302020204" pitchFamily="66" charset="0"/>
              </a:rPr>
              <a:t> en el </a:t>
            </a:r>
            <a:r>
              <a:rPr lang="en-US" sz="1400" b="1" dirty="0" err="1">
                <a:latin typeface="Comic Sans MS" panose="030F0702030302020204" pitchFamily="66" charset="0"/>
              </a:rPr>
              <a:t>intestino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endParaRPr lang="es-VE" sz="1400" b="1" dirty="0"/>
          </a:p>
        </p:txBody>
      </p:sp>
      <p:sp>
        <p:nvSpPr>
          <p:cNvPr id="16" name="Rectángulo 15"/>
          <p:cNvSpPr/>
          <p:nvPr/>
        </p:nvSpPr>
        <p:spPr>
          <a:xfrm>
            <a:off x="5766618" y="5346593"/>
            <a:ext cx="3352800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Comic Sans MS" panose="030F0702030302020204" pitchFamily="66" charset="0"/>
              </a:rPr>
              <a:t>Curso</a:t>
            </a:r>
            <a:r>
              <a:rPr lang="en-US" sz="1400" b="1" dirty="0" smtClean="0">
                <a:latin typeface="Comic Sans MS" panose="030F0702030302020204" pitchFamily="66" charset="0"/>
              </a:rPr>
              <a:t> temporal </a:t>
            </a:r>
            <a:r>
              <a:rPr lang="en-US" sz="1400" b="1" dirty="0">
                <a:latin typeface="Comic Sans MS" panose="030F0702030302020204" pitchFamily="66" charset="0"/>
              </a:rPr>
              <a:t>del </a:t>
            </a:r>
            <a:r>
              <a:rPr lang="en-US" sz="1400" b="1" dirty="0" err="1">
                <a:latin typeface="Comic Sans MS" panose="030F0702030302020204" pitchFamily="66" charset="0"/>
              </a:rPr>
              <a:t>establecimiento</a:t>
            </a:r>
            <a:r>
              <a:rPr lang="en-US" sz="1400" b="1" dirty="0">
                <a:latin typeface="Comic Sans MS" panose="030F0702030302020204" pitchFamily="66" charset="0"/>
              </a:rPr>
              <a:t> y </a:t>
            </a:r>
            <a:r>
              <a:rPr lang="en-US" sz="1400" b="1" dirty="0" err="1">
                <a:latin typeface="Comic Sans MS" panose="030F0702030302020204" pitchFamily="66" charset="0"/>
              </a:rPr>
              <a:t>mantenimiento</a:t>
            </a:r>
            <a:r>
              <a:rPr lang="en-US" sz="1400" b="1" dirty="0">
                <a:latin typeface="Comic Sans MS" panose="030F0702030302020204" pitchFamily="66" charset="0"/>
              </a:rPr>
              <a:t> del microbiota y </a:t>
            </a:r>
            <a:r>
              <a:rPr lang="en-US" sz="1400" b="1" dirty="0" err="1">
                <a:latin typeface="Comic Sans MS" panose="030F0702030302020204" pitchFamily="66" charset="0"/>
              </a:rPr>
              <a:t>factores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err="1">
                <a:latin typeface="Comic Sans MS" panose="030F0702030302020204" pitchFamily="66" charset="0"/>
              </a:rPr>
              <a:t>que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err="1">
                <a:latin typeface="Comic Sans MS" panose="030F0702030302020204" pitchFamily="66" charset="0"/>
              </a:rPr>
              <a:t>influyen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err="1">
                <a:latin typeface="Comic Sans MS" panose="030F0702030302020204" pitchFamily="66" charset="0"/>
              </a:rPr>
              <a:t>su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  <a:r>
              <a:rPr lang="en-US" sz="1400" b="1" dirty="0" err="1">
                <a:latin typeface="Comic Sans MS" panose="030F0702030302020204" pitchFamily="66" charset="0"/>
              </a:rPr>
              <a:t>composición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630620" y="685800"/>
            <a:ext cx="5513380" cy="25908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-9803" y="691366"/>
            <a:ext cx="3429000" cy="49329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640423" y="3357657"/>
            <a:ext cx="5513380" cy="284465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4 CuadroTexto"/>
          <p:cNvSpPr txBox="1"/>
          <p:nvPr/>
        </p:nvSpPr>
        <p:spPr>
          <a:xfrm>
            <a:off x="111989" y="113315"/>
            <a:ext cx="61106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79724" y="721159"/>
            <a:ext cx="791876" cy="345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Rectángulo 3"/>
          <p:cNvSpPr/>
          <p:nvPr/>
        </p:nvSpPr>
        <p:spPr>
          <a:xfrm>
            <a:off x="621165" y="5257800"/>
            <a:ext cx="750435" cy="292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703571" y="5135017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TGI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distal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0" y="1066800"/>
            <a:ext cx="417521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-48019" y="1349899"/>
            <a:ext cx="77107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Aumenta 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Nº 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y </a:t>
            </a:r>
          </a:p>
          <a:p>
            <a:r>
              <a:rPr lang="es-VE" sz="1100" b="1" dirty="0" err="1" smtClean="0">
                <a:latin typeface="Comic Sans MS" panose="030F0702030302020204" pitchFamily="66" charset="0"/>
              </a:rPr>
              <a:t>Diver</a:t>
            </a:r>
            <a:r>
              <a:rPr lang="es-VE" sz="1100" b="1" dirty="0" smtClean="0">
                <a:latin typeface="Comic Sans MS" panose="030F0702030302020204" pitchFamily="66" charset="0"/>
              </a:rPr>
              <a:t>-</a:t>
            </a:r>
          </a:p>
          <a:p>
            <a:r>
              <a:rPr lang="es-VE" sz="1100" b="1" dirty="0" err="1" smtClean="0">
                <a:latin typeface="Comic Sans MS" panose="030F0702030302020204" pitchFamily="66" charset="0"/>
              </a:rPr>
              <a:t>sidad</a:t>
            </a:r>
            <a:endParaRPr lang="es-VE" sz="1100" b="1" dirty="0" smtClean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28944" y="685800"/>
            <a:ext cx="801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TGI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proximal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95400" y="4991414"/>
            <a:ext cx="838200" cy="183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1276842" y="4904781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Células/g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686799" y="1119224"/>
            <a:ext cx="432619" cy="306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8562919" y="1094601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Heces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618063" y="1110984"/>
            <a:ext cx="652121" cy="3144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5876430" y="1110984"/>
            <a:ext cx="959382" cy="314492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7089369" y="1140741"/>
            <a:ext cx="1262127" cy="230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3640423" y="1188702"/>
            <a:ext cx="766217" cy="1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3716714" y="1146357"/>
            <a:ext cx="4714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Epitelio    Superficie epitelial  Capa moco     Luz intestinal 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3657600" y="3725034"/>
            <a:ext cx="457200" cy="16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8686799" y="3725034"/>
            <a:ext cx="432619" cy="16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3657600" y="3613498"/>
            <a:ext cx="6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Nac</a:t>
            </a:r>
            <a:r>
              <a:rPr lang="es-VE" sz="1200" b="1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8495592" y="3667117"/>
            <a:ext cx="787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Muerte 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4023531" y="4097660"/>
            <a:ext cx="1431837" cy="321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3780791" y="4140102"/>
            <a:ext cx="19858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Aumenta Nº y Diversidad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6397113" y="4140102"/>
            <a:ext cx="1744573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CuadroTexto 37"/>
          <p:cNvSpPr txBox="1"/>
          <p:nvPr/>
        </p:nvSpPr>
        <p:spPr>
          <a:xfrm>
            <a:off x="6411542" y="4140102"/>
            <a:ext cx="19858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Nº se mantiene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6149726" y="4569801"/>
            <a:ext cx="2281741" cy="230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5957827" y="4539653"/>
            <a:ext cx="27289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Composición evoluciona continuamente</a:t>
            </a:r>
          </a:p>
        </p:txBody>
      </p:sp>
      <p:sp>
        <p:nvSpPr>
          <p:cNvPr id="43" name="Rectángulo 42"/>
          <p:cNvSpPr/>
          <p:nvPr/>
        </p:nvSpPr>
        <p:spPr>
          <a:xfrm>
            <a:off x="3992468" y="4710608"/>
            <a:ext cx="1768370" cy="975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3771242" y="4774080"/>
            <a:ext cx="182867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Influencias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Colonización materna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Dieta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Exposición al ambiente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Terapias antimicrobianas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2152516" y="1867231"/>
            <a:ext cx="2662908" cy="646331"/>
          </a:xfrm>
          <a:prstGeom prst="rect">
            <a:avLst/>
          </a:prstGeom>
          <a:solidFill>
            <a:srgbClr val="EFC8F0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Más </a:t>
            </a:r>
            <a:r>
              <a:rPr lang="es-VE" sz="1200" dirty="0" err="1">
                <a:latin typeface="Comic Sans MS" panose="030F0702030302020204" pitchFamily="66" charset="0"/>
              </a:rPr>
              <a:t>B</a:t>
            </a:r>
            <a:r>
              <a:rPr lang="es-VE" sz="1200" dirty="0" err="1" smtClean="0">
                <a:latin typeface="Comic Sans MS" panose="030F0702030302020204" pitchFamily="66" charset="0"/>
              </a:rPr>
              <a:t>acteroidetes</a:t>
            </a:r>
            <a:r>
              <a:rPr lang="es-VE" sz="1200" dirty="0" smtClean="0">
                <a:latin typeface="Comic Sans MS" panose="030F0702030302020204" pitchFamily="66" charset="0"/>
              </a:rPr>
              <a:t> en heces/luz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Más </a:t>
            </a:r>
            <a:r>
              <a:rPr lang="es-VE" sz="1200" dirty="0" err="1" smtClean="0">
                <a:latin typeface="Comic Sans MS" panose="030F0702030302020204" pitchFamily="66" charset="0"/>
              </a:rPr>
              <a:t>Firmicutes</a:t>
            </a:r>
            <a:r>
              <a:rPr lang="es-VE" sz="1200" dirty="0" smtClean="0">
                <a:latin typeface="Comic Sans MS" panose="030F0702030302020204" pitchFamily="66" charset="0"/>
              </a:rPr>
              <a:t> en capa de moco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Tomar en cuenta sitio de muestras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25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4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285998" y="5880737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56215" y="1737991"/>
            <a:ext cx="6431569" cy="40010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 endógenos y exógenos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Sexo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latin typeface="Comic Sans MS" panose="030F0702030302020204" pitchFamily="66" charset="0"/>
              </a:rPr>
              <a:t>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Forma de parto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Características genéticas del hospedero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Respuesta inmune del hospedero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Dieta (suplementos, lactancia materna /artificial)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err="1" smtClean="0">
                <a:latin typeface="Comic Sans MS" panose="030F0702030302020204" pitchFamily="66" charset="0"/>
              </a:rPr>
              <a:t>Xenobióticos</a:t>
            </a:r>
            <a:r>
              <a:rPr lang="es-VE" sz="2000" dirty="0" smtClean="0">
                <a:latin typeface="Comic Sans MS" panose="030F0702030302020204" pitchFamily="66" charset="0"/>
              </a:rPr>
              <a:t> (incluyendo antibióticos)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Infecciones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Ritmo circadiano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Exposición microbiana ambiental</a:t>
            </a:r>
          </a:p>
          <a:p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6537281" y="6477000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532385" y="1000077"/>
            <a:ext cx="2079229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>
                <a:latin typeface="Comic Sans MS" pitchFamily="66" charset="0"/>
              </a:rPr>
              <a:t>Influencias</a:t>
            </a: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376092" y="329625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9 Rectángulo"/>
          <p:cNvSpPr/>
          <p:nvPr/>
        </p:nvSpPr>
        <p:spPr>
          <a:xfrm>
            <a:off x="1154004" y="329625"/>
            <a:ext cx="128439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Microbiota Intestinal</a:t>
            </a:r>
            <a:endParaRPr lang="es-VE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1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83541" y="6625105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86000" y="2843480"/>
            <a:ext cx="4572000" cy="2123658"/>
          </a:xfrm>
          <a:prstGeom prst="rect">
            <a:avLst/>
          </a:prstGeom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2400" b="1" dirty="0">
                <a:latin typeface="Comic Sans MS" pitchFamily="66" charset="0"/>
              </a:rPr>
              <a:t>Microbiota sano y balanceado </a:t>
            </a:r>
          </a:p>
          <a:p>
            <a:pPr algn="ctr">
              <a:buClr>
                <a:schemeClr val="accent6">
                  <a:lumMod val="50000"/>
                </a:schemeClr>
              </a:buClr>
              <a:buSzPct val="150000"/>
            </a:pPr>
            <a:endParaRPr lang="es-VE" sz="1200" dirty="0" smtClean="0">
              <a:latin typeface="Comic Sans MS" pitchFamily="66" charset="0"/>
            </a:endParaRPr>
          </a:p>
          <a:p>
            <a:pPr algn="ctr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2400" dirty="0" smtClean="0">
                <a:latin typeface="Comic Sans MS" pitchFamily="66" charset="0"/>
              </a:rPr>
              <a:t>Clave </a:t>
            </a:r>
            <a:r>
              <a:rPr lang="es-VE" sz="2400" dirty="0">
                <a:latin typeface="Comic Sans MS" pitchFamily="66" charset="0"/>
              </a:rPr>
              <a:t>para </a:t>
            </a:r>
            <a:r>
              <a:rPr lang="es-VE" sz="2400" dirty="0" smtClean="0">
                <a:latin typeface="Comic Sans MS" pitchFamily="66" charset="0"/>
              </a:rPr>
              <a:t>adecuadas función </a:t>
            </a:r>
            <a:r>
              <a:rPr lang="es-VE" sz="2400" dirty="0">
                <a:latin typeface="Comic Sans MS" pitchFamily="66" charset="0"/>
              </a:rPr>
              <a:t>digestiva </a:t>
            </a:r>
            <a:r>
              <a:rPr lang="es-VE" sz="2400" dirty="0" smtClean="0">
                <a:latin typeface="Comic Sans MS" pitchFamily="66" charset="0"/>
              </a:rPr>
              <a:t>y comunicación con tracto intestinal, </a:t>
            </a:r>
            <a:r>
              <a:rPr lang="es-VE" sz="2400" dirty="0">
                <a:latin typeface="Comic Sans MS" pitchFamily="66" charset="0"/>
              </a:rPr>
              <a:t>y con órganos y sistemas distantes</a:t>
            </a:r>
          </a:p>
        </p:txBody>
      </p:sp>
      <p:sp>
        <p:nvSpPr>
          <p:cNvPr id="11" name="4 CuadroTexto"/>
          <p:cNvSpPr txBox="1"/>
          <p:nvPr/>
        </p:nvSpPr>
        <p:spPr>
          <a:xfrm>
            <a:off x="1981200" y="942690"/>
            <a:ext cx="702436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22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2813014" y="988857"/>
            <a:ext cx="351797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Intestinal      </a:t>
            </a:r>
            <a:endParaRPr lang="es-VE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400" b="1" dirty="0">
                <a:latin typeface="Comic Sans MS" pitchFamily="66" charset="0"/>
              </a:rPr>
              <a:t>F</a:t>
            </a:r>
            <a:r>
              <a:rPr lang="es-VE" sz="2400" b="1" dirty="0" smtClean="0">
                <a:latin typeface="Comic Sans MS" pitchFamily="66" charset="0"/>
              </a:rPr>
              <a:t>unciones</a:t>
            </a:r>
            <a:endParaRPr lang="es-VE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1981200" y="2166010"/>
            <a:ext cx="51435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Desarrollo </a:t>
            </a:r>
            <a:r>
              <a:rPr lang="es-VE" sz="2400" dirty="0">
                <a:latin typeface="Comic Sans MS" pitchFamily="66" charset="0"/>
              </a:rPr>
              <a:t>y mantenimiento del </a:t>
            </a:r>
            <a:endParaRPr lang="es-VE" sz="2400" dirty="0" smtClean="0">
              <a:latin typeface="Comic Sans MS" pitchFamily="66" charset="0"/>
            </a:endParaRPr>
          </a:p>
          <a:p>
            <a:r>
              <a:rPr lang="es-VE" sz="2400" dirty="0">
                <a:latin typeface="Comic Sans MS" pitchFamily="66" charset="0"/>
              </a:rPr>
              <a:t> </a:t>
            </a:r>
            <a:r>
              <a:rPr lang="es-VE" sz="2400" dirty="0" smtClean="0">
                <a:latin typeface="Comic Sans MS" pitchFamily="66" charset="0"/>
              </a:rPr>
              <a:t>   S. Inmune Entérico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s-VE" dirty="0">
              <a:latin typeface="Comic Sans MS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Defensa del hospedero contra   </a:t>
            </a:r>
          </a:p>
          <a:p>
            <a:pPr algn="l"/>
            <a:r>
              <a:rPr lang="es-VE" sz="2400" dirty="0" smtClean="0">
                <a:latin typeface="Comic Sans MS" pitchFamily="66" charset="0"/>
              </a:rPr>
              <a:t>    patógenos y toxinas</a:t>
            </a:r>
          </a:p>
          <a:p>
            <a:pPr marL="400050" indent="-400050" algn="l">
              <a:buFont typeface="Arial" panose="020B0604020202020204" pitchFamily="34" charset="0"/>
              <a:buChar char="•"/>
            </a:pPr>
            <a:endParaRPr lang="es-VE" dirty="0" smtClean="0">
              <a:latin typeface="Comic Sans MS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Apoyo de la digestión por suplir   </a:t>
            </a:r>
          </a:p>
          <a:p>
            <a:pPr algn="l"/>
            <a:r>
              <a:rPr lang="es-VE" sz="2400" dirty="0" smtClean="0">
                <a:latin typeface="Comic Sans MS" pitchFamily="66" charset="0"/>
              </a:rPr>
              <a:t>    la capacidad enzimática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59632" y="5313529"/>
            <a:ext cx="5824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Bischoff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Intestinal 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permeability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 new target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prevention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BMC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14 (189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DOI: 10.1186/s12876-014-0189-7</a:t>
            </a:r>
            <a:endParaRPr lang="es-VE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9074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387386" y="563433"/>
            <a:ext cx="702436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22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219200" y="609600"/>
            <a:ext cx="351797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Intestinal      </a:t>
            </a:r>
            <a:endParaRPr lang="es-VE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400" b="1" dirty="0">
                <a:latin typeface="Comic Sans MS" pitchFamily="66" charset="0"/>
              </a:rPr>
              <a:t>F</a:t>
            </a:r>
            <a:r>
              <a:rPr lang="es-VE" sz="2400" b="1" dirty="0" smtClean="0">
                <a:latin typeface="Comic Sans MS" pitchFamily="66" charset="0"/>
              </a:rPr>
              <a:t>unciones</a:t>
            </a:r>
            <a:endParaRPr lang="es-VE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801090" y="1752600"/>
            <a:ext cx="5541820" cy="40626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800" b="1" dirty="0" smtClean="0">
              <a:latin typeface="Comic Sans MS" pitchFamily="66" charset="0"/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Inmunidad </a:t>
            </a:r>
            <a:r>
              <a:rPr lang="es-VE" sz="2000" dirty="0">
                <a:latin typeface="Comic Sans MS" pitchFamily="66" charset="0"/>
              </a:rPr>
              <a:t>y </a:t>
            </a:r>
            <a:r>
              <a:rPr lang="es-VE" sz="2000" dirty="0" smtClean="0">
                <a:latin typeface="Comic Sans MS" pitchFamily="66" charset="0"/>
              </a:rPr>
              <a:t>defensa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800" dirty="0">
              <a:latin typeface="Comic Sans MS" pitchFamily="66" charset="0"/>
            </a:endParaRP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b="1" dirty="0">
                <a:latin typeface="Comic Sans MS" pitchFamily="66" charset="0"/>
              </a:rPr>
              <a:t>-Ayuda a combatir agresiones </a:t>
            </a:r>
            <a:r>
              <a:rPr lang="es-VE" dirty="0">
                <a:latin typeface="Comic Sans MS" pitchFamily="66" charset="0"/>
              </a:rPr>
              <a:t>de otros 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>
                <a:latin typeface="Comic Sans MS" pitchFamily="66" charset="0"/>
              </a:rPr>
              <a:t>  microorganismos manteniendo integridad 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>
                <a:latin typeface="Comic Sans MS" pitchFamily="66" charset="0"/>
              </a:rPr>
              <a:t>  de la mucosa intestinal, previene colonización 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>
                <a:latin typeface="Comic Sans MS" pitchFamily="66" charset="0"/>
              </a:rPr>
              <a:t>  de patógenos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b="1" dirty="0" smtClean="0">
                <a:latin typeface="Comic Sans MS" pitchFamily="66" charset="0"/>
              </a:rPr>
              <a:t>-Entrena</a:t>
            </a:r>
            <a:r>
              <a:rPr lang="es-VE" b="1" dirty="0">
                <a:latin typeface="Comic Sans MS" pitchFamily="66" charset="0"/>
              </a:rPr>
              <a:t>, regula el S. Inmune </a:t>
            </a:r>
            <a:r>
              <a:rPr lang="es-VE" dirty="0">
                <a:latin typeface="Comic Sans MS" pitchFamily="66" charset="0"/>
              </a:rPr>
              <a:t>y realiza 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 smtClean="0">
                <a:latin typeface="Comic Sans MS" pitchFamily="66" charset="0"/>
              </a:rPr>
              <a:t>  efecto </a:t>
            </a:r>
            <a:r>
              <a:rPr lang="es-VE" dirty="0">
                <a:latin typeface="Comic Sans MS" pitchFamily="66" charset="0"/>
              </a:rPr>
              <a:t>de barrera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endParaRPr lang="es-VE" dirty="0">
              <a:latin typeface="Comic Sans MS" pitchFamily="66" charset="0"/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Digestión y metabolismo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800" dirty="0" smtClean="0">
              <a:latin typeface="Comic Sans MS" pitchFamily="66" charset="0"/>
            </a:endParaRP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b="1" dirty="0" smtClean="0">
                <a:latin typeface="Comic Sans MS" pitchFamily="66" charset="0"/>
              </a:rPr>
              <a:t>-Ayuda a digerir </a:t>
            </a:r>
            <a:r>
              <a:rPr lang="es-VE" dirty="0" smtClean="0">
                <a:latin typeface="Comic Sans MS" pitchFamily="66" charset="0"/>
              </a:rPr>
              <a:t>comidas que no podemos   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>
                <a:latin typeface="Comic Sans MS" pitchFamily="66" charset="0"/>
              </a:rPr>
              <a:t> </a:t>
            </a:r>
            <a:r>
              <a:rPr lang="es-VE" dirty="0" smtClean="0">
                <a:latin typeface="Comic Sans MS" pitchFamily="66" charset="0"/>
              </a:rPr>
              <a:t> digerir</a:t>
            </a:r>
          </a:p>
          <a:p>
            <a:pPr marL="266700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b="1" dirty="0" smtClean="0">
                <a:latin typeface="Comic Sans MS" pitchFamily="66" charset="0"/>
              </a:rPr>
              <a:t>-Ayuda a producir </a:t>
            </a:r>
            <a:r>
              <a:rPr lang="es-VE" dirty="0" smtClean="0">
                <a:latin typeface="Comic Sans MS" pitchFamily="66" charset="0"/>
              </a:rPr>
              <a:t>vitaminas B y K</a:t>
            </a:r>
          </a:p>
          <a:p>
            <a:pPr>
              <a:buClr>
                <a:schemeClr val="accent6">
                  <a:lumMod val="50000"/>
                </a:schemeClr>
              </a:buClr>
              <a:buSzPct val="150000"/>
            </a:pPr>
            <a:endParaRPr lang="es-VE" sz="1400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583541" y="6625105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472304" y="494575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183860" y="496669"/>
            <a:ext cx="232134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Microbiota Intestinal      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unciones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2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Mis Documentos\EN PROCESO 2013-2014\DIGESTIVO 2014\POSGRADO 2014\TEMAS DIGESTIVO\MICROBIOMA\MICROBIOTA IMAGENES\fphys-02-00094-g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338" r="37331" b="31747"/>
          <a:stretch/>
        </p:blipFill>
        <p:spPr bwMode="auto">
          <a:xfrm>
            <a:off x="3079488" y="885185"/>
            <a:ext cx="2826969" cy="232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824931" y="5043606"/>
            <a:ext cx="5494138" cy="101566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Las </a:t>
            </a:r>
            <a:r>
              <a:rPr lang="en-US" sz="2000" dirty="0" err="1" smtClean="0">
                <a:latin typeface="Comic Sans MS" pitchFamily="66" charset="0"/>
              </a:rPr>
              <a:t>bacterias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comensales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ejercen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una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serie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efectos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estructurales</a:t>
            </a:r>
            <a:r>
              <a:rPr lang="en-US" sz="2000" dirty="0" smtClean="0">
                <a:latin typeface="Comic Sans MS" pitchFamily="66" charset="0"/>
              </a:rPr>
              <a:t>, </a:t>
            </a:r>
            <a:r>
              <a:rPr lang="en-US" sz="2000" dirty="0" err="1" smtClean="0">
                <a:latin typeface="Comic Sans MS" pitchFamily="66" charset="0"/>
              </a:rPr>
              <a:t>protectores</a:t>
            </a:r>
            <a:r>
              <a:rPr lang="en-US" sz="2000" dirty="0" smtClean="0">
                <a:latin typeface="Comic Sans MS" pitchFamily="66" charset="0"/>
              </a:rPr>
              <a:t> y </a:t>
            </a:r>
            <a:r>
              <a:rPr lang="en-US" sz="2000" dirty="0" err="1" smtClean="0">
                <a:latin typeface="Comic Sans MS" pitchFamily="66" charset="0"/>
              </a:rPr>
              <a:t>metabólicos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sobre</a:t>
            </a:r>
            <a:r>
              <a:rPr lang="en-US" sz="2000" dirty="0" smtClean="0">
                <a:latin typeface="Comic Sans MS" pitchFamily="66" charset="0"/>
              </a:rPr>
              <a:t> la mucosa intestinal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771235" y="658100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35951" y="979576"/>
            <a:ext cx="1922141" cy="1297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3001132" y="3187897"/>
            <a:ext cx="2983683" cy="1738938"/>
          </a:xfrm>
          <a:prstGeom prst="rect">
            <a:avLst/>
          </a:prstGeom>
          <a:solidFill>
            <a:srgbClr val="FAC5FB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Protectoras</a:t>
            </a:r>
          </a:p>
          <a:p>
            <a:pPr algn="ctr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Desplazamiento de patógenos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nutrientes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receptores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Producción de factores </a:t>
            </a:r>
          </a:p>
          <a:p>
            <a:pPr marL="185738" indent="-185738"/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antimicrobianos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96548" y="1134748"/>
            <a:ext cx="2876499" cy="3154710"/>
          </a:xfrm>
          <a:prstGeom prst="rect">
            <a:avLst/>
          </a:prstGeom>
          <a:solidFill>
            <a:srgbClr val="E0D2E6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</a:p>
          <a:p>
            <a:pPr algn="ctr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b="1" dirty="0">
                <a:latin typeface="Comic Sans MS" pitchFamily="66" charset="0"/>
              </a:rPr>
              <a:t>Fermentación de residuos no digeribles de dieta y </a:t>
            </a:r>
            <a:r>
              <a:rPr lang="es-VE" b="1" dirty="0" smtClean="0">
                <a:latin typeface="Comic Sans MS" pitchFamily="66" charset="0"/>
              </a:rPr>
              <a:t>moco</a:t>
            </a: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endParaRPr lang="es-VE" sz="800" b="1" dirty="0"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Síntesis </a:t>
            </a:r>
            <a:r>
              <a:rPr lang="es-VE" sz="1400" dirty="0">
                <a:latin typeface="Comic Sans MS" pitchFamily="66" charset="0"/>
              </a:rPr>
              <a:t>de </a:t>
            </a:r>
            <a:r>
              <a:rPr lang="es-VE" sz="1400" dirty="0" smtClean="0">
                <a:latin typeface="Comic Sans MS" pitchFamily="66" charset="0"/>
              </a:rPr>
              <a:t>vitaminas</a:t>
            </a:r>
          </a:p>
          <a:p>
            <a:pPr>
              <a:tabLst>
                <a:tab pos="185738" algn="l"/>
              </a:tabLst>
            </a:pPr>
            <a:endParaRPr lang="es-VE" sz="800" dirty="0"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Control de diferenciación y proliferación epitelial</a:t>
            </a: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endParaRPr lang="es-VE" sz="800" dirty="0" smtClean="0"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Metabolismo de carcinógenos  </a:t>
            </a:r>
          </a:p>
          <a:p>
            <a:pPr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    de la dieta</a:t>
            </a:r>
          </a:p>
          <a:p>
            <a:pPr>
              <a:tabLst>
                <a:tab pos="185738" algn="l"/>
              </a:tabLst>
            </a:pPr>
            <a:endParaRPr lang="es-VE" sz="800" dirty="0" smtClean="0"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Ahorro de energía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7504" y="1231572"/>
            <a:ext cx="2590800" cy="1954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Estructurales</a:t>
            </a:r>
          </a:p>
          <a:p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Fortificación de la barrera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Inducción de </a:t>
            </a:r>
            <a:r>
              <a:rPr lang="es-VE" sz="1400" dirty="0" err="1" smtClean="0">
                <a:latin typeface="Comic Sans MS" pitchFamily="66" charset="0"/>
              </a:rPr>
              <a:t>IgA</a:t>
            </a:r>
            <a:endParaRPr lang="es-VE" sz="1400" dirty="0" smtClean="0">
              <a:latin typeface="Comic Sans MS" pitchFamily="66" charset="0"/>
            </a:endParaRPr>
          </a:p>
          <a:p>
            <a:pPr marL="185738" indent="-185738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Apretamiento de uniones estrechas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Desarrollo sistema inmune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462904" y="6151531"/>
            <a:ext cx="62223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Grenham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Brain–gut–microbe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in health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Front. Physiol., 2011;2:94 </a:t>
            </a:r>
          </a:p>
        </p:txBody>
      </p:sp>
      <p:sp>
        <p:nvSpPr>
          <p:cNvPr id="13" name="4 CuadroTexto"/>
          <p:cNvSpPr txBox="1"/>
          <p:nvPr/>
        </p:nvSpPr>
        <p:spPr>
          <a:xfrm>
            <a:off x="167504" y="144427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879060" y="146521"/>
            <a:ext cx="232134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Intestinal      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unciones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34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50759" y="5127583"/>
            <a:ext cx="4381500" cy="45461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and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6188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33400" y="1850248"/>
            <a:ext cx="4216219" cy="276998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Influencias sobre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Maduración y homeostasis </a:t>
            </a:r>
            <a:r>
              <a:rPr lang="es-VE" b="1" dirty="0" smtClean="0">
                <a:latin typeface="Comic Sans MS" panose="030F0702030302020204" pitchFamily="66" charset="0"/>
              </a:rPr>
              <a:t>inmune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Proliferación</a:t>
            </a:r>
            <a:r>
              <a:rPr lang="es-VE" dirty="0" smtClean="0">
                <a:latin typeface="Comic Sans MS" panose="030F0702030302020204" pitchFamily="66" charset="0"/>
              </a:rPr>
              <a:t> células del hospedero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Vascularización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Señalización </a:t>
            </a:r>
            <a:r>
              <a:rPr lang="es-VE" b="1" dirty="0" smtClean="0">
                <a:latin typeface="Comic Sans MS" panose="030F0702030302020204" pitchFamily="66" charset="0"/>
              </a:rPr>
              <a:t>neurológica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err="1" smtClean="0">
                <a:latin typeface="Comic Sans MS" panose="030F0702030302020204" pitchFamily="66" charset="0"/>
              </a:rPr>
              <a:t>Burden</a:t>
            </a:r>
            <a:r>
              <a:rPr lang="es-VE" dirty="0" smtClean="0">
                <a:latin typeface="Comic Sans MS" panose="030F0702030302020204" pitchFamily="66" charset="0"/>
              </a:rPr>
              <a:t> patógeno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Funciones </a:t>
            </a:r>
            <a:r>
              <a:rPr lang="es-VE" b="1" dirty="0" smtClean="0">
                <a:latin typeface="Comic Sans MS" panose="030F0702030302020204" pitchFamily="66" charset="0"/>
              </a:rPr>
              <a:t>endocrinas</a:t>
            </a:r>
            <a:r>
              <a:rPr lang="es-VE" dirty="0" smtClean="0">
                <a:latin typeface="Comic Sans MS" panose="030F0702030302020204" pitchFamily="66" charset="0"/>
              </a:rPr>
              <a:t> intestinales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Densidad ósea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Biogénesis de </a:t>
            </a:r>
            <a:r>
              <a:rPr lang="es-VE" b="1" dirty="0" smtClean="0">
                <a:latin typeface="Comic Sans MS" panose="030F0702030302020204" pitchFamily="66" charset="0"/>
              </a:rPr>
              <a:t>energía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037184" y="4265084"/>
            <a:ext cx="3268616" cy="13849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Biosíntesis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Vitaminas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Hormonas esteroideas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Neurotransmisores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004896" y="1850248"/>
            <a:ext cx="3300904" cy="22159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Metabolismo</a:t>
            </a:r>
          </a:p>
          <a:p>
            <a:endParaRPr lang="es-VE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Aminoácidos aromáticos y </a:t>
            </a:r>
          </a:p>
          <a:p>
            <a:pPr marL="182563" indent="-182563"/>
            <a:r>
              <a:rPr lang="es-VE" dirty="0" smtClean="0">
                <a:latin typeface="Comic Sans MS" panose="030F0702030302020204" pitchFamily="66" charset="0"/>
              </a:rPr>
              <a:t>     ramificados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Componentes de la dieta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Sales biliares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Drogas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dirty="0" err="1" smtClean="0">
                <a:latin typeface="Comic Sans MS" panose="030F0702030302020204" pitchFamily="66" charset="0"/>
              </a:rPr>
              <a:t>Xenobióticos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548504" y="494575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1 CuadroTexto"/>
          <p:cNvSpPr txBox="1"/>
          <p:nvPr/>
        </p:nvSpPr>
        <p:spPr>
          <a:xfrm>
            <a:off x="1260060" y="496669"/>
            <a:ext cx="232134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Microbiota Intestinal      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unciones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37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0" y="269786"/>
            <a:ext cx="6019800" cy="586930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64924" y="6189550"/>
            <a:ext cx="4141076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750"/>
              </a:spcAft>
            </a:pPr>
            <a:r>
              <a:rPr lang="en-US" sz="11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VB. Young.</a:t>
            </a:r>
            <a:r>
              <a:rPr lang="en-US" sz="11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kern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role of the </a:t>
            </a:r>
            <a:r>
              <a:rPr lang="en-US" sz="1100" i="1" kern="18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kern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human health and disease: an introduction for </a:t>
            </a:r>
            <a:r>
              <a:rPr lang="en-US" sz="1100" i="1" kern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clinicians.</a:t>
            </a:r>
            <a:r>
              <a:rPr lang="es-VE" sz="1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1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BMJ</a:t>
            </a:r>
            <a:r>
              <a:rPr lang="en-US" sz="11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1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;356:j831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66188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7239000" y="300267"/>
            <a:ext cx="145584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38200" y="654210"/>
            <a:ext cx="1676400" cy="353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5746501" y="2997370"/>
            <a:ext cx="751435" cy="31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6065252" y="2779931"/>
            <a:ext cx="1002198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SÍNTESIS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819400" y="3647092"/>
            <a:ext cx="1447800" cy="391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2545080" y="3790716"/>
            <a:ext cx="1768433" cy="4308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100" b="1" dirty="0" smtClean="0">
                <a:latin typeface="Comic Sans MS" panose="030F0702030302020204" pitchFamily="66" charset="0"/>
              </a:rPr>
              <a:t>INTERACCIÓN</a:t>
            </a:r>
          </a:p>
          <a:p>
            <a:pPr algn="ctr"/>
            <a:r>
              <a:rPr lang="es-VE" sz="1100" b="1" dirty="0" smtClean="0">
                <a:latin typeface="Comic Sans MS" panose="030F0702030302020204" pitchFamily="66" charset="0"/>
              </a:rPr>
              <a:t>MICROBIOS/HOSPED.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838200" y="1549545"/>
            <a:ext cx="990600" cy="23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2636520" y="184167"/>
            <a:ext cx="990600" cy="23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4139715" y="538110"/>
            <a:ext cx="990600" cy="23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5087750" y="739072"/>
            <a:ext cx="990600" cy="23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320801" y="1330286"/>
            <a:ext cx="990600" cy="232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1405381" y="1181970"/>
            <a:ext cx="776470" cy="190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454859" y="1523903"/>
            <a:ext cx="1287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Desconjugación</a:t>
            </a:r>
            <a:endParaRPr lang="es-VE" sz="1200" b="1" dirty="0" smtClean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99940" y="1004859"/>
            <a:ext cx="1164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Fermentación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819400" y="138350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Hidrólisis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041296" y="483176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Fisión aromática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087750" y="69464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Reducción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415490" y="1242754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Esterificación</a:t>
            </a:r>
          </a:p>
        </p:txBody>
      </p:sp>
      <p:sp>
        <p:nvSpPr>
          <p:cNvPr id="26" name="4 CuadroTexto"/>
          <p:cNvSpPr txBox="1"/>
          <p:nvPr/>
        </p:nvSpPr>
        <p:spPr>
          <a:xfrm>
            <a:off x="6506000" y="331964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638800" y="2133600"/>
            <a:ext cx="1035381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5354877" y="2084480"/>
            <a:ext cx="191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Vitaminas/cofactores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Aminas </a:t>
            </a:r>
            <a:r>
              <a:rPr lang="es-VE" sz="1200" dirty="0" err="1" smtClean="0">
                <a:latin typeface="Comic Sans MS" panose="030F0702030302020204" pitchFamily="66" charset="0"/>
              </a:rPr>
              <a:t>bioactivas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Polímeros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4635015" y="3441149"/>
            <a:ext cx="1160130" cy="780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4563908" y="3186979"/>
            <a:ext cx="2267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Respuestas epiteliales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err="1">
                <a:latin typeface="Comic Sans MS" panose="030F0702030302020204" pitchFamily="66" charset="0"/>
              </a:rPr>
              <a:t>S</a:t>
            </a:r>
            <a:r>
              <a:rPr lang="es-VE" sz="1200" dirty="0" err="1" smtClean="0">
                <a:latin typeface="Comic Sans MS" panose="030F0702030302020204" pitchFamily="66" charset="0"/>
              </a:rPr>
              <a:t>ialación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Expresión de moco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Receptores de nutrientes</a:t>
            </a: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s-VE" sz="1200" dirty="0" err="1" smtClean="0">
                <a:latin typeface="Comic Sans MS" panose="030F0702030302020204" pitchFamily="66" charset="0"/>
              </a:rPr>
              <a:t>Resp</a:t>
            </a:r>
            <a:r>
              <a:rPr lang="es-VE" sz="1200" dirty="0" smtClean="0">
                <a:latin typeface="Comic Sans MS" panose="030F0702030302020204" pitchFamily="66" charset="0"/>
              </a:rPr>
              <a:t>. Proliferativas (+/-)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192545" y="5257800"/>
            <a:ext cx="1371363" cy="643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3084772" y="5329140"/>
            <a:ext cx="1913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Resp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Inmunes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Desarrollo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err="1" smtClean="0">
                <a:latin typeface="Comic Sans MS" panose="030F0702030302020204" pitchFamily="66" charset="0"/>
              </a:rPr>
              <a:t>Resp</a:t>
            </a:r>
            <a:r>
              <a:rPr lang="es-VE" sz="1200" dirty="0" smtClean="0">
                <a:latin typeface="Comic Sans MS" panose="030F0702030302020204" pitchFamily="66" charset="0"/>
              </a:rPr>
              <a:t>. Inflamatorias (+/-)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1098625" y="1800901"/>
            <a:ext cx="425374" cy="140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50505" y="1778501"/>
            <a:ext cx="918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Proteínas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468211" y="2641012"/>
            <a:ext cx="630414" cy="138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480564" y="2438400"/>
            <a:ext cx="7550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Aminas, 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fenoles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2514600" y="425946"/>
            <a:ext cx="497124" cy="22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6" name="CuadroTexto 35"/>
          <p:cNvSpPr txBox="1"/>
          <p:nvPr/>
        </p:nvSpPr>
        <p:spPr>
          <a:xfrm>
            <a:off x="2117875" y="316004"/>
            <a:ext cx="1032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Ac. grasos cadena corta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1828800" y="971271"/>
            <a:ext cx="628066" cy="131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532769" y="363118"/>
            <a:ext cx="156966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CATABOLISMO/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BIOCONVERSIÓN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1725781" y="805761"/>
            <a:ext cx="8956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Almidón resistente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5087750" y="968513"/>
            <a:ext cx="873088" cy="134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CuadroTexto 39"/>
          <p:cNvSpPr txBox="1"/>
          <p:nvPr/>
        </p:nvSpPr>
        <p:spPr>
          <a:xfrm>
            <a:off x="5111020" y="878174"/>
            <a:ext cx="146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Múltiples metabolitos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4207194" y="773591"/>
            <a:ext cx="555935" cy="250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4035872" y="631126"/>
            <a:ext cx="994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err="1" smtClean="0">
                <a:latin typeface="Comic Sans MS" panose="030F0702030302020204" pitchFamily="66" charset="0"/>
              </a:rPr>
              <a:t>Xenobióticos</a:t>
            </a:r>
            <a:r>
              <a:rPr lang="es-VE" sz="1000" dirty="0" smtClean="0">
                <a:latin typeface="Comic Sans MS" panose="030F0702030302020204" pitchFamily="66" charset="0"/>
              </a:rPr>
              <a:t>,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toxinas</a:t>
            </a:r>
          </a:p>
        </p:txBody>
      </p:sp>
      <p:sp>
        <p:nvSpPr>
          <p:cNvPr id="44" name="Rectángulo 43"/>
          <p:cNvSpPr/>
          <p:nvPr/>
        </p:nvSpPr>
        <p:spPr>
          <a:xfrm>
            <a:off x="3282675" y="598259"/>
            <a:ext cx="595551" cy="137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/>
          <p:cNvSpPr txBox="1"/>
          <p:nvPr/>
        </p:nvSpPr>
        <p:spPr>
          <a:xfrm>
            <a:off x="3065135" y="555538"/>
            <a:ext cx="11798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err="1" smtClean="0">
                <a:latin typeface="Comic Sans MS" panose="030F0702030302020204" pitchFamily="66" charset="0"/>
              </a:rPr>
              <a:t>Fitoestrógenos</a:t>
            </a:r>
            <a:endParaRPr lang="es-VE" sz="1000" dirty="0" smtClean="0">
              <a:latin typeface="Comic Sans MS" panose="030F0702030302020204" pitchFamily="66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3878226" y="1103077"/>
            <a:ext cx="435287" cy="133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CuadroTexto 44"/>
          <p:cNvSpPr txBox="1"/>
          <p:nvPr/>
        </p:nvSpPr>
        <p:spPr>
          <a:xfrm>
            <a:off x="3661568" y="992870"/>
            <a:ext cx="75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err="1" smtClean="0">
                <a:latin typeface="Comic Sans MS" panose="030F0702030302020204" pitchFamily="66" charset="0"/>
              </a:rPr>
              <a:t>Lignanos</a:t>
            </a:r>
            <a:endParaRPr lang="es-VE" sz="1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48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7" grpId="0"/>
      <p:bldP spid="29" grpId="0"/>
      <p:bldP spid="8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01462" y="6308273"/>
            <a:ext cx="4141076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750"/>
              </a:spcAft>
            </a:pPr>
            <a:r>
              <a:rPr lang="en-US" sz="11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VB. Young.</a:t>
            </a:r>
            <a:r>
              <a:rPr lang="en-US" sz="11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kern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role of the </a:t>
            </a:r>
            <a:r>
              <a:rPr lang="en-US" sz="1100" i="1" kern="18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kern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human health and disease: an introduction for </a:t>
            </a:r>
            <a:r>
              <a:rPr lang="en-US" sz="1100" i="1" kern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clinicians.</a:t>
            </a:r>
            <a:r>
              <a:rPr lang="es-VE" sz="1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1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BMJ</a:t>
            </a:r>
            <a:r>
              <a:rPr lang="en-US" sz="11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1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;356:j831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66188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220133" y="855184"/>
            <a:ext cx="145584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228600" y="331964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89524" y="1455460"/>
            <a:ext cx="6305550" cy="48013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tener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actividad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síntesis</a:t>
            </a:r>
            <a:r>
              <a:rPr lang="en-US" b="1" dirty="0" smtClean="0">
                <a:latin typeface="Comic Sans MS" panose="030F0702030302020204" pitchFamily="66" charset="0"/>
              </a:rPr>
              <a:t> o </a:t>
            </a:r>
            <a:r>
              <a:rPr lang="en-US" b="1" dirty="0" err="1" smtClean="0">
                <a:latin typeface="Comic Sans MS" panose="030F0702030302020204" pitchFamily="66" charset="0"/>
              </a:rPr>
              <a:t>catabólica</a:t>
            </a:r>
            <a:r>
              <a:rPr lang="en-US" dirty="0" smtClean="0">
                <a:latin typeface="Comic Sans MS" panose="030F0702030302020204" pitchFamily="66" charset="0"/>
              </a:rPr>
              <a:t> o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directas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hospedero-microbio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Catabolismo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bioconversión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compuestos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derivados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b="1" dirty="0" smtClean="0">
                <a:latin typeface="Comic Sans MS" panose="030F0702030302020204" pitchFamily="66" charset="0"/>
              </a:rPr>
              <a:t> o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hacer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nutrientes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disponibles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alterar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biodisponibilidad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droga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Algunos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sintetizar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importantes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cofactores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moléculas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señalización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bioactivas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</a:rPr>
              <a:t>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aminas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Señalización</a:t>
            </a:r>
            <a:r>
              <a:rPr lang="en-US" b="1" dirty="0" smtClean="0">
                <a:latin typeface="Comic Sans MS" panose="030F0702030302020204" pitchFamily="66" charset="0"/>
              </a:rPr>
              <a:t> entre microbiota y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disparar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alteraciones</a:t>
            </a:r>
            <a:r>
              <a:rPr lang="en-US" b="1" dirty="0" smtClean="0"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</a:rPr>
              <a:t>función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alterada</a:t>
            </a:r>
            <a:r>
              <a:rPr lang="en-US" dirty="0" smtClean="0">
                <a:latin typeface="Comic Sans MS" panose="030F0702030302020204" pitchFamily="66" charset="0"/>
              </a:rPr>
              <a:t> de moco o </a:t>
            </a:r>
            <a:r>
              <a:rPr lang="en-US" dirty="0" err="1" smtClean="0">
                <a:latin typeface="Comic Sans MS" panose="030F0702030302020204" pitchFamily="66" charset="0"/>
              </a:rPr>
              <a:t>alteración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92048" y="378130"/>
            <a:ext cx="457200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Comic Sans MS" panose="030F0702030302020204" pitchFamily="66" charset="0"/>
              </a:rPr>
              <a:t>Funciones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potenciales</a:t>
            </a:r>
            <a:r>
              <a:rPr lang="en-US" sz="2400" dirty="0">
                <a:latin typeface="Comic Sans MS" panose="030F0702030302020204" pitchFamily="66" charset="0"/>
              </a:rPr>
              <a:t> del microbiota </a:t>
            </a:r>
            <a:r>
              <a:rPr lang="en-US" sz="2400" dirty="0" smtClean="0">
                <a:latin typeface="Comic Sans MS" panose="030F0702030302020204" pitchFamily="66" charset="0"/>
              </a:rPr>
              <a:t>local 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200280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771235" y="660628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ximena\Desktop\imagenes microb\Imagen3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428" y="959466"/>
            <a:ext cx="4716808" cy="54321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342175" y="301245"/>
            <a:ext cx="480131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itchFamily="66" charset="0"/>
              </a:rPr>
              <a:t>Microbiota Intestinal</a:t>
            </a:r>
            <a:endParaRPr lang="es-VE" sz="3600" dirty="0"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584467" y="362801"/>
            <a:ext cx="667170" cy="58477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itchFamily="66" charset="0"/>
              </a:rPr>
              <a:t>IB</a:t>
            </a:r>
            <a:endParaRPr lang="es-VE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768499" y="6377396"/>
            <a:ext cx="4067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https://www.nature.com/news/2008/080528/full/453578a.html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 rot="5400000">
            <a:off x="4522806" y="3447107"/>
            <a:ext cx="541847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Microbes in the human gut may offer a wealth of information about health and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disease.ZEPHYR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/SPL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30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71550" y="6186360"/>
            <a:ext cx="7181850" cy="2734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and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7184809" y="6642556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47750" y="1371600"/>
            <a:ext cx="7105650" cy="4632037"/>
          </a:xfrm>
          <a:prstGeom prst="rect">
            <a:avLst/>
          </a:prstGeom>
          <a:solidFill>
            <a:srgbClr val="E9E6D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Millones de años </a:t>
            </a:r>
          </a:p>
          <a:p>
            <a:pPr algn="ctr"/>
            <a:r>
              <a:rPr lang="es-VE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coevolución</a:t>
            </a:r>
            <a:r>
              <a:rPr lang="es-VE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</a:t>
            </a:r>
            <a:r>
              <a:rPr lang="es-VE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icrobiana con mamíferos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han llevado a su interdependencia</a:t>
            </a:r>
          </a:p>
          <a:p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Rol crítico en maduración y continua educación de la </a:t>
            </a:r>
            <a:r>
              <a:rPr lang="es-VE" b="1" dirty="0" smtClean="0">
                <a:latin typeface="Comic Sans MS" panose="030F0702030302020204" pitchFamily="66" charset="0"/>
              </a:rPr>
              <a:t>respuesta inmune del hospedero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Protección contra </a:t>
            </a:r>
            <a:r>
              <a:rPr lang="es-VE" dirty="0" smtClean="0">
                <a:latin typeface="Comic Sans MS" panose="030F0702030302020204" pitchFamily="66" charset="0"/>
              </a:rPr>
              <a:t>exceso de crecimiento de </a:t>
            </a:r>
            <a:r>
              <a:rPr lang="es-VE" b="1" dirty="0" smtClean="0">
                <a:latin typeface="Comic Sans MS" panose="030F0702030302020204" pitchFamily="66" charset="0"/>
              </a:rPr>
              <a:t>patógenos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Influencia en la </a:t>
            </a:r>
            <a:r>
              <a:rPr lang="es-VE" b="1" dirty="0" smtClean="0">
                <a:latin typeface="Comic Sans MS" panose="030F0702030302020204" pitchFamily="66" charset="0"/>
              </a:rPr>
              <a:t>proliferación</a:t>
            </a:r>
            <a:r>
              <a:rPr lang="es-VE" dirty="0" smtClean="0">
                <a:latin typeface="Comic Sans MS" panose="030F0702030302020204" pitchFamily="66" charset="0"/>
              </a:rPr>
              <a:t> de células del hospedero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Regulación de la </a:t>
            </a:r>
            <a:r>
              <a:rPr lang="es-VE" b="1" dirty="0" smtClean="0">
                <a:latin typeface="Comic Sans MS" panose="030F0702030302020204" pitchFamily="66" charset="0"/>
              </a:rPr>
              <a:t>función endocrina</a:t>
            </a:r>
            <a:r>
              <a:rPr lang="es-VE" dirty="0" smtClean="0">
                <a:latin typeface="Comic Sans MS" panose="030F0702030302020204" pitchFamily="66" charset="0"/>
              </a:rPr>
              <a:t> intestinal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Provee </a:t>
            </a:r>
            <a:r>
              <a:rPr lang="es-VE" b="1" dirty="0" smtClean="0">
                <a:latin typeface="Comic Sans MS" panose="030F0702030302020204" pitchFamily="66" charset="0"/>
              </a:rPr>
              <a:t>fuente de energía </a:t>
            </a:r>
            <a:r>
              <a:rPr lang="es-VE" sz="1200" dirty="0" smtClean="0">
                <a:latin typeface="Comic Sans MS" panose="030F0702030302020204" pitchFamily="66" charset="0"/>
              </a:rPr>
              <a:t>(5-10% de los requerimientos diarios de energía del hospedero)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Biosíntesis</a:t>
            </a:r>
            <a:r>
              <a:rPr lang="es-VE" dirty="0" smtClean="0">
                <a:latin typeface="Comic Sans MS" panose="030F0702030302020204" pitchFamily="66" charset="0"/>
              </a:rPr>
              <a:t> de vitaminas, neurotransmisores y otros </a:t>
            </a:r>
            <a:r>
              <a:rPr lang="es-VE" dirty="0">
                <a:latin typeface="Comic Sans MS" panose="030F0702030302020204" pitchFamily="66" charset="0"/>
              </a:rPr>
              <a:t>c</a:t>
            </a:r>
            <a:r>
              <a:rPr lang="es-VE" dirty="0" smtClean="0">
                <a:latin typeface="Comic Sans MS" panose="030F0702030302020204" pitchFamily="66" charset="0"/>
              </a:rPr>
              <a:t>ompuestos con blancos </a:t>
            </a:r>
            <a:r>
              <a:rPr lang="es-VE" dirty="0" smtClean="0">
                <a:latin typeface="Comic Sans MS" panose="030F0702030302020204" pitchFamily="66" charset="0"/>
              </a:rPr>
              <a:t>aún </a:t>
            </a:r>
            <a:r>
              <a:rPr lang="es-VE" dirty="0" smtClean="0">
                <a:latin typeface="Comic Sans MS" panose="030F0702030302020204" pitchFamily="66" charset="0"/>
              </a:rPr>
              <a:t>desconocidos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Metabolismo de </a:t>
            </a:r>
            <a:r>
              <a:rPr lang="es-VE" b="1" dirty="0" smtClean="0">
                <a:latin typeface="Comic Sans MS" panose="030F0702030302020204" pitchFamily="66" charset="0"/>
              </a:rPr>
              <a:t>sales biliare</a:t>
            </a:r>
            <a:r>
              <a:rPr lang="es-VE" dirty="0" smtClean="0">
                <a:latin typeface="Comic Sans MS" panose="030F0702030302020204" pitchFamily="66" charset="0"/>
              </a:rPr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Reacciones a o modificación de drogas </a:t>
            </a:r>
            <a:r>
              <a:rPr lang="es-VE" dirty="0" smtClean="0">
                <a:latin typeface="Comic Sans MS" panose="030F0702030302020204" pitchFamily="66" charset="0"/>
              </a:rPr>
              <a:t>específicas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Eliminación de  toxinas </a:t>
            </a:r>
            <a:r>
              <a:rPr lang="es-VE" dirty="0" smtClean="0">
                <a:latin typeface="Comic Sans MS" panose="030F0702030302020204" pitchFamily="66" charset="0"/>
              </a:rPr>
              <a:t>exógenas</a:t>
            </a:r>
          </a:p>
        </p:txBody>
      </p:sp>
      <p:sp>
        <p:nvSpPr>
          <p:cNvPr id="7" name="4 CuadroTexto"/>
          <p:cNvSpPr txBox="1"/>
          <p:nvPr/>
        </p:nvSpPr>
        <p:spPr>
          <a:xfrm>
            <a:off x="2333756" y="418896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092968" y="404336"/>
            <a:ext cx="295806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Microbiota Intestinal      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s-VE" sz="2200" b="1" dirty="0">
                <a:latin typeface="Comic Sans MS" pitchFamily="66" charset="0"/>
              </a:rPr>
              <a:t>F</a:t>
            </a:r>
            <a:r>
              <a:rPr lang="es-VE" sz="2200" b="1" dirty="0" smtClean="0">
                <a:latin typeface="Comic Sans MS" pitchFamily="66" charset="0"/>
              </a:rPr>
              <a:t>unciones</a:t>
            </a:r>
            <a:endParaRPr lang="es-VE" sz="2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87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7072580" y="6573274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lum bright="-3000" contrast="25000"/>
          </a:blip>
          <a:stretch>
            <a:fillRect/>
          </a:stretch>
        </p:blipFill>
        <p:spPr>
          <a:xfrm>
            <a:off x="2490222" y="354089"/>
            <a:ext cx="4490839" cy="621918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374" y="6022531"/>
            <a:ext cx="2918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microbes as future therapeutics in treating inflammatory and infectious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diseases:Lessons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recent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findings.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Biochem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;61:111–128 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63117" y="285353"/>
            <a:ext cx="1202573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Funciones </a:t>
            </a:r>
          </a:p>
          <a:p>
            <a:r>
              <a:rPr lang="es-VE" sz="1600" dirty="0" smtClean="0">
                <a:latin typeface="Comic Sans MS" pitchFamily="66" charset="0"/>
              </a:rPr>
              <a:t>microbiota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6967081" y="285353"/>
            <a:ext cx="55175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IB2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046096" y="623907"/>
            <a:ext cx="1031115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 rot="20381482">
            <a:off x="2460918" y="579016"/>
            <a:ext cx="1619204" cy="648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2398703" y="1658034"/>
            <a:ext cx="240108" cy="932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 rot="20294709">
            <a:off x="3310800" y="1696424"/>
            <a:ext cx="418243" cy="74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372611" y="1575099"/>
            <a:ext cx="608450" cy="984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 rot="1972549">
            <a:off x="5445992" y="2686799"/>
            <a:ext cx="1170931" cy="1393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6531102" y="2641835"/>
            <a:ext cx="398710" cy="402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 rot="1484695">
            <a:off x="2156367" y="1555649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Disbiosis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Eje microbioma hígado</a:t>
            </a:r>
          </a:p>
        </p:txBody>
      </p:sp>
      <p:sp>
        <p:nvSpPr>
          <p:cNvPr id="12" name="CuadroTexto 11"/>
          <p:cNvSpPr txBox="1"/>
          <p:nvPr/>
        </p:nvSpPr>
        <p:spPr>
          <a:xfrm rot="17600624">
            <a:off x="1511356" y="2325909"/>
            <a:ext cx="1636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Eje intestino pulmón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233851" y="1570774"/>
            <a:ext cx="164660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Obesidad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PPARa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Oxidación </a:t>
            </a:r>
            <a:r>
              <a:rPr lang="es-VE" sz="1200" dirty="0" err="1" smtClean="0">
                <a:latin typeface="Comic Sans MS" panose="030F0702030302020204" pitchFamily="66" charset="0"/>
              </a:rPr>
              <a:t>ac</a:t>
            </a:r>
            <a:r>
              <a:rPr lang="es-VE" sz="1200" dirty="0" smtClean="0">
                <a:latin typeface="Comic Sans MS" panose="030F0702030302020204" pitchFamily="66" charset="0"/>
              </a:rPr>
              <a:t>. grasos</a:t>
            </a:r>
          </a:p>
        </p:txBody>
      </p:sp>
      <p:cxnSp>
        <p:nvCxnSpPr>
          <p:cNvPr id="25" name="Conector recto de flecha 24"/>
          <p:cNvCxnSpPr/>
          <p:nvPr/>
        </p:nvCxnSpPr>
        <p:spPr>
          <a:xfrm flipV="1">
            <a:off x="6233851" y="1570774"/>
            <a:ext cx="0" cy="6035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810723" y="2529100"/>
            <a:ext cx="2060179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Prevención </a:t>
            </a:r>
            <a:r>
              <a:rPr lang="es-VE" sz="1200" dirty="0" smtClean="0">
                <a:latin typeface="Comic Sans MS" panose="030F0702030302020204" pitchFamily="66" charset="0"/>
              </a:rPr>
              <a:t>lesión epitelial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Funciones inmunes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Ayuda en metabolismo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Modulación  </a:t>
            </a:r>
            <a:r>
              <a:rPr lang="es-VE" sz="1200" dirty="0" err="1" smtClean="0">
                <a:latin typeface="Comic Sans MS" panose="030F0702030302020204" pitchFamily="66" charset="0"/>
              </a:rPr>
              <a:t>func</a:t>
            </a:r>
            <a:r>
              <a:rPr lang="es-VE" sz="1200" dirty="0" smtClean="0">
                <a:latin typeface="Comic Sans MS" panose="030F0702030302020204" pitchFamily="66" charset="0"/>
              </a:rPr>
              <a:t>. nerviosa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Síntesis vitaminas y aa.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Angiogénesis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Depósito de grasa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006778" y="408463"/>
            <a:ext cx="117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Eje intestino-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cerebro</a:t>
            </a:r>
          </a:p>
        </p:txBody>
      </p:sp>
      <p:sp>
        <p:nvSpPr>
          <p:cNvPr id="26" name="Rectángulo 25"/>
          <p:cNvSpPr/>
          <p:nvPr/>
        </p:nvSpPr>
        <p:spPr>
          <a:xfrm rot="20619120">
            <a:off x="2931262" y="3546211"/>
            <a:ext cx="431311" cy="610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3187227" y="6096000"/>
            <a:ext cx="2880584" cy="163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2941585" y="6118938"/>
            <a:ext cx="326082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1400" dirty="0">
                <a:latin typeface="Comic Sans MS" panose="030F0702030302020204" pitchFamily="66" charset="0"/>
              </a:rPr>
              <a:t>Efectos microbiota sobre epitelio GI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4735684" y="5760874"/>
            <a:ext cx="1802333" cy="317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2781338" y="4480759"/>
            <a:ext cx="1264758" cy="497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4025034" y="4593056"/>
            <a:ext cx="1412115" cy="322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5494677" y="4515557"/>
            <a:ext cx="1182159" cy="436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34" name="Rectángulo 33"/>
          <p:cNvSpPr/>
          <p:nvPr/>
        </p:nvSpPr>
        <p:spPr>
          <a:xfrm>
            <a:off x="3324611" y="4286737"/>
            <a:ext cx="2438400" cy="194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2526286" y="4049191"/>
            <a:ext cx="294022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Inmunidad antimicrobiana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2121976" y="4435379"/>
            <a:ext cx="122587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Previene crec.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y colonización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854058" y="5583300"/>
            <a:ext cx="1707595" cy="336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2744147" y="5520099"/>
            <a:ext cx="942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>
                <a:latin typeface="Comic Sans MS" panose="030F0702030302020204" pitchFamily="66" charset="0"/>
              </a:rPr>
              <a:t>Inhibición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directa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3575155" y="5560866"/>
            <a:ext cx="101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Modulación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Inmune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393959" y="4368382"/>
            <a:ext cx="1158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c. inmunes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activadas y CK </a:t>
            </a:r>
            <a:r>
              <a:rPr lang="es-VE" sz="1200" dirty="0" err="1">
                <a:latin typeface="Comic Sans MS" panose="030F0702030302020204" pitchFamily="66" charset="0"/>
              </a:rPr>
              <a:t>proinflam</a:t>
            </a:r>
            <a:r>
              <a:rPr lang="es-VE" sz="12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41" name="Rectángulo 40"/>
          <p:cNvSpPr/>
          <p:nvPr/>
        </p:nvSpPr>
        <p:spPr>
          <a:xfrm>
            <a:off x="4609351" y="4483250"/>
            <a:ext cx="8739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Previene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invasores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4669442" y="5676392"/>
            <a:ext cx="965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err="1">
                <a:latin typeface="Comic Sans MS" panose="030F0702030302020204" pitchFamily="66" charset="0"/>
              </a:rPr>
              <a:t>Mantenim</a:t>
            </a:r>
            <a:r>
              <a:rPr lang="es-VE" sz="1200" dirty="0">
                <a:latin typeface="Comic Sans MS" panose="030F0702030302020204" pitchFamily="66" charset="0"/>
              </a:rPr>
              <a:t>.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barrera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5609905" y="5647777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Utilización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nutriente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5502578" y="4415626"/>
            <a:ext cx="11520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Previene crec. </a:t>
            </a:r>
            <a:endParaRPr lang="es-VE" sz="1200" dirty="0" smtClean="0">
              <a:latin typeface="Comic Sans MS" panose="030F0702030302020204" pitchFamily="66" charset="0"/>
            </a:endParaRPr>
          </a:p>
          <a:p>
            <a:r>
              <a:rPr lang="es-VE" sz="1200" dirty="0" smtClean="0">
                <a:latin typeface="Comic Sans MS" panose="030F0702030302020204" pitchFamily="66" charset="0"/>
              </a:rPr>
              <a:t>microbiano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343180" y="4490724"/>
            <a:ext cx="106952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Repara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lesión tejido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480076" y="380316"/>
            <a:ext cx="241604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Liberación de CK inflamatorias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Reclutamiento c. Inmunes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Activación c. </a:t>
            </a:r>
            <a:r>
              <a:rPr lang="es-VE" sz="1200" dirty="0" err="1" smtClean="0">
                <a:latin typeface="Comic Sans MS" panose="030F0702030302020204" pitchFamily="66" charset="0"/>
              </a:rPr>
              <a:t>stellate</a:t>
            </a:r>
            <a:r>
              <a:rPr lang="es-VE" sz="1200" dirty="0" smtClean="0">
                <a:latin typeface="Comic Sans MS" panose="030F0702030302020204" pitchFamily="66" charset="0"/>
              </a:rPr>
              <a:t> hepáticas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Estrés metabólico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0507" y="5126724"/>
            <a:ext cx="2180600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0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PPARa</a:t>
            </a:r>
            <a:r>
              <a:rPr lang="es-VE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1050" dirty="0" err="1">
                <a:latin typeface="Comic Sans MS" panose="030F0702030302020204" pitchFamily="66" charset="0"/>
              </a:rPr>
              <a:t>peroxisome</a:t>
            </a:r>
            <a:r>
              <a:rPr lang="es-VE" sz="1050" dirty="0">
                <a:latin typeface="Comic Sans MS" panose="030F0702030302020204" pitchFamily="66" charset="0"/>
              </a:rPr>
              <a:t> </a:t>
            </a:r>
            <a:r>
              <a:rPr lang="es-VE" sz="1050" dirty="0" err="1">
                <a:latin typeface="Comic Sans MS" panose="030F0702030302020204" pitchFamily="66" charset="0"/>
              </a:rPr>
              <a:t>proliferator</a:t>
            </a:r>
            <a:r>
              <a:rPr lang="es-VE" sz="1050" dirty="0">
                <a:latin typeface="Comic Sans MS" panose="030F0702030302020204" pitchFamily="66" charset="0"/>
              </a:rPr>
              <a:t> </a:t>
            </a:r>
            <a:endParaRPr lang="es-VE" sz="1050" dirty="0" smtClean="0">
              <a:latin typeface="Comic Sans MS" panose="030F0702030302020204" pitchFamily="66" charset="0"/>
            </a:endParaRPr>
          </a:p>
          <a:p>
            <a:r>
              <a:rPr lang="es-VE" sz="1050" dirty="0" err="1" smtClean="0">
                <a:latin typeface="Comic Sans MS" panose="030F0702030302020204" pitchFamily="66" charset="0"/>
              </a:rPr>
              <a:t>activated</a:t>
            </a:r>
            <a:r>
              <a:rPr lang="es-VE" sz="1050" dirty="0" smtClean="0">
                <a:latin typeface="Comic Sans MS" panose="030F0702030302020204" pitchFamily="66" charset="0"/>
              </a:rPr>
              <a:t> </a:t>
            </a:r>
            <a:r>
              <a:rPr lang="es-VE" sz="1050" dirty="0">
                <a:latin typeface="Comic Sans MS" panose="030F0702030302020204" pitchFamily="66" charset="0"/>
              </a:rPr>
              <a:t>receptor </a:t>
            </a:r>
            <a:r>
              <a:rPr lang="es-VE" sz="1050" dirty="0" err="1">
                <a:latin typeface="Comic Sans MS" panose="030F0702030302020204" pitchFamily="66" charset="0"/>
              </a:rPr>
              <a:t>alpha</a:t>
            </a:r>
            <a:r>
              <a:rPr lang="es-VE" sz="1050" dirty="0">
                <a:latin typeface="Comic Sans MS" panose="030F0702030302020204" pitchFamily="66" charset="0"/>
              </a:rPr>
              <a:t> </a:t>
            </a:r>
            <a:r>
              <a:rPr lang="es-VE" sz="1050" dirty="0" smtClean="0">
                <a:latin typeface="Comic Sans MS" panose="030F0702030302020204" pitchFamily="66" charset="0"/>
              </a:rPr>
              <a:t>, factor de transcripción y regulador metabolismo lipídico </a:t>
            </a:r>
            <a:endParaRPr lang="es-VE" sz="105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2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4" grpId="0" animBg="1"/>
      <p:bldP spid="15" grpId="0" animBg="1"/>
      <p:bldP spid="11" grpId="0"/>
      <p:bldP spid="28" grpId="0" animBg="1"/>
      <p:bldP spid="35" grpId="0" animBg="1"/>
      <p:bldP spid="36" grpId="0" animBg="1"/>
      <p:bldP spid="37" grpId="0"/>
      <p:bldP spid="39" grpId="0"/>
      <p:bldP spid="40" grpId="0"/>
      <p:bldP spid="41" grpId="0"/>
      <p:bldP spid="42" grpId="0"/>
      <p:bldP spid="43" grpId="0"/>
      <p:bldP spid="44" grpId="0"/>
      <p:bldP spid="16" grpId="0" animBg="1"/>
      <p:bldP spid="10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6771235" y="655188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1037800" y="282714"/>
            <a:ext cx="145584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304800" y="314411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1371599" y="1104241"/>
            <a:ext cx="640080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intestinal: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Comic Sans MS" panose="030F0702030302020204" pitchFamily="66" charset="0"/>
              </a:rPr>
              <a:t>D</a:t>
            </a:r>
            <a:r>
              <a:rPr lang="en-US" b="1" dirty="0" smtClean="0">
                <a:latin typeface="Comic Sans MS" panose="030F0702030302020204" pitchFamily="66" charset="0"/>
              </a:rPr>
              <a:t>a </a:t>
            </a:r>
            <a:r>
              <a:rPr lang="en-US" b="1" dirty="0" err="1" smtClean="0">
                <a:latin typeface="Comic Sans MS" panose="030F0702030302020204" pitchFamily="66" charset="0"/>
              </a:rPr>
              <a:t>protección</a:t>
            </a:r>
            <a:r>
              <a:rPr lang="en-US" b="1" dirty="0" smtClean="0">
                <a:latin typeface="Comic Sans MS" panose="030F0702030302020204" pitchFamily="66" charset="0"/>
              </a:rPr>
              <a:t> contra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b="1" dirty="0" smtClean="0">
              <a:latin typeface="Comic Sans MS" panose="030F0702030302020204" pitchFamily="66" charset="0"/>
            </a:endParaRPr>
          </a:p>
          <a:p>
            <a:pPr marL="544512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Inhibición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directa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latin typeface="Comic Sans MS" panose="030F0702030302020204" pitchFamily="66" charset="0"/>
              </a:rPr>
              <a:t>crecimiento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colonización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patógenos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competencia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nutrientes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espacio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disponible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544512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Modulación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inmunes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actúan</a:t>
            </a:r>
            <a:r>
              <a:rPr lang="en-US" sz="1600" dirty="0" smtClean="0">
                <a:latin typeface="Comic Sans MS" panose="030F0702030302020204" pitchFamily="66" charset="0"/>
              </a:rPr>
              <a:t> contra </a:t>
            </a:r>
            <a:r>
              <a:rPr lang="en-US" sz="1600" dirty="0" err="1" smtClean="0">
                <a:latin typeface="Comic Sans MS" panose="030F0702030302020204" pitchFamily="66" charset="0"/>
              </a:rPr>
              <a:t>patógenos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pero</a:t>
            </a:r>
            <a:r>
              <a:rPr lang="en-US" sz="1600" dirty="0" smtClean="0">
                <a:latin typeface="Comic Sans MS" panose="030F0702030302020204" pitchFamily="66" charset="0"/>
              </a:rPr>
              <a:t> no contra los </a:t>
            </a:r>
            <a:r>
              <a:rPr lang="en-US" sz="1600" dirty="0" err="1" smtClean="0">
                <a:latin typeface="Comic Sans MS" panose="030F0702030302020204" pitchFamily="66" charset="0"/>
              </a:rPr>
              <a:t>microbios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beneficiosos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hospedero</a:t>
            </a:r>
            <a:endParaRPr lang="en-US" sz="1600" dirty="0">
              <a:latin typeface="Comic Sans MS" panose="030F0702030302020204" pitchFamily="66" charset="0"/>
            </a:endParaRPr>
          </a:p>
          <a:p>
            <a:pPr marL="544512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Fomación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mantenimiento</a:t>
            </a:r>
            <a:r>
              <a:rPr lang="en-US" sz="1600" b="1" dirty="0" smtClean="0">
                <a:latin typeface="Comic Sans MS" panose="030F0702030302020204" pitchFamily="66" charset="0"/>
              </a:rPr>
              <a:t> 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1600" b="1" dirty="0" smtClean="0">
                <a:latin typeface="Comic Sans MS" panose="030F0702030302020204" pitchFamily="66" charset="0"/>
              </a:rPr>
              <a:t> mucosa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restring la </a:t>
            </a:r>
            <a:r>
              <a:rPr lang="en-US" sz="1600" dirty="0" err="1" smtClean="0">
                <a:latin typeface="Comic Sans MS" panose="030F0702030302020204" pitchFamily="66" charset="0"/>
              </a:rPr>
              <a:t>entrada</a:t>
            </a:r>
            <a:r>
              <a:rPr lang="en-US" sz="1600" dirty="0" smtClean="0">
                <a:latin typeface="Comic Sans MS" panose="030F0702030302020204" pitchFamily="66" charset="0"/>
              </a:rPr>
              <a:t> de los </a:t>
            </a:r>
            <a:r>
              <a:rPr lang="en-US" sz="1600" dirty="0" err="1" smtClean="0">
                <a:latin typeface="Comic Sans MS" panose="030F0702030302020204" pitchFamily="66" charset="0"/>
              </a:rPr>
              <a:t>patógenos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invasores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544512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Utilización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nutrientes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disponibles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1600" dirty="0" smtClean="0">
                <a:latin typeface="Comic Sans MS" panose="030F0702030302020204" pitchFamily="66" charset="0"/>
              </a:rPr>
              <a:t> para el </a:t>
            </a:r>
            <a:r>
              <a:rPr lang="en-US" sz="1600" dirty="0" err="1" smtClean="0">
                <a:latin typeface="Comic Sans MS" panose="030F0702030302020204" pitchFamily="66" charset="0"/>
              </a:rPr>
              <a:t>crecimiento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organismos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patógenos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reparación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tej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latin typeface="Comic Sans MS" panose="030F0702030302020204" pitchFamily="66" charset="0"/>
              </a:rPr>
              <a:t>dañado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rabicPeriod"/>
            </a:pPr>
            <a:endParaRPr lang="en-US" sz="9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err="1">
                <a:latin typeface="Comic Sans MS" panose="030F0702030302020204" pitchFamily="66" charset="0"/>
              </a:rPr>
              <a:t>R</a:t>
            </a:r>
            <a:r>
              <a:rPr lang="en-US" b="1" dirty="0" err="1" smtClean="0">
                <a:latin typeface="Comic Sans MS" panose="030F0702030302020204" pitchFamily="66" charset="0"/>
              </a:rPr>
              <a:t>egula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función</a:t>
            </a:r>
            <a:r>
              <a:rPr lang="en-US" b="1" dirty="0" smtClean="0">
                <a:latin typeface="Comic Sans MS" panose="030F0702030302020204" pitchFamily="66" charset="0"/>
              </a:rPr>
              <a:t> cerebral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eje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cerebro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gobernando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modificación</a:t>
            </a:r>
            <a:r>
              <a:rPr lang="en-US" dirty="0" smtClean="0">
                <a:latin typeface="Comic Sans MS" panose="030F0702030302020204" pitchFamily="66" charset="0"/>
              </a:rPr>
              <a:t> del sistema </a:t>
            </a:r>
            <a:r>
              <a:rPr lang="en-US" dirty="0" err="1" smtClean="0">
                <a:latin typeface="Comic Sans MS" panose="030F0702030302020204" pitchFamily="66" charset="0"/>
              </a:rPr>
              <a:t>nervioso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cognitiva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97574" y="6305665"/>
            <a:ext cx="53488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microbes as future therapeutics in treating inflammatory and infectious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diseases:Lessons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recent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Biochem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2018;61:111–128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2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6771235" y="655188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914400" y="152400"/>
            <a:ext cx="145584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6" name="4 CuadroTexto"/>
          <p:cNvSpPr txBox="1"/>
          <p:nvPr/>
        </p:nvSpPr>
        <p:spPr>
          <a:xfrm>
            <a:off x="181400" y="184097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1371600" y="1273820"/>
            <a:ext cx="6553200" cy="41857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 intestinal:</a:t>
            </a:r>
          </a:p>
          <a:p>
            <a:pPr marL="342900" indent="-342900">
              <a:buFont typeface="+mj-lt"/>
              <a:buAutoNum type="arabicPeriod" startAt="3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b="1" dirty="0" err="1" smtClean="0">
                <a:latin typeface="Comic Sans MS" panose="030F0702030302020204" pitchFamily="66" charset="0"/>
              </a:rPr>
              <a:t>Influye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funciones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metabólicas</a:t>
            </a:r>
            <a:r>
              <a:rPr lang="en-US" dirty="0" smtClean="0">
                <a:latin typeface="Comic Sans MS" panose="030F0702030302020204" pitchFamily="66" charset="0"/>
              </a:rPr>
              <a:t> y  </a:t>
            </a:r>
            <a:r>
              <a:rPr lang="en-US" dirty="0" err="1" smtClean="0">
                <a:latin typeface="Comic Sans MS" panose="030F0702030302020204" pitchFamily="66" charset="0"/>
              </a:rPr>
              <a:t>bioquímicas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establecimiento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eje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hígado</a:t>
            </a:r>
            <a:r>
              <a:rPr lang="en-US" dirty="0" smtClean="0">
                <a:latin typeface="Comic Sans MS" panose="030F0702030302020204" pitchFamily="66" charset="0"/>
              </a:rPr>
              <a:t> microbioma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regular </a:t>
            </a:r>
            <a:r>
              <a:rPr lang="en-US" b="1" dirty="0" err="1" smtClean="0">
                <a:latin typeface="Comic Sans MS" panose="030F0702030302020204" pitchFamily="66" charset="0"/>
              </a:rPr>
              <a:t>función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cardíaca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 err="1" smtClean="0">
                <a:latin typeface="Comic Sans MS" panose="030F0702030302020204" pitchFamily="66" charset="0"/>
              </a:rPr>
              <a:t>Potencialmente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regula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b="1" dirty="0" err="1" smtClean="0">
                <a:latin typeface="Comic Sans MS" panose="030F0702030302020204" pitchFamily="66" charset="0"/>
              </a:rPr>
              <a:t>vigilancia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inmune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pulmones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eje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intestino-pulmón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 err="1" smtClean="0">
                <a:latin typeface="Comic Sans MS" panose="030F0702030302020204" pitchFamily="66" charset="0"/>
              </a:rPr>
              <a:t>Juega</a:t>
            </a:r>
            <a:r>
              <a:rPr lang="en-US" b="1" dirty="0" smtClean="0">
                <a:latin typeface="Comic Sans MS" panose="030F0702030302020204" pitchFamily="66" charset="0"/>
              </a:rPr>
              <a:t> roles </a:t>
            </a:r>
            <a:r>
              <a:rPr lang="en-US" dirty="0" err="1" smtClean="0">
                <a:latin typeface="Comic Sans MS" panose="030F0702030302020204" pitchFamily="66" charset="0"/>
              </a:rPr>
              <a:t>esenciales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mantenimiento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fisiología</a:t>
            </a:r>
            <a:r>
              <a:rPr lang="en-US" b="1" dirty="0" smtClean="0">
                <a:latin typeface="Comic Sans MS" panose="030F0702030302020204" pitchFamily="66" charset="0"/>
              </a:rPr>
              <a:t> e </a:t>
            </a:r>
            <a:r>
              <a:rPr lang="en-US" b="1" dirty="0" err="1" smtClean="0">
                <a:latin typeface="Comic Sans MS" panose="030F0702030302020204" pitchFamily="66" charset="0"/>
              </a:rPr>
              <a:t>inmunidad</a:t>
            </a:r>
            <a:r>
              <a:rPr lang="en-US" b="1" dirty="0" smtClean="0">
                <a:latin typeface="Comic Sans MS" panose="030F0702030302020204" pitchFamily="66" charset="0"/>
              </a:rPr>
              <a:t> renal</a:t>
            </a:r>
          </a:p>
          <a:p>
            <a:pPr marL="342900" indent="-342900">
              <a:buFont typeface="+mj-lt"/>
              <a:buAutoNum type="arabicPeriod" startAt="4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 err="1" smtClean="0">
                <a:latin typeface="Comic Sans MS" panose="030F0702030302020204" pitchFamily="66" charset="0"/>
              </a:rPr>
              <a:t>Mantiene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próstata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sana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previene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cáncer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endParaRPr lang="en-US" sz="1200" dirty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 err="1" smtClean="0">
                <a:latin typeface="Comic Sans MS" panose="030F0702030302020204" pitchFamily="66" charset="0"/>
              </a:rPr>
              <a:t>Regula</a:t>
            </a:r>
            <a:r>
              <a:rPr lang="en-US" b="1" dirty="0" smtClean="0">
                <a:latin typeface="Comic Sans MS" panose="030F0702030302020204" pitchFamily="66" charset="0"/>
              </a:rPr>
              <a:t>  el </a:t>
            </a:r>
            <a:r>
              <a:rPr lang="en-US" b="1" dirty="0" err="1" smtClean="0">
                <a:latin typeface="Comic Sans MS" panose="030F0702030302020204" pitchFamily="66" charset="0"/>
              </a:rPr>
              <a:t>tono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del </a:t>
            </a:r>
            <a:r>
              <a:rPr lang="en-US" b="1" dirty="0" err="1" smtClean="0">
                <a:latin typeface="Comic Sans MS" panose="030F0702030302020204" pitchFamily="66" charset="0"/>
              </a:rPr>
              <a:t>metabolismo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lipídico</a:t>
            </a:r>
            <a:r>
              <a:rPr lang="en-US" b="1" dirty="0" smtClean="0">
                <a:latin typeface="Comic Sans MS" panose="030F0702030302020204" pitchFamily="66" charset="0"/>
              </a:rPr>
              <a:t> y homeostasis de </a:t>
            </a:r>
            <a:r>
              <a:rPr lang="en-US" b="1" dirty="0" err="1" smtClean="0">
                <a:latin typeface="Comic Sans MS" panose="030F0702030302020204" pitchFamily="66" charset="0"/>
              </a:rPr>
              <a:t>insulina</a:t>
            </a:r>
            <a:r>
              <a:rPr lang="es-VE" b="1" dirty="0" smtClean="0">
                <a:latin typeface="Comic Sans MS" panose="030F0702030302020204" pitchFamily="66" charset="0"/>
              </a:rPr>
              <a:t>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73774" y="5657671"/>
            <a:ext cx="53488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Mukherjee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microbes as future therapeutics in treating inflammatory and infectious 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diseases:Lessons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recent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Biochem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;61:111–128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1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-27039" y="664255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52" y="343450"/>
            <a:ext cx="8490895" cy="589148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</p:pic>
      <p:sp>
        <p:nvSpPr>
          <p:cNvPr id="6" name="Rectángulo 5"/>
          <p:cNvSpPr/>
          <p:nvPr/>
        </p:nvSpPr>
        <p:spPr>
          <a:xfrm>
            <a:off x="212538" y="6269308"/>
            <a:ext cx="527386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</a:t>
            </a:r>
            <a:r>
              <a:rPr lang="es-VE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LC.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s-VE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2010; 90: 859–904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52400" y="152400"/>
            <a:ext cx="38100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Contribuciones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microbiota 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 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fisiología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464649" y="4115651"/>
            <a:ext cx="279838" cy="21781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7473081" y="4702371"/>
            <a:ext cx="279838" cy="2090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7473081" y="5189369"/>
            <a:ext cx="279838" cy="18187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7752919" y="4010296"/>
            <a:ext cx="119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Componentes o productos </a:t>
            </a:r>
          </a:p>
          <a:p>
            <a:r>
              <a:rPr lang="es-VE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endParaRPr lang="es-VE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745211" y="4653955"/>
            <a:ext cx="11996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Efectos sobre 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endParaRPr lang="es-VE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689559" y="5616771"/>
            <a:ext cx="2336881" cy="10618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SCFA: ac. </a:t>
            </a:r>
            <a:r>
              <a:rPr lang="en-US" sz="9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</a:t>
            </a:r>
            <a:r>
              <a:rPr lang="en-US" sz="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rasos</a:t>
            </a:r>
            <a:r>
              <a:rPr lang="en-US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cad </a:t>
            </a:r>
            <a:r>
              <a:rPr lang="en-US" sz="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corta</a:t>
            </a:r>
            <a:endParaRPr lang="en-US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</a:t>
            </a:r>
            <a:r>
              <a:rPr lang="en-US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péptidos antimicrobianos</a:t>
            </a:r>
          </a:p>
          <a:p>
            <a:r>
              <a:rPr lang="es-VE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DC: 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dendríticas; </a:t>
            </a:r>
            <a:r>
              <a:rPr lang="es-VE" sz="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Gm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Gram 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–</a:t>
            </a:r>
          </a:p>
          <a:p>
            <a:r>
              <a:rPr lang="es-VE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HPA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eje hipotálamo-pituitaria-adrenal</a:t>
            </a:r>
            <a:r>
              <a:rPr lang="es-VE" sz="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; </a:t>
            </a: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Iap</a:t>
            </a:r>
            <a:r>
              <a:rPr lang="es-VE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fosfatasa alcalina intestinal </a:t>
            </a:r>
          </a:p>
          <a:p>
            <a:r>
              <a:rPr lang="es-VE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PG: </a:t>
            </a:r>
            <a:r>
              <a:rPr lang="es-VE" sz="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peptidoglicano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; </a:t>
            </a:r>
            <a:r>
              <a:rPr lang="es-VE" sz="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PSA:</a:t>
            </a:r>
            <a:r>
              <a:rPr lang="es-VE" sz="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polisacárido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</a:t>
            </a:r>
          </a:p>
          <a:p>
            <a:r>
              <a:rPr lang="es-VE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LPS</a:t>
            </a:r>
            <a:r>
              <a:rPr lang="es-VE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lipopolisacárido.</a:t>
            </a:r>
            <a:endParaRPr lang="es-VE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27034" y="2747742"/>
            <a:ext cx="1524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105400" y="1828800"/>
            <a:ext cx="90914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6040621" y="1828800"/>
            <a:ext cx="175674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5063043" y="2024390"/>
            <a:ext cx="803426" cy="261610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Nutrición</a:t>
            </a:r>
            <a:endParaRPr lang="es-VE" sz="11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086636" y="1855113"/>
            <a:ext cx="1710726" cy="430887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1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Metabols</a:t>
            </a:r>
            <a:r>
              <a:rPr lang="es-VE" sz="11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 </a:t>
            </a:r>
            <a:r>
              <a:rPr lang="es-VE" sz="11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Xenobióticos</a:t>
            </a:r>
            <a:endParaRPr lang="es-VE" sz="11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1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Eliminación drogas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6578162" y="2695564"/>
            <a:ext cx="767481" cy="504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578162" y="2903851"/>
            <a:ext cx="784189" cy="261610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Conducta</a:t>
            </a:r>
            <a:endParaRPr lang="es-VE" sz="11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246168" y="5734748"/>
            <a:ext cx="1783621" cy="500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3241662" y="5769395"/>
            <a:ext cx="1803700" cy="415498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Maduración </a:t>
            </a:r>
            <a:r>
              <a:rPr lang="es-VE" sz="105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superf</a:t>
            </a:r>
            <a:r>
              <a:rPr lang="es-VE" sz="105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  TGI</a:t>
            </a:r>
          </a:p>
          <a:p>
            <a:pPr algn="ctr"/>
            <a:r>
              <a:rPr lang="es-VE" sz="105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Maduración funcional TGI</a:t>
            </a:r>
            <a:endParaRPr lang="es-VE" sz="105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552294" y="2731843"/>
            <a:ext cx="1473480" cy="430887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1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Inmunocompetencia</a:t>
            </a:r>
            <a:endParaRPr lang="es-VE" sz="11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11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Tolerancia</a:t>
            </a:r>
            <a:endParaRPr lang="es-VE" sz="11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828800" y="1066799"/>
            <a:ext cx="1001144" cy="483331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586064" y="343450"/>
            <a:ext cx="1271936" cy="429866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7848599" y="2743200"/>
            <a:ext cx="968847" cy="431321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762000" y="4248763"/>
            <a:ext cx="1203426" cy="44400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2092864" y="4248762"/>
            <a:ext cx="574136" cy="42752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3461828" y="4248762"/>
            <a:ext cx="1262572" cy="447656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6578162" y="4284000"/>
            <a:ext cx="767481" cy="41241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3760838" y="2929659"/>
            <a:ext cx="582562" cy="183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3657138" y="2945042"/>
            <a:ext cx="7761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activación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582468" y="3591523"/>
            <a:ext cx="855932" cy="249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1549410" y="3505200"/>
            <a:ext cx="922047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DC </a:t>
            </a:r>
          </a:p>
          <a:p>
            <a:pPr algn="ctr"/>
            <a:r>
              <a:rPr lang="es-VE" sz="1050" dirty="0" err="1" smtClean="0">
                <a:latin typeface="Comic Sans MS" panose="030F0702030302020204" pitchFamily="66" charset="0"/>
              </a:rPr>
              <a:t>tolerización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3693233" y="3716179"/>
            <a:ext cx="87876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inactivación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105400" y="2764261"/>
            <a:ext cx="761069" cy="4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5022680" y="2743200"/>
            <a:ext cx="976550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Metabolismo</a:t>
            </a: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lípidos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5105400" y="1134673"/>
            <a:ext cx="761069" cy="319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5010553" y="1108502"/>
            <a:ext cx="976550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Metabolismo</a:t>
            </a: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SCFA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492240" y="1134673"/>
            <a:ext cx="870111" cy="360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CuadroTexto 38"/>
          <p:cNvSpPr txBox="1"/>
          <p:nvPr/>
        </p:nvSpPr>
        <p:spPr>
          <a:xfrm>
            <a:off x="6462263" y="1107335"/>
            <a:ext cx="930063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err="1" smtClean="0">
                <a:latin typeface="Comic Sans MS" panose="030F0702030302020204" pitchFamily="66" charset="0"/>
              </a:rPr>
              <a:t>Conjug</a:t>
            </a:r>
            <a:r>
              <a:rPr lang="es-VE" sz="1050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Ac. </a:t>
            </a:r>
            <a:r>
              <a:rPr lang="es-VE" sz="1050" dirty="0" err="1" smtClean="0">
                <a:latin typeface="Comic Sans MS" panose="030F0702030302020204" pitchFamily="66" charset="0"/>
              </a:rPr>
              <a:t>linoleico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1600200" y="1905744"/>
            <a:ext cx="1473480" cy="532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1524030" y="1859027"/>
            <a:ext cx="1617902" cy="5770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Inmunidad cel.</a:t>
            </a: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Organogénesis </a:t>
            </a:r>
            <a:r>
              <a:rPr lang="es-VE" sz="1050" dirty="0" err="1" smtClean="0">
                <a:latin typeface="Comic Sans MS" panose="030F0702030302020204" pitchFamily="66" charset="0"/>
              </a:rPr>
              <a:t>linf</a:t>
            </a:r>
            <a:endParaRPr lang="es-VE" sz="105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Inmunidad </a:t>
            </a:r>
            <a:r>
              <a:rPr lang="es-VE" sz="1050" dirty="0" err="1" smtClean="0">
                <a:latin typeface="Comic Sans MS" panose="030F0702030302020204" pitchFamily="66" charset="0"/>
              </a:rPr>
              <a:t>mucosal</a:t>
            </a:r>
            <a:r>
              <a:rPr lang="es-VE" sz="1050" dirty="0" smtClean="0">
                <a:latin typeface="Comic Sans MS" panose="030F0702030302020204" pitchFamily="66" charset="0"/>
              </a:rPr>
              <a:t>.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7977926" y="2096192"/>
            <a:ext cx="76335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excreción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6381436" y="3591524"/>
            <a:ext cx="1223132" cy="279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CuadroTexto 43"/>
          <p:cNvSpPr txBox="1"/>
          <p:nvPr/>
        </p:nvSpPr>
        <p:spPr>
          <a:xfrm>
            <a:off x="6248400" y="3443000"/>
            <a:ext cx="1364600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Normalización</a:t>
            </a:r>
          </a:p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Respuesta HPA al </a:t>
            </a:r>
          </a:p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estrés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914401" y="5769395"/>
            <a:ext cx="914400" cy="415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CuadroTexto 45"/>
          <p:cNvSpPr txBox="1"/>
          <p:nvPr/>
        </p:nvSpPr>
        <p:spPr>
          <a:xfrm>
            <a:off x="724010" y="5782833"/>
            <a:ext cx="110479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Mantenimiento </a:t>
            </a:r>
          </a:p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barrera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3626851" y="5015528"/>
            <a:ext cx="949299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050" dirty="0" smtClean="0">
                <a:latin typeface="Comic Sans MS" panose="030F0702030302020204" pitchFamily="66" charset="0"/>
              </a:rPr>
              <a:t>Peristalsis</a:t>
            </a:r>
          </a:p>
          <a:p>
            <a:pPr algn="ctr"/>
            <a:r>
              <a:rPr lang="es-VE" sz="1050" dirty="0" err="1" smtClean="0">
                <a:latin typeface="Comic Sans MS" panose="030F0702030302020204" pitchFamily="66" charset="0"/>
              </a:rPr>
              <a:t>Glicosilación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793608" y="5097958"/>
            <a:ext cx="877029" cy="76944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Fenotipos</a:t>
            </a:r>
            <a:r>
              <a:rPr lang="en-US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r>
              <a:rPr lang="en-US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afectados</a:t>
            </a:r>
            <a:r>
              <a:rPr lang="en-US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r>
              <a:rPr lang="en-US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del </a:t>
            </a:r>
            <a:r>
              <a:rPr lang="en-US" sz="1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hospedero</a:t>
            </a: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VE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327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 animBg="1"/>
      <p:bldP spid="16" grpId="0" animBg="1"/>
      <p:bldP spid="17" grpId="0" animBg="1"/>
      <p:bldP spid="18" grpId="0" animBg="1"/>
      <p:bldP spid="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1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48823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25404" y="4876800"/>
            <a:ext cx="7315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2010; 90: 859–904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163407" y="1733489"/>
            <a:ext cx="461589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Contribuciones</a:t>
            </a:r>
            <a:r>
              <a:rPr lang="en-US" sz="2400" dirty="0" smtClean="0">
                <a:latin typeface="Comic Sans MS" panose="030F0702030302020204" pitchFamily="66" charset="0"/>
              </a:rPr>
              <a:t> del microbiota </a:t>
            </a:r>
          </a:p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a la </a:t>
            </a:r>
            <a:r>
              <a:rPr lang="en-US" sz="2400" dirty="0" err="1" smtClean="0">
                <a:latin typeface="Comic Sans MS" panose="030F0702030302020204" pitchFamily="66" charset="0"/>
              </a:rPr>
              <a:t>fisiología</a:t>
            </a:r>
            <a:r>
              <a:rPr lang="en-US" sz="2400" dirty="0" smtClean="0">
                <a:latin typeface="Comic Sans MS" panose="030F0702030302020204" pitchFamily="66" charset="0"/>
              </a:rPr>
              <a:t> del </a:t>
            </a:r>
            <a:r>
              <a:rPr lang="en-US" sz="2400" dirty="0" err="1" smtClean="0">
                <a:latin typeface="Comic Sans MS" panose="030F0702030302020204" pitchFamily="66" charset="0"/>
              </a:rPr>
              <a:t>hospedero</a:t>
            </a:r>
            <a:endParaRPr lang="es-VE" sz="2400" dirty="0"/>
          </a:p>
        </p:txBody>
      </p:sp>
      <p:sp>
        <p:nvSpPr>
          <p:cNvPr id="2" name="Rectángulo 1"/>
          <p:cNvSpPr/>
          <p:nvPr/>
        </p:nvSpPr>
        <p:spPr>
          <a:xfrm>
            <a:off x="1790935" y="2905035"/>
            <a:ext cx="556213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componentes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pueden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afectar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muchos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aspectos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000" dirty="0" smtClean="0">
                <a:latin typeface="Comic Sans MS" panose="030F0702030302020204" pitchFamily="66" charset="0"/>
              </a:rPr>
              <a:t> normal del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mientras</a:t>
            </a:r>
            <a:r>
              <a:rPr lang="en-US" sz="2000" dirty="0" smtClean="0">
                <a:latin typeface="Comic Sans MS" panose="030F0702030302020204" pitchFamily="66" charset="0"/>
              </a:rPr>
              <a:t> el 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un </a:t>
            </a:r>
            <a:r>
              <a:rPr lang="en-US" sz="2000" dirty="0" err="1" smtClean="0">
                <a:latin typeface="Comic Sans MS" panose="030F0702030302020204" pitchFamily="66" charset="0"/>
              </a:rPr>
              <a:t>todo</a:t>
            </a:r>
            <a:r>
              <a:rPr lang="en-US" sz="2000" dirty="0" smtClean="0">
                <a:latin typeface="Comic Sans MS" panose="030F0702030302020204" pitchFamily="66" charset="0"/>
              </a:rPr>
              <a:t>, con </a:t>
            </a:r>
            <a:r>
              <a:rPr lang="en-US" sz="2000" dirty="0" err="1" smtClean="0">
                <a:latin typeface="Comic Sans MS" panose="030F0702030302020204" pitchFamily="66" charset="0"/>
              </a:rPr>
              <a:t>frecuencia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exhibe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Redundancia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Funcional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4 CuadroTexto"/>
          <p:cNvSpPr txBox="1"/>
          <p:nvPr/>
        </p:nvSpPr>
        <p:spPr>
          <a:xfrm>
            <a:off x="370825" y="381000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48737" y="381000"/>
            <a:ext cx="128439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Microbiota Intestinal</a:t>
            </a:r>
          </a:p>
          <a:p>
            <a:pPr algn="ctr"/>
            <a:r>
              <a:rPr lang="en-US" sz="1600" b="1" dirty="0" err="1" smtClean="0">
                <a:latin typeface="Comic Sans MS" pitchFamily="66" charset="0"/>
              </a:rPr>
              <a:t>Funciones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15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71600" y="1239983"/>
            <a:ext cx="6400800" cy="341632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1000" dirty="0" smtClean="0">
              <a:solidFill>
                <a:prstClr val="white"/>
              </a:solidFill>
              <a:latin typeface="Comic Sans MS" panose="030F0702030302020204" pitchFamily="66" charset="0"/>
              <a:ea typeface="BatangChe" panose="02030609000101010101" pitchFamily="49" charset="-127"/>
            </a:endParaRPr>
          </a:p>
          <a:p>
            <a:pPr algn="ctr"/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“…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más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 un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billón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años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coevolución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mamíferos-microbios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ha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llevado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a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interdependencia</a:t>
            </a:r>
            <a:r>
              <a:rPr lang="en-US" sz="2800" dirty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,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como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resultado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el microbiota intestinal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juega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un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rol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crítico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en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maduración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y continua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educación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las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respuestas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inmunes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 del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hospedero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  <a:ea typeface="BatangChe" panose="02030609000101010101" pitchFamily="49" charset="-127"/>
              </a:rPr>
              <a:t>”</a:t>
            </a:r>
          </a:p>
          <a:p>
            <a:pPr algn="ctr"/>
            <a:endParaRPr lang="en-US" sz="1000" dirty="0">
              <a:solidFill>
                <a:prstClr val="white"/>
              </a:solidFill>
              <a:latin typeface="Comic Sans MS" panose="030F0702030302020204" pitchFamily="66" charset="0"/>
              <a:ea typeface="BatangChe" panose="02030609000101010101" pitchFamily="49" charset="-127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87012" y="4953000"/>
            <a:ext cx="45532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SV Lynch, O. Petersen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r"/>
            <a:r>
              <a:rPr lang="en-US" sz="1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Human Intestinal </a:t>
            </a:r>
            <a:r>
              <a:rPr lang="en-US" sz="1400" i="1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Microbiome</a:t>
            </a:r>
            <a:r>
              <a:rPr lang="en-US" sz="1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in Health and Disease. </a:t>
            </a:r>
          </a:p>
          <a:p>
            <a:pPr algn="r"/>
            <a:r>
              <a:rPr lang="en-US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en-US" sz="14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Engl</a:t>
            </a:r>
            <a:r>
              <a:rPr lang="en-US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J Med 2016;375:2369-79 </a:t>
            </a:r>
            <a:endParaRPr lang="es-VE" sz="1400" dirty="0">
              <a:solidFill>
                <a:prstClr val="white"/>
              </a:solidFill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6753873" y="660599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50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6188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C:\Users\ximena\Desktop\microbiome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4000"/>
                    </a14:imgEffect>
                    <a14:imgEffect>
                      <a14:brightnessContrast bright="-32000" contrast="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42" y="245321"/>
            <a:ext cx="8304921" cy="622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715000" y="1432398"/>
            <a:ext cx="2584362" cy="19389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El </a:t>
            </a:r>
            <a:r>
              <a:rPr lang="es-VE" sz="2400" dirty="0">
                <a:latin typeface="Comic Sans MS" pitchFamily="66" charset="0"/>
              </a:rPr>
              <a:t>M</a:t>
            </a:r>
            <a:r>
              <a:rPr lang="es-VE" sz="2400" dirty="0" smtClean="0">
                <a:latin typeface="Comic Sans MS" pitchFamily="66" charset="0"/>
              </a:rPr>
              <a:t>icrobioma</a:t>
            </a:r>
          </a:p>
          <a:p>
            <a:pPr algn="ctr"/>
            <a:r>
              <a:rPr lang="es-VE" sz="2400" b="1" dirty="0">
                <a:latin typeface="Comic Sans MS" pitchFamily="66" charset="0"/>
              </a:rPr>
              <a:t>e</a:t>
            </a:r>
            <a:r>
              <a:rPr lang="es-VE" sz="2400" b="1" dirty="0" smtClean="0">
                <a:latin typeface="Comic Sans MS" pitchFamily="66" charset="0"/>
              </a:rPr>
              <a:t>ntrena </a:t>
            </a:r>
            <a:r>
              <a:rPr lang="es-VE" sz="2400" dirty="0" smtClean="0">
                <a:latin typeface="Comic Sans MS" pitchFamily="66" charset="0"/>
              </a:rPr>
              <a:t>al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Sistema Inmune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para la defensa</a:t>
            </a:r>
          </a:p>
          <a:p>
            <a:pPr algn="ctr"/>
            <a:r>
              <a:rPr lang="es-VE" sz="2400" dirty="0">
                <a:latin typeface="Comic Sans MS" pitchFamily="66" charset="0"/>
              </a:rPr>
              <a:t>"</a:t>
            </a:r>
            <a:r>
              <a:rPr lang="es-VE" sz="2400" dirty="0" smtClean="0">
                <a:latin typeface="Comic Sans MS" pitchFamily="66" charset="0"/>
              </a:rPr>
              <a:t>Tolerancia oral"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1 CuadroTexto"/>
          <p:cNvSpPr txBox="1"/>
          <p:nvPr/>
        </p:nvSpPr>
        <p:spPr>
          <a:xfrm>
            <a:off x="974585" y="259531"/>
            <a:ext cx="1146468" cy="76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</a:t>
            </a:r>
          </a:p>
          <a:p>
            <a:r>
              <a:rPr lang="es-VE" sz="1400" dirty="0" smtClean="0">
                <a:latin typeface="Comic Sans MS" pitchFamily="66" charset="0"/>
              </a:rPr>
              <a:t>Intestinal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277960" y="259531"/>
            <a:ext cx="639919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33"/>
          <a:stretch/>
        </p:blipFill>
        <p:spPr>
          <a:xfrm>
            <a:off x="1200980" y="1971553"/>
            <a:ext cx="6876220" cy="341087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43000" y="2182029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1341600" y="2551063"/>
            <a:ext cx="1943161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Colon prenatal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143000" y="5153829"/>
            <a:ext cx="68762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3886200" y="4696629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 CuadroTexto"/>
          <p:cNvSpPr txBox="1"/>
          <p:nvPr/>
        </p:nvSpPr>
        <p:spPr>
          <a:xfrm>
            <a:off x="117916" y="609600"/>
            <a:ext cx="1165704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Comic Sans MS" pitchFamily="66" charset="0"/>
              </a:rPr>
              <a:t>M</a:t>
            </a:r>
            <a:r>
              <a:rPr lang="es-VE" sz="1400" dirty="0" smtClean="0">
                <a:latin typeface="Comic Sans MS" pitchFamily="66" charset="0"/>
              </a:rPr>
              <a:t>icrobiota</a:t>
            </a:r>
          </a:p>
          <a:p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144834" y="140447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076955" y="5454405"/>
            <a:ext cx="70083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505165" y="1079150"/>
            <a:ext cx="60198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Microbioma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9" name="3 CuadroTexto"/>
          <p:cNvSpPr txBox="1"/>
          <p:nvPr/>
        </p:nvSpPr>
        <p:spPr>
          <a:xfrm>
            <a:off x="6748823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572000" y="4800600"/>
            <a:ext cx="914400" cy="277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Rectángulo 5"/>
          <p:cNvSpPr/>
          <p:nvPr/>
        </p:nvSpPr>
        <p:spPr>
          <a:xfrm>
            <a:off x="7086600" y="4114800"/>
            <a:ext cx="838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3888091" y="4765891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Placa de Peyer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858000" y="3872688"/>
            <a:ext cx="178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Nodo linfático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mesentérico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93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 CuadroTexto"/>
          <p:cNvSpPr txBox="1"/>
          <p:nvPr/>
        </p:nvSpPr>
        <p:spPr>
          <a:xfrm>
            <a:off x="217685" y="659190"/>
            <a:ext cx="116570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e</a:t>
            </a:r>
            <a:r>
              <a:rPr lang="es-VE" sz="1400" b="1" dirty="0" smtClean="0">
                <a:latin typeface="Comic Sans MS" pitchFamily="66" charset="0"/>
              </a:rPr>
              <a:t>ntrena </a:t>
            </a:r>
            <a:r>
              <a:rPr lang="es-VE" sz="1400" dirty="0" smtClean="0">
                <a:latin typeface="Comic Sans MS" pitchFamily="66" charset="0"/>
              </a:rPr>
              <a:t>al 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S. Inmune 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224899" y="228600"/>
            <a:ext cx="57900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</a:t>
            </a:r>
            <a:endParaRPr lang="es-VE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1304764" y="6064814"/>
            <a:ext cx="65344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Tamburini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early life: implications for health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Med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7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713-22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96408" y="1417388"/>
            <a:ext cx="6151184" cy="46474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desarrollo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estructuras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linfoides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secundarias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incluyendo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Placa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Peyer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nodos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linfáticos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mesentéricos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ocurre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prenatalmente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colonización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microbiana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establece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postnatalmente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comensales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S. </a:t>
            </a:r>
            <a:r>
              <a:rPr lang="en-US" sz="16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Células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“M”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superficie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apical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lacas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Peyer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muestrean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antígenos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luminales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endocitosis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dendríticas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luego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presentan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antígenos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inducir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maduración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“B”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dependiente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“T” 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promover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secreción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IgA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dimérica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juega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papel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crítico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defensa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contra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patógenos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plasmáticas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Las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transferidas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sz="160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</a:t>
            </a:r>
            <a:r>
              <a:rPr lang="en-US" sz="1600" b="1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ranscitoseadas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dendríticas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presentadas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c. “T”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drenaje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nodo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linfático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mesentérico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inducir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diferenciación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c. “T”. </a:t>
            </a:r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133600" y="659190"/>
            <a:ext cx="544830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largo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plazo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interacciones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tempranas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Microbioma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nmune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ntérico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9" name="3 CuadroTexto"/>
          <p:cNvSpPr txBox="1"/>
          <p:nvPr/>
        </p:nvSpPr>
        <p:spPr>
          <a:xfrm>
            <a:off x="6748823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92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8974</TotalTime>
  <Words>8901</Words>
  <Application>Microsoft Office PowerPoint</Application>
  <PresentationFormat>Presentación en pantalla (4:3)</PresentationFormat>
  <Paragraphs>2073</Paragraphs>
  <Slides>126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126</vt:i4>
      </vt:variant>
    </vt:vector>
  </HeadingPairs>
  <TitlesOfParts>
    <vt:vector size="135" baseType="lpstr">
      <vt:lpstr>BatangChe</vt:lpstr>
      <vt:lpstr>Arial</vt:lpstr>
      <vt:lpstr>Calibri</vt:lpstr>
      <vt:lpstr>Comic Sans MS</vt:lpstr>
      <vt:lpstr>Symbol</vt:lpstr>
      <vt:lpstr>Times New Roman</vt:lpstr>
      <vt:lpstr>Tema de Office</vt:lpstr>
      <vt:lpstr>Diseño predeterminado</vt:lpstr>
      <vt:lpstr>1_Diseño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1216</cp:revision>
  <dcterms:created xsi:type="dcterms:W3CDTF">2014-11-02T15:33:38Z</dcterms:created>
  <dcterms:modified xsi:type="dcterms:W3CDTF">2019-04-16T11:09:57Z</dcterms:modified>
</cp:coreProperties>
</file>