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2" r:id="rId2"/>
    <p:sldId id="402" r:id="rId3"/>
    <p:sldId id="469" r:id="rId4"/>
    <p:sldId id="470" r:id="rId5"/>
    <p:sldId id="468" r:id="rId6"/>
    <p:sldId id="453" r:id="rId7"/>
    <p:sldId id="403" r:id="rId8"/>
    <p:sldId id="294" r:id="rId9"/>
    <p:sldId id="293" r:id="rId10"/>
    <p:sldId id="490" r:id="rId11"/>
    <p:sldId id="491" r:id="rId12"/>
    <p:sldId id="489" r:id="rId13"/>
    <p:sldId id="488" r:id="rId14"/>
    <p:sldId id="494" r:id="rId15"/>
    <p:sldId id="495" r:id="rId16"/>
    <p:sldId id="388" r:id="rId17"/>
    <p:sldId id="387" r:id="rId18"/>
    <p:sldId id="258" r:id="rId19"/>
    <p:sldId id="404" r:id="rId20"/>
    <p:sldId id="423" r:id="rId21"/>
    <p:sldId id="432" r:id="rId22"/>
    <p:sldId id="378" r:id="rId23"/>
    <p:sldId id="420" r:id="rId24"/>
    <p:sldId id="464" r:id="rId25"/>
    <p:sldId id="465" r:id="rId26"/>
    <p:sldId id="477" r:id="rId27"/>
    <p:sldId id="478" r:id="rId28"/>
    <p:sldId id="479" r:id="rId29"/>
    <p:sldId id="480" r:id="rId30"/>
    <p:sldId id="481" r:id="rId31"/>
    <p:sldId id="377" r:id="rId32"/>
    <p:sldId id="271" r:id="rId33"/>
    <p:sldId id="401" r:id="rId34"/>
    <p:sldId id="443" r:id="rId35"/>
    <p:sldId id="442" r:id="rId36"/>
    <p:sldId id="449" r:id="rId37"/>
    <p:sldId id="448" r:id="rId38"/>
    <p:sldId id="493" r:id="rId39"/>
    <p:sldId id="492" r:id="rId40"/>
    <p:sldId id="380" r:id="rId41"/>
    <p:sldId id="496" r:id="rId42"/>
    <p:sldId id="409" r:id="rId43"/>
    <p:sldId id="379" r:id="rId44"/>
    <p:sldId id="303" r:id="rId45"/>
    <p:sldId id="463" r:id="rId46"/>
    <p:sldId id="381" r:id="rId47"/>
    <p:sldId id="485" r:id="rId48"/>
    <p:sldId id="486" r:id="rId49"/>
    <p:sldId id="376" r:id="rId50"/>
    <p:sldId id="382" r:id="rId51"/>
    <p:sldId id="447" r:id="rId52"/>
    <p:sldId id="462" r:id="rId53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A3A3E1"/>
    <a:srgbClr val="00CC66"/>
    <a:srgbClr val="FFCC99"/>
    <a:srgbClr val="FFBDDE"/>
    <a:srgbClr val="0000FF"/>
    <a:srgbClr val="0047D6"/>
    <a:srgbClr val="0049DA"/>
    <a:srgbClr val="DBD3E5"/>
    <a:srgbClr val="116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4" autoAdjust="0"/>
    <p:restoredTop sz="94660"/>
  </p:normalViewPr>
  <p:slideViewPr>
    <p:cSldViewPr showGuides="1">
      <p:cViewPr varScale="1">
        <p:scale>
          <a:sx n="63" d="100"/>
          <a:sy n="63" d="100"/>
        </p:scale>
        <p:origin x="462" y="72"/>
      </p:cViewPr>
      <p:guideLst>
        <p:guide orient="horz" pos="22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80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microsoft.com/office/2007/relationships/hdphoto" Target="../media/hdphoto5.wdp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tionbioscience.org/genomics/the_human_microbiome.html?print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15101" y="1852083"/>
            <a:ext cx="5913798" cy="2800767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  <a:effectLst>
            <a:glow rad="101600">
              <a:srgbClr val="0047D6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MICROBIOME</a:t>
            </a:r>
          </a:p>
          <a:p>
            <a:pPr algn="ctr"/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…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867400" y="4953000"/>
            <a:ext cx="2908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MD</a:t>
            </a:r>
          </a:p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>
                <a:solidFill>
                  <a:schemeClr val="bg1"/>
                </a:solidFill>
                <a:latin typeface="Comic Sans MS" panose="030F0702030302020204" pitchFamily="66" charset="0"/>
              </a:rPr>
              <a:t>C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hief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62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51398"/>
            <a:ext cx="5653901" cy="56526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1645921" y="6166721"/>
            <a:ext cx="56081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Elrakiaby</a:t>
            </a:r>
            <a:r>
              <a:rPr lang="en-US" sz="11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Pharmacomicrobiomics</a:t>
            </a:r>
            <a:r>
              <a:rPr lang="en-US" sz="11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The Impact of human </a:t>
            </a:r>
            <a:r>
              <a:rPr lang="en-US" sz="11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1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ariations on systems </a:t>
            </a:r>
            <a:r>
              <a:rPr lang="en-US" sz="11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1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harmacology and personalized </a:t>
            </a:r>
            <a:r>
              <a:rPr lang="en-US" sz="11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1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herapeutics</a:t>
            </a:r>
            <a:r>
              <a:rPr lang="en-US" sz="11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OMICS </a:t>
            </a:r>
            <a:r>
              <a:rPr lang="en-US" sz="11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n-US" sz="11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18:402-14</a:t>
            </a:r>
            <a:endParaRPr lang="en-US" sz="11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771235" y="657011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1 CuadroTexto"/>
          <p:cNvSpPr txBox="1"/>
          <p:nvPr/>
        </p:nvSpPr>
        <p:spPr>
          <a:xfrm>
            <a:off x="146062" y="246658"/>
            <a:ext cx="522900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IA2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146062" y="618771"/>
            <a:ext cx="1336268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Microbioma variable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92485" y="2160435"/>
            <a:ext cx="1206225" cy="10156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Leonardo 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da Vinci. </a:t>
            </a:r>
          </a:p>
          <a:p>
            <a:pPr algn="ctr"/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“El hombre de </a:t>
            </a:r>
            <a:r>
              <a:rPr lang="es-VE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Vitruvio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”,</a:t>
            </a:r>
          </a:p>
          <a:p>
            <a:pPr algn="ctr"/>
            <a:r>
              <a:rPr lang="es-V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irca 1490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46062" y="3572799"/>
            <a:ext cx="130676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Proporciones 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del cuerpo 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humano 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según el 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arquitecto</a:t>
            </a:r>
            <a:endParaRPr lang="es-VE" sz="1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85509" y="5114463"/>
            <a:ext cx="13083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Matemáticas 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y arte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Cuadratura </a:t>
            </a:r>
          </a:p>
          <a:p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del círculo</a:t>
            </a:r>
            <a:endParaRPr lang="es-VE" sz="1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512078" y="1499293"/>
            <a:ext cx="1380506" cy="1384995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Teoría </a:t>
            </a:r>
          </a:p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de la </a:t>
            </a:r>
          </a:p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“nube”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82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95400" y="1173792"/>
            <a:ext cx="6934200" cy="4662815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n-US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supraorganismo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cuerpo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rodeado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“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nube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microbioma”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dos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estados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salud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usando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clásico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‘‘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Vitruvian 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Man’’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de Da Vinci.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perspectiva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genómica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un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ser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visto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un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conjunto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relativamente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estable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genes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rodeado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nube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fluida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 aura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hecha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un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conjunto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muy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diverso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Aunque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hay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evidencia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estabilidad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microbioma de un 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individuo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el microbioma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varía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continuamente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tiempo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espacio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estado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otros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intraindividuales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  <a:p>
            <a:r>
              <a:rPr lang="en-US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muestra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dos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diferentes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patrones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microbioma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mismo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individuo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representando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variación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tipos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abundancia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especies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microbianas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89363" y="5840875"/>
            <a:ext cx="59652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Elrakiaby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Pharmacomicrobiomics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The Impact of Human </a:t>
            </a:r>
            <a:r>
              <a:rPr lang="en-US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Variations on Systems Pharmacology and Personalized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Therapeutics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OMICS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;18:402-14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7 CuadroTexto"/>
          <p:cNvSpPr txBox="1"/>
          <p:nvPr/>
        </p:nvSpPr>
        <p:spPr>
          <a:xfrm>
            <a:off x="6771235" y="657011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146062" y="618771"/>
            <a:ext cx="1336268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 variable</a:t>
            </a:r>
          </a:p>
        </p:txBody>
      </p:sp>
      <p:sp>
        <p:nvSpPr>
          <p:cNvPr id="8" name="1 Rectángulo"/>
          <p:cNvSpPr/>
          <p:nvPr/>
        </p:nvSpPr>
        <p:spPr>
          <a:xfrm>
            <a:off x="2921271" y="237232"/>
            <a:ext cx="330145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Variación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microbiota</a:t>
            </a:r>
          </a:p>
          <a:p>
            <a:pPr lvl="0" algn="ctr"/>
            <a:r>
              <a:rPr lang="en-US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Teoría</a:t>
            </a:r>
            <a:r>
              <a:rPr 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la </a:t>
            </a:r>
            <a:r>
              <a:rPr lang="en-US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nube</a:t>
            </a:r>
            <a:endParaRPr lang="en-US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61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209099" y="796267"/>
            <a:ext cx="472580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n-US" sz="28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Variación</a:t>
            </a:r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microbiota</a:t>
            </a:r>
            <a:endParaRPr lang="en-US" sz="28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589363" y="6058281"/>
            <a:ext cx="59652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Elrakiaby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Pharmacomicrobiomics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The Impact of Human </a:t>
            </a:r>
            <a:r>
              <a:rPr lang="en-US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Variations on Systems Pharmacology and Personalized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Therapeutics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OMICS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;18:402-14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589363" y="1533108"/>
            <a:ext cx="6183037" cy="43396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El modelo de </a:t>
            </a:r>
            <a:r>
              <a:rPr lang="es-VE" i="1" dirty="0" smtClean="0">
                <a:latin typeface="Comic Sans MS" panose="030F0702030302020204" pitchFamily="66" charset="0"/>
              </a:rPr>
              <a:t>nube</a:t>
            </a:r>
            <a:r>
              <a:rPr lang="es-VE" dirty="0" smtClean="0">
                <a:latin typeface="Comic Sans MS" panose="030F0702030302020204" pitchFamily="66" charset="0"/>
              </a:rPr>
              <a:t> para el microbioma refleja la </a:t>
            </a:r>
            <a:r>
              <a:rPr lang="es-VE" b="1" dirty="0" smtClean="0">
                <a:latin typeface="Comic Sans MS" panose="030F0702030302020204" pitchFamily="66" charset="0"/>
              </a:rPr>
              <a:t>incertidumbre temporal y espacial </a:t>
            </a:r>
            <a:r>
              <a:rPr lang="es-VE" dirty="0" smtClean="0">
                <a:latin typeface="Comic Sans MS" panose="030F0702030302020204" pitchFamily="66" charset="0"/>
              </a:rPr>
              <a:t>de definir la composición de un microbioma individual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1000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Este </a:t>
            </a:r>
            <a:r>
              <a:rPr lang="es-VE" dirty="0" err="1">
                <a:latin typeface="Comic Sans MS" panose="030F0702030302020204" pitchFamily="66" charset="0"/>
              </a:rPr>
              <a:t>supraorganismo</a:t>
            </a:r>
            <a:r>
              <a:rPr lang="es-VE" dirty="0">
                <a:latin typeface="Comic Sans MS" panose="030F0702030302020204" pitchFamily="66" charset="0"/>
              </a:rPr>
              <a:t> humano puede ser </a:t>
            </a:r>
            <a:r>
              <a:rPr lang="es-VE" dirty="0" smtClean="0">
                <a:latin typeface="Comic Sans MS" panose="030F0702030302020204" pitchFamily="66" charset="0"/>
              </a:rPr>
              <a:t>considerado </a:t>
            </a:r>
            <a:r>
              <a:rPr lang="es-VE" dirty="0">
                <a:latin typeface="Comic Sans MS" panose="030F0702030302020204" pitchFamily="66" charset="0"/>
              </a:rPr>
              <a:t>constituido por dos constituyentes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Un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conjunto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genes humanos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heredables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relativamente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estable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 lo largo de la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vida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65125"/>
            <a:r>
              <a:rPr lang="en-US" dirty="0" smtClean="0">
                <a:latin typeface="Comic Sans MS" panose="030F0702030302020204" pitchFamily="66" charset="0"/>
              </a:rPr>
              <a:t>    </a:t>
            </a:r>
            <a:r>
              <a:rPr lang="en-US" dirty="0" err="1" smtClean="0">
                <a:latin typeface="Comic Sans MS" panose="030F0702030302020204" pitchFamily="66" charset="0"/>
              </a:rPr>
              <a:t>rodeado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,</a:t>
            </a:r>
          </a:p>
          <a:p>
            <a:pPr marL="365125"/>
            <a:endParaRPr lang="en-US" sz="1000" dirty="0" smtClean="0">
              <a:latin typeface="Comic Sans MS" panose="030F0702030302020204" pitchFamily="66" charset="0"/>
            </a:endParaRP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Un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conjunto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genético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variable (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nube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 </a:t>
            </a:r>
            <a:r>
              <a:rPr lang="en-US" dirty="0" err="1">
                <a:latin typeface="Comic Sans MS" panose="030F0702030302020204" pitchFamily="66" charset="0"/>
              </a:rPr>
              <a:t>que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puede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evolucionar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aportado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por</a:t>
            </a:r>
            <a:r>
              <a:rPr lang="en-US" dirty="0">
                <a:latin typeface="Comic Sans MS" panose="030F0702030302020204" pitchFamily="66" charset="0"/>
              </a:rPr>
              <a:t>  un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residente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adquirido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después</a:t>
            </a:r>
            <a:r>
              <a:rPr lang="en-US" dirty="0">
                <a:latin typeface="Comic Sans MS" panose="030F0702030302020204" pitchFamily="66" charset="0"/>
              </a:rPr>
              <a:t> del </a:t>
            </a:r>
            <a:r>
              <a:rPr lang="en-US" dirty="0" err="1">
                <a:latin typeface="Comic Sans MS" panose="030F0702030302020204" pitchFamily="66" charset="0"/>
              </a:rPr>
              <a:t>nacimiento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>
                <a:latin typeface="Comic Sans MS" panose="030F0702030302020204" pitchFamily="66" charset="0"/>
              </a:rPr>
              <a:t>cuya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varia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con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tiempo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espacio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estado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hormonal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153930" y="823902"/>
            <a:ext cx="1336268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 variable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152400" y="36189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43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12810" y="2029666"/>
            <a:ext cx="6207168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itchFamily="66" charset="0"/>
            </a:endParaRPr>
          </a:p>
          <a:p>
            <a:r>
              <a:rPr lang="en-US" sz="2400" dirty="0" err="1">
                <a:latin typeface="Comic Sans MS" pitchFamily="66" charset="0"/>
              </a:rPr>
              <a:t>C</a:t>
            </a:r>
            <a:r>
              <a:rPr lang="en-US" sz="2400" b="1" dirty="0" err="1" smtClean="0">
                <a:latin typeface="Comic Sans MS" pitchFamily="66" charset="0"/>
              </a:rPr>
              <a:t>ombinación</a:t>
            </a:r>
            <a:r>
              <a:rPr lang="en-US" sz="2400" b="1" dirty="0" smtClean="0">
                <a:latin typeface="Comic Sans MS" pitchFamily="66" charset="0"/>
              </a:rPr>
              <a:t> de </a:t>
            </a:r>
            <a:r>
              <a:rPr lang="en-US" sz="2400" b="1" dirty="0" err="1" smtClean="0">
                <a:latin typeface="Comic Sans MS" pitchFamily="66" charset="0"/>
              </a:rPr>
              <a:t>factores</a:t>
            </a:r>
            <a:r>
              <a:rPr lang="en-US" sz="2400" b="1" dirty="0" smtClean="0">
                <a:latin typeface="Comic Sans MS" pitchFamily="66" charset="0"/>
              </a:rPr>
              <a:t> del </a:t>
            </a:r>
            <a:r>
              <a:rPr lang="en-US" sz="2400" b="1" dirty="0" err="1" smtClean="0">
                <a:latin typeface="Comic Sans MS" pitchFamily="66" charset="0"/>
              </a:rPr>
              <a:t>hospedero</a:t>
            </a:r>
            <a:r>
              <a:rPr lang="en-US" sz="2000" b="1" dirty="0" smtClean="0">
                <a:latin typeface="Comic Sans MS" pitchFamily="66" charset="0"/>
              </a:rPr>
              <a:t>: </a:t>
            </a:r>
          </a:p>
          <a:p>
            <a:pPr marL="342900" indent="-165100">
              <a:buFont typeface="Arial" pitchFamily="34" charset="0"/>
              <a:buChar char="•"/>
            </a:pPr>
            <a:r>
              <a:rPr lang="en-US" dirty="0" err="1" smtClean="0">
                <a:latin typeface="Comic Sans MS" pitchFamily="66" charset="0"/>
              </a:rPr>
              <a:t>genotipo</a:t>
            </a:r>
            <a:endParaRPr lang="en-US" dirty="0" smtClean="0">
              <a:latin typeface="Comic Sans MS" pitchFamily="66" charset="0"/>
            </a:endParaRPr>
          </a:p>
          <a:p>
            <a:pPr marL="342900" indent="-165100">
              <a:buFont typeface="Arial" pitchFamily="34" charset="0"/>
              <a:buChar char="•"/>
            </a:pPr>
            <a:r>
              <a:rPr lang="en-US" dirty="0" err="1" smtClean="0">
                <a:latin typeface="Comic Sans MS" pitchFamily="66" charset="0"/>
              </a:rPr>
              <a:t>estado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fisiológico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marL="342900" indent="-165100">
              <a:buFont typeface="Arial" pitchFamily="34" charset="0"/>
              <a:buChar char="•"/>
            </a:pPr>
            <a:r>
              <a:rPr lang="en-US" dirty="0" err="1" smtClean="0">
                <a:latin typeface="Comic Sans MS" pitchFamily="66" charset="0"/>
              </a:rPr>
              <a:t>patobiología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marL="342900" indent="-165100">
              <a:buFont typeface="Arial" pitchFamily="34" charset="0"/>
              <a:buChar char="•"/>
            </a:pPr>
            <a:r>
              <a:rPr lang="en-US" dirty="0" err="1" smtClean="0">
                <a:latin typeface="Comic Sans MS" pitchFamily="66" charset="0"/>
              </a:rPr>
              <a:t>estilo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vida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marL="342900" indent="-165100">
              <a:buFont typeface="Arial" pitchFamily="34" charset="0"/>
              <a:buChar char="•"/>
            </a:pPr>
            <a:r>
              <a:rPr lang="en-US" dirty="0" err="1">
                <a:latin typeface="Comic Sans MS" pitchFamily="66" charset="0"/>
              </a:rPr>
              <a:t>a</a:t>
            </a:r>
            <a:r>
              <a:rPr lang="en-US" dirty="0" err="1" smtClean="0">
                <a:latin typeface="Comic Sans MS" pitchFamily="66" charset="0"/>
              </a:rPr>
              <a:t>mbiente</a:t>
            </a:r>
            <a:endParaRPr lang="en-US" dirty="0" smtClean="0">
              <a:latin typeface="Comic Sans MS" pitchFamily="66" charset="0"/>
            </a:endParaRPr>
          </a:p>
          <a:p>
            <a:pPr marL="342900" indent="-165100">
              <a:buFont typeface="Arial" pitchFamily="34" charset="0"/>
              <a:buChar char="•"/>
            </a:pPr>
            <a:endParaRPr lang="en-US" sz="1000" dirty="0" smtClean="0">
              <a:latin typeface="Comic Sans MS" pitchFamily="66" charset="0"/>
            </a:endParaRPr>
          </a:p>
          <a:p>
            <a:endParaRPr lang="en-US" sz="1200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En </a:t>
            </a:r>
            <a:r>
              <a:rPr lang="en-US" b="1" dirty="0" err="1" smtClean="0">
                <a:latin typeface="Comic Sans MS" pitchFamily="66" charset="0"/>
              </a:rPr>
              <a:t>microevolución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humana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nuevos</a:t>
            </a:r>
            <a:r>
              <a:rPr lang="en-US" b="1" dirty="0" smtClean="0">
                <a:latin typeface="Comic Sans MS" pitchFamily="66" charset="0"/>
              </a:rPr>
              <a:t> genes </a:t>
            </a:r>
            <a:r>
              <a:rPr lang="en-US" b="1" dirty="0" err="1" smtClean="0">
                <a:latin typeface="Comic Sans MS" pitchFamily="66" charset="0"/>
              </a:rPr>
              <a:t>pudieran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ser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incluidos</a:t>
            </a:r>
            <a:r>
              <a:rPr lang="en-US" b="1" dirty="0" smtClean="0">
                <a:latin typeface="Comic Sans MS" pitchFamily="66" charset="0"/>
              </a:rPr>
              <a:t> en microbioma central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b="1" dirty="0" err="1" smtClean="0">
                <a:latin typeface="Comic Sans MS" pitchFamily="66" charset="0"/>
              </a:rPr>
              <a:t>mientras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otros</a:t>
            </a:r>
            <a:r>
              <a:rPr lang="en-US" b="1" dirty="0" smtClean="0">
                <a:latin typeface="Comic Sans MS" pitchFamily="66" charset="0"/>
              </a:rPr>
              <a:t> genes </a:t>
            </a:r>
            <a:r>
              <a:rPr lang="en-US" b="1" dirty="0" err="1" smtClean="0">
                <a:latin typeface="Comic Sans MS" pitchFamily="66" charset="0"/>
              </a:rPr>
              <a:t>pudieran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ser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excluidos</a:t>
            </a:r>
            <a:r>
              <a:rPr lang="en-US" dirty="0">
                <a:latin typeface="Comic Sans MS" pitchFamily="66" charset="0"/>
              </a:rPr>
              <a:t>.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869338" y="5261320"/>
            <a:ext cx="54053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PJ.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Turnbaugh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RE. Ley, M.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Hamady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CM.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Fraser-Liggett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Knight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JI. Gordon. </a:t>
            </a:r>
          </a:p>
          <a:p>
            <a:pPr algn="ctr"/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Project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449, 804-810.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209099" y="1326405"/>
            <a:ext cx="472580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n-US" sz="28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Variación</a:t>
            </a:r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microbiota</a:t>
            </a:r>
            <a:endParaRPr lang="en-US" sz="28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146062" y="618771"/>
            <a:ext cx="1336268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</a:rPr>
              <a:t>Caract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 variable</a:t>
            </a:r>
          </a:p>
        </p:txBody>
      </p:sp>
    </p:spTree>
    <p:extLst>
      <p:ext uri="{BB962C8B-B14F-4D97-AF65-F5344CB8AC3E}">
        <p14:creationId xmlns:p14="http://schemas.microsoft.com/office/powerpoint/2010/main" val="124180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CuadroTexto"/>
          <p:cNvSpPr txBox="1"/>
          <p:nvPr/>
        </p:nvSpPr>
        <p:spPr>
          <a:xfrm>
            <a:off x="6735968" y="6597462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lum bright="-8000" contrast="19000"/>
          </a:blip>
          <a:srcRect l="4674" t="4056" r="6970" b="7060"/>
          <a:stretch/>
        </p:blipFill>
        <p:spPr>
          <a:xfrm>
            <a:off x="1483340" y="153040"/>
            <a:ext cx="6136660" cy="617650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3771" y="6411709"/>
            <a:ext cx="3387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TSB. Schmidt, J. Raes, P.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Bork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Human Gut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Association to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Modulation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Cell </a:t>
            </a:r>
            <a:r>
              <a:rPr 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;172:1198-1215.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146062" y="618771"/>
            <a:ext cx="1153610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Factores modifican microbiota</a:t>
            </a:r>
          </a:p>
        </p:txBody>
      </p:sp>
      <p:sp>
        <p:nvSpPr>
          <p:cNvPr id="12" name="CuadroTexto 11"/>
          <p:cNvSpPr txBox="1"/>
          <p:nvPr/>
        </p:nvSpPr>
        <p:spPr>
          <a:xfrm rot="5400000">
            <a:off x="6482509" y="3072017"/>
            <a:ext cx="2274982" cy="338554"/>
          </a:xfrm>
          <a:prstGeom prst="rect">
            <a:avLst/>
          </a:prstGeom>
          <a:solidFill>
            <a:srgbClr val="00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 Ambientales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947219" y="70879"/>
            <a:ext cx="3310522" cy="338554"/>
          </a:xfrm>
          <a:prstGeom prst="rect">
            <a:avLst/>
          </a:prstGeom>
          <a:solidFill>
            <a:srgbClr val="FF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 intrínsecos Microbioma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 rot="16200000">
            <a:off x="33028" y="3261325"/>
            <a:ext cx="3210397" cy="338554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 intrínsecos Hospedero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771900" y="6339238"/>
            <a:ext cx="1600200" cy="306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2947219" y="6151421"/>
            <a:ext cx="3300904" cy="338554"/>
          </a:xfrm>
          <a:prstGeom prst="rect">
            <a:avLst/>
          </a:prstGeom>
          <a:solidFill>
            <a:srgbClr val="A3A3E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 extrínsecos Hospedero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4038600" y="3241294"/>
            <a:ext cx="1066800" cy="644906"/>
          </a:xfrm>
          <a:prstGeom prst="ellipse">
            <a:avLst/>
          </a:prstGeom>
          <a:solidFill>
            <a:srgbClr val="FFB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3885777" y="3182034"/>
            <a:ext cx="1423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Microbioma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intestinal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583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8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CuadroTexto"/>
          <p:cNvSpPr txBox="1"/>
          <p:nvPr/>
        </p:nvSpPr>
        <p:spPr>
          <a:xfrm>
            <a:off x="6735968" y="6597462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33045" y="2419842"/>
            <a:ext cx="547791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Factores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extrínsecos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al microbioma se </a:t>
            </a:r>
            <a:r>
              <a:rPr lang="en-US" dirty="0" err="1" smtClean="0">
                <a:latin typeface="Comic Sans MS" panose="030F0702030302020204" pitchFamily="66" charset="0"/>
              </a:rPr>
              <a:t>clasifican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intrínsecos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latin typeface="Comic Sans MS" panose="030F0702030302020204" pitchFamily="66" charset="0"/>
              </a:rPr>
              <a:t>extrínsecos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ambientales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El </a:t>
            </a:r>
            <a:r>
              <a:rPr lang="en-US" b="1" dirty="0" err="1" smtClean="0">
                <a:latin typeface="Comic Sans MS" panose="030F0702030302020204" pitchFamily="66" charset="0"/>
              </a:rPr>
              <a:t>estado</a:t>
            </a:r>
            <a:r>
              <a:rPr lang="en-US" b="1" dirty="0" smtClean="0">
                <a:latin typeface="Comic Sans MS" panose="030F0702030302020204" pitchFamily="66" charset="0"/>
              </a:rPr>
              <a:t> del microbioma </a:t>
            </a:r>
            <a:r>
              <a:rPr lang="en-US" dirty="0" smtClean="0"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latin typeface="Comic Sans MS" panose="030F0702030302020204" pitchFamily="66" charset="0"/>
              </a:rPr>
              <a:t>retroalimenta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mismo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contribuye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variación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latin typeface="Comic Sans MS" panose="030F0702030302020204" pitchFamily="66" charset="0"/>
              </a:rPr>
              <a:t> entre </a:t>
            </a:r>
            <a:r>
              <a:rPr lang="en-US" dirty="0" err="1" smtClean="0">
                <a:latin typeface="Comic Sans MS" panose="030F0702030302020204" pitchFamily="66" charset="0"/>
              </a:rPr>
              <a:t>individuos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Estas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categorías</a:t>
            </a:r>
            <a:r>
              <a:rPr lang="en-US" b="1" dirty="0" smtClean="0">
                <a:latin typeface="Comic Sans MS" panose="030F0702030302020204" pitchFamily="66" charset="0"/>
              </a:rPr>
              <a:t> se </a:t>
            </a:r>
            <a:r>
              <a:rPr lang="en-US" b="1" dirty="0" err="1" smtClean="0">
                <a:latin typeface="Comic Sans MS" panose="030F0702030302020204" pitchFamily="66" charset="0"/>
              </a:rPr>
              <a:t>superponen</a:t>
            </a:r>
            <a:r>
              <a:rPr lang="en-US" dirty="0" smtClean="0">
                <a:latin typeface="Comic Sans MS" panose="030F0702030302020204" pitchFamily="66" charset="0"/>
              </a:rPr>
              <a:t>, y </a:t>
            </a:r>
            <a:r>
              <a:rPr lang="en-US" dirty="0" err="1" smtClean="0">
                <a:latin typeface="Comic Sans MS" panose="030F0702030302020204" pitchFamily="66" charset="0"/>
              </a:rPr>
              <a:t>muchos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están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asociados</a:t>
            </a:r>
            <a:r>
              <a:rPr lang="en-US" dirty="0" smtClean="0">
                <a:latin typeface="Comic Sans MS" panose="030F0702030302020204" pitchFamily="66" charset="0"/>
              </a:rPr>
              <a:t> entre </a:t>
            </a:r>
            <a:r>
              <a:rPr lang="en-US" dirty="0" err="1" smtClean="0">
                <a:latin typeface="Comic Sans MS" panose="030F0702030302020204" pitchFamily="66" charset="0"/>
              </a:rPr>
              <a:t>ellos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095500" y="1481123"/>
            <a:ext cx="495300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microbioma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asociada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varias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covariables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conocidas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730063" y="5478147"/>
            <a:ext cx="4005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TSB. Schmidt, J. Raes, P.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Bork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Human Gut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Association to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Modulation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Cell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;172:1198-1215.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146062" y="618771"/>
            <a:ext cx="1336268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Factores modifican microbiota</a:t>
            </a:r>
          </a:p>
        </p:txBody>
      </p:sp>
    </p:spTree>
    <p:extLst>
      <p:ext uri="{BB962C8B-B14F-4D97-AF65-F5344CB8AC3E}">
        <p14:creationId xmlns:p14="http://schemas.microsoft.com/office/powerpoint/2010/main" val="22408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057400" y="1338114"/>
            <a:ext cx="502920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latin typeface="Comic Sans MS" pitchFamily="66" charset="0"/>
              </a:rPr>
              <a:t>E</a:t>
            </a:r>
            <a:r>
              <a:rPr lang="en-US" sz="2400" dirty="0" err="1" smtClean="0">
                <a:latin typeface="Comic Sans MS" pitchFamily="66" charset="0"/>
              </a:rPr>
              <a:t>stados</a:t>
            </a:r>
            <a:r>
              <a:rPr lang="en-US" sz="2400" dirty="0" smtClean="0">
                <a:latin typeface="Comic Sans MS" pitchFamily="66" charset="0"/>
              </a:rPr>
              <a:t> o </a:t>
            </a:r>
            <a:r>
              <a:rPr lang="en-US" sz="2400" dirty="0" err="1" smtClean="0">
                <a:latin typeface="Comic Sans MS" pitchFamily="66" charset="0"/>
              </a:rPr>
              <a:t>factores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que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modifican</a:t>
            </a:r>
            <a:r>
              <a:rPr lang="en-US" sz="24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el Microbiota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19200" y="2546093"/>
            <a:ext cx="3153427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Embarazo</a:t>
            </a:r>
            <a:endParaRPr lang="en-US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Parto</a:t>
            </a:r>
            <a:r>
              <a:rPr lang="en-US" sz="2000" dirty="0">
                <a:latin typeface="Comic Sans MS" pitchFamily="66" charset="0"/>
              </a:rPr>
              <a:t> y </a:t>
            </a:r>
            <a:r>
              <a:rPr lang="en-US" sz="2000" dirty="0" err="1" smtClean="0">
                <a:latin typeface="Comic Sans MS" pitchFamily="66" charset="0"/>
              </a:rPr>
              <a:t>lactancia</a:t>
            </a:r>
            <a:endParaRPr lang="en-US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800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Dieta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cambios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rápidos</a:t>
            </a:r>
            <a:endParaRPr lang="en-US" sz="2000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Procedencia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geográfica</a:t>
            </a:r>
            <a:endParaRPr lang="en-US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Estilo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vida</a:t>
            </a:r>
            <a:endParaRPr lang="en-US" sz="2000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5532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4661495" y="2546093"/>
            <a:ext cx="3078087" cy="24929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Hipótesis</a:t>
            </a:r>
            <a:r>
              <a:rPr lang="en-US" sz="2000" dirty="0" smtClean="0">
                <a:latin typeface="Comic Sans MS" pitchFamily="66" charset="0"/>
              </a:rPr>
              <a:t> de la </a:t>
            </a:r>
            <a:r>
              <a:rPr lang="en-US" sz="2000" dirty="0" err="1" smtClean="0">
                <a:latin typeface="Comic Sans MS" pitchFamily="66" charset="0"/>
              </a:rPr>
              <a:t>higiene</a:t>
            </a:r>
            <a:endParaRPr lang="en-US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Uso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antibióticos</a:t>
            </a:r>
            <a:endParaRPr lang="en-US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Ejercicio</a:t>
            </a:r>
            <a:endParaRPr lang="en-US" sz="2000" dirty="0">
              <a:latin typeface="Comic Sans MS" pitchFamily="66" charset="0"/>
            </a:endParaRPr>
          </a:p>
          <a:p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Genes humanos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Otros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46062" y="618771"/>
            <a:ext cx="1336268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Factores modulan microbiota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Mis Documentos\EN PROCESO 2013-2014\DIGESTIVO 2014\POSGRADO 2014\TEMAS DIGESTIVO\MICROBIOMA\MICROBIOTA IMAGENES\fcimb-02-00136-g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3" y="251759"/>
            <a:ext cx="9125607" cy="635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771236" y="654702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18393" y="942483"/>
            <a:ext cx="1624876" cy="7848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3 CuadroTexto"/>
          <p:cNvSpPr txBox="1"/>
          <p:nvPr/>
        </p:nvSpPr>
        <p:spPr>
          <a:xfrm>
            <a:off x="486910" y="1314584"/>
            <a:ext cx="1156359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Edad</a:t>
            </a:r>
          </a:p>
        </p:txBody>
      </p:sp>
      <p:sp>
        <p:nvSpPr>
          <p:cNvPr id="13" name="Elipse 12"/>
          <p:cNvSpPr/>
          <p:nvPr/>
        </p:nvSpPr>
        <p:spPr>
          <a:xfrm>
            <a:off x="433965" y="5407289"/>
            <a:ext cx="2156835" cy="10772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CuadroTexto"/>
          <p:cNvSpPr txBox="1"/>
          <p:nvPr/>
        </p:nvSpPr>
        <p:spPr>
          <a:xfrm>
            <a:off x="401506" y="5697904"/>
            <a:ext cx="2286000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Desnutrición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219200" y="251758"/>
            <a:ext cx="159851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Cambios de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composición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5105400" y="5497850"/>
            <a:ext cx="2286000" cy="110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5181161" y="5516206"/>
            <a:ext cx="2228495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Antibióticos</a:t>
            </a:r>
          </a:p>
        </p:txBody>
      </p:sp>
      <p:sp>
        <p:nvSpPr>
          <p:cNvPr id="15" name="Elipse 14"/>
          <p:cNvSpPr/>
          <p:nvPr/>
        </p:nvSpPr>
        <p:spPr>
          <a:xfrm>
            <a:off x="6807747" y="3505200"/>
            <a:ext cx="2336254" cy="11323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6554761" y="3809772"/>
            <a:ext cx="2246312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Probióticos</a:t>
            </a:r>
          </a:p>
        </p:txBody>
      </p:sp>
      <p:sp>
        <p:nvSpPr>
          <p:cNvPr id="16" name="Elipse 15"/>
          <p:cNvSpPr/>
          <p:nvPr/>
        </p:nvSpPr>
        <p:spPr>
          <a:xfrm>
            <a:off x="6771236" y="62863"/>
            <a:ext cx="2067964" cy="1308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Elipse 16"/>
          <p:cNvSpPr/>
          <p:nvPr/>
        </p:nvSpPr>
        <p:spPr>
          <a:xfrm>
            <a:off x="6807748" y="1205864"/>
            <a:ext cx="2031452" cy="11563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6752897" y="207937"/>
            <a:ext cx="1850039" cy="830997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Procedencia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Geográfica</a:t>
            </a:r>
            <a:endParaRPr lang="es-VE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VE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274170" y="1494708"/>
            <a:ext cx="1439917" cy="830997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Hábitos 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-19519" y="1914004"/>
            <a:ext cx="2991319" cy="3191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2971800" y="1837804"/>
            <a:ext cx="751675" cy="2799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2971800" y="4637564"/>
            <a:ext cx="1752600" cy="769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4876800" y="4637564"/>
            <a:ext cx="1930947" cy="620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5247290" y="3352800"/>
            <a:ext cx="2162366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5604572" y="2551401"/>
            <a:ext cx="1669597" cy="763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3581400" y="232572"/>
            <a:ext cx="2383560" cy="806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3723475" y="1597754"/>
            <a:ext cx="2235422" cy="612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3 CuadroTexto"/>
          <p:cNvSpPr txBox="1"/>
          <p:nvPr/>
        </p:nvSpPr>
        <p:spPr>
          <a:xfrm>
            <a:off x="348026" y="221852"/>
            <a:ext cx="69762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3878469" y="2624979"/>
            <a:ext cx="1368821" cy="16280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CuadroTexto"/>
          <p:cNvSpPr txBox="1"/>
          <p:nvPr/>
        </p:nvSpPr>
        <p:spPr>
          <a:xfrm>
            <a:off x="3877191" y="2697256"/>
            <a:ext cx="1370099" cy="1538883"/>
          </a:xfrm>
          <a:prstGeom prst="rect">
            <a:avLst/>
          </a:prstGeom>
          <a:solidFill>
            <a:schemeClr val="accent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VE" sz="2000" dirty="0" err="1" smtClean="0">
                <a:latin typeface="Comic Sans MS" pitchFamily="66" charset="0"/>
              </a:rPr>
              <a:t>Compo</a:t>
            </a:r>
            <a:r>
              <a:rPr lang="es-VE" sz="2000" dirty="0" smtClean="0">
                <a:latin typeface="Comic Sans MS" pitchFamily="66" charset="0"/>
              </a:rPr>
              <a:t>-</a:t>
            </a:r>
          </a:p>
          <a:p>
            <a:pPr algn="ctr"/>
            <a:r>
              <a:rPr lang="es-VE" sz="2000" dirty="0" err="1" smtClean="0">
                <a:latin typeface="Comic Sans MS" pitchFamily="66" charset="0"/>
              </a:rPr>
              <a:t>sición</a:t>
            </a:r>
            <a:r>
              <a:rPr lang="es-VE" sz="2800" dirty="0" smtClean="0">
                <a:latin typeface="Comic Sans MS" pitchFamily="66" charset="0"/>
              </a:rPr>
              <a:t> </a:t>
            </a:r>
          </a:p>
          <a:p>
            <a:pPr algn="ctr"/>
            <a:endParaRPr lang="es-VE" sz="1000" dirty="0">
              <a:latin typeface="Comic Sans MS" pitchFamily="66" charset="0"/>
            </a:endParaRPr>
          </a:p>
          <a:p>
            <a:pPr algn="ctr"/>
            <a:r>
              <a:rPr lang="es-VE" dirty="0">
                <a:latin typeface="Comic Sans MS" pitchFamily="66" charset="0"/>
              </a:rPr>
              <a:t>M</a:t>
            </a:r>
            <a:r>
              <a:rPr lang="es-VE" dirty="0" smtClean="0">
                <a:latin typeface="Comic Sans MS" pitchFamily="66" charset="0"/>
              </a:rPr>
              <a:t>icrobiota </a:t>
            </a:r>
            <a:endParaRPr lang="es-VE" dirty="0">
              <a:latin typeface="Comic Sans MS" pitchFamily="66" charset="0"/>
            </a:endParaRPr>
          </a:p>
          <a:p>
            <a:pPr algn="ctr"/>
            <a:r>
              <a:rPr lang="es-VE" dirty="0" smtClean="0">
                <a:latin typeface="Comic Sans MS" pitchFamily="66" charset="0"/>
              </a:rPr>
              <a:t>Intestinal</a:t>
            </a:r>
          </a:p>
        </p:txBody>
      </p:sp>
    </p:spTree>
    <p:extLst>
      <p:ext uri="{BB962C8B-B14F-4D97-AF65-F5344CB8AC3E}">
        <p14:creationId xmlns:p14="http://schemas.microsoft.com/office/powerpoint/2010/main" val="38638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0" grpId="0" animBg="1"/>
      <p:bldP spid="8" grpId="0" animBg="1"/>
      <p:bldP spid="9" grpId="0" animBg="1"/>
      <p:bldP spid="12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gure thumbnail fx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  <a14:imgEffect>
                      <a14:brightnessContrast bright="-1000" contrast="-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802"/>
          <a:stretch/>
        </p:blipFill>
        <p:spPr bwMode="auto">
          <a:xfrm>
            <a:off x="2795735" y="701040"/>
            <a:ext cx="5940081" cy="523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926661" y="5909006"/>
            <a:ext cx="55100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O.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Koren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 et al.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Host Remodeling of the Gut </a:t>
            </a:r>
            <a:r>
              <a:rPr lang="en-US" sz="1000" i="1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 and Metabolic Changes during Pregnancy.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; 150: 470-80</a:t>
            </a:r>
            <a:endParaRPr lang="es-VE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88694" y="2011233"/>
            <a:ext cx="1354858" cy="12311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intestinal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Embarazo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90080" y="323364"/>
            <a:ext cx="1781257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1.</a:t>
            </a:r>
            <a:r>
              <a:rPr lang="es-VE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trimestre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65776" y="323364"/>
            <a:ext cx="1822935" cy="400110"/>
          </a:xfrm>
          <a:prstGeom prst="rect">
            <a:avLst/>
          </a:prstGeom>
          <a:solidFill>
            <a:srgbClr val="E8C1BE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3.</a:t>
            </a:r>
            <a:r>
              <a:rPr lang="es-VE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trimestre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78798" y="4701659"/>
            <a:ext cx="898003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Ratón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normal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606065" y="4730442"/>
            <a:ext cx="2406428" cy="646331"/>
          </a:xfrm>
          <a:prstGeom prst="rect">
            <a:avLst/>
          </a:prstGeom>
          <a:solidFill>
            <a:srgbClr val="E8C1B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Ratón obeso con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resistencia a insulina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07658" y="2676324"/>
            <a:ext cx="1227398" cy="653560"/>
          </a:xfrm>
          <a:prstGeom prst="rect">
            <a:avLst/>
          </a:prstGeom>
          <a:solidFill>
            <a:srgbClr val="F3F0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Rectángulo"/>
          <p:cNvSpPr/>
          <p:nvPr/>
        </p:nvSpPr>
        <p:spPr>
          <a:xfrm>
            <a:off x="6785095" y="2676324"/>
            <a:ext cx="1227398" cy="653560"/>
          </a:xfrm>
          <a:prstGeom prst="rect">
            <a:avLst/>
          </a:prstGeom>
          <a:solidFill>
            <a:srgbClr val="F3F0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4968518" y="2951228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Transplante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91187" y="1295400"/>
            <a:ext cx="981014" cy="236637"/>
          </a:xfrm>
          <a:prstGeom prst="rect">
            <a:avLst/>
          </a:prstGeom>
          <a:solidFill>
            <a:srgbClr val="F3F0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>
            <a:off x="4953001" y="1630129"/>
            <a:ext cx="1326979" cy="427271"/>
          </a:xfrm>
          <a:prstGeom prst="rect">
            <a:avLst/>
          </a:prstGeom>
          <a:solidFill>
            <a:srgbClr val="F3F0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4902230" y="1106672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Aumento peso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995654" y="1688068"/>
            <a:ext cx="1463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Desensibiliz</a:t>
            </a:r>
            <a:endParaRPr lang="es-VE" dirty="0" smtClean="0">
              <a:latin typeface="Comic Sans MS" pitchFamily="66" charset="0"/>
            </a:endParaRPr>
          </a:p>
          <a:p>
            <a:r>
              <a:rPr lang="es-VE" dirty="0">
                <a:latin typeface="Comic Sans MS" pitchFamily="66" charset="0"/>
              </a:rPr>
              <a:t> </a:t>
            </a:r>
            <a:r>
              <a:rPr lang="es-VE" dirty="0" smtClean="0">
                <a:latin typeface="Comic Sans MS" pitchFamily="66" charset="0"/>
              </a:rPr>
              <a:t>a insulina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339976" y="871397"/>
            <a:ext cx="132279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Microbiota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alterado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828681" y="947262"/>
            <a:ext cx="132279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Microbiota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normal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27393" y="3356503"/>
            <a:ext cx="2564958" cy="1600438"/>
          </a:xfrm>
          <a:prstGeom prst="rect">
            <a:avLst/>
          </a:prstGeom>
          <a:solidFill>
            <a:srgbClr val="E8C1B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3.</a:t>
            </a:r>
            <a:r>
              <a:rPr lang="es-VE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er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trimestre</a:t>
            </a:r>
          </a:p>
          <a:p>
            <a:r>
              <a:rPr lang="es-VE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dirty="0">
                <a:latin typeface="Comic Sans MS" panose="030F0702030302020204" pitchFamily="66" charset="0"/>
              </a:rPr>
              <a:t>M</a:t>
            </a:r>
            <a:r>
              <a:rPr lang="es-VE" dirty="0" smtClean="0">
                <a:latin typeface="Comic Sans MS" panose="030F0702030302020204" pitchFamily="66" charset="0"/>
              </a:rPr>
              <a:t>ás </a:t>
            </a:r>
            <a:r>
              <a:rPr lang="es-VE" dirty="0" err="1" smtClean="0">
                <a:latin typeface="Comic Sans MS" panose="030F0702030302020204" pitchFamily="66" charset="0"/>
              </a:rPr>
              <a:t>Proteobacterias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e inflamación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dirty="0">
                <a:latin typeface="Comic Sans MS" panose="030F0702030302020204" pitchFamily="66" charset="0"/>
              </a:rPr>
              <a:t>A</a:t>
            </a:r>
            <a:r>
              <a:rPr lang="es-VE" dirty="0" smtClean="0">
                <a:latin typeface="Comic Sans MS" panose="030F0702030302020204" pitchFamily="66" charset="0"/>
              </a:rPr>
              <a:t>umento de peso y Resistencia a insulina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2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3" name="1 CuadroTexto"/>
          <p:cNvSpPr txBox="1"/>
          <p:nvPr/>
        </p:nvSpPr>
        <p:spPr>
          <a:xfrm>
            <a:off x="146062" y="618771"/>
            <a:ext cx="119390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Embarazo</a:t>
            </a:r>
          </a:p>
        </p:txBody>
      </p:sp>
    </p:spTree>
    <p:extLst>
      <p:ext uri="{BB962C8B-B14F-4D97-AF65-F5344CB8AC3E}">
        <p14:creationId xmlns:p14="http://schemas.microsoft.com/office/powerpoint/2010/main" val="321406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10" grpId="0" animBg="1"/>
      <p:bldP spid="14" grpId="0"/>
      <p:bldP spid="18" grpId="0"/>
      <p:bldP spid="11" grpId="0" animBg="1"/>
      <p:bldP spid="19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82415"/>
            <a:ext cx="5825496" cy="674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91038" y="2612518"/>
            <a:ext cx="1784559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Fact. </a:t>
            </a:r>
            <a:r>
              <a:rPr lang="en-US" dirty="0" smtClean="0">
                <a:latin typeface="Comic Sans MS" pitchFamily="66" charset="0"/>
              </a:rPr>
              <a:t>en el </a:t>
            </a:r>
            <a:r>
              <a:rPr lang="en-US" dirty="0" err="1" smtClean="0">
                <a:latin typeface="Comic Sans MS" pitchFamily="66" charset="0"/>
              </a:rPr>
              <a:t>desarrollo</a:t>
            </a:r>
            <a:r>
              <a:rPr lang="en-US" dirty="0" smtClean="0">
                <a:latin typeface="Comic Sans MS" pitchFamily="66" charset="0"/>
              </a:rPr>
              <a:t> del microbiota del </a:t>
            </a:r>
            <a:r>
              <a:rPr lang="en-US" dirty="0" err="1" smtClean="0">
                <a:latin typeface="Comic Sans MS" pitchFamily="66" charset="0"/>
              </a:rPr>
              <a:t>niño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861079" y="3993"/>
            <a:ext cx="1713931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Comic Sans MS" pitchFamily="66" charset="0"/>
              </a:rPr>
              <a:t>A</a:t>
            </a:r>
            <a:r>
              <a:rPr lang="es-VE" sz="2000" dirty="0" smtClean="0">
                <a:latin typeface="Comic Sans MS" pitchFamily="66" charset="0"/>
              </a:rPr>
              <a:t>limentación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238375" y="130159"/>
            <a:ext cx="827471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Comic Sans MS" pitchFamily="66" charset="0"/>
              </a:rPr>
              <a:t>P</a:t>
            </a:r>
            <a:r>
              <a:rPr lang="es-VE" sz="2000" dirty="0" smtClean="0">
                <a:latin typeface="Comic Sans MS" pitchFamily="66" charset="0"/>
              </a:rPr>
              <a:t>arto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316582" y="1484784"/>
            <a:ext cx="1125629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Genética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159793" y="2924944"/>
            <a:ext cx="180530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Hospitalización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239000" y="4507468"/>
            <a:ext cx="149432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Antibióticos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795003" y="4765794"/>
            <a:ext cx="121539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Ambiente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114800" y="4267200"/>
            <a:ext cx="1071127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Estrés </a:t>
            </a:r>
          </a:p>
          <a:p>
            <a:r>
              <a:rPr lang="es-VE" dirty="0" smtClean="0">
                <a:latin typeface="Comic Sans MS" pitchFamily="66" charset="0"/>
              </a:rPr>
              <a:t>materno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339752" y="4089846"/>
            <a:ext cx="156966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Infección</a:t>
            </a:r>
          </a:p>
          <a:p>
            <a:r>
              <a:rPr lang="es-VE" dirty="0" smtClean="0">
                <a:latin typeface="Comic Sans MS" pitchFamily="66" charset="0"/>
              </a:rPr>
              <a:t>Enfermedad </a:t>
            </a:r>
          </a:p>
          <a:p>
            <a:r>
              <a:rPr lang="es-VE" dirty="0" smtClean="0">
                <a:latin typeface="Comic Sans MS" pitchFamily="66" charset="0"/>
              </a:rPr>
              <a:t>materna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531052" y="2051556"/>
            <a:ext cx="1983235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Edad gestacional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0" y="6123821"/>
            <a:ext cx="27959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Y.E. </a:t>
            </a:r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Borre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000" i="1" dirty="0" err="1">
                <a:latin typeface="Times New Roman" pitchFamily="18" charset="0"/>
                <a:cs typeface="Times New Roman" pitchFamily="18" charset="0"/>
              </a:rPr>
              <a:t>Microbiota</a:t>
            </a:r>
            <a:r>
              <a:rPr lang="en-US" sz="1000" i="1" dirty="0">
                <a:latin typeface="Times New Roman" pitchFamily="18" charset="0"/>
                <a:cs typeface="Times New Roman" pitchFamily="18" charset="0"/>
              </a:rPr>
              <a:t> and neurodevelopmental windows: implications for brain disorders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Trends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>
                <a:latin typeface="Times New Roman" pitchFamily="18" charset="0"/>
                <a:cs typeface="Times New Roman" pitchFamily="18" charset="0"/>
              </a:rPr>
              <a:t>in Molecular Medicine </a:t>
            </a:r>
            <a:r>
              <a:rPr lang="es-VE" sz="10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; 20: 509-18</a:t>
            </a:r>
            <a:endParaRPr lang="es-VE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182888" y="1443266"/>
            <a:ext cx="100811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Suplemento </a:t>
            </a:r>
          </a:p>
          <a:p>
            <a:pPr algn="ctr"/>
            <a:r>
              <a:rPr lang="es-VE" sz="1100" dirty="0" smtClean="0">
                <a:latin typeface="Comic Sans MS" pitchFamily="66" charset="0"/>
              </a:rPr>
              <a:t>Prebiótico</a:t>
            </a:r>
          </a:p>
          <a:p>
            <a:pPr algn="ctr"/>
            <a:r>
              <a:rPr lang="es-VE" sz="1100" dirty="0" smtClean="0">
                <a:latin typeface="Comic Sans MS" pitchFamily="66" charset="0"/>
              </a:rPr>
              <a:t> </a:t>
            </a:r>
            <a:r>
              <a:rPr lang="es-VE" sz="1100" dirty="0" err="1">
                <a:latin typeface="Comic Sans MS" pitchFamily="66" charset="0"/>
              </a:rPr>
              <a:t>P</a:t>
            </a:r>
            <a:r>
              <a:rPr lang="es-VE" sz="1100" dirty="0" err="1" smtClean="0">
                <a:latin typeface="Comic Sans MS" pitchFamily="66" charset="0"/>
              </a:rPr>
              <a:t>robiótico</a:t>
            </a:r>
            <a:endParaRPr lang="es-VE" sz="1100" dirty="0">
              <a:latin typeface="Comic Sans MS" pitchFamily="66" charset="0"/>
              <a:cs typeface="Times New Roman" pitchFamily="18" charset="0"/>
            </a:endParaRPr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4653293" y="1720265"/>
            <a:ext cx="494771" cy="767139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3710922" y="2420888"/>
            <a:ext cx="713045" cy="504056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H="1">
            <a:off x="5732955" y="1720265"/>
            <a:ext cx="295022" cy="767139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5940152" y="2402996"/>
            <a:ext cx="1219641" cy="188966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>
            <a:off x="6191196" y="3109610"/>
            <a:ext cx="968597" cy="0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 flipV="1">
            <a:off x="6159292" y="3717032"/>
            <a:ext cx="1079083" cy="864096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5749690" y="3819513"/>
            <a:ext cx="409602" cy="946281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flipV="1">
            <a:off x="4879552" y="3806692"/>
            <a:ext cx="255776" cy="384308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flipV="1">
            <a:off x="3851920" y="3567056"/>
            <a:ext cx="572047" cy="474012"/>
          </a:xfrm>
          <a:prstGeom prst="straightConnector1">
            <a:avLst/>
          </a:prstGeom>
          <a:ln w="28575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9" name="1 CuadroTexto"/>
          <p:cNvSpPr txBox="1"/>
          <p:nvPr/>
        </p:nvSpPr>
        <p:spPr>
          <a:xfrm>
            <a:off x="146062" y="618771"/>
            <a:ext cx="1149338" cy="12926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dirty="0" err="1" smtClean="0">
                <a:latin typeface="Comic Sans MS" pitchFamily="66" charset="0"/>
              </a:rPr>
              <a:t>Caract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Factores moldean microbiota</a:t>
            </a:r>
          </a:p>
        </p:txBody>
      </p:sp>
    </p:spTree>
    <p:extLst>
      <p:ext uri="{BB962C8B-B14F-4D97-AF65-F5344CB8AC3E}">
        <p14:creationId xmlns:p14="http://schemas.microsoft.com/office/powerpoint/2010/main" val="110919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r1350730_18919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246" y="1209072"/>
            <a:ext cx="6015508" cy="4495800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228600">
              <a:srgbClr val="0047D6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682628" y="5791200"/>
            <a:ext cx="37873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http://www.abc.net.au/science/articles/2014/11/04/4120585.htm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251634" y="6557997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2019</a:t>
            </a:r>
            <a:endParaRPr lang="es-VE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6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  <a14:imgEffect>
                      <a14:brightnessContrast bright="-21000" contras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27" t="9690" b="10311"/>
          <a:stretch/>
        </p:blipFill>
        <p:spPr>
          <a:xfrm>
            <a:off x="76200" y="762000"/>
            <a:ext cx="8971280" cy="4876800"/>
          </a:xfrm>
          <a:prstGeom prst="rect">
            <a:avLst/>
          </a:prstGeom>
          <a:solidFill>
            <a:srgbClr val="ECECEC"/>
          </a:solidFill>
        </p:spPr>
      </p:pic>
      <p:sp>
        <p:nvSpPr>
          <p:cNvPr id="3" name="Rectángulo 2"/>
          <p:cNvSpPr/>
          <p:nvPr/>
        </p:nvSpPr>
        <p:spPr>
          <a:xfrm>
            <a:off x="214962" y="6518409"/>
            <a:ext cx="5686448" cy="2308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S </a:t>
            </a:r>
            <a:r>
              <a:rPr lang="en-US" sz="9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Tamburini</a:t>
            </a:r>
            <a:r>
              <a:rPr lang="en-US" sz="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et al. </a:t>
            </a:r>
            <a:r>
              <a:rPr lang="en-US" sz="9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The </a:t>
            </a:r>
            <a:r>
              <a:rPr lang="en-US" sz="9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microbiome</a:t>
            </a:r>
            <a:r>
              <a:rPr lang="en-US" sz="9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in early life: implications for health outcomes</a:t>
            </a:r>
            <a:r>
              <a:rPr lang="en-US" sz="9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Nature Medicine </a:t>
            </a:r>
            <a:r>
              <a:rPr lang="en-US" sz="9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2016</a:t>
            </a:r>
            <a:r>
              <a:rPr lang="en-US" sz="9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 22:713-722</a:t>
            </a:r>
            <a:endParaRPr lang="es-VE" sz="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4" name="10 CuadroTexto"/>
          <p:cNvSpPr txBox="1"/>
          <p:nvPr/>
        </p:nvSpPr>
        <p:spPr>
          <a:xfrm>
            <a:off x="6738596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4752" y="6082471"/>
            <a:ext cx="8950960" cy="331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/>
          <p:cNvSpPr txBox="1"/>
          <p:nvPr/>
        </p:nvSpPr>
        <p:spPr>
          <a:xfrm>
            <a:off x="672915" y="5963242"/>
            <a:ext cx="2077813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Fact. maternos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218211" y="5979644"/>
            <a:ext cx="235192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Fact. postnatales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98457" y="771380"/>
            <a:ext cx="1421628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Factores que </a:t>
            </a:r>
          </a:p>
          <a:p>
            <a:r>
              <a:rPr lang="es-VE" sz="1600" dirty="0">
                <a:latin typeface="Comic Sans MS" panose="030F0702030302020204" pitchFamily="66" charset="0"/>
              </a:rPr>
              <a:t>d</a:t>
            </a:r>
            <a:r>
              <a:rPr lang="es-VE" sz="1600" dirty="0" smtClean="0">
                <a:latin typeface="Comic Sans MS" panose="030F0702030302020204" pitchFamily="66" charset="0"/>
              </a:rPr>
              <a:t>an forma al </a:t>
            </a:r>
          </a:p>
          <a:p>
            <a:r>
              <a:rPr lang="es-VE" sz="1600" b="1" dirty="0">
                <a:latin typeface="Comic Sans MS" panose="030F0702030302020204" pitchFamily="66" charset="0"/>
              </a:rPr>
              <a:t>M</a:t>
            </a:r>
            <a:r>
              <a:rPr lang="es-VE" sz="1600" b="1" dirty="0" smtClean="0">
                <a:latin typeface="Comic Sans MS" panose="030F0702030302020204" pitchFamily="66" charset="0"/>
              </a:rPr>
              <a:t>icrobiota </a:t>
            </a:r>
          </a:p>
          <a:p>
            <a:r>
              <a:rPr lang="es-VE" sz="1600" b="1" dirty="0">
                <a:latin typeface="Comic Sans MS" panose="030F0702030302020204" pitchFamily="66" charset="0"/>
              </a:rPr>
              <a:t>N</a:t>
            </a:r>
            <a:r>
              <a:rPr lang="es-VE" sz="1600" b="1" dirty="0" smtClean="0">
                <a:latin typeface="Comic Sans MS" panose="030F0702030302020204" pitchFamily="66" charset="0"/>
              </a:rPr>
              <a:t>eonatal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76200" y="186936"/>
            <a:ext cx="8979512" cy="575064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5515670" y="297378"/>
            <a:ext cx="875561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&lt; 1 año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7840223" y="306343"/>
            <a:ext cx="1067921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1-3 años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745873" y="300148"/>
            <a:ext cx="1391728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Nacimiento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607662" y="824671"/>
            <a:ext cx="6364041" cy="117951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2699226" y="875212"/>
            <a:ext cx="742511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Parto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vaginal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533963" y="936767"/>
            <a:ext cx="845103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Cesárea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004152" y="895328"/>
            <a:ext cx="94929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Consumo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leche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015953" y="918746"/>
            <a:ext cx="131959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Introducción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Comida sólida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7997081" y="848325"/>
            <a:ext cx="70403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Dieta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adulto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7997081" y="1544411"/>
            <a:ext cx="790538" cy="410625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7697564" y="1504616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como adulto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83376" y="5423543"/>
            <a:ext cx="100860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intestinal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179305" y="5411849"/>
            <a:ext cx="91884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Infección </a:t>
            </a:r>
            <a:endParaRPr lang="es-VE" sz="1200" dirty="0">
              <a:latin typeface="Comic Sans MS" panose="030F0702030302020204" pitchFamily="66" charset="0"/>
            </a:endParaRP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vaginal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194279" y="5598979"/>
            <a:ext cx="1103187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Periodontitis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525344" y="5649117"/>
            <a:ext cx="1056700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>
                <a:latin typeface="Comic Sans MS" panose="030F0702030302020204" pitchFamily="66" charset="0"/>
              </a:rPr>
              <a:t>A</a:t>
            </a:r>
            <a:r>
              <a:rPr lang="es-VE" sz="1200" dirty="0" smtClean="0">
                <a:latin typeface="Comic Sans MS" panose="030F0702030302020204" pitchFamily="66" charset="0"/>
              </a:rPr>
              <a:t>ntibióticos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4696770" y="5467401"/>
            <a:ext cx="63190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err="1" smtClean="0">
                <a:latin typeface="Comic Sans MS" panose="030F0702030302020204" pitchFamily="66" charset="0"/>
              </a:rPr>
              <a:t>Lact</a:t>
            </a:r>
            <a:r>
              <a:rPr lang="es-VE" sz="1200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madre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614168" y="5469709"/>
            <a:ext cx="92365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Genética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hospedero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6694450" y="5654375"/>
            <a:ext cx="873957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Ambiente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3983067" y="4167068"/>
            <a:ext cx="578773" cy="38502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4580232" y="4038600"/>
            <a:ext cx="898569" cy="35930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5472276" y="4257234"/>
            <a:ext cx="1203473" cy="207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6279656" y="3887380"/>
            <a:ext cx="1417908" cy="318155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3565704" y="4128745"/>
            <a:ext cx="946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Depleción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microbiota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4448687" y="3988713"/>
            <a:ext cx="12426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i="1" dirty="0" smtClean="0">
                <a:latin typeface="Comic Sans MS" panose="030F0702030302020204" pitchFamily="66" charset="0"/>
              </a:rPr>
              <a:t>Bifidobacterium</a:t>
            </a:r>
          </a:p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Lactobacilus</a:t>
            </a:r>
            <a:endParaRPr lang="es-VE" sz="1100" i="1" dirty="0" smtClean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5392964" y="4281148"/>
            <a:ext cx="1527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Christiensenellaceae</a:t>
            </a:r>
            <a:endParaRPr lang="es-VE" sz="1100" i="1" dirty="0" smtClean="0">
              <a:latin typeface="Comic Sans MS" panose="030F0702030302020204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5996582" y="3886200"/>
            <a:ext cx="15472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latin typeface="Comic Sans MS" panose="030F0702030302020204" pitchFamily="66" charset="0"/>
              </a:rPr>
              <a:t>Transmisión familiar</a:t>
            </a:r>
          </a:p>
          <a:p>
            <a:pPr algn="ctr"/>
            <a:r>
              <a:rPr lang="es-VE" sz="1100" dirty="0" smtClean="0">
                <a:latin typeface="Comic Sans MS" panose="030F0702030302020204" pitchFamily="66" charset="0"/>
              </a:rPr>
              <a:t>Exposición ambiental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2490667" y="1572794"/>
            <a:ext cx="9941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Lactobacilus</a:t>
            </a:r>
            <a:endParaRPr lang="es-VE" sz="1100" i="1" dirty="0" smtClean="0">
              <a:latin typeface="Comic Sans MS" panose="030F0702030302020204" pitchFamily="66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3297466" y="1586042"/>
            <a:ext cx="13628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Stafilococcus</a:t>
            </a:r>
            <a:endParaRPr lang="es-VE" sz="1100" i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Propionibacterium</a:t>
            </a:r>
            <a:endParaRPr lang="es-VE" sz="1100" i="1" dirty="0" smtClean="0">
              <a:latin typeface="Comic Sans MS" panose="030F0702030302020204" pitchFamily="66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4813912" y="1604359"/>
            <a:ext cx="12426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i="1" dirty="0" smtClean="0">
                <a:latin typeface="Comic Sans MS" panose="030F0702030302020204" pitchFamily="66" charset="0"/>
              </a:rPr>
              <a:t>Bifidobacterium</a:t>
            </a:r>
          </a:p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Lactobacilus</a:t>
            </a:r>
            <a:endParaRPr lang="es-VE" sz="1100" i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Veillonella</a:t>
            </a:r>
            <a:endParaRPr lang="es-VE" sz="1100" i="1" dirty="0" smtClean="0">
              <a:latin typeface="Comic Sans MS" panose="030F0702030302020204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6059705" y="1590642"/>
            <a:ext cx="10118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Bacteroides</a:t>
            </a:r>
            <a:r>
              <a:rPr lang="es-VE" sz="1100" i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100" i="1" dirty="0" err="1" smtClean="0">
                <a:latin typeface="Comic Sans MS" panose="030F0702030302020204" pitchFamily="66" charset="0"/>
              </a:rPr>
              <a:t>Clostridiales</a:t>
            </a:r>
            <a:endParaRPr lang="es-VE" sz="1100" i="1" dirty="0" smtClean="0">
              <a:latin typeface="Comic Sans MS" panose="030F0702030302020204" pitchFamily="66" charset="0"/>
            </a:endParaRPr>
          </a:p>
        </p:txBody>
      </p:sp>
      <p:sp>
        <p:nvSpPr>
          <p:cNvPr id="44" name="1 CuadroTexto"/>
          <p:cNvSpPr txBox="1"/>
          <p:nvPr/>
        </p:nvSpPr>
        <p:spPr>
          <a:xfrm>
            <a:off x="104752" y="18180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5" name="1 CuadroTexto"/>
          <p:cNvSpPr txBox="1"/>
          <p:nvPr/>
        </p:nvSpPr>
        <p:spPr>
          <a:xfrm>
            <a:off x="766811" y="199006"/>
            <a:ext cx="114933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</p:txBody>
      </p:sp>
    </p:spTree>
    <p:extLst>
      <p:ext uri="{BB962C8B-B14F-4D97-AF65-F5344CB8AC3E}">
        <p14:creationId xmlns:p14="http://schemas.microsoft.com/office/powerpoint/2010/main" val="36796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4" grpId="0" animBg="1"/>
      <p:bldP spid="15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2" grpId="0" animBg="1"/>
      <p:bldP spid="20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90992" y="1390423"/>
            <a:ext cx="7362016" cy="46012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Factores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prenatales</a:t>
            </a:r>
            <a:r>
              <a:rPr lang="en-US" sz="2000" b="1" dirty="0" smtClean="0">
                <a:latin typeface="Comic Sans MS" panose="030F0702030302020204" pitchFamily="66" charset="0"/>
              </a:rPr>
              <a:t>: </a:t>
            </a:r>
          </a:p>
          <a:p>
            <a:pPr marL="182563" indent="-182563"/>
            <a:r>
              <a:rPr lang="en-US" sz="2000" b="1" dirty="0" smtClean="0">
                <a:latin typeface="Comic Sans MS" panose="030F0702030302020204" pitchFamily="66" charset="0"/>
              </a:rPr>
              <a:t>	</a:t>
            </a:r>
            <a:r>
              <a:rPr lang="en-US" b="1" dirty="0" err="1" smtClean="0">
                <a:latin typeface="Comic Sans MS" panose="030F0702030302020204" pitchFamily="66" charset="0"/>
              </a:rPr>
              <a:t>Infecciones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maternas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vaginales</a:t>
            </a:r>
            <a:r>
              <a:rPr lang="en-US" dirty="0" smtClean="0">
                <a:latin typeface="Comic Sans MS" panose="030F0702030302020204" pitchFamily="66" charset="0"/>
              </a:rPr>
              <a:t> o periodontitis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resultar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invadan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ambiente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uterino</a:t>
            </a:r>
            <a:r>
              <a:rPr lang="en-US" dirty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182563" indent="-182563"/>
            <a:r>
              <a:rPr lang="en-US" dirty="0" smtClean="0">
                <a:latin typeface="Comic Sans MS" panose="030F0702030302020204" pitchFamily="66" charset="0"/>
              </a:rPr>
              <a:t>	M</a:t>
            </a:r>
            <a:r>
              <a:rPr lang="en-US" b="1" dirty="0" smtClean="0">
                <a:latin typeface="Comic Sans MS" panose="030F0702030302020204" pitchFamily="66" charset="0"/>
              </a:rPr>
              <a:t>icrobiota oral e intestinal </a:t>
            </a:r>
            <a:r>
              <a:rPr lang="en-US" dirty="0" err="1" smtClean="0">
                <a:latin typeface="Comic Sans MS" panose="030F0702030302020204" pitchFamily="66" charset="0"/>
              </a:rPr>
              <a:t>podrían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transportados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madre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feto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sangre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/>
            <a:r>
              <a:rPr lang="en-US" b="1" dirty="0" smtClean="0">
                <a:latin typeface="Comic Sans MS" panose="030F0702030302020204" pitchFamily="66" charset="0"/>
              </a:rPr>
              <a:t>	Forma de </a:t>
            </a:r>
            <a:r>
              <a:rPr lang="en-US" b="1" dirty="0" err="1" smtClean="0">
                <a:latin typeface="Comic Sans MS" panose="030F0702030302020204" pitchFamily="66" charset="0"/>
              </a:rPr>
              <a:t>parto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moldea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inóculo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bacteriano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inicial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recién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nacido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/>
            <a:endParaRPr lang="en-US" sz="900" b="1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Factores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postnatales</a:t>
            </a:r>
            <a:r>
              <a:rPr lang="en-US" sz="2000" b="1" dirty="0" smtClean="0">
                <a:latin typeface="Comic Sans MS" panose="030F0702030302020204" pitchFamily="66" charset="0"/>
              </a:rPr>
              <a:t>: </a:t>
            </a:r>
          </a:p>
          <a:p>
            <a:pPr marL="182563" indent="-182563"/>
            <a:r>
              <a:rPr lang="en-US" sz="2000" dirty="0" smtClean="0">
                <a:latin typeface="Comic Sans MS" panose="030F0702030302020204" pitchFamily="66" charset="0"/>
              </a:rPr>
              <a:t>	</a:t>
            </a:r>
            <a:r>
              <a:rPr lang="en-US" b="1" dirty="0" err="1" smtClean="0">
                <a:latin typeface="Comic Sans MS" panose="030F0702030302020204" pitchFamily="66" charset="0"/>
              </a:rPr>
              <a:t>Antibióticos</a:t>
            </a:r>
            <a:r>
              <a:rPr lang="en-US" b="1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>
                <a:latin typeface="Comic Sans MS" panose="030F0702030302020204" pitchFamily="66" charset="0"/>
              </a:rPr>
              <a:t>D</a:t>
            </a:r>
            <a:r>
              <a:rPr lang="en-US" b="1" dirty="0" err="1" smtClean="0">
                <a:latin typeface="Comic Sans MS" panose="030F0702030302020204" pitchFamily="66" charset="0"/>
              </a:rPr>
              <a:t>ieta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lactancia</a:t>
            </a:r>
            <a:r>
              <a:rPr lang="en-US" dirty="0" smtClean="0">
                <a:latin typeface="Comic Sans MS" panose="030F0702030302020204" pitchFamily="66" charset="0"/>
              </a:rPr>
              <a:t> maternal vs</a:t>
            </a:r>
            <a:r>
              <a:rPr lang="en-US" dirty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artificial e </a:t>
            </a:r>
            <a:r>
              <a:rPr lang="en-US" dirty="0" err="1" smtClean="0">
                <a:latin typeface="Comic Sans MS" panose="030F0702030302020204" pitchFamily="66" charset="0"/>
              </a:rPr>
              <a:t>introducción</a:t>
            </a:r>
            <a:r>
              <a:rPr lang="en-US" dirty="0" smtClean="0">
                <a:latin typeface="Comic Sans MS" panose="030F0702030302020204" pitchFamily="66" charset="0"/>
              </a:rPr>
              <a:t> de comida </a:t>
            </a:r>
            <a:r>
              <a:rPr lang="en-US" dirty="0" err="1" smtClean="0">
                <a:latin typeface="Comic Sans MS" panose="030F0702030302020204" pitchFamily="66" charset="0"/>
              </a:rPr>
              <a:t>sólida</a:t>
            </a:r>
            <a:r>
              <a:rPr lang="en-US" dirty="0" smtClean="0">
                <a:latin typeface="Comic Sans MS" panose="030F0702030302020204" pitchFamily="66" charset="0"/>
              </a:rPr>
              <a:t>), </a:t>
            </a:r>
            <a:r>
              <a:rPr lang="en-US" b="1" dirty="0" err="1">
                <a:latin typeface="Comic Sans MS" panose="030F0702030302020204" pitchFamily="66" charset="0"/>
              </a:rPr>
              <a:t>G</a:t>
            </a:r>
            <a:r>
              <a:rPr lang="en-US" b="1" dirty="0" err="1" smtClean="0">
                <a:latin typeface="Comic Sans MS" panose="030F0702030302020204" pitchFamily="66" charset="0"/>
              </a:rPr>
              <a:t>enética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infante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Ambiente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configuran</a:t>
            </a:r>
            <a:r>
              <a:rPr lang="en-US" dirty="0" smtClean="0">
                <a:latin typeface="Comic Sans MS" panose="030F0702030302020204" pitchFamily="66" charset="0"/>
              </a:rPr>
              <a:t> el microbiota </a:t>
            </a:r>
            <a:r>
              <a:rPr lang="en-US" dirty="0" err="1" smtClean="0">
                <a:latin typeface="Comic Sans MS" panose="030F0702030302020204" pitchFamily="66" charset="0"/>
              </a:rPr>
              <a:t>durante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vida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temprana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/>
            <a:endParaRPr lang="en-US" sz="10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Diversificación</a:t>
            </a:r>
            <a:r>
              <a:rPr lang="en-US" sz="2000" b="1" dirty="0" smtClean="0">
                <a:latin typeface="Comic Sans MS" panose="030F0702030302020204" pitchFamily="66" charset="0"/>
              </a:rPr>
              <a:t> de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dieta</a:t>
            </a:r>
            <a:r>
              <a:rPr lang="en-US" sz="2000" b="1" dirty="0" smtClean="0">
                <a:latin typeface="Comic Sans MS" panose="030F0702030302020204" pitchFamily="66" charset="0"/>
              </a:rPr>
              <a:t> con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edad</a:t>
            </a:r>
            <a:r>
              <a:rPr lang="en-US" sz="2000" dirty="0">
                <a:latin typeface="Comic Sans MS" panose="030F0702030302020204" pitchFamily="66" charset="0"/>
              </a:rPr>
              <a:t>: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</a:p>
          <a:p>
            <a:pPr marL="182563" indent="-182563"/>
            <a:r>
              <a:rPr lang="en-US" sz="2000" b="1" dirty="0" smtClean="0">
                <a:latin typeface="Comic Sans MS" panose="030F0702030302020204" pitchFamily="66" charset="0"/>
              </a:rPr>
              <a:t> 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Microbiota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gradualmente</a:t>
            </a:r>
            <a:r>
              <a:rPr lang="en-US" sz="2000" dirty="0" smtClean="0">
                <a:latin typeface="Comic Sans MS" panose="030F0702030302020204" pitchFamily="66" charset="0"/>
              </a:rPr>
              <a:t> se </a:t>
            </a:r>
            <a:r>
              <a:rPr lang="en-US" sz="2000" dirty="0" err="1" smtClean="0">
                <a:latin typeface="Comic Sans MS" panose="030F0702030302020204" pitchFamily="66" charset="0"/>
              </a:rPr>
              <a:t>desvía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hacia</a:t>
            </a:r>
            <a:r>
              <a:rPr lang="en-US" sz="2000" dirty="0" smtClean="0">
                <a:latin typeface="Comic Sans MS" panose="030F0702030302020204" pitchFamily="66" charset="0"/>
              </a:rPr>
              <a:t> la forma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adulta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generalmente</a:t>
            </a:r>
            <a:r>
              <a:rPr lang="en-US" sz="2000" dirty="0" smtClean="0">
                <a:latin typeface="Comic Sans MS" panose="030F0702030302020204" pitchFamily="66" charset="0"/>
              </a:rPr>
              <a:t> se </a:t>
            </a:r>
            <a:r>
              <a:rPr lang="en-US" sz="2000" dirty="0" err="1" smtClean="0">
                <a:latin typeface="Comic Sans MS" panose="030F0702030302020204" pitchFamily="66" charset="0"/>
              </a:rPr>
              <a:t>alcanza</a:t>
            </a:r>
            <a:r>
              <a:rPr lang="en-US" sz="2000" dirty="0" smtClean="0">
                <a:latin typeface="Comic Sans MS" panose="030F0702030302020204" pitchFamily="66" charset="0"/>
              </a:rPr>
              <a:t> a los </a:t>
            </a:r>
            <a:r>
              <a:rPr lang="en-US" sz="2000" b="1" dirty="0" smtClean="0">
                <a:latin typeface="Comic Sans MS" panose="030F0702030302020204" pitchFamily="66" charset="0"/>
              </a:rPr>
              <a:t>3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años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10 CuadroTexto"/>
          <p:cNvSpPr txBox="1"/>
          <p:nvPr/>
        </p:nvSpPr>
        <p:spPr>
          <a:xfrm>
            <a:off x="6721591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31296" y="708215"/>
            <a:ext cx="688140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Comic Sans MS" panose="030F0702030302020204" pitchFamily="66" charset="0"/>
              </a:rPr>
              <a:t>Factores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dan</a:t>
            </a:r>
            <a:r>
              <a:rPr lang="en-US" sz="2400" dirty="0" smtClean="0">
                <a:latin typeface="Comic Sans MS" panose="030F0702030302020204" pitchFamily="66" charset="0"/>
              </a:rPr>
              <a:t> forma Microbiota </a:t>
            </a:r>
            <a:r>
              <a:rPr lang="en-US" sz="2400" dirty="0">
                <a:latin typeface="Comic Sans MS" panose="030F0702030302020204" pitchFamily="66" charset="0"/>
              </a:rPr>
              <a:t>N</a:t>
            </a:r>
            <a:r>
              <a:rPr lang="en-US" sz="2400" dirty="0" smtClean="0">
                <a:latin typeface="Comic Sans MS" panose="030F0702030302020204" pitchFamily="66" charset="0"/>
              </a:rPr>
              <a:t>eonatal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97789" y="6212226"/>
            <a:ext cx="6958024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The </a:t>
            </a:r>
            <a:r>
              <a:rPr lang="en-US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microbiome</a:t>
            </a:r>
            <a:r>
              <a:rPr lang="en-US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in early life: implications for health outcomes</a:t>
            </a:r>
            <a:r>
              <a:rPr lang="en-US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Nature Medicine </a:t>
            </a:r>
            <a:r>
              <a:rPr lang="en-US" sz="11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2016</a:t>
            </a:r>
            <a:r>
              <a:rPr lang="en-US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 22:713-722</a:t>
            </a:r>
            <a:endParaRPr lang="es-VE" sz="11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260668" y="289133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</p:txBody>
      </p:sp>
    </p:spTree>
    <p:extLst>
      <p:ext uri="{BB962C8B-B14F-4D97-AF65-F5344CB8AC3E}">
        <p14:creationId xmlns:p14="http://schemas.microsoft.com/office/powerpoint/2010/main" val="209216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962425" y="764494"/>
            <a:ext cx="321915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en niño</a:t>
            </a:r>
            <a:r>
              <a:rPr lang="es-VE" sz="2400" dirty="0" smtClean="0">
                <a:solidFill>
                  <a:srgbClr val="FF0000"/>
                </a:solidFill>
                <a:latin typeface="Comic Sans MS" pitchFamily="66" charset="0"/>
              </a:rPr>
              <a:t>*</a:t>
            </a:r>
          </a:p>
          <a:p>
            <a:pPr algn="ctr"/>
            <a:endParaRPr lang="es-VE" sz="800" dirty="0" smtClean="0"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S</a:t>
            </a:r>
            <a:r>
              <a:rPr lang="es-VE" sz="2000" dirty="0" smtClean="0">
                <a:latin typeface="Comic Sans MS" pitchFamily="66" charset="0"/>
              </a:rPr>
              <a:t>egún forma de parto </a:t>
            </a:r>
            <a:endParaRPr lang="es-VE" sz="1200" dirty="0"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S</a:t>
            </a:r>
            <a:r>
              <a:rPr lang="es-VE" sz="2000" dirty="0" smtClean="0">
                <a:latin typeface="Comic Sans MS" pitchFamily="66" charset="0"/>
              </a:rPr>
              <a:t>egún alimentación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578077" y="2304337"/>
            <a:ext cx="5859043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A los 4 meses los niños,</a:t>
            </a:r>
          </a:p>
          <a:p>
            <a:r>
              <a:rPr lang="es-VE" sz="1000" dirty="0" smtClean="0">
                <a:latin typeface="Comic Sans MS" pitchFamily="66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N</a:t>
            </a:r>
            <a:r>
              <a:rPr lang="es-VE" sz="2000" dirty="0" smtClean="0">
                <a:latin typeface="Comic Sans MS" pitchFamily="66" charset="0"/>
              </a:rPr>
              <a:t>acidos por </a:t>
            </a:r>
            <a:r>
              <a:rPr lang="es-VE" sz="2000" b="1" u="sng" dirty="0" smtClean="0">
                <a:latin typeface="Comic Sans MS" pitchFamily="66" charset="0"/>
              </a:rPr>
              <a:t>cesárea</a:t>
            </a:r>
            <a:r>
              <a:rPr lang="es-VE" sz="2000" dirty="0" smtClean="0">
                <a:latin typeface="Comic Sans MS" pitchFamily="66" charset="0"/>
              </a:rPr>
              <a:t> tienen menos número y menos diversidad bacteriana que los nacidos por parto vaginal</a:t>
            </a:r>
          </a:p>
          <a:p>
            <a:endParaRPr lang="es-VE" sz="10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Con </a:t>
            </a:r>
            <a:r>
              <a:rPr lang="es-VE" sz="2000" b="1" u="sng" dirty="0" smtClean="0">
                <a:latin typeface="Comic Sans MS" pitchFamily="66" charset="0"/>
              </a:rPr>
              <a:t>lactancia artificial </a:t>
            </a:r>
            <a:r>
              <a:rPr lang="es-VE" sz="2000" dirty="0" smtClean="0">
                <a:latin typeface="Comic Sans MS" pitchFamily="66" charset="0"/>
              </a:rPr>
              <a:t>tiene más </a:t>
            </a:r>
            <a:r>
              <a:rPr lang="es-VE" sz="2000" i="1" dirty="0" smtClean="0">
                <a:latin typeface="Comic Sans MS" pitchFamily="66" charset="0"/>
              </a:rPr>
              <a:t>C. </a:t>
            </a:r>
            <a:r>
              <a:rPr lang="es-VE" sz="2000" i="1" dirty="0" err="1" smtClean="0">
                <a:latin typeface="Comic Sans MS" pitchFamily="66" charset="0"/>
              </a:rPr>
              <a:t>difficile</a:t>
            </a:r>
            <a:r>
              <a:rPr lang="es-VE" sz="2000" i="1" dirty="0" smtClean="0">
                <a:latin typeface="Comic Sans MS" pitchFamily="66" charset="0"/>
              </a:rPr>
              <a:t> </a:t>
            </a:r>
            <a:r>
              <a:rPr lang="es-VE" sz="2000" dirty="0" smtClean="0">
                <a:latin typeface="Comic Sans MS" pitchFamily="66" charset="0"/>
              </a:rPr>
              <a:t>que los que recibieron lactancia materna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645920" y="4723924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MB.Azad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microbiota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healthy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Canadian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infants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profiles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mode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delivery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infant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diet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at 4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CMAJ 2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013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185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DOI 10.1503/cmaj.121189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039152" y="6553200"/>
            <a:ext cx="2089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428829" y="5282849"/>
            <a:ext cx="628634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Más recientemente no replicaron esto: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Gohir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E.M.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Ratcliffe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D.M.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Sloboda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bugs that shape us: maternal obesity, the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disease risk.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Pediatric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Res.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77: 196-204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46062" y="618771"/>
            <a:ext cx="1336268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</a:rPr>
              <a:t>Caract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Cambios fisiológicos</a:t>
            </a:r>
          </a:p>
        </p:txBody>
      </p:sp>
    </p:spTree>
    <p:extLst>
      <p:ext uri="{BB962C8B-B14F-4D97-AF65-F5344CB8AC3E}">
        <p14:creationId xmlns:p14="http://schemas.microsoft.com/office/powerpoint/2010/main" val="215475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312772" y="6048986"/>
            <a:ext cx="49685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/>
              <a:t>http://img.medicalxpress.com/newman/gfx/news/hires/2015/theinfantgut.jpg</a:t>
            </a:r>
          </a:p>
        </p:txBody>
      </p:sp>
      <p:pic>
        <p:nvPicPr>
          <p:cNvPr id="1026" name="Picture 2" descr="C:\Users\ximena\Desktop\theinfantgu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3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9696" y="655706"/>
            <a:ext cx="5346104" cy="534610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660232" y="648388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103712" y="1052736"/>
            <a:ext cx="72883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Rectángulo"/>
          <p:cNvSpPr/>
          <p:nvPr/>
        </p:nvSpPr>
        <p:spPr>
          <a:xfrm>
            <a:off x="3103712" y="3933056"/>
            <a:ext cx="72883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Rectángulo"/>
          <p:cNvSpPr/>
          <p:nvPr/>
        </p:nvSpPr>
        <p:spPr>
          <a:xfrm>
            <a:off x="3027944" y="4696337"/>
            <a:ext cx="880369" cy="308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Rectángulo"/>
          <p:cNvSpPr/>
          <p:nvPr/>
        </p:nvSpPr>
        <p:spPr>
          <a:xfrm>
            <a:off x="2982825" y="5445224"/>
            <a:ext cx="1051891" cy="338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3027945" y="1052736"/>
            <a:ext cx="88036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Madre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037328" y="390870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4 días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946140" y="4671225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4 meses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931852" y="5445224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12 meses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458885" y="3269669"/>
            <a:ext cx="4125587" cy="252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3474307" y="3134380"/>
            <a:ext cx="1781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Parto vaginal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Lactancia materna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147672" y="3193469"/>
            <a:ext cx="1298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Parto vaginal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Biberón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696149" y="3193469"/>
            <a:ext cx="870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Cesárea</a:t>
            </a:r>
          </a:p>
        </p:txBody>
      </p:sp>
      <p:sp>
        <p:nvSpPr>
          <p:cNvPr id="20" name="3 CuadroTexto"/>
          <p:cNvSpPr txBox="1"/>
          <p:nvPr/>
        </p:nvSpPr>
        <p:spPr>
          <a:xfrm>
            <a:off x="155896" y="2457271"/>
            <a:ext cx="2678938" cy="10464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en niño</a:t>
            </a:r>
            <a:r>
              <a:rPr lang="es-VE" sz="2000" dirty="0" smtClean="0">
                <a:solidFill>
                  <a:srgbClr val="FF0000"/>
                </a:solidFill>
                <a:latin typeface="Comic Sans MS" pitchFamily="66" charset="0"/>
              </a:rPr>
              <a:t>*</a:t>
            </a:r>
          </a:p>
          <a:p>
            <a:pPr algn="ctr"/>
            <a:endParaRPr lang="es-VE" sz="1000" dirty="0" smtClean="0">
              <a:latin typeface="Comic Sans MS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1600" dirty="0">
                <a:latin typeface="Comic Sans MS" pitchFamily="66" charset="0"/>
              </a:rPr>
              <a:t>S</a:t>
            </a:r>
            <a:r>
              <a:rPr lang="es-VE" sz="1600" dirty="0" smtClean="0">
                <a:latin typeface="Comic Sans MS" pitchFamily="66" charset="0"/>
              </a:rPr>
              <a:t>egún forma de parto </a:t>
            </a:r>
            <a:endParaRPr lang="es-VE" sz="1600" dirty="0">
              <a:latin typeface="Comic Sans MS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1600" dirty="0">
                <a:latin typeface="Comic Sans MS" pitchFamily="66" charset="0"/>
              </a:rPr>
              <a:t>S</a:t>
            </a:r>
            <a:r>
              <a:rPr lang="es-VE" sz="1600" dirty="0" smtClean="0">
                <a:latin typeface="Comic Sans MS" pitchFamily="66" charset="0"/>
              </a:rPr>
              <a:t>egún alimentación </a:t>
            </a:r>
          </a:p>
        </p:txBody>
      </p:sp>
      <p:sp>
        <p:nvSpPr>
          <p:cNvPr id="19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1" name="1 CuadroTexto"/>
          <p:cNvSpPr txBox="1"/>
          <p:nvPr/>
        </p:nvSpPr>
        <p:spPr>
          <a:xfrm>
            <a:off x="146062" y="618771"/>
            <a:ext cx="133626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</a:rPr>
              <a:t>Caract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2da. Parte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951947" y="6222276"/>
            <a:ext cx="472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von </a:t>
            </a:r>
            <a:r>
              <a:rPr lang="es-V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Mutius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Medicine </a:t>
            </a:r>
            <a:r>
              <a:rPr lang="es-VE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23:274–275</a:t>
            </a:r>
            <a:endParaRPr lang="es-V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1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98653" y="2019154"/>
            <a:ext cx="6347961" cy="33239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“…</a:t>
            </a:r>
            <a:r>
              <a:rPr kumimoji="0" lang="es-V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la estructura y función de la comunidad microbiana sustancialmente se </a:t>
            </a:r>
            <a:r>
              <a:rPr kumimoji="0" lang="es-VE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expande y diversifica</a:t>
            </a:r>
            <a:r>
              <a:rPr kumimoji="0" lang="es-V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en todas las  partes del cuerpo del </a:t>
            </a:r>
            <a:r>
              <a:rPr kumimoji="0" lang="es-VE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nacimiento a 4-6 semanas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VE" sz="2400" b="1" dirty="0">
                <a:latin typeface="Comic Sans MS" panose="030F0702030302020204" pitchFamily="66" charset="0"/>
              </a:rPr>
              <a:t>S</a:t>
            </a: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e parece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al microbiota 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del correspondiente sitio</a:t>
            </a:r>
            <a:r>
              <a:rPr kumimoji="0" lang="es-V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corporal </a:t>
            </a:r>
            <a:r>
              <a:rPr kumimoji="0" lang="es-VE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de la madre</a:t>
            </a:r>
            <a:r>
              <a:rPr kumimoji="0" lang="es-V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, </a:t>
            </a:r>
            <a:r>
              <a:rPr kumimoji="0" lang="es-VE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independiente de la forma de parto </a:t>
            </a:r>
            <a:r>
              <a:rPr kumimoji="0" lang="es-V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o de otros factores prenatales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”.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209800" y="5564867"/>
            <a:ext cx="472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von </a:t>
            </a:r>
            <a:r>
              <a:rPr lang="es-V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Mutius</a:t>
            </a:r>
            <a:r>
              <a:rPr lang="es-V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es-V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Medicine </a:t>
            </a:r>
            <a:r>
              <a:rPr lang="es-VE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23:274–275</a:t>
            </a:r>
            <a:endParaRPr lang="es-V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60232" y="648388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3336726" y="1107082"/>
            <a:ext cx="247054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en niño</a:t>
            </a:r>
            <a:endParaRPr lang="es-VE" sz="800" dirty="0" smtClean="0">
              <a:latin typeface="Comic Sans MS" pitchFamily="66" charset="0"/>
            </a:endParaRP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Según forma de parto 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46062" y="618771"/>
            <a:ext cx="1336268" cy="12926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Factores que modelan microbiota</a:t>
            </a:r>
          </a:p>
        </p:txBody>
      </p:sp>
    </p:spTree>
    <p:extLst>
      <p:ext uri="{BB962C8B-B14F-4D97-AF65-F5344CB8AC3E}">
        <p14:creationId xmlns:p14="http://schemas.microsoft.com/office/powerpoint/2010/main" val="39156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CuadroTexto"/>
          <p:cNvSpPr txBox="1"/>
          <p:nvPr/>
        </p:nvSpPr>
        <p:spPr>
          <a:xfrm>
            <a:off x="66294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76300" y="1238118"/>
            <a:ext cx="73914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85738" lvl="0" indent="-1857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La diversidad </a:t>
            </a:r>
            <a:r>
              <a:rPr lang="es-VE" sz="1600" dirty="0">
                <a:latin typeface="Comic Sans MS" panose="030F0702030302020204" pitchFamily="66" charset="0"/>
              </a:rPr>
              <a:t>taxonómica, metagenómica  y metabólica 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de</a:t>
            </a:r>
            <a:r>
              <a:rPr kumimoji="0" lang="es-V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comunidades microbianas humanas </a:t>
            </a:r>
            <a:r>
              <a:rPr kumimoji="0" lang="es-VE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varía según los nichos corporales </a:t>
            </a:r>
            <a:r>
              <a:rPr kumimoji="0" lang="es-V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y las influencias de la fisiología humana.</a:t>
            </a:r>
          </a:p>
          <a:p>
            <a:pPr marL="185738" marR="0" lvl="0" indent="-1857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V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185738" marR="0" lvl="0" indent="-1857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s-VE" sz="1600" dirty="0" smtClean="0">
                <a:latin typeface="Comic Sans MS" panose="030F0702030302020204" pitchFamily="66" charset="0"/>
              </a:rPr>
              <a:t>Se determinó composición taxonómica y potencial función metabólica del microbiota en el </a:t>
            </a:r>
            <a:r>
              <a:rPr lang="es-VE" sz="1600" b="1" dirty="0" smtClean="0">
                <a:latin typeface="Comic Sans MS" panose="030F0702030302020204" pitchFamily="66" charset="0"/>
              </a:rPr>
              <a:t>recién nacido hasta 4-6 semanas </a:t>
            </a:r>
            <a:r>
              <a:rPr lang="es-VE" sz="1600" dirty="0" smtClean="0">
                <a:latin typeface="Comic Sans MS" panose="030F0702030302020204" pitchFamily="66" charset="0"/>
              </a:rPr>
              <a:t>y se </a:t>
            </a:r>
            <a:r>
              <a:rPr lang="es-VE" sz="1600" b="1" dirty="0" smtClean="0">
                <a:latin typeface="Comic Sans MS" panose="030F0702030302020204" pitchFamily="66" charset="0"/>
              </a:rPr>
              <a:t>evaluó el efecto del tipo de parto</a:t>
            </a:r>
            <a:r>
              <a:rPr lang="es-VE" sz="1600" dirty="0" smtClean="0">
                <a:latin typeface="Comic Sans MS" panose="030F0702030302020204" pitchFamily="66" charset="0"/>
              </a:rPr>
              <a:t>, en muestras de múltiples sitios del cuerpo de madres y niños.  </a:t>
            </a:r>
          </a:p>
          <a:p>
            <a:pPr marL="185738" marR="0" lvl="0" indent="-1857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V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185738" lvl="0" indent="-1857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Al</a:t>
            </a:r>
            <a:r>
              <a:rPr kumimoji="0" lang="es-VE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nacimiento </a:t>
            </a:r>
            <a:r>
              <a:rPr kumimoji="0" lang="es-VE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no </a:t>
            </a:r>
            <a:r>
              <a:rPr kumimoji="0" lang="es-VE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hubo diferencia </a:t>
            </a:r>
            <a:r>
              <a:rPr kumimoji="0" lang="es-VE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en la función de la comunidad en relación al </a:t>
            </a:r>
            <a:r>
              <a:rPr kumimoji="0" lang="es-VE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tipo de parto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  <a:endParaRPr kumimoji="0" lang="es-VE" sz="16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185738" marR="0" lvl="0" indent="-1857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s-VE" sz="1400" b="1" baseline="0" dirty="0">
              <a:latin typeface="Comic Sans MS" panose="030F0702030302020204" pitchFamily="66" charset="0"/>
            </a:endParaRPr>
          </a:p>
          <a:p>
            <a:pPr marL="185738" lvl="0" indent="-1857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 las 6 semanas 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la estructura y función se ha </a:t>
            </a:r>
            <a:r>
              <a:rPr kumimoji="0" lang="es-VE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expandido y diversificado según el sitio del </a:t>
            </a:r>
            <a:r>
              <a:rPr lang="es-VE" sz="1600" dirty="0" smtClean="0">
                <a:latin typeface="Comic Sans MS" panose="030F0702030302020204" pitchFamily="66" charset="0"/>
              </a:rPr>
              <a:t>cuerpo. Pero </a:t>
            </a:r>
            <a:r>
              <a:rPr lang="es-VE" sz="1600" b="1" dirty="0" smtClean="0">
                <a:latin typeface="Comic Sans MS" panose="030F0702030302020204" pitchFamily="66" charset="0"/>
              </a:rPr>
              <a:t>sin diferencias en estructura o función </a:t>
            </a:r>
            <a:r>
              <a:rPr lang="es-VE" sz="1600" b="1" dirty="0" smtClean="0">
                <a:latin typeface="Comic Sans MS" panose="030F0702030302020204" pitchFamily="66" charset="0"/>
              </a:rPr>
              <a:t>según tipo de parto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. </a:t>
            </a: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185738" marR="0" lvl="0" indent="-1857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V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185738" lvl="0" indent="-1857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Así el </a:t>
            </a:r>
            <a:r>
              <a:rPr lang="es-VE" sz="1600" dirty="0">
                <a:latin typeface="Comic Sans MS" panose="030F0702030302020204" pitchFamily="66" charset="0"/>
              </a:rPr>
              <a:t>microbiota del infante </a:t>
            </a:r>
            <a:r>
              <a:rPr lang="es-VE" sz="1600" dirty="0" smtClean="0">
                <a:latin typeface="Comic Sans MS" panose="030F0702030302020204" pitchFamily="66" charset="0"/>
              </a:rPr>
              <a:t>sufre </a:t>
            </a:r>
            <a:r>
              <a:rPr lang="es-VE" sz="1600" b="1" dirty="0" smtClean="0">
                <a:latin typeface="Comic Sans MS" panose="030F0702030302020204" pitchFamily="66" charset="0"/>
              </a:rPr>
              <a:t>reorganización en las primeras 6 semanas</a:t>
            </a:r>
            <a:r>
              <a:rPr lang="es-VE" sz="1600" dirty="0" smtClean="0">
                <a:latin typeface="Comic Sans MS" panose="030F0702030302020204" pitchFamily="66" charset="0"/>
              </a:rPr>
              <a:t> de vida, </a:t>
            </a: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dirigida por el sitio y no por la forma de parto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143000" y="5807797"/>
            <a:ext cx="65584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r>
              <a:rPr lang="es-VE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Maturation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across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Medicine </a:t>
            </a:r>
            <a:r>
              <a:rPr lang="es-VE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23:314–326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3336726" y="207869"/>
            <a:ext cx="247054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en niño</a:t>
            </a:r>
          </a:p>
          <a:p>
            <a:pPr algn="ctr"/>
            <a:r>
              <a:rPr lang="es-VE" sz="1600" b="1" dirty="0">
                <a:latin typeface="Comic Sans MS" pitchFamily="66" charset="0"/>
              </a:rPr>
              <a:t>S</a:t>
            </a:r>
            <a:r>
              <a:rPr lang="es-VE" sz="1600" b="1" dirty="0" smtClean="0">
                <a:latin typeface="Comic Sans MS" pitchFamily="66" charset="0"/>
              </a:rPr>
              <a:t>egún forma de parto 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0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884041"/>
            <a:ext cx="7086600" cy="5115640"/>
          </a:xfrm>
          <a:prstGeom prst="rect">
            <a:avLst/>
          </a:prstGeom>
        </p:spPr>
      </p:pic>
      <p:sp>
        <p:nvSpPr>
          <p:cNvPr id="7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850989" y="78877"/>
            <a:ext cx="524723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microbiota en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cuerpo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infante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133600" y="953163"/>
            <a:ext cx="685800" cy="258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1981200" y="4114800"/>
            <a:ext cx="685800" cy="258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5524500" y="4114799"/>
            <a:ext cx="2095500" cy="258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CuadroTexto 3"/>
          <p:cNvSpPr txBox="1"/>
          <p:nvPr/>
        </p:nvSpPr>
        <p:spPr>
          <a:xfrm>
            <a:off x="1881469" y="857539"/>
            <a:ext cx="99578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Coanas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867400" y="953163"/>
            <a:ext cx="1447800" cy="18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/>
              <a:t>MucCoanas</a:t>
            </a:r>
            <a:endParaRPr lang="es-VE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903949" y="864533"/>
            <a:ext cx="1603324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Mucosa oral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993572" y="4059613"/>
            <a:ext cx="601447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Piel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868838" y="4073990"/>
            <a:ext cx="1353256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Tracto</a:t>
            </a:r>
            <a:r>
              <a:rPr lang="es-VE" dirty="0" smtClean="0">
                <a:latin typeface="Comic Sans MS" panose="030F0702030302020204" pitchFamily="66" charset="0"/>
              </a:rPr>
              <a:t> GI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219200" y="2502932"/>
            <a:ext cx="2590800" cy="2402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5410200" y="2514600"/>
            <a:ext cx="2590800" cy="2402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1181100" y="5703332"/>
            <a:ext cx="2590800" cy="2402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295900" y="5703332"/>
            <a:ext cx="2590800" cy="2402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034137" y="2486509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Nacimiento      Postparto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146218" y="241509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Nacimiento      Postparto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996674" y="5590691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Nacimiento      Postparto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209047" y="5597207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Nacimiento      Postparto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665210" y="6090286"/>
            <a:ext cx="59547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Microbial Colonizers of the Human Gut: Composition, Activities, and Health Implications of the Infant Gut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Microbiota..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;81: e00036-17</a:t>
            </a:r>
            <a:endParaRPr lang="nl-NL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11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32495" y="2621570"/>
            <a:ext cx="64553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Comic Sans MS" panose="030F0702030302020204" pitchFamily="66" charset="0"/>
              </a:rPr>
              <a:t>Una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visión</a:t>
            </a:r>
            <a:r>
              <a:rPr lang="en-US" sz="2400" dirty="0" smtClean="0">
                <a:latin typeface="Comic Sans MS" panose="030F0702030302020204" pitchFamily="66" charset="0"/>
              </a:rPr>
              <a:t> global de la </a:t>
            </a:r>
            <a:r>
              <a:rPr lang="en-US" sz="2400" dirty="0" err="1" smtClean="0">
                <a:latin typeface="Comic Sans MS" panose="030F0702030302020204" pitchFamily="66" charset="0"/>
              </a:rPr>
              <a:t>relativa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abundancia</a:t>
            </a:r>
            <a:r>
              <a:rPr lang="en-US" sz="2400" dirty="0" smtClean="0">
                <a:latin typeface="Comic Sans MS" panose="030F0702030302020204" pitchFamily="66" charset="0"/>
              </a:rPr>
              <a:t> de los phyla claves de la </a:t>
            </a:r>
            <a:r>
              <a:rPr lang="en-US" sz="2400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2400" dirty="0" smtClean="0">
                <a:latin typeface="Comic Sans MS" panose="030F0702030302020204" pitchFamily="66" charset="0"/>
              </a:rPr>
              <a:t> del microbiota del </a:t>
            </a:r>
            <a:r>
              <a:rPr lang="en-US" sz="2400" dirty="0" err="1" smtClean="0">
                <a:latin typeface="Comic Sans MS" panose="030F0702030302020204" pitchFamily="66" charset="0"/>
              </a:rPr>
              <a:t>infante</a:t>
            </a:r>
            <a:r>
              <a:rPr lang="en-US" sz="2400" dirty="0" smtClean="0">
                <a:latin typeface="Comic Sans MS" panose="030F0702030302020204" pitchFamily="66" charset="0"/>
              </a:rPr>
              <a:t> en </a:t>
            </a:r>
            <a:r>
              <a:rPr lang="en-US" sz="2400" dirty="0" err="1" smtClean="0">
                <a:latin typeface="Comic Sans MS" panose="030F0702030302020204" pitchFamily="66" charset="0"/>
              </a:rPr>
              <a:t>diferentes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sitios</a:t>
            </a:r>
            <a:r>
              <a:rPr lang="en-US" sz="2400" dirty="0" smtClean="0">
                <a:latin typeface="Comic Sans MS" panose="030F0702030302020204" pitchFamily="66" charset="0"/>
              </a:rPr>
              <a:t> y a </a:t>
            </a:r>
            <a:r>
              <a:rPr lang="en-US" sz="2400" dirty="0" err="1" smtClean="0">
                <a:latin typeface="Comic Sans MS" panose="030F0702030302020204" pitchFamily="66" charset="0"/>
              </a:rPr>
              <a:t>diferentes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tiempos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su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vida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temprana</a:t>
            </a:r>
            <a:r>
              <a:rPr lang="en-US" sz="24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2400" dirty="0" err="1" smtClean="0">
                <a:latin typeface="Comic Sans MS" panose="030F0702030302020204" pitchFamily="66" charset="0"/>
              </a:rPr>
              <a:t>Diagramas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concéntricos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representan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variabilidad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interindividual</a:t>
            </a:r>
            <a:r>
              <a:rPr lang="en-US" sz="2400" dirty="0" smtClean="0">
                <a:latin typeface="Comic Sans MS" panose="030F0702030302020204" pitchFamily="66" charset="0"/>
              </a:rPr>
              <a:t>. </a:t>
            </a:r>
            <a:endParaRPr lang="en-US" sz="24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94605" y="5057116"/>
            <a:ext cx="59547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Microbial Colonizers of the Human Gut: Composition, Activities, and Health Implications of the Infant Gut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Microbiota..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;81: e00036-17</a:t>
            </a:r>
            <a:endParaRPr lang="nl-NL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6294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594605" y="2056834"/>
            <a:ext cx="6096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microbiota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del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infante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46062" y="618771"/>
            <a:ext cx="1336268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 lactante</a:t>
            </a:r>
          </a:p>
        </p:txBody>
      </p:sp>
    </p:spTree>
    <p:extLst>
      <p:ext uri="{BB962C8B-B14F-4D97-AF65-F5344CB8AC3E}">
        <p14:creationId xmlns:p14="http://schemas.microsoft.com/office/powerpoint/2010/main" val="427396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46" y="152400"/>
            <a:ext cx="7690034" cy="62962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381704" y="5940212"/>
            <a:ext cx="42109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Microbial Colonizers of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Gut: Composition, Activities,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Health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of the Infant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Microbiota.</a:t>
            </a:r>
            <a:r>
              <a:rPr lang="nl-NL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Microbiol Mol Biol </a:t>
            </a:r>
            <a:r>
              <a:rPr lang="nl-NL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 </a:t>
            </a:r>
            <a:r>
              <a:rPr lang="nl-NL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nl-NL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81:e00036-17. </a:t>
            </a:r>
            <a:endParaRPr lang="nl-N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294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657600" y="152400"/>
            <a:ext cx="1524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109800" y="-32266"/>
            <a:ext cx="260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Comunidad microbiana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24000" y="1066800"/>
            <a:ext cx="1524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8" name="CuadroTexto 7"/>
          <p:cNvSpPr txBox="1"/>
          <p:nvPr/>
        </p:nvSpPr>
        <p:spPr>
          <a:xfrm>
            <a:off x="1202231" y="1013491"/>
            <a:ext cx="2135521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Perfil 16S </a:t>
            </a:r>
            <a:r>
              <a:rPr lang="es-VE" sz="1600" dirty="0" err="1" smtClean="0">
                <a:latin typeface="Comic Sans MS" panose="030F0702030302020204" pitchFamily="66" charset="0"/>
              </a:rPr>
              <a:t>ARNr</a:t>
            </a:r>
            <a:r>
              <a:rPr lang="es-VE" sz="1600" dirty="0" smtClean="0">
                <a:latin typeface="Comic Sans MS" panose="030F0702030302020204" pitchFamily="66" charset="0"/>
              </a:rPr>
              <a:t> gen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830402" y="1066800"/>
            <a:ext cx="1524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274541" y="993369"/>
            <a:ext cx="2371162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Shutgun</a:t>
            </a:r>
            <a:r>
              <a:rPr lang="es-VE" sz="1600" dirty="0" smtClean="0">
                <a:latin typeface="Comic Sans MS" panose="030F0702030302020204" pitchFamily="66" charset="0"/>
              </a:rPr>
              <a:t> metagenómica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51723" y="1713145"/>
            <a:ext cx="3468554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155448" y="1588546"/>
            <a:ext cx="4261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Amplificación 16S </a:t>
            </a:r>
            <a:r>
              <a:rPr lang="es-VE" sz="1200" dirty="0" err="1" smtClean="0">
                <a:latin typeface="Comic Sans MS" panose="030F0702030302020204" pitchFamily="66" charset="0"/>
              </a:rPr>
              <a:t>ARNr</a:t>
            </a:r>
            <a:r>
              <a:rPr lang="es-VE" sz="1200" dirty="0" smtClean="0">
                <a:latin typeface="Comic Sans MS" panose="030F0702030302020204" pitchFamily="66" charset="0"/>
              </a:rPr>
              <a:t> gen y secuenciación del </a:t>
            </a:r>
            <a:r>
              <a:rPr lang="es-VE" sz="1200" dirty="0" err="1" smtClean="0">
                <a:latin typeface="Comic Sans MS" panose="030F0702030302020204" pitchFamily="66" charset="0"/>
              </a:rPr>
              <a:t>amplicon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170098" y="1713145"/>
            <a:ext cx="2634182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4941291" y="1634084"/>
            <a:ext cx="2983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Fragmentación de ADN y secuenciación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27965" y="4532664"/>
            <a:ext cx="1191670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OTU</a:t>
            </a:r>
            <a:r>
              <a:rPr lang="es-VE" sz="1200" dirty="0" smtClean="0">
                <a:latin typeface="Comic Sans MS" panose="030F0702030302020204" pitchFamily="66" charset="0"/>
              </a:rPr>
              <a:t>: unidad taxonómica operativa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676400" y="3048000"/>
            <a:ext cx="1143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1567693" y="2985700"/>
            <a:ext cx="143661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Generación </a:t>
            </a:r>
            <a:r>
              <a:rPr lang="es-VE" sz="1200" dirty="0" err="1" smtClean="0">
                <a:latin typeface="Comic Sans MS" panose="030F0702030302020204" pitchFamily="66" charset="0"/>
              </a:rPr>
              <a:t>OTUs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219200" y="4010707"/>
            <a:ext cx="2081458" cy="1802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844111" y="3962353"/>
            <a:ext cx="2629246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Taxonómica clasificación de </a:t>
            </a:r>
            <a:r>
              <a:rPr lang="es-VE" sz="1200" dirty="0" err="1" smtClean="0">
                <a:latin typeface="Comic Sans MS" panose="030F0702030302020204" pitchFamily="66" charset="0"/>
              </a:rPr>
              <a:t>OTUs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143000" y="5142192"/>
            <a:ext cx="2253984" cy="191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820743" y="5111854"/>
            <a:ext cx="3114955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Taxonómica clasificación del microbiota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5715000" y="3048000"/>
            <a:ext cx="1639402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5237672" y="2985699"/>
            <a:ext cx="2444900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Pool de lecturas </a:t>
            </a:r>
            <a:r>
              <a:rPr lang="es-VE" sz="1200" dirty="0" err="1" smtClean="0">
                <a:latin typeface="Comic Sans MS" panose="030F0702030302020204" pitchFamily="66" charset="0"/>
              </a:rPr>
              <a:t>metagenómicas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941291" y="3537182"/>
            <a:ext cx="1421409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5014871" y="3445325"/>
            <a:ext cx="122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Análisis basado </a:t>
            </a:r>
          </a:p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en lecturas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6534701" y="3537182"/>
            <a:ext cx="1562469" cy="181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6534701" y="3442035"/>
            <a:ext cx="12153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latin typeface="Comic Sans MS" panose="030F0702030302020204" pitchFamily="66" charset="0"/>
              </a:rPr>
              <a:t>Análisis basado</a:t>
            </a:r>
          </a:p>
          <a:p>
            <a:r>
              <a:rPr lang="es-VE" sz="1050" dirty="0" smtClean="0">
                <a:latin typeface="Comic Sans MS" panose="030F0702030302020204" pitchFamily="66" charset="0"/>
              </a:rPr>
              <a:t> en ensamblajes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4812826" y="4038553"/>
            <a:ext cx="653769" cy="295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4276786" y="4121406"/>
            <a:ext cx="143821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Perfil taxonómico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6152245" y="4010707"/>
            <a:ext cx="653819" cy="387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5789762" y="4131942"/>
            <a:ext cx="142218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Análisis funcional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7315935" y="4058020"/>
            <a:ext cx="902788" cy="355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7341510" y="4121405"/>
            <a:ext cx="161294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Ensamblaje y mapeo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7" name="3 CuadroTexto"/>
          <p:cNvSpPr txBox="1"/>
          <p:nvPr/>
        </p:nvSpPr>
        <p:spPr>
          <a:xfrm>
            <a:off x="132202" y="166947"/>
            <a:ext cx="707245" cy="89255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2da. </a:t>
            </a:r>
          </a:p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parte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/>
      <p:bldP spid="15" grpId="0"/>
      <p:bldP spid="16" grpId="0"/>
      <p:bldP spid="18" grpId="0" animBg="1"/>
      <p:bldP spid="20" grpId="0" animBg="1"/>
      <p:bldP spid="22" grpId="0" animBg="1"/>
      <p:bldP spid="24" grpId="0" animBg="1"/>
      <p:bldP spid="26" grpId="0"/>
      <p:bldP spid="28" grpId="0"/>
      <p:bldP spid="31" grpId="0" animBg="1"/>
      <p:bldP spid="32" grpId="0" animBg="1"/>
      <p:bldP spid="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21551" y="5582679"/>
            <a:ext cx="6100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Microbial Colonizers of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Gut: Composition, Activities,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Health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of the Infant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Microbiota.</a:t>
            </a:r>
            <a:r>
              <a:rPr lang="nl-N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Microbiol Mol Biol 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nl-NL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7;</a:t>
            </a:r>
            <a:r>
              <a:rPr lang="nl-N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81:e00036-17. </a:t>
            </a:r>
            <a:endParaRPr lang="nl-N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960611" y="3211031"/>
            <a:ext cx="52271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Comenzando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extracción</a:t>
            </a:r>
            <a:r>
              <a:rPr lang="en-US" sz="2000" dirty="0" smtClean="0">
                <a:latin typeface="Comic Sans MS" panose="030F0702030302020204" pitchFamily="66" charset="0"/>
              </a:rPr>
              <a:t> de ADN de </a:t>
            </a: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comunidad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subsecuente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secuenciación</a:t>
            </a:r>
            <a:r>
              <a:rPr lang="en-US" sz="2000" dirty="0" smtClean="0">
                <a:latin typeface="Comic Sans MS" panose="030F0702030302020204" pitchFamily="66" charset="0"/>
              </a:rPr>
              <a:t>, el canal general del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perfil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taxonómico</a:t>
            </a:r>
            <a:r>
              <a:rPr lang="en-US" sz="2000" dirty="0" smtClean="0">
                <a:latin typeface="Comic Sans MS" panose="030F0702030302020204" pitchFamily="66" charset="0"/>
              </a:rPr>
              <a:t> del microbiota y la </a:t>
            </a:r>
            <a:r>
              <a:rPr lang="en-US" sz="2000" dirty="0" err="1" smtClean="0">
                <a:latin typeface="Comic Sans MS" panose="030F0702030302020204" pitchFamily="66" charset="0"/>
              </a:rPr>
              <a:t>reconstrucción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genomas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microbianos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con el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análisis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funcional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los genes.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6294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56280" y="1788322"/>
            <a:ext cx="523144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C</a:t>
            </a:r>
            <a:r>
              <a:rPr lang="en-US" sz="2400" dirty="0" smtClean="0">
                <a:latin typeface="Comic Sans MS" panose="030F0702030302020204" pitchFamily="66" charset="0"/>
              </a:rPr>
              <a:t>anales de </a:t>
            </a:r>
            <a:r>
              <a:rPr lang="en-US" sz="2400" dirty="0" err="1">
                <a:latin typeface="Comic Sans MS" panose="030F0702030302020204" pitchFamily="66" charset="0"/>
              </a:rPr>
              <a:t>B</a:t>
            </a:r>
            <a:r>
              <a:rPr lang="en-US" sz="2400" dirty="0" err="1" smtClean="0">
                <a:latin typeface="Comic Sans MS" panose="030F0702030302020204" pitchFamily="66" charset="0"/>
              </a:rPr>
              <a:t>ioinformática</a:t>
            </a:r>
            <a:r>
              <a:rPr lang="en-US" sz="2400" dirty="0" smtClean="0">
                <a:latin typeface="Comic Sans MS" panose="030F0702030302020204" pitchFamily="66" charset="0"/>
              </a:rPr>
              <a:t> para el  </a:t>
            </a:r>
            <a:r>
              <a:rPr lang="en-US" sz="2400" dirty="0" err="1" smtClean="0">
                <a:latin typeface="Comic Sans MS" panose="030F0702030302020204" pitchFamily="66" charset="0"/>
              </a:rPr>
              <a:t>perfil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microbiano</a:t>
            </a:r>
            <a:r>
              <a:rPr lang="en-US" sz="2400" dirty="0" smtClean="0">
                <a:latin typeface="Comic Sans MS" panose="030F0702030302020204" pitchFamily="66" charset="0"/>
              </a:rPr>
              <a:t> del 16S </a:t>
            </a:r>
            <a:r>
              <a:rPr lang="en-US" sz="2400" dirty="0" err="1">
                <a:latin typeface="Comic Sans MS" panose="030F0702030302020204" pitchFamily="66" charset="0"/>
              </a:rPr>
              <a:t>rRNA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</a:rPr>
              <a:t>gen y shotgun metagenómica </a:t>
            </a:r>
            <a:endParaRPr lang="es-VE" sz="2400" dirty="0"/>
          </a:p>
        </p:txBody>
      </p:sp>
      <p:sp>
        <p:nvSpPr>
          <p:cNvPr id="11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46062" y="618771"/>
            <a:ext cx="1336268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</a:rPr>
              <a:t>Caract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 infante</a:t>
            </a:r>
          </a:p>
        </p:txBody>
      </p:sp>
    </p:spTree>
    <p:extLst>
      <p:ext uri="{BB962C8B-B14F-4D97-AF65-F5344CB8AC3E}">
        <p14:creationId xmlns:p14="http://schemas.microsoft.com/office/powerpoint/2010/main" val="422536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670474" y="2189079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1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502159" y="2967335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371600" y="3779351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70099" y="4564905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92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04"/>
          <a:stretch/>
        </p:blipFill>
        <p:spPr>
          <a:xfrm>
            <a:off x="668418" y="1447800"/>
            <a:ext cx="7453731" cy="417680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84965" y="4928131"/>
            <a:ext cx="34455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F</a:t>
            </a:r>
            <a:r>
              <a:rPr lang="en-US" dirty="0" err="1" smtClean="0">
                <a:latin typeface="Comic Sans MS" panose="030F0702030302020204" pitchFamily="66" charset="0"/>
              </a:rPr>
              <a:t>actores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prenatales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neonatales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postnatales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contribuyen</a:t>
            </a:r>
            <a:r>
              <a:rPr lang="en-US" dirty="0" smtClean="0">
                <a:latin typeface="Comic Sans MS" panose="030F0702030302020204" pitchFamily="66" charset="0"/>
              </a:rPr>
              <a:t> a la </a:t>
            </a:r>
            <a:r>
              <a:rPr lang="en-US" dirty="0" err="1" smtClean="0"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bacteriana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infantes</a:t>
            </a:r>
            <a:r>
              <a:rPr lang="en-US" dirty="0" smtClean="0">
                <a:latin typeface="Comic Sans MS" panose="030F0702030302020204" pitchFamily="66" charset="0"/>
              </a:rPr>
              <a:t>.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57576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825174" y="103646"/>
            <a:ext cx="5337626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Ventana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oportunidad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para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modulación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microbiota de la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gestación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 la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niñez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90275" y="2362200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1905000" y="3038978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267200" y="3505200"/>
            <a:ext cx="1066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7162800" y="3540369"/>
            <a:ext cx="10668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277065" y="2291834"/>
            <a:ext cx="1233030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Gestación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785220" y="3038978"/>
            <a:ext cx="139172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Nacimiento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267200" y="3540369"/>
            <a:ext cx="1132041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Lactante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090225" y="3445803"/>
            <a:ext cx="131318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Preescolar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Niñez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90000" y="903511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Fact. prenatales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336037" y="906097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Fact. neonatales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417679" y="906979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Fact. postnatales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77065" y="1164197"/>
            <a:ext cx="1156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Placenta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38400" y="1333474"/>
            <a:ext cx="4332835" cy="259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4571999" y="1576149"/>
            <a:ext cx="1676401" cy="1014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2376993" y="1129761"/>
            <a:ext cx="1957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Forma de parto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Edad gestacional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449312" y="1142826"/>
            <a:ext cx="3732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Alimentación: materna vs. artificial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Ubicación geográfica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Miembros familia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Interacciones hospedero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Dieta materna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Destete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037977" y="5838370"/>
            <a:ext cx="442084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Microbial Colonizers of </a:t>
            </a:r>
            <a:r>
              <a:rPr lang="en-US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Gut: Composition, Activities,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Health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of the Infant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Microbiota.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Microbiol Mol Biol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2017;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81:e00036-17. </a:t>
            </a:r>
            <a:endParaRPr lang="nl-N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03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2" grpId="0"/>
      <p:bldP spid="20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138754" y="712046"/>
            <a:ext cx="286649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y Dieta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51211" y="1393478"/>
            <a:ext cx="6019800" cy="33239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latin typeface="Comic Sans MS" pitchFamily="66" charset="0"/>
              </a:rPr>
              <a:t>Rápido </a:t>
            </a:r>
            <a:r>
              <a:rPr lang="es-VE" sz="2000" dirty="0" smtClean="0">
                <a:latin typeface="Comic Sans MS" pitchFamily="66" charset="0"/>
              </a:rPr>
              <a:t>cambio en naturaleza y número de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microorganismos intestinales</a:t>
            </a:r>
          </a:p>
          <a:p>
            <a:pPr algn="ctr"/>
            <a:r>
              <a:rPr lang="es-VE" sz="1000" dirty="0" smtClean="0">
                <a:latin typeface="Comic Sans MS" pitchFamily="66" charset="0"/>
              </a:rPr>
              <a:t>  </a:t>
            </a:r>
          </a:p>
          <a:p>
            <a:r>
              <a:rPr lang="es-VE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 solo animal</a:t>
            </a:r>
            <a:r>
              <a:rPr lang="es-VE" sz="2000" dirty="0" smtClean="0">
                <a:latin typeface="Comic Sans MS" pitchFamily="66" charset="0"/>
              </a:rPr>
              <a:t>:  aumento de grasa y proteína,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desde día 1 aumenta microorganismos tolerantes a bilis </a:t>
            </a:r>
            <a:r>
              <a:rPr lang="es-VE" sz="2000" dirty="0" smtClean="0">
                <a:latin typeface="Comic Sans MS" pitchFamily="66" charset="0"/>
              </a:rPr>
              <a:t>que aumentan el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riesgo de enfermedad inflamatoria </a:t>
            </a:r>
            <a:r>
              <a:rPr lang="es-VE" sz="2000" dirty="0" smtClean="0">
                <a:latin typeface="Comic Sans MS" pitchFamily="66" charset="0"/>
              </a:rPr>
              <a:t>a expensas de organismos que metabolizan polisacáridos de plantas</a:t>
            </a:r>
          </a:p>
          <a:p>
            <a:pPr algn="ctr"/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Vs</a:t>
            </a:r>
          </a:p>
          <a:p>
            <a:r>
              <a:rPr lang="es-VE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 solo vegetal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s-VE" sz="2000" dirty="0" smtClean="0">
                <a:latin typeface="Comic Sans MS" pitchFamily="66" charset="0"/>
              </a:rPr>
              <a:t>aumento fibra y disminución </a:t>
            </a:r>
          </a:p>
          <a:p>
            <a:r>
              <a:rPr lang="es-VE" sz="2000" dirty="0" smtClean="0">
                <a:latin typeface="Comic Sans MS" pitchFamily="66" charset="0"/>
              </a:rPr>
              <a:t>grasa y proteína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219200" y="4798732"/>
            <a:ext cx="6592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L.A. David.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Diet rapidly and reproducibly alters the human  gut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Nature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; 505: 559-63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950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114365" y="5330183"/>
            <a:ext cx="6915269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00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>
                <a:latin typeface="Comic Sans MS" pitchFamily="66" charset="0"/>
              </a:rPr>
              <a:t>H</a:t>
            </a:r>
            <a:r>
              <a:rPr lang="es-VE" dirty="0" smtClean="0">
                <a:latin typeface="Comic Sans MS" pitchFamily="66" charset="0"/>
              </a:rPr>
              <a:t>ay </a:t>
            </a:r>
            <a:r>
              <a:rPr lang="es-VE" dirty="0">
                <a:latin typeface="Comic Sans MS" pitchFamily="66" charset="0"/>
              </a:rPr>
              <a:t>evidencias de </a:t>
            </a:r>
            <a:r>
              <a:rPr lang="es-VE" dirty="0" smtClean="0">
                <a:latin typeface="Comic Sans MS" pitchFamily="66" charset="0"/>
              </a:rPr>
              <a:t>asociación </a:t>
            </a:r>
            <a:r>
              <a:rPr lang="es-VE" dirty="0">
                <a:latin typeface="Comic Sans MS" pitchFamily="66" charset="0"/>
              </a:rPr>
              <a:t>entre tipos de </a:t>
            </a:r>
            <a:r>
              <a:rPr lang="es-VE" dirty="0" smtClean="0">
                <a:latin typeface="Comic Sans MS" pitchFamily="66" charset="0"/>
              </a:rPr>
              <a:t>dieta, modificación </a:t>
            </a:r>
            <a:r>
              <a:rPr lang="es-VE" dirty="0">
                <a:latin typeface="Comic Sans MS" pitchFamily="66" charset="0"/>
              </a:rPr>
              <a:t>de </a:t>
            </a:r>
            <a:r>
              <a:rPr lang="es-VE" dirty="0" err="1">
                <a:latin typeface="Comic Sans MS" pitchFamily="66" charset="0"/>
              </a:rPr>
              <a:t>microbioma</a:t>
            </a:r>
            <a:r>
              <a:rPr lang="es-VE" dirty="0">
                <a:latin typeface="Comic Sans MS" pitchFamily="66" charset="0"/>
              </a:rPr>
              <a:t> y enfermedades: diabetes </a:t>
            </a:r>
            <a:r>
              <a:rPr lang="es-VE" dirty="0" smtClean="0">
                <a:latin typeface="Comic Sans MS" pitchFamily="66" charset="0"/>
              </a:rPr>
              <a:t>tipo II</a:t>
            </a:r>
            <a:r>
              <a:rPr lang="es-VE" dirty="0">
                <a:latin typeface="Comic Sans MS" pitchFamily="66" charset="0"/>
              </a:rPr>
              <a:t>, </a:t>
            </a:r>
            <a:endParaRPr lang="es-VE" dirty="0" smtClean="0">
              <a:latin typeface="Comic Sans MS" pitchFamily="66" charset="0"/>
            </a:endParaRPr>
          </a:p>
          <a:p>
            <a:pPr algn="ctr"/>
            <a:r>
              <a:rPr lang="es-VE" dirty="0">
                <a:latin typeface="Comic Sans MS" pitchFamily="66" charset="0"/>
              </a:rPr>
              <a:t>S</a:t>
            </a:r>
            <a:r>
              <a:rPr lang="es-VE" dirty="0" smtClean="0">
                <a:latin typeface="Comic Sans MS" pitchFamily="66" charset="0"/>
              </a:rPr>
              <a:t>. </a:t>
            </a:r>
            <a:r>
              <a:rPr lang="es-VE" dirty="0">
                <a:latin typeface="Comic Sans MS" pitchFamily="66" charset="0"/>
              </a:rPr>
              <a:t>metabólico, </a:t>
            </a:r>
            <a:r>
              <a:rPr lang="es-VE" dirty="0" smtClean="0">
                <a:latin typeface="Comic Sans MS" pitchFamily="66" charset="0"/>
              </a:rPr>
              <a:t>obesidad, </a:t>
            </a:r>
            <a:r>
              <a:rPr lang="es-VE" dirty="0">
                <a:latin typeface="Comic Sans MS" pitchFamily="66" charset="0"/>
              </a:rPr>
              <a:t>cáncer etc.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192485" y="20949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92485" y="668603"/>
            <a:ext cx="102671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2da. Parte</a:t>
            </a:r>
          </a:p>
        </p:txBody>
      </p:sp>
    </p:spTree>
    <p:extLst>
      <p:ext uri="{BB962C8B-B14F-4D97-AF65-F5344CB8AC3E}">
        <p14:creationId xmlns:p14="http://schemas.microsoft.com/office/powerpoint/2010/main" val="70051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Mis Documentos\EN PROCESO 2013-2014\DIGESTIVO 2014\POSGRADO 2014\TEMAS DIGESTIVO\MICROBIOMA\MICROBIOTA IMAGENES\F2.larg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709"/>
          <a:stretch/>
        </p:blipFill>
        <p:spPr bwMode="auto">
          <a:xfrm>
            <a:off x="426376" y="1124744"/>
            <a:ext cx="7884071" cy="489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131840" y="217587"/>
            <a:ext cx="295465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Procedencia geográfica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475656" y="1124744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CuadroTexto"/>
          <p:cNvSpPr txBox="1"/>
          <p:nvPr/>
        </p:nvSpPr>
        <p:spPr>
          <a:xfrm>
            <a:off x="751196" y="1139803"/>
            <a:ext cx="1244250" cy="707886"/>
          </a:xfrm>
          <a:prstGeom prst="rect">
            <a:avLst/>
          </a:prstGeom>
          <a:solidFill>
            <a:srgbClr val="FFC9C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>
                <a:latin typeface="Comic Sans MS" pitchFamily="66" charset="0"/>
                <a:ea typeface="Batang" pitchFamily="18" charset="-127"/>
              </a:rPr>
              <a:t>Italia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Florencia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029200" y="1124744"/>
            <a:ext cx="220709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7137750" y="1357918"/>
            <a:ext cx="1627369" cy="707886"/>
          </a:xfrm>
          <a:prstGeom prst="rect">
            <a:avLst/>
          </a:prstGeom>
          <a:solidFill>
            <a:srgbClr val="9AB7DA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err="1">
                <a:latin typeface="Comic Sans MS" pitchFamily="66" charset="0"/>
                <a:ea typeface="Batang" pitchFamily="18" charset="-127"/>
              </a:rPr>
              <a:t>Africa</a:t>
            </a:r>
            <a:endParaRPr lang="es-VE" sz="2000" b="1" dirty="0">
              <a:latin typeface="Comic Sans MS" pitchFamily="66" charset="0"/>
              <a:ea typeface="Batang" pitchFamily="18" charset="-127"/>
            </a:endParaRP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Burkina Faso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742494" y="679673"/>
            <a:ext cx="164820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Diferencias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en dieta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928087" y="2156095"/>
            <a:ext cx="819455" cy="400110"/>
          </a:xfrm>
          <a:prstGeom prst="rect">
            <a:avLst/>
          </a:prstGeom>
          <a:solidFill>
            <a:srgbClr val="8FAF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Fibra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25079" y="1906065"/>
            <a:ext cx="1183337" cy="646331"/>
          </a:xfrm>
          <a:prstGeom prst="rect">
            <a:avLst/>
          </a:prstGeom>
          <a:solidFill>
            <a:srgbClr val="FFC9C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Grasa </a:t>
            </a:r>
          </a:p>
          <a:p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zúcares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590800" y="3339283"/>
            <a:ext cx="1457450" cy="707886"/>
          </a:xfrm>
          <a:prstGeom prst="rect">
            <a:avLst/>
          </a:prstGeom>
          <a:solidFill>
            <a:srgbClr val="FF8585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Más </a:t>
            </a:r>
          </a:p>
          <a:p>
            <a:pPr algn="ctr"/>
            <a:r>
              <a:rPr lang="es-VE" sz="2000" dirty="0" err="1">
                <a:latin typeface="Comic Sans MS" pitchFamily="66" charset="0"/>
              </a:rPr>
              <a:t>F</a:t>
            </a:r>
            <a:r>
              <a:rPr lang="es-VE" sz="2000" dirty="0" err="1" smtClean="0">
                <a:latin typeface="Comic Sans MS" pitchFamily="66" charset="0"/>
              </a:rPr>
              <a:t>irmicutes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898981" y="3371531"/>
            <a:ext cx="1879041" cy="707886"/>
          </a:xfrm>
          <a:prstGeom prst="rect">
            <a:avLst/>
          </a:prstGeom>
          <a:solidFill>
            <a:srgbClr val="BCCFE6"/>
          </a:solidFill>
          <a:ln w="28575">
            <a:solidFill>
              <a:srgbClr val="4F81B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Más </a:t>
            </a:r>
          </a:p>
          <a:p>
            <a:pPr algn="ctr"/>
            <a:r>
              <a:rPr lang="es-VE" sz="2000" dirty="0" err="1" smtClean="0">
                <a:latin typeface="Comic Sans MS" pitchFamily="66" charset="0"/>
              </a:rPr>
              <a:t>Bacteroidetes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2903" y="6338129"/>
            <a:ext cx="5195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C. De Filippo et al. </a:t>
            </a:r>
            <a:r>
              <a:rPr kumimoji="0" lang="es-VE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Impact</a:t>
            </a:r>
            <a:r>
              <a:rPr kumimoji="0" lang="es-VE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of </a:t>
            </a:r>
            <a:r>
              <a:rPr kumimoji="0" lang="es-VE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diet</a:t>
            </a:r>
            <a:r>
              <a:rPr kumimoji="0" lang="es-VE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in </a:t>
            </a:r>
            <a:r>
              <a:rPr kumimoji="0" lang="es-VE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shaping</a:t>
            </a:r>
            <a:r>
              <a:rPr kumimoji="0" lang="es-VE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gut</a:t>
            </a:r>
            <a:r>
              <a:rPr kumimoji="0" lang="es-VE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microbiota</a:t>
            </a:r>
            <a:r>
              <a:rPr kumimoji="0" lang="es-VE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revealed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by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a </a:t>
            </a:r>
            <a:r>
              <a:rPr kumimoji="0" lang="es-VE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comparative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study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in </a:t>
            </a:r>
            <a:r>
              <a:rPr kumimoji="0" lang="es-VE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children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from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Europe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rural </a:t>
            </a:r>
            <a:r>
              <a:rPr kumimoji="0" lang="es-VE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Africa</a:t>
            </a:r>
            <a:r>
              <a:rPr kumimoji="0" lang="es-VE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Proc</a:t>
            </a:r>
            <a:r>
              <a:rPr kumimoji="0" lang="es-VE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Natl</a:t>
            </a:r>
            <a:r>
              <a:rPr kumimoji="0" lang="es-VE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Acad</a:t>
            </a:r>
            <a:r>
              <a:rPr kumimoji="0" lang="es-VE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Sci</a:t>
            </a:r>
            <a:r>
              <a:rPr kumimoji="0" lang="es-VE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U S A </a:t>
            </a:r>
            <a:r>
              <a:rPr kumimoji="0" lang="es-VE" sz="1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2010</a:t>
            </a:r>
            <a:r>
              <a:rPr kumimoji="0" lang="es-VE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;107:14691–6</a:t>
            </a:r>
            <a:r>
              <a:rPr kumimoji="0" lang="es-VE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s-V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" name="3 CuadroTexto"/>
          <p:cNvSpPr txBox="1"/>
          <p:nvPr/>
        </p:nvSpPr>
        <p:spPr>
          <a:xfrm>
            <a:off x="795889" y="205026"/>
            <a:ext cx="1642511" cy="6771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Caracterist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 </a:t>
            </a:r>
            <a:endParaRPr lang="es-VE" sz="1200" dirty="0" smtClean="0">
              <a:latin typeface="Comic Sans MS" pitchFamily="66" charset="0"/>
            </a:endParaRPr>
          </a:p>
          <a:p>
            <a:r>
              <a:rPr lang="es-VE" sz="1400" b="1" dirty="0" smtClean="0">
                <a:latin typeface="Comic Sans MS" pitchFamily="66" charset="0"/>
              </a:rPr>
              <a:t>Geografía </a:t>
            </a:r>
            <a:r>
              <a:rPr lang="es-VE" sz="1400" b="1" dirty="0" smtClean="0">
                <a:latin typeface="Comic Sans MS" pitchFamily="66" charset="0"/>
              </a:rPr>
              <a:t>Dieta.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33301" y="5064794"/>
            <a:ext cx="1045479" cy="369332"/>
          </a:xfrm>
          <a:prstGeom prst="rect">
            <a:avLst/>
          </a:prstGeom>
          <a:solidFill>
            <a:srgbClr val="FFC9C9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F/B=2.8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280910" y="5064794"/>
            <a:ext cx="1186543" cy="369332"/>
          </a:xfrm>
          <a:prstGeom prst="rect">
            <a:avLst/>
          </a:prstGeom>
          <a:solidFill>
            <a:srgbClr val="BCCFE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F/B=0.47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3 CuadroTexto"/>
          <p:cNvSpPr txBox="1"/>
          <p:nvPr/>
        </p:nvSpPr>
        <p:spPr>
          <a:xfrm>
            <a:off x="125235" y="200571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</p:txBody>
      </p:sp>
    </p:spTree>
    <p:extLst>
      <p:ext uri="{BB962C8B-B14F-4D97-AF65-F5344CB8AC3E}">
        <p14:creationId xmlns:p14="http://schemas.microsoft.com/office/powerpoint/2010/main" val="403451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 animBg="1"/>
      <p:bldP spid="7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342908" y="2363900"/>
            <a:ext cx="5458779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“</a:t>
            </a:r>
            <a:r>
              <a:rPr lang="en-US" sz="1600" dirty="0" smtClean="0">
                <a:latin typeface="Comic Sans MS" pitchFamily="66" charset="0"/>
              </a:rPr>
              <a:t>La </a:t>
            </a:r>
            <a:r>
              <a:rPr lang="en-US" sz="1600" dirty="0" err="1" smtClean="0">
                <a:latin typeface="Comic Sans MS" pitchFamily="66" charset="0"/>
              </a:rPr>
              <a:t>realidad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biológica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dirty="0" err="1" smtClean="0">
                <a:latin typeface="Comic Sans MS" pitchFamily="66" charset="0"/>
              </a:rPr>
              <a:t>que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seamos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portadores</a:t>
            </a:r>
            <a:r>
              <a:rPr lang="en-US" sz="1600" dirty="0" smtClean="0">
                <a:latin typeface="Comic Sans MS" pitchFamily="66" charset="0"/>
              </a:rPr>
              <a:t> de un </a:t>
            </a:r>
            <a:r>
              <a:rPr lang="en-US" sz="1600" dirty="0" err="1" smtClean="0">
                <a:latin typeface="Comic Sans MS" pitchFamily="66" charset="0"/>
              </a:rPr>
              <a:t>vasto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ecosistema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microbiano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está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alterando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radicalmente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nuestra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comprensión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smtClean="0">
                <a:latin typeface="Comic Sans MS" pitchFamily="66" charset="0"/>
              </a:rPr>
              <a:t>de la </a:t>
            </a:r>
            <a:r>
              <a:rPr lang="en-US" sz="1600" b="1" dirty="0" err="1" smtClean="0">
                <a:latin typeface="Comic Sans MS" pitchFamily="66" charset="0"/>
              </a:rPr>
              <a:t>medicina</a:t>
            </a:r>
            <a:r>
              <a:rPr lang="en-US" sz="1600" b="1" dirty="0" smtClean="0">
                <a:latin typeface="Comic Sans MS" pitchFamily="66" charset="0"/>
              </a:rPr>
              <a:t>, la </a:t>
            </a:r>
            <a:r>
              <a:rPr lang="en-US" sz="1600" b="1" dirty="0" err="1" smtClean="0">
                <a:latin typeface="Comic Sans MS" pitchFamily="66" charset="0"/>
              </a:rPr>
              <a:t>nutrición</a:t>
            </a:r>
            <a:r>
              <a:rPr lang="en-US" sz="1600" b="1" dirty="0" smtClean="0">
                <a:latin typeface="Comic Sans MS" pitchFamily="66" charset="0"/>
              </a:rPr>
              <a:t>, la </a:t>
            </a:r>
            <a:r>
              <a:rPr lang="en-US" sz="1600" b="1" dirty="0" err="1" smtClean="0">
                <a:latin typeface="Comic Sans MS" pitchFamily="66" charset="0"/>
              </a:rPr>
              <a:t>salud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pública</a:t>
            </a:r>
            <a:r>
              <a:rPr lang="en-US" sz="1600" dirty="0" smtClean="0">
                <a:latin typeface="Comic Sans MS" pitchFamily="66" charset="0"/>
              </a:rPr>
              <a:t> y de los </a:t>
            </a:r>
            <a:r>
              <a:rPr lang="en-US" sz="1600" dirty="0" err="1" smtClean="0">
                <a:latin typeface="Comic Sans MS" pitchFamily="66" charset="0"/>
              </a:rPr>
              <a:t>fundamentos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científicos</a:t>
            </a:r>
            <a:r>
              <a:rPr lang="en-US" sz="1600" dirty="0" smtClean="0">
                <a:latin typeface="Comic Sans MS" pitchFamily="66" charset="0"/>
              </a:rPr>
              <a:t> de lo </a:t>
            </a:r>
            <a:r>
              <a:rPr lang="en-US" sz="1600" dirty="0" err="1" smtClean="0">
                <a:latin typeface="Comic Sans MS" pitchFamily="66" charset="0"/>
              </a:rPr>
              <a:t>que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nos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hace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enfermar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sz="12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Este </a:t>
            </a:r>
            <a:r>
              <a:rPr lang="en-US" sz="1600" dirty="0" err="1" smtClean="0">
                <a:latin typeface="Comic Sans MS" pitchFamily="66" charset="0"/>
              </a:rPr>
              <a:t>proyecto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es</a:t>
            </a:r>
            <a:r>
              <a:rPr lang="en-US" sz="1600" dirty="0" smtClean="0">
                <a:latin typeface="Comic Sans MS" pitchFamily="66" charset="0"/>
              </a:rPr>
              <a:t> un </a:t>
            </a:r>
            <a:r>
              <a:rPr lang="en-US" sz="1600" dirty="0" err="1" smtClean="0">
                <a:latin typeface="Comic Sans MS" pitchFamily="66" charset="0"/>
              </a:rPr>
              <a:t>esfuerzo</a:t>
            </a:r>
            <a:r>
              <a:rPr lang="en-US" sz="1600" dirty="0" smtClean="0">
                <a:latin typeface="Comic Sans MS" pitchFamily="66" charset="0"/>
              </a:rPr>
              <a:t> para </a:t>
            </a:r>
            <a:r>
              <a:rPr lang="en-US" sz="1600" dirty="0" err="1" smtClean="0">
                <a:latin typeface="Comic Sans MS" pitchFamily="66" charset="0"/>
              </a:rPr>
              <a:t>entender</a:t>
            </a:r>
            <a:r>
              <a:rPr lang="en-US" sz="1600" dirty="0" smtClean="0">
                <a:latin typeface="Comic Sans MS" pitchFamily="66" charset="0"/>
              </a:rPr>
              <a:t> la </a:t>
            </a:r>
            <a:r>
              <a:rPr lang="en-US" sz="1600" b="1" dirty="0" err="1" smtClean="0">
                <a:latin typeface="Comic Sans MS" pitchFamily="66" charset="0"/>
              </a:rPr>
              <a:t>enfermedad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moderna</a:t>
            </a:r>
            <a:r>
              <a:rPr lang="en-US" sz="1600" dirty="0" smtClean="0">
                <a:latin typeface="Comic Sans MS" pitchFamily="66" charset="0"/>
              </a:rPr>
              <a:t> contra la </a:t>
            </a:r>
            <a:r>
              <a:rPr lang="en-US" sz="1600" b="1" dirty="0" err="1" smtClean="0">
                <a:latin typeface="Comic Sans MS" pitchFamily="66" charset="0"/>
              </a:rPr>
              <a:t>caída</a:t>
            </a:r>
            <a:r>
              <a:rPr lang="en-US" sz="1600" b="1" dirty="0" smtClean="0">
                <a:latin typeface="Comic Sans MS" pitchFamily="66" charset="0"/>
              </a:rPr>
              <a:t> de </a:t>
            </a:r>
            <a:r>
              <a:rPr lang="en-US" sz="1600" b="1" dirty="0" err="1" smtClean="0">
                <a:latin typeface="Comic Sans MS" pitchFamily="66" charset="0"/>
              </a:rPr>
              <a:t>nuestro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pasado</a:t>
            </a:r>
            <a:r>
              <a:rPr lang="en-US" sz="1600" b="1" dirty="0" smtClean="0">
                <a:latin typeface="Comic Sans MS" pitchFamily="66" charset="0"/>
              </a:rPr>
              <a:t> microbial ancestral</a:t>
            </a:r>
            <a:r>
              <a:rPr lang="en-US" b="1" dirty="0" smtClean="0">
                <a:latin typeface="Comic Sans MS" pitchFamily="66" charset="0"/>
              </a:rPr>
              <a:t>. </a:t>
            </a: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sz="1600" dirty="0" err="1" smtClean="0">
                <a:latin typeface="Comic Sans MS" pitchFamily="66" charset="0"/>
              </a:rPr>
              <a:t>Por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entender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mejor</a:t>
            </a:r>
            <a:r>
              <a:rPr lang="en-US" sz="1600" dirty="0" smtClean="0">
                <a:latin typeface="Comic Sans MS" pitchFamily="66" charset="0"/>
              </a:rPr>
              <a:t> la </a:t>
            </a:r>
            <a:r>
              <a:rPr lang="en-US" sz="1600" dirty="0" err="1" smtClean="0">
                <a:latin typeface="Comic Sans MS" pitchFamily="66" charset="0"/>
              </a:rPr>
              <a:t>ecología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humana</a:t>
            </a:r>
            <a:r>
              <a:rPr lang="en-US" sz="1600" dirty="0" smtClean="0">
                <a:latin typeface="Comic Sans MS" pitchFamily="66" charset="0"/>
              </a:rPr>
              <a:t> a </a:t>
            </a:r>
            <a:r>
              <a:rPr lang="en-US" sz="1600" dirty="0" err="1" smtClean="0">
                <a:latin typeface="Comic Sans MS" pitchFamily="66" charset="0"/>
              </a:rPr>
              <a:t>diferentes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escalas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dirty="0" err="1" smtClean="0">
                <a:latin typeface="Comic Sans MS" pitchFamily="66" charset="0"/>
              </a:rPr>
              <a:t>tiempo</a:t>
            </a:r>
            <a:r>
              <a:rPr lang="en-US" sz="1600" dirty="0" smtClean="0">
                <a:latin typeface="Comic Sans MS" pitchFamily="66" charset="0"/>
              </a:rPr>
              <a:t>, la </a:t>
            </a:r>
            <a:r>
              <a:rPr lang="en-US" sz="1600" b="1" dirty="0" err="1" smtClean="0">
                <a:latin typeface="Comic Sans MS" pitchFamily="66" charset="0"/>
              </a:rPr>
              <a:t>coevolución</a:t>
            </a:r>
            <a:r>
              <a:rPr lang="en-US" sz="1600" b="1" dirty="0" smtClean="0">
                <a:latin typeface="Comic Sans MS" pitchFamily="66" charset="0"/>
              </a:rPr>
              <a:t> de </a:t>
            </a:r>
            <a:r>
              <a:rPr lang="en-US" sz="1600" b="1" dirty="0" err="1" smtClean="0">
                <a:latin typeface="Comic Sans MS" pitchFamily="66" charset="0"/>
              </a:rPr>
              <a:t>nosotros</a:t>
            </a:r>
            <a:r>
              <a:rPr lang="en-US" sz="1600" b="1" dirty="0" smtClean="0">
                <a:latin typeface="Comic Sans MS" pitchFamily="66" charset="0"/>
              </a:rPr>
              <a:t> y los </a:t>
            </a:r>
            <a:r>
              <a:rPr lang="en-US" sz="1600" b="1" dirty="0" err="1" smtClean="0">
                <a:latin typeface="Comic Sans MS" pitchFamily="66" charset="0"/>
              </a:rPr>
              <a:t>trillones</a:t>
            </a:r>
            <a:r>
              <a:rPr lang="en-US" sz="1600" b="1" dirty="0" smtClean="0">
                <a:latin typeface="Comic Sans MS" pitchFamily="66" charset="0"/>
              </a:rPr>
              <a:t> de </a:t>
            </a:r>
            <a:r>
              <a:rPr lang="en-US" sz="1600" b="1" dirty="0" err="1" smtClean="0">
                <a:latin typeface="Comic Sans MS" pitchFamily="66" charset="0"/>
              </a:rPr>
              <a:t>microbios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que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viven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sobre</a:t>
            </a:r>
            <a:r>
              <a:rPr lang="en-US" sz="1600" dirty="0" smtClean="0">
                <a:latin typeface="Comic Sans MS" pitchFamily="66" charset="0"/>
              </a:rPr>
              <a:t> y en </a:t>
            </a:r>
            <a:r>
              <a:rPr lang="en-US" sz="1600" dirty="0" err="1" smtClean="0">
                <a:latin typeface="Comic Sans MS" pitchFamily="66" charset="0"/>
              </a:rPr>
              <a:t>nuestros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cuerpos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 err="1" smtClean="0">
                <a:latin typeface="Comic Sans MS" pitchFamily="66" charset="0"/>
              </a:rPr>
              <a:t>es</a:t>
            </a:r>
            <a:r>
              <a:rPr lang="en-US" sz="1600" dirty="0" smtClean="0">
                <a:latin typeface="Comic Sans MS" pitchFamily="66" charset="0"/>
              </a:rPr>
              <a:t> probable </a:t>
            </a:r>
            <a:r>
              <a:rPr lang="en-US" sz="1600" dirty="0" err="1" smtClean="0">
                <a:latin typeface="Comic Sans MS" pitchFamily="66" charset="0"/>
              </a:rPr>
              <a:t>que</a:t>
            </a:r>
            <a:r>
              <a:rPr lang="en-US" sz="1600" dirty="0" smtClean="0">
                <a:latin typeface="Comic Sans MS" pitchFamily="66" charset="0"/>
              </a:rPr>
              <a:t> se </a:t>
            </a:r>
            <a:r>
              <a:rPr lang="en-US" sz="1600" dirty="0" err="1" smtClean="0">
                <a:latin typeface="Comic Sans MS" pitchFamily="66" charset="0"/>
              </a:rPr>
              <a:t>abran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nuevas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puertas</a:t>
            </a:r>
            <a:r>
              <a:rPr lang="en-US" sz="1600" dirty="0" smtClean="0">
                <a:latin typeface="Comic Sans MS" pitchFamily="66" charset="0"/>
              </a:rPr>
              <a:t> al </a:t>
            </a:r>
            <a:r>
              <a:rPr lang="en-US" sz="1600" dirty="0" err="1" smtClean="0">
                <a:latin typeface="Comic Sans MS" pitchFamily="66" charset="0"/>
              </a:rPr>
              <a:t>conocimiento</a:t>
            </a:r>
            <a:r>
              <a:rPr lang="en-US" dirty="0" smtClean="0">
                <a:latin typeface="Comic Sans MS" pitchFamily="66" charset="0"/>
              </a:rPr>
              <a:t>”.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344630" y="6219455"/>
            <a:ext cx="31356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humanfoodproject.com/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-human-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6262" y="147740"/>
            <a:ext cx="1437223" cy="192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184" y="2174832"/>
            <a:ext cx="3146435" cy="4223426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956265" y="1762523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J. </a:t>
            </a:r>
            <a:r>
              <a:rPr lang="es-VE" sz="1400" dirty="0" err="1" smtClean="0">
                <a:latin typeface="Comic Sans MS" pitchFamily="66" charset="0"/>
              </a:rPr>
              <a:t>Leach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22184" y="5631839"/>
            <a:ext cx="9428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itchFamily="66" charset="0"/>
                <a:cs typeface="Times New Roman" pitchFamily="18" charset="0"/>
              </a:rPr>
              <a:t>Hadza</a:t>
            </a:r>
            <a:r>
              <a:rPr lang="es-VE" sz="1400" b="1" dirty="0" smtClean="0"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r>
              <a:rPr lang="es-VE" sz="1400" b="1" dirty="0" err="1" smtClean="0">
                <a:latin typeface="Comic Sans MS" pitchFamily="66" charset="0"/>
                <a:cs typeface="Times New Roman" pitchFamily="18" charset="0"/>
              </a:rPr>
              <a:t>People</a:t>
            </a:r>
            <a:r>
              <a:rPr lang="es-VE" sz="1400" b="1" dirty="0" smtClean="0">
                <a:latin typeface="Comic Sans MS" pitchFamily="66" charset="0"/>
                <a:cs typeface="Times New Roman" pitchFamily="18" charset="0"/>
              </a:rPr>
              <a:t>, </a:t>
            </a:r>
          </a:p>
          <a:p>
            <a:r>
              <a:rPr lang="es-VE" sz="1400" b="1" dirty="0" smtClean="0">
                <a:latin typeface="Comic Sans MS" pitchFamily="66" charset="0"/>
                <a:cs typeface="Times New Roman" pitchFamily="18" charset="0"/>
              </a:rPr>
              <a:t>Tanzania</a:t>
            </a:r>
            <a:endParaRPr lang="es-VE" sz="1400" b="1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77278" y="6428738"/>
            <a:ext cx="24352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Gut Instinct.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Science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; 343; 241-43</a:t>
            </a:r>
            <a:endParaRPr lang="es-VE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ximena\Desktop\ff63db404e324d83aa94adad424fe61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735" y="179242"/>
            <a:ext cx="3644899" cy="1995589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111601" y="165063"/>
            <a:ext cx="1709121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Human </a:t>
            </a:r>
            <a:r>
              <a:rPr lang="es-VE" sz="2000" dirty="0" err="1" smtClean="0">
                <a:latin typeface="Comic Sans MS" pitchFamily="66" charset="0"/>
              </a:rPr>
              <a:t>Food</a:t>
            </a:r>
            <a:r>
              <a:rPr lang="es-VE" sz="20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Project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202971" y="946293"/>
            <a:ext cx="1617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Antropología </a:t>
            </a:r>
          </a:p>
          <a:p>
            <a:r>
              <a:rPr lang="es-VE" dirty="0" smtClean="0">
                <a:latin typeface="Comic Sans MS" pitchFamily="66" charset="0"/>
              </a:rPr>
              <a:t>de Microbios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23525" y="563964"/>
            <a:ext cx="1414170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Caracterist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Microbiota. </a:t>
            </a:r>
          </a:p>
          <a:p>
            <a:r>
              <a:rPr lang="es-VE" sz="1200" dirty="0" smtClean="0">
                <a:latin typeface="Comic Sans MS" pitchFamily="66" charset="0"/>
              </a:rPr>
              <a:t>2da parte</a:t>
            </a:r>
          </a:p>
          <a:p>
            <a:pPr algn="ctr"/>
            <a:r>
              <a:rPr lang="es-VE" sz="1400" b="1" dirty="0">
                <a:latin typeface="Comic Sans MS" pitchFamily="66" charset="0"/>
              </a:rPr>
              <a:t>Estilo de </a:t>
            </a:r>
            <a:r>
              <a:rPr lang="es-VE" sz="1400" b="1" dirty="0" smtClean="0">
                <a:latin typeface="Comic Sans MS" pitchFamily="66" charset="0"/>
              </a:rPr>
              <a:t>vida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4" name="3 CuadroTexto"/>
          <p:cNvSpPr txBox="1"/>
          <p:nvPr/>
        </p:nvSpPr>
        <p:spPr>
          <a:xfrm>
            <a:off x="177278" y="180452"/>
            <a:ext cx="53732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4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12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5" grpId="0" animBg="1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  <a14:imgEffect>
                      <a14:brightnessContrast bright="4000"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30" y="1357177"/>
            <a:ext cx="8297470" cy="45424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2374781" y="500671"/>
            <a:ext cx="550663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latin typeface="Comic Sans MS" panose="030F0702030302020204" pitchFamily="66" charset="0"/>
              </a:rPr>
              <a:t>stilo de vida y microbiota intestinal 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4" name="6 CuadroTexto"/>
          <p:cNvSpPr txBox="1"/>
          <p:nvPr/>
        </p:nvSpPr>
        <p:spPr>
          <a:xfrm>
            <a:off x="6695035" y="6536377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16122" y="6063595"/>
            <a:ext cx="55117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Dominguez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-Bello et al.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Ethics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exploring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native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;1:16097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377607" y="126675"/>
            <a:ext cx="57259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IA2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377607" y="541871"/>
            <a:ext cx="141417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Estilo de vida</a:t>
            </a:r>
            <a:r>
              <a:rPr lang="es-VE" sz="1400" dirty="0" smtClean="0">
                <a:latin typeface="Comic Sans MS" pitchFamily="66" charset="0"/>
              </a:rPr>
              <a:t>.</a:t>
            </a:r>
            <a:endParaRPr lang="es-VE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04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021895" y="2132183"/>
            <a:ext cx="7200900" cy="16619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400" b="1" dirty="0" err="1">
                <a:latin typeface="Comic Sans MS" panose="030F0702030302020204" pitchFamily="66" charset="0"/>
              </a:rPr>
              <a:t>Ethics</a:t>
            </a:r>
            <a:r>
              <a:rPr lang="es-VE" sz="2400" b="1" dirty="0">
                <a:latin typeface="Comic Sans MS" panose="030F0702030302020204" pitchFamily="66" charset="0"/>
              </a:rPr>
              <a:t> of </a:t>
            </a:r>
            <a:r>
              <a:rPr lang="es-VE" sz="2400" b="1" dirty="0" err="1">
                <a:latin typeface="Comic Sans MS" panose="030F0702030302020204" pitchFamily="66" charset="0"/>
              </a:rPr>
              <a:t>exploring</a:t>
            </a:r>
            <a:r>
              <a:rPr lang="es-VE" sz="2400" b="1" dirty="0">
                <a:latin typeface="Comic Sans MS" panose="030F0702030302020204" pitchFamily="66" charset="0"/>
              </a:rPr>
              <a:t> </a:t>
            </a:r>
            <a:r>
              <a:rPr lang="es-VE" sz="2400" b="1" dirty="0" err="1" smtClean="0">
                <a:latin typeface="Comic Sans MS" panose="030F0702030302020204" pitchFamily="66" charset="0"/>
              </a:rPr>
              <a:t>the</a:t>
            </a:r>
            <a:r>
              <a:rPr lang="es-VE" sz="2400" b="1" dirty="0" smtClean="0">
                <a:latin typeface="Comic Sans MS" panose="030F0702030302020204" pitchFamily="66" charset="0"/>
              </a:rPr>
              <a:t> </a:t>
            </a:r>
            <a:r>
              <a:rPr lang="es-VE" sz="2400" b="1" dirty="0" err="1" smtClean="0">
                <a:latin typeface="Comic Sans MS" panose="030F0702030302020204" pitchFamily="66" charset="0"/>
              </a:rPr>
              <a:t>microbiome</a:t>
            </a:r>
            <a:r>
              <a:rPr lang="es-VE" sz="24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2400" b="1" dirty="0" smtClean="0">
                <a:latin typeface="Comic Sans MS" panose="030F0702030302020204" pitchFamily="66" charset="0"/>
              </a:rPr>
              <a:t>of </a:t>
            </a:r>
            <a:r>
              <a:rPr lang="es-VE" sz="2400" b="1" dirty="0" err="1">
                <a:latin typeface="Comic Sans MS" panose="030F0702030302020204" pitchFamily="66" charset="0"/>
              </a:rPr>
              <a:t>native</a:t>
            </a:r>
            <a:r>
              <a:rPr lang="es-VE" sz="2400" b="1" dirty="0">
                <a:latin typeface="Comic Sans MS" panose="030F0702030302020204" pitchFamily="66" charset="0"/>
              </a:rPr>
              <a:t> </a:t>
            </a:r>
            <a:r>
              <a:rPr lang="es-VE" sz="2400" b="1" dirty="0" err="1">
                <a:latin typeface="Comic Sans MS" panose="030F0702030302020204" pitchFamily="66" charset="0"/>
              </a:rPr>
              <a:t>peoples</a:t>
            </a:r>
            <a:endParaRPr lang="es-VE" sz="2400" b="1" dirty="0">
              <a:latin typeface="Comic Sans MS" panose="030F0702030302020204" pitchFamily="66" charset="0"/>
            </a:endParaRPr>
          </a:p>
          <a:p>
            <a:pPr algn="ctr"/>
            <a:r>
              <a:rPr lang="es-VE" dirty="0" err="1">
                <a:latin typeface="Comic Sans MS" panose="030F0702030302020204" pitchFamily="66" charset="0"/>
              </a:rPr>
              <a:t>Maria</a:t>
            </a:r>
            <a:r>
              <a:rPr lang="es-VE" dirty="0">
                <a:latin typeface="Comic Sans MS" panose="030F0702030302020204" pitchFamily="66" charset="0"/>
              </a:rPr>
              <a:t> G. </a:t>
            </a:r>
            <a:r>
              <a:rPr lang="es-VE" dirty="0" err="1">
                <a:latin typeface="Comic Sans MS" panose="030F0702030302020204" pitchFamily="66" charset="0"/>
              </a:rPr>
              <a:t>Dominguez</a:t>
            </a:r>
            <a:r>
              <a:rPr lang="es-VE" dirty="0">
                <a:latin typeface="Comic Sans MS" panose="030F0702030302020204" pitchFamily="66" charset="0"/>
              </a:rPr>
              <a:t>-Bello, </a:t>
            </a:r>
            <a:r>
              <a:rPr lang="es-VE" dirty="0" err="1">
                <a:latin typeface="Comic Sans MS" panose="030F0702030302020204" pitchFamily="66" charset="0"/>
              </a:rPr>
              <a:t>Daudi</a:t>
            </a:r>
            <a:r>
              <a:rPr lang="es-VE" dirty="0">
                <a:latin typeface="Comic Sans MS" panose="030F0702030302020204" pitchFamily="66" charset="0"/>
              </a:rPr>
              <a:t> Peterson, Oscar </a:t>
            </a:r>
            <a:r>
              <a:rPr lang="es-VE" dirty="0" err="1">
                <a:latin typeface="Comic Sans MS" panose="030F0702030302020204" pitchFamily="66" charset="0"/>
              </a:rPr>
              <a:t>Noya-Alarcon</a:t>
            </a:r>
            <a:r>
              <a:rPr lang="es-VE" dirty="0">
                <a:latin typeface="Comic Sans MS" panose="030F0702030302020204" pitchFamily="66" charset="0"/>
              </a:rPr>
              <a:t>, </a:t>
            </a:r>
            <a:r>
              <a:rPr lang="es-VE" dirty="0" err="1">
                <a:latin typeface="Comic Sans MS" panose="030F0702030302020204" pitchFamily="66" charset="0"/>
              </a:rPr>
              <a:t>Mariapia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err="1">
                <a:latin typeface="Comic Sans MS" panose="030F0702030302020204" pitchFamily="66" charset="0"/>
              </a:rPr>
              <a:t>Bevilacqua</a:t>
            </a:r>
            <a:r>
              <a:rPr lang="es-VE" dirty="0">
                <a:latin typeface="Comic Sans MS" panose="030F0702030302020204" pitchFamily="66" charset="0"/>
              </a:rPr>
              <a:t>, Nelson </a:t>
            </a:r>
            <a:r>
              <a:rPr lang="es-VE" dirty="0" smtClean="0">
                <a:latin typeface="Comic Sans MS" panose="030F0702030302020204" pitchFamily="66" charset="0"/>
              </a:rPr>
              <a:t>Rojas, Rómulo </a:t>
            </a:r>
            <a:r>
              <a:rPr lang="es-VE" dirty="0">
                <a:latin typeface="Comic Sans MS" panose="030F0702030302020204" pitchFamily="66" charset="0"/>
              </a:rPr>
              <a:t>Rodríguez, </a:t>
            </a:r>
            <a:r>
              <a:rPr lang="es-VE" dirty="0" err="1">
                <a:latin typeface="Comic Sans MS" panose="030F0702030302020204" pitchFamily="66" charset="0"/>
              </a:rPr>
              <a:t>Saul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err="1">
                <a:latin typeface="Comic Sans MS" panose="030F0702030302020204" pitchFamily="66" charset="0"/>
              </a:rPr>
              <a:t>Alango</a:t>
            </a:r>
            <a:r>
              <a:rPr lang="es-VE" dirty="0">
                <a:latin typeface="Comic Sans MS" panose="030F0702030302020204" pitchFamily="66" charset="0"/>
              </a:rPr>
              <a:t> Pinto, Richard </a:t>
            </a:r>
            <a:r>
              <a:rPr lang="es-VE" dirty="0" err="1">
                <a:latin typeface="Comic Sans MS" panose="030F0702030302020204" pitchFamily="66" charset="0"/>
              </a:rPr>
              <a:t>Baallow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y </a:t>
            </a:r>
            <a:r>
              <a:rPr lang="es-VE" dirty="0">
                <a:latin typeface="Comic Sans MS" panose="030F0702030302020204" pitchFamily="66" charset="0"/>
              </a:rPr>
              <a:t>Hortensia Caballero-Aria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133599" y="3931878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Nature Microbiology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2016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; </a:t>
            </a:r>
            <a:r>
              <a:rPr lang="en-US" dirty="0"/>
              <a:t>1:16097.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60232" y="648388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529028" y="737059"/>
            <a:ext cx="6829424" cy="10464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 en Yanomami de la Amazonia venezolana vs. residentes de New York City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New York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University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Instituto Venezolano de Investigaciones Científicas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85546" y="4885042"/>
            <a:ext cx="757290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0000CC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Mayor diversidad microbiana en Amerindios </a:t>
            </a:r>
          </a:p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con poco contacto con civilización occidental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226149" y="300930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226149" y="737059"/>
            <a:ext cx="1145451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Estilo de vida</a:t>
            </a:r>
            <a:r>
              <a:rPr lang="es-VE" sz="1400" dirty="0" smtClean="0">
                <a:latin typeface="Comic Sans MS" pitchFamily="66" charset="0"/>
              </a:rPr>
              <a:t>.</a:t>
            </a:r>
            <a:endParaRPr lang="es-VE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97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29281"/>
            <a:ext cx="7924800" cy="57994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6 CuadroTexto"/>
          <p:cNvSpPr txBox="1"/>
          <p:nvPr/>
        </p:nvSpPr>
        <p:spPr>
          <a:xfrm>
            <a:off x="6695035" y="6536377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258706" y="193995"/>
            <a:ext cx="462658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atin typeface="Comic Sans MS" panose="030F0702030302020204" pitchFamily="66" charset="0"/>
              </a:rPr>
              <a:t>E</a:t>
            </a:r>
            <a:r>
              <a:rPr lang="es-VE" sz="2000" dirty="0" smtClean="0">
                <a:latin typeface="Comic Sans MS" panose="030F0702030302020204" pitchFamily="66" charset="0"/>
              </a:rPr>
              <a:t>stilo de vida y microbiota intestinal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226149" y="300930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11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50" t="10072" r="5756"/>
          <a:stretch/>
        </p:blipFill>
        <p:spPr>
          <a:xfrm>
            <a:off x="1828800" y="971270"/>
            <a:ext cx="5867400" cy="47625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971076" y="6001730"/>
            <a:ext cx="513253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JC. </a:t>
            </a:r>
            <a:r>
              <a:rPr lang="en-US" sz="105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Clemente et al </a:t>
            </a:r>
            <a:r>
              <a:rPr lang="en-US" sz="1050" i="1" dirty="0">
                <a:latin typeface="Times New Roman" panose="02020603050405020304" pitchFamily="18" charset="0"/>
                <a:ea typeface="Calibri" panose="020F0502020204030204" pitchFamily="34" charset="0"/>
              </a:rPr>
              <a:t>The </a:t>
            </a:r>
            <a:r>
              <a:rPr lang="en-US" sz="105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microbiome</a:t>
            </a:r>
            <a:r>
              <a:rPr lang="en-US" sz="1050" i="1" dirty="0">
                <a:latin typeface="Times New Roman" panose="02020603050405020304" pitchFamily="18" charset="0"/>
                <a:ea typeface="Calibri" panose="020F0502020204030204" pitchFamily="34" charset="0"/>
              </a:rPr>
              <a:t> of </a:t>
            </a:r>
            <a:r>
              <a:rPr lang="en-US" sz="105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uncontacted</a:t>
            </a:r>
            <a:r>
              <a:rPr lang="en-US" sz="1050" i="1" dirty="0">
                <a:latin typeface="Times New Roman" panose="02020603050405020304" pitchFamily="18" charset="0"/>
                <a:ea typeface="Calibri" panose="020F0502020204030204" pitchFamily="34" charset="0"/>
              </a:rPr>
              <a:t> Amerindians.</a:t>
            </a:r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</a:rPr>
              <a:t> Sci. Adv. </a:t>
            </a:r>
            <a:r>
              <a:rPr lang="en-US" sz="105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2015</a:t>
            </a:r>
            <a:r>
              <a:rPr lang="en-US" sz="105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;1:e1500183</a:t>
            </a:r>
            <a:endParaRPr lang="es-VE" sz="1050" dirty="0"/>
          </a:p>
        </p:txBody>
      </p:sp>
      <p:sp>
        <p:nvSpPr>
          <p:cNvPr id="4" name="Rectángulo 3"/>
          <p:cNvSpPr/>
          <p:nvPr/>
        </p:nvSpPr>
        <p:spPr>
          <a:xfrm>
            <a:off x="2352040" y="5525695"/>
            <a:ext cx="4521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err="1" smtClean="0">
                <a:latin typeface="Comic Sans MS" panose="030F0702030302020204" pitchFamily="66" charset="0"/>
              </a:rPr>
              <a:t>Diferencias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interpoblaciones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fueron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significativas</a:t>
            </a:r>
            <a:r>
              <a:rPr lang="en-US" sz="1100" dirty="0" smtClean="0">
                <a:latin typeface="Comic Sans MS" panose="030F0702030302020204" pitchFamily="66" charset="0"/>
              </a:rPr>
              <a:t>  para </a:t>
            </a:r>
            <a:r>
              <a:rPr lang="en-US" sz="1100" dirty="0" err="1" smtClean="0">
                <a:latin typeface="Comic Sans MS" panose="030F0702030302020204" pitchFamily="66" charset="0"/>
              </a:rPr>
              <a:t>todos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100" dirty="0" err="1">
                <a:latin typeface="Comic Sans MS" panose="030F0702030302020204" pitchFamily="66" charset="0"/>
              </a:rPr>
              <a:t>e</a:t>
            </a:r>
            <a:r>
              <a:rPr lang="en-US" sz="1100" dirty="0" err="1" smtClean="0">
                <a:latin typeface="Comic Sans MS" panose="030F0702030302020204" pitchFamily="66" charset="0"/>
              </a:rPr>
              <a:t>xcepto</a:t>
            </a:r>
            <a:r>
              <a:rPr lang="en-US" sz="1100" dirty="0" smtClean="0">
                <a:latin typeface="Comic Sans MS" panose="030F0702030302020204" pitchFamily="66" charset="0"/>
              </a:rPr>
              <a:t> para </a:t>
            </a:r>
            <a:r>
              <a:rPr lang="en-US" sz="1100" dirty="0" err="1" smtClean="0">
                <a:latin typeface="Comic Sans MS" panose="030F0702030302020204" pitchFamily="66" charset="0"/>
              </a:rPr>
              <a:t>comparación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Guahibo</a:t>
            </a:r>
            <a:r>
              <a:rPr lang="en-US" sz="1100" dirty="0" smtClean="0">
                <a:latin typeface="Comic Sans MS" panose="030F0702030302020204" pitchFamily="66" charset="0"/>
              </a:rPr>
              <a:t>-Malawi.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94743" y="457200"/>
            <a:ext cx="534057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1374470" y="110760"/>
            <a:ext cx="6765049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Diversidad filogenética en muestras fecales de sujetos </a:t>
            </a:r>
            <a:r>
              <a:rPr lang="en-US" sz="2000" dirty="0" err="1" smtClean="0">
                <a:latin typeface="Comic Sans MS" panose="030F0702030302020204" pitchFamily="66" charset="0"/>
              </a:rPr>
              <a:t>Yanomami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Guahibo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Malawis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Estadounidenses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endParaRPr lang="es-VE" sz="2000" dirty="0"/>
          </a:p>
        </p:txBody>
      </p:sp>
      <p:sp>
        <p:nvSpPr>
          <p:cNvPr id="8" name="Rectángulo 7"/>
          <p:cNvSpPr/>
          <p:nvPr/>
        </p:nvSpPr>
        <p:spPr>
          <a:xfrm>
            <a:off x="6858000" y="4171670"/>
            <a:ext cx="685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/>
          <p:cNvSpPr txBox="1"/>
          <p:nvPr/>
        </p:nvSpPr>
        <p:spPr>
          <a:xfrm>
            <a:off x="7103609" y="4171670"/>
            <a:ext cx="2151551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Guahibo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000" dirty="0" smtClean="0">
                <a:latin typeface="Comic Sans MS" panose="030F0702030302020204" pitchFamily="66" charset="0"/>
              </a:rPr>
              <a:t>(Colombia Venezuela)</a:t>
            </a:r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Malawi </a:t>
            </a:r>
            <a:r>
              <a:rPr lang="es-VE" sz="1000" dirty="0" smtClean="0">
                <a:latin typeface="Comic Sans MS" panose="030F0702030302020204" pitchFamily="66" charset="0"/>
              </a:rPr>
              <a:t>(Este </a:t>
            </a:r>
            <a:r>
              <a:rPr lang="es-VE" sz="1000" dirty="0" err="1" smtClean="0">
                <a:latin typeface="Comic Sans MS" panose="030F0702030302020204" pitchFamily="66" charset="0"/>
              </a:rPr>
              <a:t>Afric</a:t>
            </a:r>
            <a:r>
              <a:rPr lang="es-VE" sz="1400" dirty="0" err="1" smtClean="0">
                <a:latin typeface="Comic Sans MS" panose="030F0702030302020204" pitchFamily="66" charset="0"/>
              </a:rPr>
              <a:t>a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USA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Yanomami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6771235" y="659305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524000" y="2038070"/>
            <a:ext cx="304800" cy="198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 rot="16200000">
            <a:off x="228877" y="2880758"/>
            <a:ext cx="2807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Diversidad bacteriana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456319" y="2741861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E2B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USA</a:t>
            </a:r>
            <a:endParaRPr lang="es-VE" b="1" dirty="0">
              <a:solidFill>
                <a:srgbClr val="E2B7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404950" y="1287349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Yanomami</a:t>
            </a:r>
            <a:endParaRPr lang="es-VE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3 CuadroTexto"/>
          <p:cNvSpPr txBox="1"/>
          <p:nvPr/>
        </p:nvSpPr>
        <p:spPr>
          <a:xfrm>
            <a:off x="273739" y="115872"/>
            <a:ext cx="707245" cy="89255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2da. </a:t>
            </a:r>
          </a:p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parte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56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784682" y="6643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221949"/>
            <a:ext cx="1405146" cy="188611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6100742" y="282950"/>
            <a:ext cx="1391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  <a:cs typeface="Times New Roman" pitchFamily="18" charset="0"/>
              </a:rPr>
              <a:t>Hadza</a:t>
            </a:r>
            <a:r>
              <a:rPr lang="es-VE" sz="14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VE" sz="1400" dirty="0" err="1" smtClean="0">
                <a:latin typeface="Comic Sans MS" pitchFamily="66" charset="0"/>
                <a:cs typeface="Times New Roman" pitchFamily="18" charset="0"/>
              </a:rPr>
              <a:t>People</a:t>
            </a:r>
            <a:r>
              <a:rPr lang="es-VE" sz="1400" dirty="0" smtClean="0">
                <a:latin typeface="Comic Sans MS" pitchFamily="66" charset="0"/>
                <a:cs typeface="Times New Roman" pitchFamily="18" charset="0"/>
              </a:rPr>
              <a:t>, </a:t>
            </a:r>
          </a:p>
          <a:p>
            <a:r>
              <a:rPr lang="es-VE" sz="1400" dirty="0" smtClean="0">
                <a:latin typeface="Comic Sans MS" pitchFamily="66" charset="0"/>
                <a:cs typeface="Times New Roman" pitchFamily="18" charset="0"/>
              </a:rPr>
              <a:t>Tanzania</a:t>
            </a:r>
            <a:endParaRPr lang="es-VE" sz="1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084671" y="905767"/>
            <a:ext cx="14000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Gut Instinct.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Science 2014; 343; 241-43</a:t>
            </a:r>
            <a:endParaRPr lang="es-VE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771175" y="73311"/>
            <a:ext cx="1640193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Caracterist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Microbiota. </a:t>
            </a:r>
          </a:p>
          <a:p>
            <a:r>
              <a:rPr lang="es-VE" sz="1400" b="1" dirty="0" smtClean="0">
                <a:latin typeface="Comic Sans MS" pitchFamily="66" charset="0"/>
              </a:rPr>
              <a:t>Cambios cíclicos </a:t>
            </a:r>
          </a:p>
          <a:p>
            <a:r>
              <a:rPr lang="es-VE" sz="1400" b="1" dirty="0" smtClean="0">
                <a:latin typeface="Comic Sans MS" pitchFamily="66" charset="0"/>
              </a:rPr>
              <a:t>estacionales</a:t>
            </a:r>
          </a:p>
        </p:txBody>
      </p:sp>
      <p:sp>
        <p:nvSpPr>
          <p:cNvPr id="14" name="3 CuadroTexto"/>
          <p:cNvSpPr txBox="1"/>
          <p:nvPr/>
        </p:nvSpPr>
        <p:spPr>
          <a:xfrm>
            <a:off x="169080" y="105463"/>
            <a:ext cx="53732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4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549588" y="3773569"/>
            <a:ext cx="390412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Un </a:t>
            </a:r>
            <a:r>
              <a:rPr lang="en-US" sz="1600" dirty="0" err="1" smtClean="0">
                <a:latin typeface="Comic Sans MS" panose="030F0702030302020204" pitchFamily="66" charset="0"/>
              </a:rPr>
              <a:t>cazador-recolector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Hadza</a:t>
            </a:r>
            <a:r>
              <a:rPr lang="en-US" sz="1600" dirty="0" smtClean="0">
                <a:latin typeface="Comic Sans MS" panose="030F0702030302020204" pitchFamily="66" charset="0"/>
              </a:rPr>
              <a:t>, con un </a:t>
            </a:r>
            <a:r>
              <a:rPr lang="en-US" sz="1600" dirty="0" err="1" smtClean="0">
                <a:latin typeface="Comic Sans MS" panose="030F0702030302020204" pitchFamily="66" charset="0"/>
              </a:rPr>
              <a:t>pedazo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panal</a:t>
            </a:r>
            <a:r>
              <a:rPr lang="en-US" sz="1600" dirty="0" smtClean="0">
                <a:latin typeface="Comic Sans MS" panose="030F0702030302020204" pitchFamily="66" charset="0"/>
              </a:rPr>
              <a:t>. El microbioma de </a:t>
            </a:r>
            <a:r>
              <a:rPr lang="en-US" sz="1600" dirty="0" err="1" smtClean="0">
                <a:latin typeface="Comic Sans MS" panose="030F0702030302020204" pitchFamily="66" charset="0"/>
              </a:rPr>
              <a:t>esta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gente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sirve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aproximación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microbioma ancestral de la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humanidad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sigue</a:t>
            </a:r>
            <a:r>
              <a:rPr lang="en-US" sz="1600" dirty="0" smtClean="0">
                <a:latin typeface="Comic Sans MS" panose="030F0702030302020204" pitchFamily="66" charset="0"/>
              </a:rPr>
              <a:t> un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patrón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cíclico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refleja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estación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dieta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n-US" sz="1600" dirty="0" smtClean="0">
                <a:latin typeface="Comic Sans MS" panose="030F0702030302020204" pitchFamily="66" charset="0"/>
              </a:rPr>
              <a:t>Los </a:t>
            </a:r>
            <a:r>
              <a:rPr lang="en-US" sz="1600" dirty="0" err="1" smtClean="0">
                <a:latin typeface="Comic Sans MS" panose="030F0702030302020204" pitchFamily="66" charset="0"/>
              </a:rPr>
              <a:t>más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dinámicos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linajes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microbianos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 los </a:t>
            </a:r>
            <a:r>
              <a:rPr lang="en-US" sz="1600" dirty="0" err="1" smtClean="0">
                <a:latin typeface="Comic Sans MS" panose="030F0702030302020204" pitchFamily="66" charset="0"/>
              </a:rPr>
              <a:t>cambios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estacionales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son </a:t>
            </a:r>
            <a:r>
              <a:rPr lang="en-US" sz="1600" dirty="0" err="1" smtClean="0">
                <a:latin typeface="Comic Sans MS" panose="030F0702030302020204" pitchFamily="66" charset="0"/>
              </a:rPr>
              <a:t>raros</a:t>
            </a:r>
            <a:r>
              <a:rPr lang="en-US" sz="1600" dirty="0" smtClean="0">
                <a:latin typeface="Comic Sans MS" panose="030F0702030302020204" pitchFamily="66" charset="0"/>
              </a:rPr>
              <a:t> o </a:t>
            </a:r>
            <a:r>
              <a:rPr lang="en-US" sz="1600" dirty="0" err="1" smtClean="0">
                <a:latin typeface="Comic Sans MS" panose="030F0702030302020204" pitchFamily="66" charset="0"/>
              </a:rPr>
              <a:t>indetectables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poblaciones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industrializadas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49" y="1165005"/>
            <a:ext cx="4102560" cy="52171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ángulo 12"/>
          <p:cNvSpPr/>
          <p:nvPr/>
        </p:nvSpPr>
        <p:spPr>
          <a:xfrm>
            <a:off x="579803" y="5936769"/>
            <a:ext cx="34972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25 </a:t>
            </a:r>
            <a:r>
              <a:rPr lang="es-VE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August</a:t>
            </a:r>
            <a:r>
              <a:rPr lang="es-V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es-VE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Vol</a:t>
            </a:r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357, </a:t>
            </a:r>
            <a:r>
              <a:rPr lang="es-VE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  <a:r>
              <a:rPr lang="es-V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6353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4572000" y="1570151"/>
            <a:ext cx="31197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SA. </a:t>
            </a:r>
            <a:r>
              <a:rPr lang="es-V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Smits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s-V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Leach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ED. </a:t>
            </a:r>
            <a:r>
              <a:rPr lang="es-V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CG. </a:t>
            </a:r>
            <a:r>
              <a:rPr lang="es-V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Gonzalez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 … MG. </a:t>
            </a:r>
            <a:r>
              <a:rPr lang="es-V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Dominguez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-Bello, </a:t>
            </a:r>
          </a:p>
          <a:p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JL. </a:t>
            </a:r>
            <a:r>
              <a:rPr lang="es-VE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VE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Seasonal</a:t>
            </a:r>
            <a:r>
              <a:rPr lang="es-VE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cycling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Hadza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hunter-</a:t>
            </a:r>
            <a:r>
              <a:rPr lang="es-VE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gatherers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Tanzania.</a:t>
            </a:r>
            <a:endParaRPr lang="es-VE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VE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VE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VE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s-V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357: 802-806</a:t>
            </a:r>
            <a:endParaRPr lang="es-V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8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78" y="1975511"/>
            <a:ext cx="2946922" cy="395562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441444" y="5931133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itchFamily="66" charset="0"/>
                <a:cs typeface="Times New Roman" pitchFamily="18" charset="0"/>
              </a:rPr>
              <a:t>Hadza</a:t>
            </a:r>
            <a:r>
              <a:rPr lang="es-VE" sz="14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  <a:cs typeface="Times New Roman" pitchFamily="18" charset="0"/>
              </a:rPr>
              <a:t>People</a:t>
            </a:r>
            <a:r>
              <a:rPr lang="es-VE" sz="1400" b="1" dirty="0" smtClean="0">
                <a:latin typeface="Comic Sans MS" pitchFamily="66" charset="0"/>
                <a:cs typeface="Times New Roman" pitchFamily="18" charset="0"/>
              </a:rPr>
              <a:t>, </a:t>
            </a:r>
          </a:p>
          <a:p>
            <a:r>
              <a:rPr lang="es-VE" sz="1400" b="1" dirty="0" smtClean="0">
                <a:latin typeface="Comic Sans MS" pitchFamily="66" charset="0"/>
                <a:cs typeface="Times New Roman" pitchFamily="18" charset="0"/>
              </a:rPr>
              <a:t>Tanzania</a:t>
            </a:r>
            <a:endParaRPr lang="es-VE" sz="1400" b="1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65509" y="6428738"/>
            <a:ext cx="24352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Gut Instinct.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Science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; 343; 241-43</a:t>
            </a:r>
            <a:endParaRPr lang="es-VE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1096032" y="478542"/>
            <a:ext cx="1640193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Caracterist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Microbiota. </a:t>
            </a:r>
          </a:p>
          <a:p>
            <a:r>
              <a:rPr lang="es-VE" sz="1400" b="1" dirty="0" smtClean="0">
                <a:latin typeface="Comic Sans MS" pitchFamily="66" charset="0"/>
              </a:rPr>
              <a:t>Cambios </a:t>
            </a:r>
            <a:r>
              <a:rPr lang="es-VE" sz="1400" b="1" dirty="0" err="1" smtClean="0">
                <a:latin typeface="Comic Sans MS" pitchFamily="66" charset="0"/>
              </a:rPr>
              <a:t>ciclicos</a:t>
            </a:r>
            <a:r>
              <a:rPr lang="es-VE" sz="1400" b="1" dirty="0" smtClean="0">
                <a:latin typeface="Comic Sans MS" pitchFamily="66" charset="0"/>
              </a:rPr>
              <a:t> </a:t>
            </a:r>
          </a:p>
          <a:p>
            <a:r>
              <a:rPr lang="es-VE" sz="1400" b="1" dirty="0" smtClean="0">
                <a:latin typeface="Comic Sans MS" pitchFamily="66" charset="0"/>
              </a:rPr>
              <a:t>estacionales</a:t>
            </a:r>
          </a:p>
        </p:txBody>
      </p:sp>
      <p:sp>
        <p:nvSpPr>
          <p:cNvPr id="14" name="3 CuadroTexto"/>
          <p:cNvSpPr txBox="1"/>
          <p:nvPr/>
        </p:nvSpPr>
        <p:spPr>
          <a:xfrm>
            <a:off x="501888" y="478542"/>
            <a:ext cx="53732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4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34949" y="590209"/>
            <a:ext cx="4572000" cy="46156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Entre los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Hadza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oeste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Tanzania,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pocos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cientos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viven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pequeños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grupos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cazadores-recolectores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confiando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solo en el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ambiente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salvaje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la comida.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Smits </a:t>
            </a:r>
            <a:r>
              <a:rPr lang="en-US" sz="1600" i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encontraron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 microbiota de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gente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refleja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disponibilidad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estacional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diferentes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tipos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comida.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estaciones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diferencias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sorprendentes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encontraron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comunidades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microbianas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intestinales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algunos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taxa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desaparecen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aparentemente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reaparecer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cuando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cambia la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estación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Comparación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microbiota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Hadza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 la de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diversos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poblaciones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urbanas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reveló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patrones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diferentes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composición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comunidad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microbiana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VE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634949" y="5356171"/>
            <a:ext cx="4572000" cy="101438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SA. Smits,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Leach</a:t>
            </a:r>
            <a:r>
              <a:rPr lang="en-US" sz="1400" u="sng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ED.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  …</a:t>
            </a:r>
            <a:r>
              <a:rPr lang="es-VE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MG. </a:t>
            </a:r>
            <a:r>
              <a:rPr lang="es-VE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Dominguez</a:t>
            </a:r>
            <a:r>
              <a:rPr lang="es-VE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-Bello, JL. </a:t>
            </a:r>
            <a:r>
              <a:rPr lang="es-VE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s-VE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Seasonal cycling in the gut </a:t>
            </a:r>
            <a:r>
              <a:rPr lang="en-US" sz="1400" i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4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US" sz="1400" i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Hadza</a:t>
            </a:r>
            <a:r>
              <a:rPr lang="en-US" sz="14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hunter-gatherers of Tanzania</a:t>
            </a:r>
            <a:r>
              <a:rPr lang="es-VE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 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357: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802-806</a:t>
            </a:r>
            <a:endParaRPr lang="es-VE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27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64605" y="1184260"/>
            <a:ext cx="7064489" cy="449353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</a:t>
            </a:r>
            <a:r>
              <a:rPr lang="es-VE" sz="2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0199" y="13573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9315" y="27157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381000" y="40637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517255" y="5222227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33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745218" y="954670"/>
            <a:ext cx="365356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“Hipótesis de la higiene”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01141" y="1598587"/>
            <a:ext cx="6325337" cy="3954929"/>
          </a:xfrm>
          <a:prstGeom prst="rect">
            <a:avLst/>
          </a:prstGeom>
          <a:solidFill>
            <a:srgbClr val="FDEAD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n-US" sz="900" dirty="0" smtClean="0">
              <a:latin typeface="Comic Sans MS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itchFamily="66" charset="0"/>
              </a:rPr>
              <a:t>Desaparición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microbios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prácticas</a:t>
            </a:r>
            <a:r>
              <a:rPr lang="en-US" sz="2000" dirty="0" smtClean="0">
                <a:latin typeface="Comic Sans MS" pitchFamily="66" charset="0"/>
              </a:rPr>
              <a:t> de la </a:t>
            </a:r>
            <a:r>
              <a:rPr lang="en-US" sz="2000" dirty="0" err="1" smtClean="0">
                <a:latin typeface="Comic Sans MS" pitchFamily="66" charset="0"/>
              </a:rPr>
              <a:t>sociedad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moderna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400" dirty="0" smtClean="0">
                <a:latin typeface="Comic Sans MS" pitchFamily="66" charset="0"/>
              </a:rPr>
              <a:t> </a:t>
            </a:r>
          </a:p>
          <a:p>
            <a:pPr algn="ctr">
              <a:buClr>
                <a:srgbClr val="0000CC"/>
              </a:buClr>
              <a:buSzPct val="150000"/>
            </a:pPr>
            <a:r>
              <a:rPr lang="en-US" dirty="0" smtClean="0">
                <a:latin typeface="Comic Sans MS" pitchFamily="66" charset="0"/>
              </a:rPr>
              <a:t>     Agua potable, </a:t>
            </a:r>
            <a:r>
              <a:rPr lang="en-US" dirty="0" err="1" smtClean="0">
                <a:latin typeface="Comic Sans MS" pitchFamily="66" charset="0"/>
              </a:rPr>
              <a:t>saneamiento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cesáreas</a:t>
            </a:r>
            <a:r>
              <a:rPr lang="en-US" dirty="0" smtClean="0">
                <a:latin typeface="Comic Sans MS" pitchFamily="66" charset="0"/>
              </a:rPr>
              <a:t>, </a:t>
            </a:r>
          </a:p>
          <a:p>
            <a:pPr algn="ctr">
              <a:buClr>
                <a:srgbClr val="0000CC"/>
              </a:buClr>
              <a:buSzPct val="150000"/>
            </a:pPr>
            <a:r>
              <a:rPr lang="en-US" dirty="0" err="1" smtClean="0">
                <a:latin typeface="Comic Sans MS" pitchFamily="66" charset="0"/>
              </a:rPr>
              <a:t>jabones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antibióticos</a:t>
            </a:r>
            <a:r>
              <a:rPr lang="en-US" dirty="0" smtClean="0">
                <a:latin typeface="Comic Sans MS" pitchFamily="66" charset="0"/>
              </a:rPr>
              <a:t> etc.</a:t>
            </a:r>
          </a:p>
          <a:p>
            <a:pPr marL="171450" indent="-171450" algn="ctr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n-US" sz="1100" dirty="0" smtClean="0">
              <a:latin typeface="Comic Sans MS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itchFamily="66" charset="0"/>
              </a:rPr>
              <a:t>Hacen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que</a:t>
            </a:r>
            <a:r>
              <a:rPr lang="en-US" sz="2000" dirty="0" smtClean="0">
                <a:latin typeface="Comic Sans MS" pitchFamily="66" charset="0"/>
              </a:rPr>
              <a:t> el </a:t>
            </a:r>
            <a:r>
              <a:rPr lang="en-US" sz="2000" dirty="0" err="1" smtClean="0">
                <a:latin typeface="Comic Sans MS" pitchFamily="66" charset="0"/>
              </a:rPr>
              <a:t>inóculo</a:t>
            </a:r>
            <a:r>
              <a:rPr lang="en-US" sz="2000" dirty="0" smtClean="0">
                <a:latin typeface="Comic Sans MS" pitchFamily="66" charset="0"/>
              </a:rPr>
              <a:t> al RN </a:t>
            </a:r>
            <a:r>
              <a:rPr lang="en-US" sz="2000" dirty="0" err="1" smtClean="0">
                <a:latin typeface="Comic Sans MS" pitchFamily="66" charset="0"/>
              </a:rPr>
              <a:t>esté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disminuido</a:t>
            </a:r>
            <a:endParaRPr lang="en-US" sz="2000" dirty="0" smtClean="0">
              <a:latin typeface="Comic Sans MS" pitchFamily="66" charset="0"/>
            </a:endParaRPr>
          </a:p>
          <a:p>
            <a:pPr marL="171450" indent="-17145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n-US" sz="1100" dirty="0" smtClean="0">
              <a:latin typeface="Comic Sans MS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Al </a:t>
            </a:r>
            <a:r>
              <a:rPr lang="en-US" sz="2000" dirty="0" err="1" smtClean="0">
                <a:latin typeface="Comic Sans MS" pitchFamily="66" charset="0"/>
              </a:rPr>
              <a:t>disminuir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número</a:t>
            </a:r>
            <a:r>
              <a:rPr lang="en-US" sz="2000" dirty="0" smtClean="0">
                <a:latin typeface="Comic Sans MS" pitchFamily="66" charset="0"/>
              </a:rPr>
              <a:t> y </a:t>
            </a:r>
            <a:r>
              <a:rPr lang="en-US" sz="2000" dirty="0" err="1" smtClean="0">
                <a:latin typeface="Comic Sans MS" pitchFamily="66" charset="0"/>
              </a:rPr>
              <a:t>diversidad</a:t>
            </a:r>
            <a:r>
              <a:rPr lang="en-US" sz="2000" dirty="0" smtClean="0">
                <a:latin typeface="Comic Sans MS" pitchFamily="66" charset="0"/>
              </a:rPr>
              <a:t> de microbioma se </a:t>
            </a:r>
            <a:r>
              <a:rPr lang="en-US" sz="2000" dirty="0" err="1" smtClean="0">
                <a:latin typeface="Comic Sans MS" pitchFamily="66" charset="0"/>
              </a:rPr>
              <a:t>afecta</a:t>
            </a:r>
            <a:r>
              <a:rPr lang="en-US" sz="2000" dirty="0" smtClean="0">
                <a:latin typeface="Comic Sans MS" pitchFamily="66" charset="0"/>
              </a:rPr>
              <a:t> el </a:t>
            </a:r>
            <a:r>
              <a:rPr lang="en-US" sz="2000" dirty="0" err="1" smtClean="0">
                <a:latin typeface="Comic Sans MS" pitchFamily="66" charset="0"/>
              </a:rPr>
              <a:t>desarrollo</a:t>
            </a:r>
            <a:r>
              <a:rPr lang="en-US" sz="2000" dirty="0" smtClean="0">
                <a:latin typeface="Comic Sans MS" pitchFamily="66" charset="0"/>
              </a:rPr>
              <a:t> del Sistema </a:t>
            </a:r>
            <a:r>
              <a:rPr lang="en-US" sz="2000" dirty="0" err="1">
                <a:latin typeface="Comic Sans MS" pitchFamily="66" charset="0"/>
              </a:rPr>
              <a:t>I</a:t>
            </a:r>
            <a:r>
              <a:rPr lang="en-US" sz="2000" dirty="0" err="1" smtClean="0">
                <a:latin typeface="Comic Sans MS" pitchFamily="66" charset="0"/>
              </a:rPr>
              <a:t>nmune</a:t>
            </a:r>
            <a:endParaRPr lang="en-US" sz="2000" dirty="0" smtClean="0">
              <a:latin typeface="Comic Sans MS" pitchFamily="66" charset="0"/>
            </a:endParaRPr>
          </a:p>
          <a:p>
            <a:pPr marL="171450" indent="-17145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n-US" sz="1100" dirty="0" smtClean="0">
              <a:latin typeface="Comic Sans MS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lleva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  mayor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riesgo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aparición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nf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lérgicas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nflamatorias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utoinmunes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aumentado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países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desarrollados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n-U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917108" y="6611779"/>
            <a:ext cx="2226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273338" y="5735768"/>
            <a:ext cx="65809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itchFamily="18" charset="0"/>
                <a:cs typeface="Times New Roman" pitchFamily="18" charset="0"/>
              </a:rPr>
              <a:t>L.M. </a:t>
            </a:r>
            <a:r>
              <a:rPr lang="es-VE" sz="1100" dirty="0" err="1" smtClean="0">
                <a:latin typeface="Times New Roman" pitchFamily="18" charset="0"/>
                <a:cs typeface="Times New Roman" pitchFamily="18" charset="0"/>
              </a:rPr>
              <a:t>Proctor</a:t>
            </a:r>
            <a:r>
              <a:rPr lang="es-VE" sz="11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s-VE" sz="11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: a true 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trillons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closest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VE" sz="1100" i="1" dirty="0" err="1">
                <a:latin typeface="Times New Roman" pitchFamily="18" charset="0"/>
                <a:cs typeface="Times New Roman" pitchFamily="18" charset="0"/>
              </a:rPr>
              <a:t>microscopic</a:t>
            </a:r>
            <a:r>
              <a:rPr lang="es-VE" sz="1100" i="1" dirty="0"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es-VE" sz="1100" i="1" dirty="0" err="1" smtClean="0">
                <a:latin typeface="Times New Roman" pitchFamily="18" charset="0"/>
                <a:cs typeface="Times New Roman" pitchFamily="18" charset="0"/>
              </a:rPr>
              <a:t>friends</a:t>
            </a:r>
            <a:r>
              <a:rPr lang="es-VE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VE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226149" y="745740"/>
            <a:ext cx="138211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Caracterist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Cambios </a:t>
            </a:r>
            <a:r>
              <a:rPr lang="es-VE" sz="1400" dirty="0" err="1" smtClean="0">
                <a:latin typeface="Comic Sans MS" pitchFamily="66" charset="0"/>
              </a:rPr>
              <a:t>fisiol</a:t>
            </a:r>
            <a:r>
              <a:rPr lang="es-VE" sz="1400" dirty="0" smtClean="0">
                <a:latin typeface="Comic Sans MS" pitchFamily="66" charset="0"/>
              </a:rPr>
              <a:t>.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483126" y="386871"/>
            <a:ext cx="417774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>
                <a:latin typeface="Comic Sans MS" panose="030F0702030302020204" pitchFamily="66" charset="0"/>
              </a:rPr>
              <a:t>E</a:t>
            </a:r>
            <a:r>
              <a:rPr lang="es-VE" dirty="0" smtClean="0">
                <a:latin typeface="Comic Sans MS" panose="030F0702030302020204" pitchFamily="66" charset="0"/>
              </a:rPr>
              <a:t>stilo de vida y microbiota intestinal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226149" y="300930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54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745218" y="1251375"/>
            <a:ext cx="365356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“Hipótesis de la higiene”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917108" y="6611779"/>
            <a:ext cx="2226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254203" y="765029"/>
            <a:ext cx="1326004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Caracterist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Hipótesis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de la Higiene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483126" y="701040"/>
            <a:ext cx="417774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>
                <a:latin typeface="Comic Sans MS" panose="030F0702030302020204" pitchFamily="66" charset="0"/>
              </a:rPr>
              <a:t>E</a:t>
            </a:r>
            <a:r>
              <a:rPr lang="es-VE" dirty="0" smtClean="0">
                <a:latin typeface="Comic Sans MS" panose="030F0702030302020204" pitchFamily="66" charset="0"/>
              </a:rPr>
              <a:t>stilo de vida y microbiota intestinal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226149" y="300930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580207" y="1981879"/>
            <a:ext cx="5903559" cy="3877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VE" dirty="0" smtClean="0">
                <a:latin typeface="Comic Sans MS" panose="030F0702030302020204" pitchFamily="66" charset="0"/>
              </a:rPr>
              <a:t>Establece </a:t>
            </a:r>
            <a:r>
              <a:rPr kumimoji="0" lang="es-V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una </a:t>
            </a:r>
            <a:r>
              <a:rPr kumimoji="0" lang="es-V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omic Sans MS" panose="030F0702030302020204" pitchFamily="66" charset="0"/>
              </a:rPr>
              <a:t>carencia de exposición temprana </a:t>
            </a:r>
            <a:r>
              <a:rPr kumimoji="0" lang="es-V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en la infancia</a:t>
            </a:r>
            <a:r>
              <a:rPr kumimoji="0" lang="es-VE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a agentes infecciosos, microorganismos simbióticos como flora o probióticos</a:t>
            </a:r>
            <a:r>
              <a:rPr kumimoji="0" lang="es-V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y parásitos que </a:t>
            </a:r>
            <a:r>
              <a:rPr kumimoji="0" lang="es-V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aumenta la susceptibilidad a enfermedades alérgicas </a:t>
            </a:r>
            <a:r>
              <a:rPr kumimoji="0" lang="es-V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por </a:t>
            </a:r>
            <a:r>
              <a:rPr kumimoji="0" lang="es-VE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supresión del desarrollo natural </a:t>
            </a:r>
            <a:r>
              <a:rPr kumimoji="0" lang="es-V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del sistema inmune.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VE" dirty="0" smtClean="0">
                <a:latin typeface="Comic Sans MS" panose="030F0702030302020204" pitchFamily="66" charset="0"/>
              </a:rPr>
              <a:t>En particular, la carencia de exposición </a:t>
            </a:r>
            <a:r>
              <a:rPr kumimoji="0" lang="es-V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se cree lleva a </a:t>
            </a:r>
            <a:r>
              <a:rPr kumimoji="0" lang="es-V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defectos en el establecimiento </a:t>
            </a:r>
            <a:r>
              <a:rPr lang="es-VE" dirty="0" smtClean="0">
                <a:latin typeface="Comic Sans MS" panose="030F0702030302020204" pitchFamily="66" charset="0"/>
              </a:rPr>
              <a:t>de </a:t>
            </a:r>
            <a:r>
              <a:rPr lang="es-VE" b="1" dirty="0" smtClean="0">
                <a:latin typeface="Comic Sans MS" panose="030F0702030302020204" pitchFamily="66" charset="0"/>
              </a:rPr>
              <a:t>tolerancia inmune.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000" b="1" dirty="0"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También se ha llamado la “teoría de depleción del microbioma”, “hipótesis de diversidad microbiana" y la “teoría de pérdida de amigos".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954470" y="5935878"/>
            <a:ext cx="32350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https://en.wikipedia.org/wiki/Hygiene_hypothesis</a:t>
            </a:r>
          </a:p>
        </p:txBody>
      </p:sp>
    </p:spTree>
    <p:extLst>
      <p:ext uri="{BB962C8B-B14F-4D97-AF65-F5344CB8AC3E}">
        <p14:creationId xmlns:p14="http://schemas.microsoft.com/office/powerpoint/2010/main" val="346264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717873" y="563615"/>
            <a:ext cx="370825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0000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“Hipótesis de la higiene”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395234" y="1224409"/>
            <a:ext cx="2353529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Ejemplo: Diabetes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92701" y="1979388"/>
            <a:ext cx="6208751" cy="258532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s-VE" sz="9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Ratones criados libres de gérmenes:</a:t>
            </a:r>
          </a:p>
          <a:p>
            <a:r>
              <a:rPr lang="es-VE" sz="2000" dirty="0">
                <a:latin typeface="Comic Sans MS" pitchFamily="66" charset="0"/>
              </a:rPr>
              <a:t> </a:t>
            </a:r>
            <a:r>
              <a:rPr lang="es-VE" sz="2000" dirty="0" smtClean="0">
                <a:latin typeface="Comic Sans MS" pitchFamily="66" charset="0"/>
              </a:rPr>
              <a:t>   </a:t>
            </a:r>
            <a:r>
              <a:rPr lang="es-VE" sz="2000" dirty="0">
                <a:latin typeface="Comic Sans MS" pitchFamily="66" charset="0"/>
              </a:rPr>
              <a:t>T</a:t>
            </a:r>
            <a:r>
              <a:rPr lang="es-VE" sz="2000" dirty="0" smtClean="0">
                <a:latin typeface="Comic Sans MS" pitchFamily="66" charset="0"/>
              </a:rPr>
              <a:t>ienen diabetes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12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Ratones criados en ambiente no estéril «sucio»:</a:t>
            </a:r>
          </a:p>
          <a:p>
            <a:r>
              <a:rPr lang="es-VE" sz="2000" dirty="0" smtClean="0">
                <a:latin typeface="Comic Sans MS" pitchFamily="66" charset="0"/>
              </a:rPr>
              <a:t>     No tienen diabetes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12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Ratones libres de gérmenes más bacterias:</a:t>
            </a:r>
          </a:p>
          <a:p>
            <a:r>
              <a:rPr lang="es-VE" sz="2000" dirty="0" smtClean="0">
                <a:latin typeface="Comic Sans MS" pitchFamily="66" charset="0"/>
              </a:rPr>
              <a:t>     No tienen diabetes</a:t>
            </a:r>
          </a:p>
          <a:p>
            <a:endParaRPr lang="es-VE" sz="9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771235" y="6592097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130192" y="4919580"/>
            <a:ext cx="6883615" cy="830997"/>
          </a:xfrm>
          <a:prstGeom prst="rect">
            <a:avLst/>
          </a:prstGeom>
          <a:solidFill>
            <a:srgbClr val="3F7FFF"/>
          </a:solidFill>
          <a:ln w="19050">
            <a:solidFill>
              <a:srgbClr val="0000CC"/>
            </a:solidFill>
          </a:ln>
          <a:effectLst>
            <a:glow rad="139700">
              <a:srgbClr val="0000CC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</a:t>
            </a:r>
            <a:r>
              <a:rPr lang="es-VE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exposición temprana </a:t>
            </a: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bacterias hay menos 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enfermedades inflamatorias autoinmunes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226149" y="300930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86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457751" y="1295400"/>
            <a:ext cx="222849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itchFamily="66" charset="0"/>
              </a:rPr>
              <a:t>Antibióticos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83544" y="1992360"/>
            <a:ext cx="5776911" cy="2693045"/>
          </a:xfrm>
          <a:prstGeom prst="rect">
            <a:avLst/>
          </a:prstGeom>
          <a:solidFill>
            <a:srgbClr val="FDEAD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50000"/>
                </a:schemeClr>
              </a:buClr>
              <a:buSzPct val="150000"/>
            </a:pPr>
            <a:endParaRPr lang="es-VE" sz="1000" dirty="0" smtClean="0">
              <a:latin typeface="Comic Sans MS" pitchFamily="66" charset="0"/>
            </a:endParaRPr>
          </a:p>
          <a:p>
            <a:pPr marL="360363" indent="-360363">
              <a:buClr>
                <a:schemeClr val="accent2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L</a:t>
            </a:r>
            <a:r>
              <a:rPr lang="es-VE" sz="2000" dirty="0" smtClean="0">
                <a:latin typeface="Comic Sans MS" pitchFamily="66" charset="0"/>
              </a:rPr>
              <a:t>os microbios “buenos</a:t>
            </a:r>
            <a:r>
              <a:rPr lang="es-VE" sz="2000" dirty="0">
                <a:latin typeface="Comic Sans MS" pitchFamily="66" charset="0"/>
              </a:rPr>
              <a:t>”</a:t>
            </a:r>
            <a:r>
              <a:rPr lang="es-VE" sz="2000" dirty="0" smtClean="0">
                <a:latin typeface="Comic Sans MS" pitchFamily="66" charset="0"/>
              </a:rPr>
              <a:t> pueden ser </a:t>
            </a:r>
            <a:r>
              <a:rPr lang="es-VE" sz="2000" dirty="0" smtClean="0">
                <a:latin typeface="Comic Sans MS" pitchFamily="66" charset="0"/>
              </a:rPr>
              <a:t>eliminados por </a:t>
            </a:r>
            <a:r>
              <a:rPr lang="es-VE" sz="2000" dirty="0" smtClean="0">
                <a:latin typeface="Comic Sans MS" pitchFamily="66" charset="0"/>
              </a:rPr>
              <a:t>los antibióticos aunque ese no fuera el propósito</a:t>
            </a:r>
          </a:p>
          <a:p>
            <a:pPr marL="171450" indent="-171450">
              <a:buClr>
                <a:schemeClr val="accent2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endParaRPr lang="es-VE" sz="1000" dirty="0">
              <a:latin typeface="Comic Sans MS" pitchFamily="66" charset="0"/>
            </a:endParaRPr>
          </a:p>
          <a:p>
            <a:pPr marL="360363" indent="-360363">
              <a:buClr>
                <a:schemeClr val="accent2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Los antibióticos eliminan constituyentes del </a:t>
            </a:r>
          </a:p>
          <a:p>
            <a:pPr marL="360363" indent="-360363">
              <a:buClr>
                <a:schemeClr val="accent2">
                  <a:lumMod val="50000"/>
                </a:schemeClr>
              </a:buClr>
              <a:buSzPct val="150000"/>
            </a:pPr>
            <a:r>
              <a:rPr lang="es-VE" sz="2000" dirty="0" smtClean="0">
                <a:latin typeface="Comic Sans MS" pitchFamily="66" charset="0"/>
              </a:rPr>
              <a:t>	</a:t>
            </a:r>
            <a:r>
              <a:rPr lang="es-VE" sz="2000" dirty="0" err="1" smtClean="0">
                <a:latin typeface="Comic Sans MS" pitchFamily="66" charset="0"/>
              </a:rPr>
              <a:t>microbioma</a:t>
            </a:r>
            <a:r>
              <a:rPr lang="es-VE" sz="2000" dirty="0" smtClean="0">
                <a:latin typeface="Comic Sans MS" pitchFamily="66" charset="0"/>
              </a:rPr>
              <a:t> y se afecta el desarrollo del </a:t>
            </a:r>
          </a:p>
          <a:p>
            <a:pPr marL="360363" indent="-360363">
              <a:buClr>
                <a:schemeClr val="accent2">
                  <a:lumMod val="50000"/>
                </a:schemeClr>
              </a:buClr>
              <a:buSzPct val="150000"/>
            </a:pPr>
            <a:r>
              <a:rPr lang="es-VE" sz="2000" dirty="0" smtClean="0">
                <a:latin typeface="Comic Sans MS" pitchFamily="66" charset="0"/>
              </a:rPr>
              <a:t>	</a:t>
            </a:r>
            <a:r>
              <a:rPr lang="es-VE" sz="2000" b="1" dirty="0" smtClean="0">
                <a:latin typeface="Comic Sans MS" pitchFamily="66" charset="0"/>
              </a:rPr>
              <a:t>S. Inmune </a:t>
            </a:r>
            <a:r>
              <a:rPr lang="es-VE" sz="2000" dirty="0" smtClean="0">
                <a:latin typeface="Comic Sans MS" pitchFamily="66" charset="0"/>
              </a:rPr>
              <a:t>que puede llevar a </a:t>
            </a:r>
            <a:r>
              <a:rPr lang="es-VE" sz="2000" b="1" dirty="0" smtClean="0">
                <a:latin typeface="Comic Sans MS" pitchFamily="66" charset="0"/>
              </a:rPr>
              <a:t>autoinmunidad</a:t>
            </a:r>
          </a:p>
          <a:p>
            <a:pPr marL="360363" indent="-360363">
              <a:buClr>
                <a:schemeClr val="accent2">
                  <a:lumMod val="50000"/>
                </a:schemeClr>
              </a:buClr>
              <a:buSzPct val="150000"/>
            </a:pPr>
            <a:endParaRPr lang="es-VE" sz="900" b="1" dirty="0" smtClean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357726" y="4859145"/>
            <a:ext cx="642854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L.M.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Proctor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: a true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trillons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closest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microscopic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friends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VE" sz="1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259207" y="729435"/>
            <a:ext cx="1782860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Caracterist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2da. </a:t>
            </a:r>
            <a:r>
              <a:rPr lang="es-VE" sz="1200" dirty="0" smtClean="0">
                <a:latin typeface="Comic Sans MS" pitchFamily="66" charset="0"/>
              </a:rPr>
              <a:t>Parte</a:t>
            </a:r>
          </a:p>
          <a:p>
            <a:r>
              <a:rPr lang="es-VE" sz="1400" b="1" dirty="0" smtClean="0">
                <a:latin typeface="Comic Sans MS" pitchFamily="66" charset="0"/>
              </a:rPr>
              <a:t>Factores modelan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259207" y="266205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</p:txBody>
      </p:sp>
    </p:spTree>
    <p:extLst>
      <p:ext uri="{BB962C8B-B14F-4D97-AF65-F5344CB8AC3E}">
        <p14:creationId xmlns:p14="http://schemas.microsoft.com/office/powerpoint/2010/main" val="102794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imena\Desktop\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628"/>
          <a:stretch/>
        </p:blipFill>
        <p:spPr bwMode="auto">
          <a:xfrm>
            <a:off x="595173" y="2600320"/>
            <a:ext cx="7953654" cy="287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86891" y="1129923"/>
            <a:ext cx="2294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Muchas bacterias </a:t>
            </a:r>
          </a:p>
          <a:p>
            <a:r>
              <a:rPr lang="es-VE" dirty="0">
                <a:latin typeface="Comic Sans MS" pitchFamily="66" charset="0"/>
              </a:rPr>
              <a:t>i</a:t>
            </a:r>
            <a:r>
              <a:rPr lang="es-VE" dirty="0" smtClean="0">
                <a:latin typeface="Comic Sans MS" pitchFamily="66" charset="0"/>
              </a:rPr>
              <a:t>ncluyendo una </a:t>
            </a:r>
          </a:p>
          <a:p>
            <a:r>
              <a:rPr lang="es-VE" dirty="0" smtClean="0">
                <a:latin typeface="Comic Sans MS" pitchFamily="66" charset="0"/>
              </a:rPr>
              <a:t>variedad resistente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488856" y="1412776"/>
            <a:ext cx="27879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…recibe una carga de </a:t>
            </a:r>
          </a:p>
          <a:p>
            <a:r>
              <a:rPr lang="es-VE" dirty="0" smtClean="0">
                <a:latin typeface="Comic Sans MS" pitchFamily="66" charset="0"/>
              </a:rPr>
              <a:t>antibióticos. La mayoría </a:t>
            </a:r>
          </a:p>
          <a:p>
            <a:r>
              <a:rPr lang="es-VE" dirty="0" smtClean="0">
                <a:latin typeface="Comic Sans MS" pitchFamily="66" charset="0"/>
              </a:rPr>
              <a:t>de  las normales muere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193195" y="1410987"/>
            <a:ext cx="26773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La variedad resistente </a:t>
            </a:r>
          </a:p>
          <a:p>
            <a:r>
              <a:rPr lang="es-VE" dirty="0" smtClean="0">
                <a:latin typeface="Comic Sans MS" pitchFamily="66" charset="0"/>
              </a:rPr>
              <a:t>se multiplica </a:t>
            </a:r>
          </a:p>
          <a:p>
            <a:r>
              <a:rPr lang="es-VE" dirty="0" smtClean="0">
                <a:latin typeface="Comic Sans MS" pitchFamily="66" charset="0"/>
              </a:rPr>
              <a:t>y se hace común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333089" y="5058280"/>
            <a:ext cx="2710999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Finalmente la infección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entera evoluciona a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cepa resistente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331640" y="4851156"/>
            <a:ext cx="17143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 normal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331640" y="5158933"/>
            <a:ext cx="18165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 resistente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95936" y="4904392"/>
            <a:ext cx="153920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 muerta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457752" y="614234"/>
            <a:ext cx="222849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itchFamily="66" charset="0"/>
              </a:rPr>
              <a:t>Antibióticos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2 Conector recto"/>
          <p:cNvCxnSpPr>
            <a:stCxn id="4" idx="2"/>
          </p:cNvCxnSpPr>
          <p:nvPr/>
        </p:nvCxnSpPr>
        <p:spPr>
          <a:xfrm>
            <a:off x="1434000" y="2053253"/>
            <a:ext cx="0" cy="655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6" idx="2"/>
          </p:cNvCxnSpPr>
          <p:nvPr/>
        </p:nvCxnSpPr>
        <p:spPr>
          <a:xfrm flipH="1">
            <a:off x="3882827" y="2336106"/>
            <a:ext cx="1" cy="3728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5535140" y="2381086"/>
            <a:ext cx="0" cy="3278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flipV="1">
            <a:off x="7452320" y="4725144"/>
            <a:ext cx="0" cy="4337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1331640" y="6059571"/>
            <a:ext cx="64079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L.M.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Proctor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: a true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trillons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closest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microscopic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friends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VE" sz="1000" i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1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en-US" sz="10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1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www.actionbioscience.org/genomics/the_human_microbiome.html?print</a:t>
            </a:r>
            <a:endParaRPr lang="es-VE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3 CuadroTexto"/>
          <p:cNvSpPr txBox="1"/>
          <p:nvPr/>
        </p:nvSpPr>
        <p:spPr>
          <a:xfrm>
            <a:off x="286891" y="237371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3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5" grpId="0" animBg="1"/>
      <p:bldP spid="10" grpId="0" animBg="1"/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how antibiotic resistance happen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58" t="12512" r="4533" b="8564"/>
          <a:stretch/>
        </p:blipFill>
        <p:spPr bwMode="auto">
          <a:xfrm>
            <a:off x="719529" y="1543987"/>
            <a:ext cx="7719934" cy="35526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617891" y="5231922"/>
            <a:ext cx="40245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http://www.cdc.gov/media/dpk/2013/images/untreatable/img1.jpg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642427" y="651273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843808" y="1844824"/>
            <a:ext cx="4464496" cy="360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2772706" y="1833899"/>
            <a:ext cx="4751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Cómo ocurre resistencia a antibióticos</a:t>
            </a:r>
            <a:endParaRPr lang="es-VE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642427" y="3140969"/>
            <a:ext cx="1457965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6363762" y="3140968"/>
            <a:ext cx="20152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Algunas bacterias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pasan su resistencia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a otras causando </a:t>
            </a:r>
          </a:p>
          <a:p>
            <a:pPr algn="ctr"/>
            <a:r>
              <a:rPr lang="es-VE" sz="1400" dirty="0">
                <a:latin typeface="Comic Sans MS" pitchFamily="66" charset="0"/>
              </a:rPr>
              <a:t>m</a:t>
            </a:r>
            <a:r>
              <a:rPr lang="es-VE" sz="1400" dirty="0" smtClean="0">
                <a:latin typeface="Comic Sans MS" pitchFamily="66" charset="0"/>
              </a:rPr>
              <a:t>ás problemas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859567" y="3140969"/>
            <a:ext cx="1296609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Elipse"/>
          <p:cNvSpPr/>
          <p:nvPr/>
        </p:nvSpPr>
        <p:spPr>
          <a:xfrm>
            <a:off x="4589104" y="3231457"/>
            <a:ext cx="1855104" cy="2335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4552289" y="3063181"/>
            <a:ext cx="19287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Bacterias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resistentes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crecen y se encargan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131840" y="3140968"/>
            <a:ext cx="1224136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Elipse"/>
          <p:cNvSpPr/>
          <p:nvPr/>
        </p:nvSpPr>
        <p:spPr>
          <a:xfrm>
            <a:off x="2772706" y="3233300"/>
            <a:ext cx="575158" cy="6463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2768221" y="2971689"/>
            <a:ext cx="180049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Antibióticos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 matan bacterias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que causan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y a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buenas </a:t>
            </a:r>
            <a:r>
              <a:rPr lang="es-VE" sz="1400" dirty="0" err="1" smtClean="0">
                <a:latin typeface="Comic Sans MS" pitchFamily="66" charset="0"/>
              </a:rPr>
              <a:t>protect</a:t>
            </a:r>
            <a:r>
              <a:rPr lang="es-VE" sz="1400" dirty="0" smtClean="0">
                <a:latin typeface="Comic Sans MS" pitchFamily="66" charset="0"/>
              </a:rPr>
              <a:t>.</a:t>
            </a:r>
            <a:r>
              <a:rPr lang="es-VE" sz="1400" dirty="0">
                <a:latin typeface="Comic Sans MS" pitchFamily="66" charset="0"/>
              </a:rPr>
              <a:t> </a:t>
            </a:r>
            <a:r>
              <a:rPr lang="es-VE" sz="1400" dirty="0" smtClean="0">
                <a:latin typeface="Comic Sans MS" pitchFamily="66" charset="0"/>
              </a:rPr>
              <a:t>de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infección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259632" y="3140968"/>
            <a:ext cx="1224136" cy="41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Elipse"/>
          <p:cNvSpPr/>
          <p:nvPr/>
        </p:nvSpPr>
        <p:spPr>
          <a:xfrm>
            <a:off x="971600" y="3233300"/>
            <a:ext cx="576064" cy="5557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855572" y="3140968"/>
            <a:ext cx="18758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Muchos gérmenes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Unos pocos son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resistentes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454466" y="830813"/>
            <a:ext cx="222849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>
                <a:latin typeface="Comic Sans MS" pitchFamily="66" charset="0"/>
              </a:rPr>
              <a:t>A</a:t>
            </a:r>
            <a:r>
              <a:rPr lang="es-VE" sz="2800" dirty="0" smtClean="0">
                <a:latin typeface="Comic Sans MS" pitchFamily="66" charset="0"/>
              </a:rPr>
              <a:t>ntibióticos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20" name="3 CuadroTexto"/>
          <p:cNvSpPr txBox="1"/>
          <p:nvPr/>
        </p:nvSpPr>
        <p:spPr>
          <a:xfrm>
            <a:off x="145638" y="683932"/>
            <a:ext cx="154721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Caracterist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Factores moldean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  <a:endParaRPr lang="es-VE" sz="1200" b="1" dirty="0" smtClean="0">
              <a:latin typeface="Comic Sans MS" pitchFamily="66" charset="0"/>
            </a:endParaRPr>
          </a:p>
        </p:txBody>
      </p:sp>
      <p:sp>
        <p:nvSpPr>
          <p:cNvPr id="22" name="3 CuadroTexto"/>
          <p:cNvSpPr txBox="1"/>
          <p:nvPr/>
        </p:nvSpPr>
        <p:spPr>
          <a:xfrm>
            <a:off x="145638" y="254764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12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96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9" grpId="0"/>
      <p:bldP spid="8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ximena\Desktop\genes humanos influyen microbiot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85"/>
          <a:stretch/>
        </p:blipFill>
        <p:spPr bwMode="auto">
          <a:xfrm>
            <a:off x="815613" y="316691"/>
            <a:ext cx="6264696" cy="603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6629400" y="656671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275475" y="2556147"/>
            <a:ext cx="272431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815612" y="2413871"/>
            <a:ext cx="3756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Los microbiomas en </a:t>
            </a:r>
            <a:r>
              <a:rPr lang="es-VE" b="1" dirty="0" err="1" smtClean="0">
                <a:latin typeface="Comic Sans MS" panose="030F0702030302020204" pitchFamily="66" charset="0"/>
              </a:rPr>
              <a:t>monocigotos</a:t>
            </a:r>
            <a:r>
              <a:rPr lang="es-VE" b="1" dirty="0" smtClean="0">
                <a:latin typeface="Comic Sans MS" panose="030F0702030302020204" pitchFamily="66" charset="0"/>
              </a:rPr>
              <a:t> son</a:t>
            </a:r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b="1" dirty="0" smtClean="0">
                <a:latin typeface="Comic Sans MS" panose="030F0702030302020204" pitchFamily="66" charset="0"/>
              </a:rPr>
              <a:t>más parecidos </a:t>
            </a:r>
            <a:r>
              <a:rPr lang="es-VE" dirty="0" smtClean="0">
                <a:latin typeface="Comic Sans MS" panose="030F0702030302020204" pitchFamily="66" charset="0"/>
              </a:rPr>
              <a:t>que entre </a:t>
            </a:r>
            <a:r>
              <a:rPr lang="es-VE" dirty="0" err="1" smtClean="0">
                <a:latin typeface="Comic Sans MS" panose="030F0702030302020204" pitchFamily="66" charset="0"/>
              </a:rPr>
              <a:t>dicigotos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67443" y="5452702"/>
            <a:ext cx="3375790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Rectángulo"/>
          <p:cNvSpPr/>
          <p:nvPr/>
        </p:nvSpPr>
        <p:spPr>
          <a:xfrm>
            <a:off x="4057810" y="4989896"/>
            <a:ext cx="315292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715725" y="4767688"/>
            <a:ext cx="28328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Si reciben heces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con </a:t>
            </a:r>
            <a:r>
              <a:rPr lang="es-VE" sz="1600" i="1" dirty="0" err="1" smtClean="0">
                <a:latin typeface="Comic Sans MS" panose="030F0702030302020204" pitchFamily="66" charset="0"/>
              </a:rPr>
              <a:t>Christensenella</a:t>
            </a:r>
            <a:r>
              <a:rPr lang="es-VE" sz="1600" i="1" dirty="0" smtClean="0">
                <a:latin typeface="Comic Sans MS" panose="030F0702030302020204" pitchFamily="66" charset="0"/>
              </a:rPr>
              <a:t> minuta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ganan menos peso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762440" y="2557888"/>
            <a:ext cx="246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Heces de obeso 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ratones sin gérmenes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192848" y="4767688"/>
            <a:ext cx="1226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>
                <a:latin typeface="Comic Sans MS" panose="030F0702030302020204" pitchFamily="66" charset="0"/>
              </a:rPr>
              <a:t>S</a:t>
            </a:r>
            <a:r>
              <a:rPr lang="es-VE" dirty="0" smtClean="0">
                <a:latin typeface="Comic Sans MS" panose="030F0702030302020204" pitchFamily="66" charset="0"/>
              </a:rPr>
              <a:t>e hacen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obesos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710428" y="375413"/>
            <a:ext cx="1661391" cy="232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Rectángulo"/>
          <p:cNvSpPr/>
          <p:nvPr/>
        </p:nvSpPr>
        <p:spPr>
          <a:xfrm>
            <a:off x="841785" y="375412"/>
            <a:ext cx="1770190" cy="232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CuadroTexto"/>
          <p:cNvSpPr txBox="1"/>
          <p:nvPr/>
        </p:nvSpPr>
        <p:spPr>
          <a:xfrm>
            <a:off x="1026528" y="251891"/>
            <a:ext cx="1669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err="1">
                <a:latin typeface="Comic Sans MS" pitchFamily="66" charset="0"/>
              </a:rPr>
              <a:t>M</a:t>
            </a:r>
            <a:r>
              <a:rPr lang="es-VE" sz="2000" b="1" dirty="0" err="1" smtClean="0">
                <a:latin typeface="Comic Sans MS" pitchFamily="66" charset="0"/>
              </a:rPr>
              <a:t>onocigotos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032208" y="251891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err="1">
                <a:latin typeface="Comic Sans MS" pitchFamily="66" charset="0"/>
              </a:rPr>
              <a:t>D</a:t>
            </a:r>
            <a:r>
              <a:rPr lang="es-VE" sz="2000" b="1" dirty="0" err="1" smtClean="0">
                <a:latin typeface="Comic Sans MS" pitchFamily="66" charset="0"/>
              </a:rPr>
              <a:t>icigotos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275827" y="1069834"/>
            <a:ext cx="1382110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Influencia </a:t>
            </a:r>
          </a:p>
          <a:p>
            <a:r>
              <a:rPr lang="es-VE" b="1" dirty="0" smtClean="0">
                <a:latin typeface="Comic Sans MS" pitchFamily="66" charset="0"/>
              </a:rPr>
              <a:t>Genes </a:t>
            </a:r>
          </a:p>
          <a:p>
            <a:r>
              <a:rPr lang="es-VE" b="1" dirty="0" smtClean="0">
                <a:latin typeface="Comic Sans MS" pitchFamily="66" charset="0"/>
              </a:rPr>
              <a:t>humanos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957001" y="5858547"/>
            <a:ext cx="2981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JK.Goodrich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enetics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shape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microbioma.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159: 789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35199" y="5422222"/>
            <a:ext cx="375445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Los humanos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delgados</a:t>
            </a:r>
            <a:r>
              <a:rPr lang="es-VE" dirty="0" smtClean="0">
                <a:latin typeface="Comic Sans MS" panose="030F0702030302020204" pitchFamily="66" charset="0"/>
              </a:rPr>
              <a:t> tienen mayor cantidad de una </a:t>
            </a:r>
            <a:r>
              <a:rPr lang="es-VE" b="1" dirty="0" smtClean="0">
                <a:latin typeface="Comic Sans MS" panose="030F0702030302020204" pitchFamily="66" charset="0"/>
              </a:rPr>
              <a:t>bacteria altamente heredable</a:t>
            </a:r>
            <a:r>
              <a:rPr lang="es-VE" dirty="0" smtClean="0">
                <a:latin typeface="Comic Sans MS" panose="030F0702030302020204" pitchFamily="66" charset="0"/>
              </a:rPr>
              <a:t>: </a:t>
            </a:r>
            <a:r>
              <a:rPr lang="es-VE" dirty="0" err="1" smtClean="0">
                <a:latin typeface="Comic Sans MS" panose="030F0702030302020204" pitchFamily="66" charset="0"/>
              </a:rPr>
              <a:t>taxon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dirty="0" err="1" smtClean="0">
                <a:latin typeface="Comic Sans MS" panose="030F0702030302020204" pitchFamily="66" charset="0"/>
              </a:rPr>
              <a:t>Christenesenellaceae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79738" y="3204219"/>
            <a:ext cx="1448292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3 CuadroTexto"/>
          <p:cNvSpPr txBox="1"/>
          <p:nvPr/>
        </p:nvSpPr>
        <p:spPr>
          <a:xfrm>
            <a:off x="7275827" y="155773"/>
            <a:ext cx="146226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Caracterist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Factores afectan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Microbioma</a:t>
            </a:r>
            <a:endParaRPr lang="es-VE" sz="1200" b="1" dirty="0" smtClean="0">
              <a:latin typeface="Comic Sans MS" pitchFamily="66" charset="0"/>
            </a:endParaRPr>
          </a:p>
        </p:txBody>
      </p:sp>
      <p:sp>
        <p:nvSpPr>
          <p:cNvPr id="22" name="3 CuadroTexto"/>
          <p:cNvSpPr txBox="1"/>
          <p:nvPr/>
        </p:nvSpPr>
        <p:spPr>
          <a:xfrm>
            <a:off x="6610888" y="144552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</p:txBody>
      </p:sp>
    </p:spTree>
    <p:extLst>
      <p:ext uri="{BB962C8B-B14F-4D97-AF65-F5344CB8AC3E}">
        <p14:creationId xmlns:p14="http://schemas.microsoft.com/office/powerpoint/2010/main" val="279836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  <p:bldP spid="12" grpId="0"/>
      <p:bldP spid="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09650" y="884780"/>
            <a:ext cx="7124700" cy="55861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</a:rPr>
              <a:t>G</a:t>
            </a:r>
            <a:r>
              <a:rPr lang="en-US" dirty="0" err="1" smtClean="0">
                <a:latin typeface="Comic Sans MS" panose="030F0702030302020204" pitchFamily="66" charset="0"/>
              </a:rPr>
              <a:t>enética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y microbiota intestinal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influir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fenotipos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metabólicos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>
              <a:latin typeface="Comic Sans MS" panose="030F0702030302020204" pitchFamily="66" charset="0"/>
            </a:endParaRPr>
          </a:p>
          <a:p>
            <a:pPr marL="276225" indent="-276225"/>
            <a:r>
              <a:rPr lang="en-US" dirty="0" smtClean="0">
                <a:latin typeface="Comic Sans MS" panose="030F0702030302020204" pitchFamily="66" charset="0"/>
              </a:rPr>
              <a:t>	Se </a:t>
            </a:r>
            <a:r>
              <a:rPr lang="en-US" dirty="0" err="1" smtClean="0">
                <a:latin typeface="Comic Sans MS" panose="030F0702030302020204" pitchFamily="66" charset="0"/>
              </a:rPr>
              <a:t>estudió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microbiotas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muestras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heces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gemelos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76225" indent="-276225"/>
            <a:r>
              <a:rPr lang="en-US" dirty="0" smtClean="0">
                <a:latin typeface="Comic Sans MS" panose="030F0702030302020204" pitchFamily="66" charset="0"/>
              </a:rPr>
              <a:t>	Se </a:t>
            </a:r>
            <a:r>
              <a:rPr lang="en-US" dirty="0" err="1" smtClean="0">
                <a:latin typeface="Comic Sans MS" panose="030F0702030302020204" pitchFamily="66" charset="0"/>
              </a:rPr>
              <a:t>identificó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muchos</a:t>
            </a:r>
            <a:r>
              <a:rPr lang="en-US" dirty="0" smtClean="0">
                <a:latin typeface="Comic Sans MS" panose="030F0702030302020204" pitchFamily="66" charset="0"/>
              </a:rPr>
              <a:t> taxa </a:t>
            </a:r>
            <a:r>
              <a:rPr lang="en-US" dirty="0" err="1" smtClean="0">
                <a:latin typeface="Comic Sans MS" panose="030F0702030302020204" pitchFamily="66" charset="0"/>
              </a:rPr>
              <a:t>cuya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abundancia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influida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genetica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76225" indent="-276225"/>
            <a:endParaRPr lang="en-US" sz="1100" dirty="0" smtClean="0">
              <a:latin typeface="Comic Sans MS" panose="030F0702030302020204" pitchFamily="66" charset="0"/>
            </a:endParaRPr>
          </a:p>
          <a:p>
            <a:pPr marL="276225" indent="-276225"/>
            <a:r>
              <a:rPr lang="en-US" dirty="0" smtClean="0">
                <a:latin typeface="Comic Sans MS" panose="030F0702030302020204" pitchFamily="66" charset="0"/>
              </a:rPr>
              <a:t>	El taxon </a:t>
            </a:r>
            <a:r>
              <a:rPr lang="en-US" dirty="0" err="1" smtClean="0"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heredable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familia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Christensenellaceae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aumentados</a:t>
            </a:r>
            <a:r>
              <a:rPr lang="en-US" b="1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individuos</a:t>
            </a:r>
            <a:r>
              <a:rPr lang="en-US" b="1" dirty="0" smtClean="0">
                <a:latin typeface="Comic Sans MS" panose="030F0702030302020204" pitchFamily="66" charset="0"/>
              </a:rPr>
              <a:t> con </a:t>
            </a:r>
            <a:r>
              <a:rPr lang="en-US" b="1" dirty="0" err="1" smtClean="0">
                <a:latin typeface="Comic Sans MS" panose="030F0702030302020204" pitchFamily="66" charset="0"/>
              </a:rPr>
              <a:t>bajo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indice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masa</a:t>
            </a:r>
            <a:r>
              <a:rPr lang="en-US" b="1" dirty="0" smtClean="0">
                <a:latin typeface="Comic Sans MS" panose="030F0702030302020204" pitchFamily="66" charset="0"/>
              </a:rPr>
              <a:t> corporal.</a:t>
            </a:r>
          </a:p>
          <a:p>
            <a:endParaRPr lang="en-US" sz="11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M</a:t>
            </a:r>
            <a:r>
              <a:rPr lang="en-US" b="1" dirty="0" smtClean="0">
                <a:latin typeface="Comic Sans MS" panose="030F0702030302020204" pitchFamily="66" charset="0"/>
              </a:rPr>
              <a:t>icrobioma </a:t>
            </a:r>
            <a:r>
              <a:rPr lang="en-US" b="1" dirty="0" err="1" smtClean="0">
                <a:latin typeface="Comic Sans MS" panose="030F0702030302020204" pitchFamily="66" charset="0"/>
              </a:rPr>
              <a:t>asociado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obesos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mejorado</a:t>
            </a:r>
            <a:r>
              <a:rPr lang="en-US" b="1" dirty="0" smtClean="0">
                <a:latin typeface="Comic Sans MS" panose="030F0702030302020204" pitchFamily="66" charset="0"/>
              </a:rPr>
              <a:t> con </a:t>
            </a:r>
            <a:r>
              <a:rPr lang="en-US" b="1" i="1" dirty="0" err="1" smtClean="0">
                <a:latin typeface="Comic Sans MS" panose="030F0702030302020204" pitchFamily="66" charset="0"/>
              </a:rPr>
              <a:t>Christensenella</a:t>
            </a:r>
            <a:r>
              <a:rPr lang="en-US" b="1" i="1" dirty="0" smtClean="0">
                <a:latin typeface="Comic Sans MS" panose="030F0702030302020204" pitchFamily="66" charset="0"/>
              </a:rPr>
              <a:t> </a:t>
            </a:r>
            <a:r>
              <a:rPr lang="en-US" b="1" i="1" dirty="0" err="1">
                <a:latin typeface="Comic Sans MS" panose="030F0702030302020204" pitchFamily="66" charset="0"/>
              </a:rPr>
              <a:t>minuta</a:t>
            </a:r>
            <a:r>
              <a:rPr lang="en-US" b="1" dirty="0">
                <a:latin typeface="Comic Sans MS" panose="030F0702030302020204" pitchFamily="66" charset="0"/>
              </a:rPr>
              <a:t>,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un </a:t>
            </a:r>
            <a:r>
              <a:rPr lang="en-US" dirty="0" err="1" smtClean="0">
                <a:latin typeface="Comic Sans MS" panose="030F0702030302020204" pitchFamily="66" charset="0"/>
              </a:rPr>
              <a:t>miembro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cultivado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Christensenellaceae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b="1" dirty="0" err="1" smtClean="0">
                <a:latin typeface="Comic Sans MS" panose="030F0702030302020204" pitchFamily="66" charset="0"/>
              </a:rPr>
              <a:t>transplantado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ratones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libres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gérmenes</a:t>
            </a:r>
            <a:r>
              <a:rPr lang="en-US" dirty="0" smtClean="0">
                <a:latin typeface="Comic Sans MS" panose="030F0702030302020204" pitchFamily="66" charset="0"/>
              </a:rPr>
              <a:t>. El </a:t>
            </a:r>
            <a:r>
              <a:rPr lang="en-US" dirty="0" err="1" smtClean="0">
                <a:latin typeface="Comic Sans MS" panose="030F0702030302020204" pitchFamily="66" charset="0"/>
              </a:rPr>
              <a:t>arreglo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i="1" dirty="0" smtClean="0">
                <a:latin typeface="Comic Sans MS" panose="030F0702030302020204" pitchFamily="66" charset="0"/>
              </a:rPr>
              <a:t>C</a:t>
            </a:r>
            <a:r>
              <a:rPr lang="en-US" i="1" dirty="0">
                <a:latin typeface="Comic Sans MS" panose="030F0702030302020204" pitchFamily="66" charset="0"/>
              </a:rPr>
              <a:t>. </a:t>
            </a:r>
            <a:r>
              <a:rPr lang="en-US" i="1" dirty="0" err="1">
                <a:latin typeface="Comic Sans MS" panose="030F0702030302020204" pitchFamily="66" charset="0"/>
              </a:rPr>
              <a:t>minuta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redujo</a:t>
            </a:r>
            <a:r>
              <a:rPr lang="en-US" b="1" dirty="0" smtClean="0">
                <a:latin typeface="Comic Sans MS" panose="030F0702030302020204" pitchFamily="66" charset="0"/>
              </a:rPr>
              <a:t> el peso corporal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alteró</a:t>
            </a:r>
            <a:r>
              <a:rPr lang="en-US" dirty="0" smtClean="0">
                <a:latin typeface="Comic Sans MS" panose="030F0702030302020204" pitchFamily="66" charset="0"/>
              </a:rPr>
              <a:t> el microbioma del </a:t>
            </a:r>
            <a:r>
              <a:rPr lang="en-US" dirty="0" err="1" smtClean="0">
                <a:latin typeface="Comic Sans MS" panose="030F0702030302020204" pitchFamily="66" charset="0"/>
              </a:rPr>
              <a:t>ratón</a:t>
            </a:r>
            <a:r>
              <a:rPr lang="en-US" dirty="0" smtClean="0">
                <a:latin typeface="Comic Sans MS" panose="030F0702030302020204" pitchFamily="66" charset="0"/>
              </a:rPr>
              <a:t> receptor. </a:t>
            </a:r>
          </a:p>
          <a:p>
            <a:endParaRPr lang="en-US" sz="11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</a:rPr>
              <a:t>resultados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indicaron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genética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influye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latin typeface="Comic Sans MS" panose="030F0702030302020204" pitchFamily="66" charset="0"/>
              </a:rPr>
              <a:t> del microbioma intestinal </a:t>
            </a:r>
            <a:r>
              <a:rPr lang="en-US" b="1" dirty="0" err="1" smtClean="0">
                <a:latin typeface="Comic Sans MS" panose="030F0702030302020204" pitchFamily="66" charset="0"/>
              </a:rPr>
              <a:t>humano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hacerlo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formas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impactan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metabolismo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2286000" y="147042"/>
            <a:ext cx="421038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Influencia Genes humanos sobre Microbioma Intestinal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828800" y="6470925"/>
            <a:ext cx="44454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JK.Goodrich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enetics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shape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microbioma.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; 159: 789</a:t>
            </a:r>
            <a:endParaRPr lang="es-VE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6629400" y="656671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226149" y="300930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72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71413" y="1084249"/>
            <a:ext cx="400117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Influencia Genes humanos sobre Microbioma Intestinal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981031" y="1968829"/>
            <a:ext cx="5181937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omic Sans MS" panose="030F0702030302020204" pitchFamily="66" charset="0"/>
              </a:rPr>
              <a:t>Genes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influir</a:t>
            </a:r>
            <a:r>
              <a:rPr lang="en-US" sz="1600" dirty="0" smtClean="0">
                <a:latin typeface="Comic Sans MS" panose="030F0702030302020204" pitchFamily="66" charset="0"/>
              </a:rPr>
              <a:t>  en la </a:t>
            </a:r>
            <a:r>
              <a:rPr lang="en-US" sz="1600" dirty="0" err="1" smtClean="0">
                <a:latin typeface="Comic Sans MS" panose="030F0702030302020204" pitchFamily="66" charset="0"/>
              </a:rPr>
              <a:t>salud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su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habilidad</a:t>
            </a:r>
            <a:r>
              <a:rPr lang="en-US" sz="1600" dirty="0" smtClean="0">
                <a:latin typeface="Comic Sans MS" panose="030F0702030302020204" pitchFamily="66" charset="0"/>
              </a:rPr>
              <a:t> para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promover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una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comunidad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estable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en el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Estudios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asociación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genoma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completo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dirty="0">
                <a:latin typeface="Comic Sans MS" panose="030F0702030302020204" pitchFamily="66" charset="0"/>
              </a:rPr>
              <a:t>GWAS) </a:t>
            </a:r>
            <a:r>
              <a:rPr lang="en-US" sz="1600" dirty="0" smtClean="0">
                <a:latin typeface="Comic Sans MS" panose="030F0702030302020204" pitchFamily="66" charset="0"/>
              </a:rPr>
              <a:t>para </a:t>
            </a:r>
            <a:r>
              <a:rPr lang="en-US" sz="1600" dirty="0" err="1" smtClean="0">
                <a:latin typeface="Comic Sans MS" panose="030F0702030302020204" pitchFamily="66" charset="0"/>
              </a:rPr>
              <a:t>identificar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variantes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genéticas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específicas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asociadas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latin typeface="Comic Sans MS" panose="030F0702030302020204" pitchFamily="66" charset="0"/>
              </a:rPr>
              <a:t>fenotipos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smtClean="0">
                <a:latin typeface="Comic Sans MS" panose="030F0702030302020204" pitchFamily="66" charset="0"/>
              </a:rPr>
              <a:t>microbiota.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E</a:t>
            </a:r>
            <a:r>
              <a:rPr lang="en-US" sz="1600" dirty="0" smtClean="0">
                <a:latin typeface="Comic Sans MS" panose="030F0702030302020204" pitchFamily="66" charset="0"/>
              </a:rPr>
              <a:t>studios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cuantifiquen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interacciones</a:t>
            </a:r>
            <a:r>
              <a:rPr lang="en-US" sz="1600" b="1" dirty="0" smtClean="0">
                <a:latin typeface="Comic Sans MS" panose="030F0702030302020204" pitchFamily="66" charset="0"/>
              </a:rPr>
              <a:t> entre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genotipo</a:t>
            </a:r>
            <a:r>
              <a:rPr lang="en-US" sz="1600" b="1" dirty="0" smtClean="0">
                <a:latin typeface="Comic Sans MS" panose="030F0702030302020204" pitchFamily="66" charset="0"/>
              </a:rPr>
              <a:t>,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ambiente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y el microbioma para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predecir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suceptibilidad</a:t>
            </a:r>
            <a:r>
              <a:rPr lang="en-US" sz="1600" b="1" dirty="0" smtClean="0">
                <a:latin typeface="Comic Sans MS" panose="030F0702030302020204" pitchFamily="66" charset="0"/>
              </a:rPr>
              <a:t> 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enfermedad</a:t>
            </a:r>
            <a:r>
              <a:rPr lang="en-US" sz="1600" b="1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90700" y="5452713"/>
            <a:ext cx="55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JK</a:t>
            </a:r>
            <a:r>
              <a:rPr lang="en-US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Goodrich, ER</a:t>
            </a:r>
            <a:r>
              <a:rPr lang="en-US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Davenport</a:t>
            </a:r>
            <a:r>
              <a:rPr lang="en-US" sz="1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AG</a:t>
            </a:r>
            <a:r>
              <a:rPr lang="en-US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Clark</a:t>
            </a:r>
            <a:r>
              <a:rPr lang="en-US" sz="1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 RE</a:t>
            </a:r>
            <a:r>
              <a:rPr lang="en-US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Ley. </a:t>
            </a:r>
            <a:r>
              <a:rPr lang="en-US" sz="12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The relationship between the human genome and </a:t>
            </a:r>
            <a:r>
              <a:rPr lang="en-US" sz="1200" i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microbiome</a:t>
            </a:r>
            <a:r>
              <a:rPr lang="en-US" sz="12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comes into view</a:t>
            </a:r>
            <a:r>
              <a:rPr lang="en-US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Annu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Rev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Genet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s-VE" sz="12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2017</a:t>
            </a:r>
            <a:r>
              <a:rPr lang="es-VE" sz="1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 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51: 413–433.</a:t>
            </a:r>
          </a:p>
        </p:txBody>
      </p:sp>
      <p:sp>
        <p:nvSpPr>
          <p:cNvPr id="5" name="6 CuadroTexto"/>
          <p:cNvSpPr txBox="1"/>
          <p:nvPr/>
        </p:nvSpPr>
        <p:spPr>
          <a:xfrm>
            <a:off x="6629400" y="656671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1007648" y="306682"/>
            <a:ext cx="138211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Caracterist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Cambios </a:t>
            </a:r>
            <a:r>
              <a:rPr lang="es-VE" sz="1400" dirty="0" err="1" smtClean="0">
                <a:latin typeface="Comic Sans MS" pitchFamily="66" charset="0"/>
              </a:rPr>
              <a:t>fisiol</a:t>
            </a:r>
            <a:r>
              <a:rPr lang="es-VE" sz="1400" dirty="0" smtClean="0">
                <a:latin typeface="Comic Sans MS" pitchFamily="66" charset="0"/>
              </a:rPr>
              <a:t>.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209575" y="306682"/>
            <a:ext cx="707245" cy="89255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2da. </a:t>
            </a:r>
          </a:p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parte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52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94949" y="1507328"/>
            <a:ext cx="497725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intestinal y Ejercicio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057530" y="2165430"/>
            <a:ext cx="50289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atin typeface="Comic Sans MS" pitchFamily="66" charset="0"/>
              </a:rPr>
              <a:t>M</a:t>
            </a:r>
            <a:r>
              <a:rPr lang="es-VE" sz="2000" dirty="0" smtClean="0">
                <a:latin typeface="Comic Sans MS" pitchFamily="66" charset="0"/>
              </a:rPr>
              <a:t>ayor diversidad microbiana en atletas,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jugadores de rugby, que en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sedentarios y obesos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48964" y="3377530"/>
            <a:ext cx="3469219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Atletas: 22 diferentes </a:t>
            </a:r>
            <a:r>
              <a:rPr lang="es-VE" dirty="0" err="1" smtClean="0">
                <a:latin typeface="Comic Sans MS" pitchFamily="66" charset="0"/>
              </a:rPr>
              <a:t>phyla</a:t>
            </a:r>
            <a:endParaRPr lang="es-VE" dirty="0" smtClean="0">
              <a:latin typeface="Comic Sans MS" pitchFamily="66" charset="0"/>
            </a:endParaRPr>
          </a:p>
          <a:p>
            <a:endParaRPr lang="es-VE" dirty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Control con bajo BMI: 11 </a:t>
            </a:r>
            <a:r>
              <a:rPr lang="es-VE" dirty="0" err="1" smtClean="0">
                <a:latin typeface="Comic Sans MS" pitchFamily="66" charset="0"/>
              </a:rPr>
              <a:t>phyla</a:t>
            </a:r>
            <a:endParaRPr lang="es-VE" dirty="0" smtClean="0">
              <a:latin typeface="Comic Sans MS" pitchFamily="66" charset="0"/>
            </a:endParaRPr>
          </a:p>
          <a:p>
            <a:endParaRPr lang="es-VE" dirty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Control  con alto BMI:  9 </a:t>
            </a:r>
            <a:r>
              <a:rPr lang="es-VE" dirty="0" err="1" smtClean="0">
                <a:latin typeface="Comic Sans MS" pitchFamily="66" charset="0"/>
              </a:rPr>
              <a:t>phyla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475685" y="5051295"/>
            <a:ext cx="4192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S.F. Clarke.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Exercise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associated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dietary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extremes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impact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microbial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diversity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Online June 9, 2014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Medscape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June 10, </a:t>
            </a:r>
            <a:r>
              <a:rPr lang="es-VE" sz="10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es-VE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618835" y="6536377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152401" y="703010"/>
            <a:ext cx="1142999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Caracterist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 2da</a:t>
            </a:r>
            <a:r>
              <a:rPr lang="es-VE" sz="1200" dirty="0">
                <a:latin typeface="Comic Sans MS" pitchFamily="66" charset="0"/>
              </a:rPr>
              <a:t>. </a:t>
            </a:r>
            <a:r>
              <a:rPr lang="es-VE" sz="1200" dirty="0" smtClean="0">
                <a:latin typeface="Comic Sans MS" pitchFamily="66" charset="0"/>
              </a:rPr>
              <a:t>Parte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Factores que modulan microbiota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04800" y="4820462"/>
            <a:ext cx="1324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BMI</a:t>
            </a:r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índice de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masa corporal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3 CuadroTexto"/>
          <p:cNvSpPr txBox="1"/>
          <p:nvPr/>
        </p:nvSpPr>
        <p:spPr>
          <a:xfrm>
            <a:off x="152400" y="254764"/>
            <a:ext cx="599844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A2</a:t>
            </a:r>
          </a:p>
        </p:txBody>
      </p:sp>
    </p:spTree>
    <p:extLst>
      <p:ext uri="{BB962C8B-B14F-4D97-AF65-F5344CB8AC3E}">
        <p14:creationId xmlns:p14="http://schemas.microsoft.com/office/powerpoint/2010/main" val="222528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295400" y="381000"/>
            <a:ext cx="696994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SzPct val="150000"/>
            </a:pPr>
            <a:r>
              <a:rPr lang="es-VE" sz="2400" b="1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Introducción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A1.</a:t>
            </a:r>
            <a:r>
              <a:rPr lang="es-VE" sz="2800" dirty="0">
                <a:solidFill>
                  <a:srgbClr val="F57E1B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Preliminares</a:t>
            </a:r>
            <a:r>
              <a:rPr lang="es-VE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Conceptos, Definiciones, 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</a:t>
            </a: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Proyectos</a:t>
            </a:r>
            <a:r>
              <a:rPr lang="es-VE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</a:t>
            </a: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Técnicas.</a:t>
            </a:r>
          </a:p>
          <a:p>
            <a:pPr>
              <a:buClr>
                <a:srgbClr val="0070C0"/>
              </a:buClr>
              <a:buSzPct val="150000"/>
            </a:pPr>
            <a:endParaRPr lang="es-VE" sz="1200" dirty="0" smtClean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A2.</a:t>
            </a:r>
            <a:r>
              <a:rPr lang="es-VE" sz="2400" dirty="0" smtClean="0">
                <a:solidFill>
                  <a:srgbClr val="F57E1B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Características Microbiota</a:t>
            </a:r>
          </a:p>
          <a:p>
            <a:pPr marL="539750">
              <a:buClr>
                <a:srgbClr val="0070C0"/>
              </a:buClr>
              <a:buSzPct val="150000"/>
            </a:pPr>
            <a:r>
              <a:rPr lang="es-VE" sz="10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pPr marL="539750">
              <a:buClr>
                <a:srgbClr val="0070C0"/>
              </a:buClr>
              <a:buSzPct val="150000"/>
            </a:pPr>
            <a:r>
              <a:rPr lang="es-VE" sz="16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1era. parte: </a:t>
            </a:r>
          </a:p>
          <a:p>
            <a:pPr marL="539750">
              <a:buClr>
                <a:srgbClr val="0070C0"/>
              </a:buClr>
              <a:buSzPct val="150000"/>
            </a:pPr>
            <a:r>
              <a:rPr lang="es-VE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Tamaño, genes, </a:t>
            </a:r>
            <a:r>
              <a:rPr lang="es-VE" sz="16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Composición</a:t>
            </a:r>
            <a:r>
              <a:rPr lang="es-VE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ubicación, </a:t>
            </a:r>
            <a:r>
              <a:rPr lang="es-VE" sz="16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Origen</a:t>
            </a:r>
            <a:r>
              <a:rPr lang="es-VE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colonización</a:t>
            </a:r>
          </a:p>
          <a:p>
            <a:pPr marL="539750">
              <a:buClr>
                <a:srgbClr val="0070C0"/>
              </a:buClr>
              <a:buSzPct val="150000"/>
            </a:pPr>
            <a:r>
              <a:rPr lang="es-VE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Desarrollo </a:t>
            </a:r>
            <a:r>
              <a:rPr lang="es-VE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durante la vida .</a:t>
            </a:r>
            <a:endParaRPr lang="es-VE" sz="1600" dirty="0" smtClean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539750">
              <a:buClr>
                <a:srgbClr val="0070C0"/>
              </a:buClr>
              <a:buSzPct val="150000"/>
              <a:buFont typeface="Wingdings" panose="05000000000000000000" pitchFamily="2" charset="2"/>
              <a:buChar char="ü"/>
            </a:pPr>
            <a:endParaRPr lang="es-VE" sz="1200" dirty="0" smtClean="0">
              <a:solidFill>
                <a:srgbClr val="F8A968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539750"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rgbClr val="F8A9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2da. parte. 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Microbiota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central y variable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Factores que modulan el </a:t>
            </a:r>
            <a:r>
              <a:rPr lang="es-VE" sz="20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microbiota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Edad. Curso de la vida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Embarazo, Factores sobre </a:t>
            </a:r>
            <a:r>
              <a:rPr lang="es-VE" sz="20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microbiota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niño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Dieta</a:t>
            </a:r>
            <a:r>
              <a:rPr lang="es-VE" sz="20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Geografía</a:t>
            </a:r>
            <a:r>
              <a:rPr lang="es-VE" sz="20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Estilo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vida,  cambios cíclicos estacionales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Hipótesis Higiene,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Antibióticos, </a:t>
            </a:r>
          </a:p>
          <a:p>
            <a:pPr marL="809625" indent="-274638"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Genes hospedero, otros.</a:t>
            </a:r>
            <a:endParaRPr lang="es-VE" sz="2000" dirty="0">
              <a:solidFill>
                <a:srgbClr val="F79646">
                  <a:lumMod val="20000"/>
                  <a:lumOff val="80000"/>
                </a:srgb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45278" y="792480"/>
            <a:ext cx="380232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 rot="5400000">
            <a:off x="-1752600" y="3352800"/>
            <a:ext cx="6019800" cy="76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00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94347" y="897210"/>
            <a:ext cx="4155305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0047D6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itchFamily="66" charset="0"/>
              </a:rPr>
              <a:t>Resumen  generalidades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31471" y="1651792"/>
            <a:ext cx="5544805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“Somos parte de una compleja comunidad de organismos interactivos no solo microbios, no solo humanos”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endParaRPr lang="es-VE" sz="1000" dirty="0">
              <a:latin typeface="Comic Sans MS" pitchFamily="66" charset="0"/>
            </a:endParaRP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Comunidades especiales dan diferentes funciones en diferentes </a:t>
            </a:r>
            <a:r>
              <a:rPr lang="es-VE" sz="2000" i="1" dirty="0" err="1" smtClean="0">
                <a:latin typeface="Comic Sans MS" pitchFamily="66" charset="0"/>
              </a:rPr>
              <a:t>habitats</a:t>
            </a:r>
            <a:r>
              <a:rPr lang="es-VE" sz="2000" dirty="0" smtClean="0">
                <a:latin typeface="Comic Sans MS" pitchFamily="66" charset="0"/>
              </a:rPr>
              <a:t> corporales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endParaRPr lang="es-VE" sz="1000" dirty="0">
              <a:latin typeface="Comic Sans MS" pitchFamily="66" charset="0"/>
            </a:endParaRP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La salud humana requiere de balance de organismos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endParaRPr lang="es-VE" sz="1000" dirty="0">
              <a:latin typeface="Comic Sans MS" pitchFamily="66" charset="0"/>
            </a:endParaRP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No podemos entender la salud humana sin entender esos microorganismos…”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itchFamily="34" charset="0"/>
              <a:buChar char="•"/>
            </a:pPr>
            <a:endParaRPr lang="es-VE" sz="10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771140" y="5668806"/>
            <a:ext cx="3489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s-VE" sz="12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Birren</a:t>
            </a:r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i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Meet</a:t>
            </a:r>
            <a:r>
              <a:rPr lang="es-VE" sz="1200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200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microbes</a:t>
            </a:r>
            <a:r>
              <a:rPr lang="es-VE" sz="1200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11/07/2012</a:t>
            </a:r>
            <a:endParaRPr lang="es-VE" sz="12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95035" y="656134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1600200" y="897210"/>
            <a:ext cx="643125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IA</a:t>
            </a:r>
            <a:endParaRPr lang="es-VE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3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111569" y="2739985"/>
            <a:ext cx="380232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endParaRPr lang="es-VE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 flipH="1">
            <a:off x="1693145" y="2739985"/>
            <a:ext cx="19711" cy="190821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5764871" y="3522583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Sigue…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1856404" y="2739985"/>
            <a:ext cx="545879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99FF"/>
              </a:buClr>
              <a:buSzPct val="130000"/>
            </a:pPr>
            <a:r>
              <a:rPr lang="es-VE" dirty="0">
                <a:solidFill>
                  <a:srgbClr val="F57E1B"/>
                </a:solidFill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A1. Conceptos, definiciones, proyectos, técnicas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A2. Características del microbiota</a:t>
            </a:r>
          </a:p>
          <a:p>
            <a:pPr marL="285750" indent="-28575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endParaRPr lang="es-VE" dirty="0" smtClean="0">
              <a:solidFill>
                <a:srgbClr val="F57E1B"/>
              </a:solidFill>
              <a:latin typeface="Comic Sans MS" pitchFamily="66" charset="0"/>
            </a:endParaRPr>
          </a:p>
          <a:p>
            <a:pPr marL="285750" indent="-28575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endParaRPr lang="es-VE" dirty="0">
              <a:solidFill>
                <a:srgbClr val="F57E1B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B. </a:t>
            </a:r>
            <a:r>
              <a:rPr lang="es-VE" sz="2800" dirty="0" smtClean="0">
                <a:solidFill>
                  <a:srgbClr val="F57E1B"/>
                </a:solidFill>
                <a:latin typeface="Comic Sans MS" pitchFamily="66" charset="0"/>
              </a:rPr>
              <a:t>Microbiota Intestina</a:t>
            </a:r>
            <a:r>
              <a:rPr lang="es-VE" sz="2800" b="1" dirty="0" smtClean="0">
                <a:solidFill>
                  <a:srgbClr val="F57E1B"/>
                </a:solidFill>
                <a:latin typeface="Comic Sans MS" pitchFamily="66" charset="0"/>
              </a:rPr>
              <a:t>l</a:t>
            </a:r>
            <a:endParaRPr lang="es-VE" sz="28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43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652884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7" t="2778" r="6667" b="590"/>
          <a:stretch/>
        </p:blipFill>
        <p:spPr>
          <a:xfrm>
            <a:off x="1138477" y="1333500"/>
            <a:ext cx="6867046" cy="43434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810000" y="5261401"/>
            <a:ext cx="2162772" cy="83099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Gracias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pacap@ula.ve </a:t>
            </a:r>
            <a:endParaRPr lang="es-VE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6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23405" y="762000"/>
            <a:ext cx="7297190" cy="46012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glow rad="139700">
              <a:srgbClr val="0047D6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es el microbioma humano?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¿De dónde procede el microbiota?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tan grande es?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¿Dónde está localizado?</a:t>
            </a:r>
          </a:p>
          <a:p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¿Cambia el microbioma a lo largo de la vida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?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¿Es igual el </a:t>
            </a:r>
            <a:r>
              <a:rPr lang="es-V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todos los individuos?</a:t>
            </a:r>
          </a:p>
          <a:p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hace?</a:t>
            </a:r>
          </a:p>
          <a:p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¿Cuál es la relación entre </a:t>
            </a:r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salud y enfermedad?</a:t>
            </a:r>
          </a:p>
          <a:p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¿Cómo podemos cuidar a nuestros socios </a:t>
            </a:r>
          </a:p>
          <a:p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microbianos?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7504" y="6474615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2019</a:t>
            </a:r>
            <a:endParaRPr lang="es-VE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77381" y="5875621"/>
            <a:ext cx="2843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FAQ</a:t>
            </a:r>
          </a:p>
          <a:p>
            <a:pPr algn="r"/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s-VE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Academy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Microbiology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2013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32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286000" y="1044361"/>
            <a:ext cx="457200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¿Es igual el </a:t>
            </a:r>
            <a:r>
              <a:rPr lang="es-VE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todos los individuos?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550772" y="2133600"/>
            <a:ext cx="6330645" cy="2985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    </a:t>
            </a:r>
            <a:r>
              <a:rPr lang="es-VE" sz="2800" dirty="0" smtClean="0">
                <a:latin typeface="Comic Sans MS" pitchFamily="66" charset="0"/>
              </a:rPr>
              <a:t>Sí y no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20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Un tercio del </a:t>
            </a:r>
            <a:r>
              <a:rPr lang="es-VE" sz="2000" dirty="0" err="1" smtClean="0">
                <a:latin typeface="Comic Sans MS" pitchFamily="66" charset="0"/>
              </a:rPr>
              <a:t>microbiota</a:t>
            </a:r>
            <a:r>
              <a:rPr lang="es-VE" sz="2000" dirty="0" smtClean="0">
                <a:latin typeface="Comic Sans MS" pitchFamily="66" charset="0"/>
              </a:rPr>
              <a:t> es igual entre individuos</a:t>
            </a:r>
          </a:p>
          <a:p>
            <a:r>
              <a:rPr lang="es-VE" sz="2000" dirty="0" smtClean="0">
                <a:latin typeface="Comic Sans MS" pitchFamily="66" charset="0"/>
              </a:rPr>
              <a:t>     El </a:t>
            </a:r>
            <a:r>
              <a:rPr lang="es-VE" sz="2000" b="1" dirty="0" err="1" smtClean="0">
                <a:latin typeface="Comic Sans MS" pitchFamily="66" charset="0"/>
              </a:rPr>
              <a:t>microbiota</a:t>
            </a:r>
            <a:r>
              <a:rPr lang="es-VE" sz="2000" b="1" dirty="0" smtClean="0">
                <a:latin typeface="Comic Sans MS" pitchFamily="66" charset="0"/>
              </a:rPr>
              <a:t> total </a:t>
            </a:r>
            <a:r>
              <a:rPr lang="es-VE" sz="2000" dirty="0" smtClean="0">
                <a:latin typeface="Comic Sans MS" pitchFamily="66" charset="0"/>
              </a:rPr>
              <a:t>de </a:t>
            </a:r>
            <a:r>
              <a:rPr lang="es-VE" sz="2000" b="1" dirty="0" smtClean="0">
                <a:latin typeface="Comic Sans MS" pitchFamily="66" charset="0"/>
              </a:rPr>
              <a:t>un individuo </a:t>
            </a:r>
            <a:r>
              <a:rPr lang="es-VE" sz="2000" dirty="0" smtClean="0">
                <a:latin typeface="Comic Sans MS" pitchFamily="66" charset="0"/>
              </a:rPr>
              <a:t>es como su </a:t>
            </a:r>
          </a:p>
          <a:p>
            <a:r>
              <a:rPr lang="es-VE" sz="2000" dirty="0">
                <a:latin typeface="Comic Sans MS" pitchFamily="66" charset="0"/>
              </a:rPr>
              <a:t> </a:t>
            </a:r>
            <a:r>
              <a:rPr lang="es-VE" sz="2000" dirty="0" smtClean="0">
                <a:latin typeface="Comic Sans MS" pitchFamily="66" charset="0"/>
              </a:rPr>
              <a:t>    huella digital, es </a:t>
            </a:r>
            <a:r>
              <a:rPr lang="es-VE" sz="2000" b="1" dirty="0" smtClean="0">
                <a:latin typeface="Comic Sans MS" pitchFamily="66" charset="0"/>
              </a:rPr>
              <a:t>único</a:t>
            </a:r>
            <a:r>
              <a:rPr lang="es-VE" sz="2000" dirty="0" smtClean="0">
                <a:latin typeface="Comic Sans MS" pitchFamily="66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20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Entre </a:t>
            </a:r>
            <a:r>
              <a:rPr lang="es-VE" sz="2000" b="1" dirty="0" smtClean="0">
                <a:latin typeface="Comic Sans MS" pitchFamily="66" charset="0"/>
              </a:rPr>
              <a:t>diferentes nich</a:t>
            </a:r>
            <a:r>
              <a:rPr lang="es-VE" sz="2000" dirty="0" smtClean="0">
                <a:latin typeface="Comic Sans MS" pitchFamily="66" charset="0"/>
              </a:rPr>
              <a:t>os del mismo individuo la comunidad microbiana es </a:t>
            </a:r>
            <a:r>
              <a:rPr lang="es-VE" sz="2000" b="1" dirty="0" smtClean="0">
                <a:latin typeface="Comic Sans MS" pitchFamily="66" charset="0"/>
              </a:rPr>
              <a:t>muy diferente </a:t>
            </a:r>
          </a:p>
          <a:p>
            <a:r>
              <a:rPr lang="es-VE" sz="2000" dirty="0">
                <a:latin typeface="Comic Sans MS" pitchFamily="66" charset="0"/>
              </a:rPr>
              <a:t> </a:t>
            </a:r>
            <a:r>
              <a:rPr lang="es-VE" sz="2000" dirty="0" smtClean="0">
                <a:latin typeface="Comic Sans MS" pitchFamily="66" charset="0"/>
              </a:rPr>
              <a:t>    Ej. entre intestino y piel.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146062" y="618771"/>
            <a:ext cx="1336268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Factores modulan microbiota</a:t>
            </a:r>
            <a:endParaRPr lang="es-VE" sz="14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26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82330" y="2199391"/>
            <a:ext cx="6096000" cy="2062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Central: </a:t>
            </a:r>
            <a:r>
              <a:rPr lang="en-US" sz="2000" dirty="0" err="1" smtClean="0">
                <a:latin typeface="Comic Sans MS" pitchFamily="66" charset="0"/>
              </a:rPr>
              <a:t>conjunto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b="1" dirty="0">
                <a:latin typeface="Comic Sans MS" pitchFamily="66" charset="0"/>
              </a:rPr>
              <a:t>genes </a:t>
            </a:r>
            <a:r>
              <a:rPr lang="en-US" sz="2000" dirty="0" smtClean="0">
                <a:latin typeface="Comic Sans MS" pitchFamily="66" charset="0"/>
              </a:rPr>
              <a:t>en </a:t>
            </a:r>
            <a:r>
              <a:rPr lang="en-US" sz="2000" dirty="0">
                <a:latin typeface="Comic Sans MS" pitchFamily="66" charset="0"/>
              </a:rPr>
              <a:t>un habitat </a:t>
            </a:r>
            <a:r>
              <a:rPr lang="en-US" sz="2000" dirty="0" smtClean="0">
                <a:latin typeface="Comic Sans MS" pitchFamily="66" charset="0"/>
              </a:rPr>
              <a:t>dado, </a:t>
            </a:r>
            <a:r>
              <a:rPr lang="en-US" sz="2000" dirty="0" err="1" smtClean="0">
                <a:latin typeface="Comic Sans MS" pitchFamily="66" charset="0"/>
              </a:rPr>
              <a:t>presente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>
                <a:latin typeface="Comic Sans MS" pitchFamily="66" charset="0"/>
              </a:rPr>
              <a:t>en </a:t>
            </a:r>
            <a:r>
              <a:rPr lang="en-US" sz="2000" dirty="0" err="1">
                <a:latin typeface="Comic Sans MS" pitchFamily="66" charset="0"/>
              </a:rPr>
              <a:t>todos</a:t>
            </a:r>
            <a:r>
              <a:rPr lang="en-US" sz="2000" dirty="0">
                <a:latin typeface="Comic Sans MS" pitchFamily="66" charset="0"/>
              </a:rPr>
              <a:t> o la gran </a:t>
            </a:r>
            <a:r>
              <a:rPr lang="en-US" sz="2000" b="1" dirty="0" err="1">
                <a:latin typeface="Comic Sans MS" pitchFamily="66" charset="0"/>
              </a:rPr>
              <a:t>mayoría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de </a:t>
            </a:r>
            <a:r>
              <a:rPr lang="en-US" sz="2000" dirty="0" err="1" smtClean="0">
                <a:latin typeface="Comic Sans MS" pitchFamily="66" charset="0"/>
              </a:rPr>
              <a:t>humanos</a:t>
            </a:r>
            <a:r>
              <a:rPr lang="en-US" sz="2000" dirty="0" smtClean="0">
                <a:latin typeface="Comic Sans MS" pitchFamily="66" charset="0"/>
              </a:rPr>
              <a:t>. </a:t>
            </a: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sz="2400" b="1" dirty="0" smtClean="0">
                <a:latin typeface="Comic Sans MS" pitchFamily="66" charset="0"/>
              </a:rPr>
              <a:t>Variable</a:t>
            </a:r>
            <a:r>
              <a:rPr lang="en-US" sz="2400" dirty="0" smtClean="0">
                <a:latin typeface="Comic Sans MS" pitchFamily="66" charset="0"/>
              </a:rPr>
              <a:t>: </a:t>
            </a:r>
            <a:r>
              <a:rPr lang="en-US" sz="2000" dirty="0" err="1" smtClean="0">
                <a:latin typeface="Comic Sans MS" pitchFamily="66" charset="0"/>
              </a:rPr>
              <a:t>conjunto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b="1" dirty="0" smtClean="0">
                <a:latin typeface="Comic Sans MS" pitchFamily="66" charset="0"/>
              </a:rPr>
              <a:t>genes</a:t>
            </a:r>
            <a:r>
              <a:rPr lang="en-US" sz="2000" dirty="0" smtClean="0">
                <a:latin typeface="Comic Sans MS" pitchFamily="66" charset="0"/>
              </a:rPr>
              <a:t> en un habitat dado </a:t>
            </a:r>
            <a:r>
              <a:rPr lang="en-US" sz="2000" dirty="0" err="1" smtClean="0">
                <a:latin typeface="Comic Sans MS" pitchFamily="66" charset="0"/>
              </a:rPr>
              <a:t>presente</a:t>
            </a:r>
            <a:r>
              <a:rPr lang="en-US" sz="2000" dirty="0" smtClean="0">
                <a:latin typeface="Comic Sans MS" pitchFamily="66" charset="0"/>
              </a:rPr>
              <a:t> en un </a:t>
            </a:r>
            <a:r>
              <a:rPr lang="en-US" sz="2000" b="1" dirty="0" err="1" smtClean="0">
                <a:latin typeface="Comic Sans MS" pitchFamily="66" charset="0"/>
              </a:rPr>
              <a:t>subconjunto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2000" b="1" dirty="0" err="1" smtClean="0">
                <a:latin typeface="Comic Sans MS" pitchFamily="66" charset="0"/>
              </a:rPr>
              <a:t>más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2000" b="1" dirty="0" err="1" smtClean="0">
                <a:latin typeface="Comic Sans MS" pitchFamily="66" charset="0"/>
              </a:rPr>
              <a:t>pequeño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humanos</a:t>
            </a:r>
            <a:r>
              <a:rPr lang="en-US" sz="2000" dirty="0" smtClean="0">
                <a:latin typeface="Comic Sans MS" pitchFamily="66" charset="0"/>
              </a:rPr>
              <a:t>. </a:t>
            </a:r>
          </a:p>
          <a:p>
            <a:endParaRPr lang="en-US" sz="800" dirty="0" smtClean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95035" y="655376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53334" y="1236541"/>
            <a:ext cx="523733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err="1" smtClean="0">
                <a:latin typeface="Comic Sans MS" pitchFamily="66" charset="0"/>
              </a:rPr>
              <a:t>Microbioma</a:t>
            </a:r>
            <a:r>
              <a:rPr lang="es-VE" sz="2800" dirty="0" smtClean="0">
                <a:latin typeface="Comic Sans MS" pitchFamily="66" charset="0"/>
              </a:rPr>
              <a:t> Central y Variable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82330" y="4384271"/>
            <a:ext cx="6096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>
                <a:latin typeface="Comic Sans MS" pitchFamily="66" charset="0"/>
              </a:rPr>
              <a:t>Habitat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puede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ser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definido</a:t>
            </a:r>
            <a:r>
              <a:rPr lang="en-US" sz="2000" dirty="0">
                <a:latin typeface="Comic Sans MS" pitchFamily="66" charset="0"/>
              </a:rPr>
              <a:t> del </a:t>
            </a:r>
            <a:r>
              <a:rPr lang="en-US" sz="2000" dirty="0" err="1">
                <a:latin typeface="Comic Sans MS" pitchFamily="66" charset="0"/>
              </a:rPr>
              <a:t>cuerpo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entero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a </a:t>
            </a:r>
            <a:r>
              <a:rPr lang="en-US" sz="2000" dirty="0" err="1">
                <a:latin typeface="Comic Sans MS" pitchFamily="66" charset="0"/>
              </a:rPr>
              <a:t>una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área</a:t>
            </a:r>
            <a:r>
              <a:rPr lang="en-US" sz="2000" dirty="0">
                <a:latin typeface="Comic Sans MS" pitchFamily="66" charset="0"/>
              </a:rPr>
              <a:t> de </a:t>
            </a:r>
            <a:r>
              <a:rPr lang="en-US" sz="2000" dirty="0" err="1">
                <a:latin typeface="Comic Sans MS" pitchFamily="66" charset="0"/>
              </a:rPr>
              <a:t>superficie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específica</a:t>
            </a:r>
            <a:r>
              <a:rPr lang="en-US" sz="2000" dirty="0">
                <a:latin typeface="Comic Sans MS" pitchFamily="66" charset="0"/>
              </a:rPr>
              <a:t>, </a:t>
            </a:r>
            <a:r>
              <a:rPr lang="en-US" sz="2000" dirty="0" err="1">
                <a:latin typeface="Comic Sans MS" pitchFamily="66" charset="0"/>
              </a:rPr>
              <a:t>como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intestino</a:t>
            </a:r>
            <a:r>
              <a:rPr lang="en-US" sz="2000" dirty="0">
                <a:latin typeface="Comic Sans MS" pitchFamily="66" charset="0"/>
              </a:rPr>
              <a:t> o </a:t>
            </a:r>
            <a:r>
              <a:rPr lang="en-US" sz="2000" dirty="0" err="1">
                <a:latin typeface="Comic Sans MS" pitchFamily="66" charset="0"/>
              </a:rPr>
              <a:t>una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región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en</a:t>
            </a:r>
            <a:r>
              <a:rPr lang="en-US" sz="2000" dirty="0">
                <a:latin typeface="Comic Sans MS" pitchFamily="66" charset="0"/>
              </a:rPr>
              <a:t> el </a:t>
            </a:r>
            <a:r>
              <a:rPr lang="en-US" sz="2000" dirty="0" err="1">
                <a:latin typeface="Comic Sans MS" pitchFamily="66" charset="0"/>
              </a:rPr>
              <a:t>intestino</a:t>
            </a:r>
            <a:r>
              <a:rPr lang="en-US" sz="2000" dirty="0">
                <a:latin typeface="Comic Sans MS" pitchFamily="66" charset="0"/>
              </a:rPr>
              <a:t>. 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1 CuadroTexto"/>
          <p:cNvSpPr txBox="1"/>
          <p:nvPr/>
        </p:nvSpPr>
        <p:spPr>
          <a:xfrm>
            <a:off x="146062" y="618771"/>
            <a:ext cx="133626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</a:t>
            </a:r>
            <a:r>
              <a:rPr lang="es-VE" sz="1400" dirty="0" smtClean="0">
                <a:latin typeface="Comic Sans MS" pitchFamily="66" charset="0"/>
              </a:rPr>
              <a:t>Parte</a:t>
            </a:r>
            <a:endParaRPr lang="es-VE" sz="1400" dirty="0" smtClean="0">
              <a:latin typeface="Comic Sans MS" pitchFamily="66" charset="0"/>
            </a:endParaRPr>
          </a:p>
        </p:txBody>
      </p:sp>
      <p:sp>
        <p:nvSpPr>
          <p:cNvPr id="9" name="3 Rectángulo"/>
          <p:cNvSpPr/>
          <p:nvPr/>
        </p:nvSpPr>
        <p:spPr>
          <a:xfrm>
            <a:off x="2166679" y="5576738"/>
            <a:ext cx="48106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PJ.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Turnbaugh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RE. Ley, 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Hamady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Fraser-Liggett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Knight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JI. Gordon.</a:t>
            </a:r>
          </a:p>
          <a:p>
            <a:pPr algn="ctr"/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Project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2007;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449, 804-810.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1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Mis Documentos\EN PROCESO 2013-2014\DIGESTIVO 2014\POSGRADO 2014\TEMAS DIGESTIVO\MICROBIOMA\MICROBIOTA IMAGENES\nature06244-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0018" y="214348"/>
            <a:ext cx="5715000" cy="5715000"/>
          </a:xfrm>
          <a:prstGeom prst="rect">
            <a:avLst/>
          </a:prstGeom>
          <a:noFill/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982881" y="6019043"/>
            <a:ext cx="48106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PJ.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Turnbaugh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RE. Ley, 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Hamady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Fraser-Liggett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Knight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JI. Gordon.</a:t>
            </a:r>
          </a:p>
          <a:p>
            <a:pPr algn="ctr"/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Project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2007;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449, 804-810.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60792" y="6538087"/>
            <a:ext cx="2443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550704" y="620688"/>
            <a:ext cx="2016224" cy="288032"/>
          </a:xfrm>
          <a:prstGeom prst="rect">
            <a:avLst/>
          </a:prstGeom>
          <a:solidFill>
            <a:srgbClr val="C8E6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741653" y="620688"/>
            <a:ext cx="3716082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Variable 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3982752" y="2492895"/>
            <a:ext cx="1224136" cy="1110897"/>
          </a:xfrm>
          <a:prstGeom prst="ellipse">
            <a:avLst/>
          </a:prstGeom>
          <a:solidFill>
            <a:srgbClr val="F92D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3902162" y="2742019"/>
            <a:ext cx="1385316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Central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91788" y="1563945"/>
            <a:ext cx="1390972" cy="369332"/>
          </a:xfrm>
          <a:prstGeom prst="rect">
            <a:avLst/>
          </a:prstGeom>
          <a:solidFill>
            <a:srgbClr val="5BD4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Estilo vida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55857" y="2725177"/>
            <a:ext cx="1115651" cy="646331"/>
          </a:xfrm>
          <a:prstGeom prst="rect">
            <a:avLst/>
          </a:prstGeom>
          <a:solidFill>
            <a:srgbClr val="5BD4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Pato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biología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566928" y="2746429"/>
            <a:ext cx="1226594" cy="369332"/>
          </a:xfrm>
          <a:prstGeom prst="rect">
            <a:avLst/>
          </a:prstGeom>
          <a:solidFill>
            <a:srgbClr val="5BD4FF"/>
          </a:solidFill>
        </p:spPr>
        <p:txBody>
          <a:bodyPr wrap="squar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Fisiología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814010" y="1563945"/>
            <a:ext cx="1205789" cy="369332"/>
          </a:xfrm>
          <a:prstGeom prst="rect">
            <a:avLst/>
          </a:prstGeom>
          <a:solidFill>
            <a:srgbClr val="5BD4FF"/>
          </a:solidFill>
        </p:spPr>
        <p:txBody>
          <a:bodyPr wrap="squar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Genotipo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193202" y="3933056"/>
            <a:ext cx="1278306" cy="369332"/>
          </a:xfrm>
          <a:prstGeom prst="rect">
            <a:avLst/>
          </a:prstGeom>
          <a:solidFill>
            <a:srgbClr val="5BD4FF"/>
          </a:solidFill>
        </p:spPr>
        <p:txBody>
          <a:bodyPr wrap="squar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Ambiente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566928" y="3660065"/>
            <a:ext cx="1519672" cy="646331"/>
          </a:xfrm>
          <a:prstGeom prst="rect">
            <a:avLst/>
          </a:prstGeom>
          <a:solidFill>
            <a:srgbClr val="5BD4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Sistema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inmune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838736" y="4437112"/>
            <a:ext cx="1503038" cy="923330"/>
          </a:xfrm>
          <a:prstGeom prst="rect">
            <a:avLst/>
          </a:prstGeom>
          <a:solidFill>
            <a:srgbClr val="5BD4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Miembros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Transitorios  comunidad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0" name="1 CuadroTexto"/>
          <p:cNvSpPr txBox="1"/>
          <p:nvPr/>
        </p:nvSpPr>
        <p:spPr>
          <a:xfrm>
            <a:off x="111077" y="620688"/>
            <a:ext cx="1336268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Microbioma central y variable</a:t>
            </a:r>
          </a:p>
        </p:txBody>
      </p:sp>
    </p:spTree>
    <p:extLst>
      <p:ext uri="{BB962C8B-B14F-4D97-AF65-F5344CB8AC3E}">
        <p14:creationId xmlns:p14="http://schemas.microsoft.com/office/powerpoint/2010/main" val="109356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7364</TotalTime>
  <Words>4347</Words>
  <Application>Microsoft Office PowerPoint</Application>
  <PresentationFormat>Presentación en pantalla (4:3)</PresentationFormat>
  <Paragraphs>857</Paragraphs>
  <Slides>52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9" baseType="lpstr">
      <vt:lpstr>Batang</vt:lpstr>
      <vt:lpstr>Arial</vt:lpstr>
      <vt:lpstr>Calibri</vt:lpstr>
      <vt:lpstr>Comic Sans MS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1007</cp:revision>
  <dcterms:created xsi:type="dcterms:W3CDTF">2014-11-02T15:33:38Z</dcterms:created>
  <dcterms:modified xsi:type="dcterms:W3CDTF">2019-04-12T11:19:46Z</dcterms:modified>
</cp:coreProperties>
</file>