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497" r:id="rId2"/>
    <p:sldId id="499" r:id="rId3"/>
    <p:sldId id="500" r:id="rId4"/>
    <p:sldId id="496" r:id="rId5"/>
    <p:sldId id="503" r:id="rId6"/>
    <p:sldId id="506" r:id="rId7"/>
    <p:sldId id="278" r:id="rId8"/>
    <p:sldId id="336" r:id="rId9"/>
    <p:sldId id="368" r:id="rId10"/>
    <p:sldId id="501" r:id="rId11"/>
    <p:sldId id="306" r:id="rId12"/>
    <p:sldId id="460" r:id="rId13"/>
    <p:sldId id="338" r:id="rId14"/>
    <p:sldId id="421" r:id="rId15"/>
    <p:sldId id="459" r:id="rId16"/>
    <p:sldId id="408" r:id="rId17"/>
    <p:sldId id="369" r:id="rId18"/>
    <p:sldId id="440" r:id="rId19"/>
    <p:sldId id="509" r:id="rId20"/>
    <p:sldId id="454" r:id="rId21"/>
    <p:sldId id="289" r:id="rId22"/>
    <p:sldId id="323" r:id="rId23"/>
    <p:sldId id="504" r:id="rId24"/>
    <p:sldId id="502" r:id="rId25"/>
    <p:sldId id="302" r:id="rId26"/>
    <p:sldId id="307" r:id="rId27"/>
    <p:sldId id="275" r:id="rId28"/>
    <p:sldId id="505" r:id="rId29"/>
    <p:sldId id="508" r:id="rId30"/>
    <p:sldId id="511" r:id="rId31"/>
    <p:sldId id="512" r:id="rId32"/>
    <p:sldId id="513" r:id="rId33"/>
    <p:sldId id="515" r:id="rId34"/>
    <p:sldId id="516" r:id="rId35"/>
    <p:sldId id="517" r:id="rId36"/>
    <p:sldId id="518" r:id="rId37"/>
    <p:sldId id="304" r:id="rId38"/>
    <p:sldId id="316" r:id="rId39"/>
    <p:sldId id="510" r:id="rId40"/>
    <p:sldId id="468" r:id="rId41"/>
    <p:sldId id="464" r:id="rId42"/>
    <p:sldId id="465" r:id="rId43"/>
    <p:sldId id="467" r:id="rId44"/>
    <p:sldId id="466" r:id="rId45"/>
    <p:sldId id="475" r:id="rId46"/>
    <p:sldId id="455" r:id="rId4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28700"/>
    <a:srgbClr val="FF9900"/>
    <a:srgbClr val="FF6600"/>
    <a:srgbClr val="0047D6"/>
    <a:srgbClr val="0000CC"/>
    <a:srgbClr val="FF33CC"/>
    <a:srgbClr val="F9B073"/>
    <a:srgbClr val="F57B17"/>
    <a:srgbClr val="F57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038" autoAdjust="0"/>
    <p:restoredTop sz="94660"/>
  </p:normalViewPr>
  <p:slideViewPr>
    <p:cSldViewPr showGuides="1">
      <p:cViewPr varScale="1">
        <p:scale>
          <a:sx n="63" d="100"/>
          <a:sy n="63" d="100"/>
        </p:scale>
        <p:origin x="8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6AB6D-8CE9-421D-8F06-05AF3E60FBEC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EE127-AE7C-4126-B795-43E0DFF0D13E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0191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pPr/>
              <a:t>12/04/2019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ctionbioscience.org/genomics/the_human_microbiome.html?print" TargetMode="Externa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tionbioscience.org/genomics/the_human_microbiome.html?print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00349" y="1400432"/>
            <a:ext cx="7143302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9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lum bright="-24000" contrast="54000"/>
          </a:blip>
          <a:srcRect l="2020" b="3153"/>
          <a:stretch/>
        </p:blipFill>
        <p:spPr>
          <a:xfrm>
            <a:off x="1933075" y="1986179"/>
            <a:ext cx="6213189" cy="36120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2142720" y="5622894"/>
            <a:ext cx="6147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“</a:t>
            </a:r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Comparación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el </a:t>
            </a:r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estimado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muy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citado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(</a:t>
            </a:r>
            <a:r>
              <a:rPr lang="en-US" sz="1400" dirty="0" err="1">
                <a:latin typeface="Comic Sans MS" panose="030F0702030302020204" pitchFamily="66" charset="0"/>
              </a:rPr>
              <a:t>Luckey</a:t>
            </a:r>
            <a:r>
              <a:rPr lang="en-US" sz="1400" dirty="0">
                <a:latin typeface="Comic Sans MS" panose="030F0702030302020204" pitchFamily="66" charset="0"/>
              </a:rPr>
              <a:t>, 1972</a:t>
            </a:r>
            <a:r>
              <a:rPr lang="en-US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el </a:t>
            </a:r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presente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resaltando los 4 parámetros claves identificados para determinar la razón B/H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e</a:t>
            </a:r>
            <a:r>
              <a:rPr lang="en-US" sz="1400" dirty="0" smtClean="0">
                <a:latin typeface="Comic Sans MS" panose="030F0702030302020204" pitchFamily="66" charset="0"/>
              </a:rPr>
              <a:t>n el hombre </a:t>
            </a:r>
            <a:r>
              <a:rPr lang="en-US" sz="1400" dirty="0" err="1" smtClean="0">
                <a:latin typeface="Comic Sans MS" panose="030F0702030302020204" pitchFamily="66" charset="0"/>
              </a:rPr>
              <a:t>estándar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Usamos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~ para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indicar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‘‘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orden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magnitud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’’ y  ≈  para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indicar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“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aproximadamente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igual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”.</a:t>
            </a:r>
            <a:endParaRPr lang="es-VE" sz="1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721783" y="265147"/>
            <a:ext cx="920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***</a:t>
            </a:r>
            <a:endParaRPr lang="es-VE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5843" y="5618145"/>
            <a:ext cx="19117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Sender, S. Fuchs, R. Milo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Are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Really Vastly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Outnumbered?  Revisiting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of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to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 Cells in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ns. Cell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164:337-340.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642228" y="297553"/>
            <a:ext cx="413606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Razón Bacterias/Células humanas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1" name="2 CuadroTexto"/>
          <p:cNvSpPr txBox="1"/>
          <p:nvPr/>
        </p:nvSpPr>
        <p:spPr>
          <a:xfrm>
            <a:off x="6705600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600200" y="764566"/>
            <a:ext cx="6705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“Con </a:t>
            </a:r>
            <a:r>
              <a:rPr lang="en-US" sz="1600" dirty="0" err="1" smtClean="0">
                <a:latin typeface="Comic Sans MS" panose="030F0702030302020204" pitchFamily="66" charset="0"/>
              </a:rPr>
              <a:t>frecuencia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presentado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conocimiento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común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en el </a:t>
            </a:r>
            <a:r>
              <a:rPr lang="en-US" sz="1600" dirty="0" err="1" smtClean="0">
                <a:latin typeface="Comic Sans MS" panose="030F0702030302020204" pitchFamily="66" charset="0"/>
              </a:rPr>
              <a:t>cuerpo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humano</a:t>
            </a:r>
            <a:r>
              <a:rPr lang="en-US" sz="1600" dirty="0" smtClean="0">
                <a:latin typeface="Comic Sans MS" panose="030F0702030302020204" pitchFamily="66" charset="0"/>
              </a:rPr>
              <a:t>, el </a:t>
            </a:r>
            <a:r>
              <a:rPr lang="en-US" sz="1600" dirty="0" err="1" smtClean="0">
                <a:latin typeface="Comic Sans MS" panose="030F0702030302020204" pitchFamily="66" charset="0"/>
              </a:rPr>
              <a:t>número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supera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células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humanas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razón</a:t>
            </a:r>
            <a:r>
              <a:rPr lang="en-US" sz="1600" dirty="0" smtClean="0">
                <a:latin typeface="Comic Sans MS" panose="030F0702030302020204" pitchFamily="66" charset="0"/>
              </a:rPr>
              <a:t> de al </a:t>
            </a:r>
            <a:r>
              <a:rPr lang="en-US" sz="1600" dirty="0" err="1" smtClean="0">
                <a:latin typeface="Comic Sans MS" panose="030F0702030302020204" pitchFamily="66" charset="0"/>
              </a:rPr>
              <a:t>menos</a:t>
            </a:r>
            <a:r>
              <a:rPr lang="en-US" sz="1600" dirty="0" smtClean="0">
                <a:latin typeface="Comic Sans MS" panose="030F0702030302020204" pitchFamily="66" charset="0"/>
              </a:rPr>
              <a:t> 10:1. </a:t>
            </a:r>
            <a:r>
              <a:rPr lang="en-US" sz="1600" dirty="0" err="1" smtClean="0">
                <a:latin typeface="Comic Sans MS" panose="030F0702030302020204" pitchFamily="66" charset="0"/>
              </a:rPr>
              <a:t>Revisando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latin typeface="Comic Sans MS" panose="030F0702030302020204" pitchFamily="66" charset="0"/>
              </a:rPr>
              <a:t>punto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encontramos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razón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mucho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más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cerca</a:t>
            </a:r>
            <a:r>
              <a:rPr lang="en-US" sz="1600" b="1" dirty="0" smtClean="0">
                <a:latin typeface="Comic Sans MS" panose="030F0702030302020204" pitchFamily="66" charset="0"/>
              </a:rPr>
              <a:t> a 1:1</a:t>
            </a:r>
            <a:r>
              <a:rPr lang="en-US" sz="1600" dirty="0" smtClean="0">
                <a:latin typeface="Comic Sans MS" panose="030F0702030302020204" pitchFamily="66" charset="0"/>
              </a:rPr>
              <a:t>”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74689" y="581109"/>
            <a:ext cx="1105302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Tamaño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4" name="1 CuadroTexto"/>
          <p:cNvSpPr txBox="1"/>
          <p:nvPr/>
        </p:nvSpPr>
        <p:spPr>
          <a:xfrm>
            <a:off x="174689" y="151431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6223" y="2953719"/>
            <a:ext cx="845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4x 10</a:t>
            </a:r>
            <a:r>
              <a:rPr lang="es-VE" baseline="30000" dirty="0" smtClean="0"/>
              <a:t>13</a:t>
            </a:r>
            <a:endParaRPr lang="es-VE" dirty="0" smtClean="0"/>
          </a:p>
          <a:p>
            <a:r>
              <a:rPr lang="es-VE" baseline="30000" dirty="0" smtClean="0"/>
              <a:t>________</a:t>
            </a:r>
          </a:p>
          <a:p>
            <a:r>
              <a:rPr lang="es-VE" dirty="0" smtClean="0"/>
              <a:t>3x 10</a:t>
            </a:r>
            <a:r>
              <a:rPr lang="es-VE" baseline="30000" dirty="0" smtClean="0"/>
              <a:t>13</a:t>
            </a:r>
            <a:endParaRPr lang="es-VE" baseline="30000" dirty="0"/>
          </a:p>
        </p:txBody>
      </p:sp>
      <p:sp>
        <p:nvSpPr>
          <p:cNvPr id="3" name="Rectángulo 2"/>
          <p:cNvSpPr/>
          <p:nvPr/>
        </p:nvSpPr>
        <p:spPr>
          <a:xfrm>
            <a:off x="185396" y="2932727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  <a:cs typeface="Times New Roman" panose="02020603050405020304" pitchFamily="18" charset="0"/>
              </a:rPr>
              <a:t>≈</a:t>
            </a:r>
            <a:endParaRPr lang="es-VE" dirty="0"/>
          </a:p>
        </p:txBody>
      </p:sp>
      <p:sp>
        <p:nvSpPr>
          <p:cNvPr id="15" name="Rectángulo 14"/>
          <p:cNvSpPr/>
          <p:nvPr/>
        </p:nvSpPr>
        <p:spPr>
          <a:xfrm>
            <a:off x="152400" y="3331221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  <a:cs typeface="Times New Roman" panose="02020603050405020304" pitchFamily="18" charset="0"/>
              </a:rPr>
              <a:t>≈</a:t>
            </a:r>
            <a:endParaRPr lang="es-VE" dirty="0"/>
          </a:p>
        </p:txBody>
      </p:sp>
      <p:sp>
        <p:nvSpPr>
          <p:cNvPr id="16" name="Rectángulo 15"/>
          <p:cNvSpPr/>
          <p:nvPr/>
        </p:nvSpPr>
        <p:spPr>
          <a:xfrm>
            <a:off x="1124818" y="3090182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≈ </a:t>
            </a:r>
            <a:r>
              <a:rPr lang="en-US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1,3</a:t>
            </a:r>
            <a:endParaRPr lang="es-VE" b="1" dirty="0"/>
          </a:p>
        </p:txBody>
      </p:sp>
      <p:sp>
        <p:nvSpPr>
          <p:cNvPr id="10" name="Rectángulo 9"/>
          <p:cNvSpPr/>
          <p:nvPr/>
        </p:nvSpPr>
        <p:spPr>
          <a:xfrm>
            <a:off x="2895600" y="2006355"/>
            <a:ext cx="1524000" cy="8621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2626332" y="1990961"/>
            <a:ext cx="180850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200" b="1" dirty="0" smtClean="0">
                <a:latin typeface="Comic Sans MS" panose="030F0702030302020204" pitchFamily="66" charset="0"/>
              </a:rPr>
              <a:t>. </a:t>
            </a:r>
            <a:r>
              <a:rPr lang="es-VE" sz="1400" b="1" dirty="0" smtClean="0">
                <a:latin typeface="Comic Sans MS" panose="030F0702030302020204" pitchFamily="66" charset="0"/>
              </a:rPr>
              <a:t>Bacterianas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B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Mayormente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bacterias colon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895600" y="5104455"/>
            <a:ext cx="1524000" cy="4937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2921208" y="4982917"/>
            <a:ext cx="158569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200" b="1" dirty="0" smtClean="0">
                <a:latin typeface="Comic Sans MS" panose="030F0702030302020204" pitchFamily="66" charset="0"/>
              </a:rPr>
              <a:t>. </a:t>
            </a:r>
            <a:r>
              <a:rPr lang="es-VE" sz="1400" b="1" dirty="0">
                <a:latin typeface="Comic Sans MS" panose="030F0702030302020204" pitchFamily="66" charset="0"/>
              </a:rPr>
              <a:t>H</a:t>
            </a:r>
            <a:r>
              <a:rPr lang="es-VE" sz="1400" b="1" dirty="0" smtClean="0">
                <a:latin typeface="Comic Sans MS" panose="030F0702030302020204" pitchFamily="66" charset="0"/>
              </a:rPr>
              <a:t>umanas H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Mayormente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g</a:t>
            </a:r>
            <a:r>
              <a:rPr lang="es-VE" sz="1200" dirty="0" smtClean="0">
                <a:latin typeface="Comic Sans MS" panose="030F0702030302020204" pitchFamily="66" charset="0"/>
              </a:rPr>
              <a:t>lóbulos rojos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4642492" y="2229617"/>
            <a:ext cx="1758308" cy="241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4823378" y="2176505"/>
            <a:ext cx="13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Usaron todo el </a:t>
            </a:r>
          </a:p>
          <a:p>
            <a:r>
              <a:rPr lang="es-VE" sz="1200" b="1" dirty="0">
                <a:latin typeface="Comic Sans MS" panose="030F0702030302020204" pitchFamily="66" charset="0"/>
              </a:rPr>
              <a:t>v</a:t>
            </a:r>
            <a:r>
              <a:rPr lang="es-VE" sz="1200" b="1" dirty="0" smtClean="0">
                <a:latin typeface="Comic Sans MS" panose="030F0702030302020204" pitchFamily="66" charset="0"/>
              </a:rPr>
              <a:t>olumen del TGI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450080" y="1940176"/>
            <a:ext cx="3726664" cy="24963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656525" y="1937470"/>
            <a:ext cx="3252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Estimado 1972 (</a:t>
            </a:r>
            <a:r>
              <a:rPr lang="es-VE" sz="1200" b="1" dirty="0" err="1" smtClean="0">
                <a:latin typeface="Comic Sans MS" panose="030F0702030302020204" pitchFamily="66" charset="0"/>
              </a:rPr>
              <a:t>Luckey</a:t>
            </a:r>
            <a:r>
              <a:rPr lang="es-VE" sz="1200" b="1" dirty="0" smtClean="0">
                <a:latin typeface="Comic Sans MS" panose="030F0702030302020204" pitchFamily="66" charset="0"/>
              </a:rPr>
              <a:t> Am J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Clin</a:t>
            </a:r>
            <a:r>
              <a:rPr lang="es-VE" sz="1200" b="1" dirty="0" smtClean="0">
                <a:latin typeface="Comic Sans MS" panose="030F0702030302020204" pitchFamily="66" charset="0"/>
              </a:rPr>
              <a:t>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Nutr</a:t>
            </a:r>
            <a:r>
              <a:rPr lang="es-VE" sz="1200" b="1" dirty="0" smtClean="0">
                <a:latin typeface="Comic Sans MS" panose="030F0702030302020204" pitchFamily="66" charset="0"/>
              </a:rPr>
              <a:t>.)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450080" y="3831899"/>
            <a:ext cx="3726664" cy="24963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4788644" y="3807243"/>
            <a:ext cx="2776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Estimado 2016 (estudio presente.)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06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2" grpId="0"/>
      <p:bldP spid="2" grpId="0"/>
      <p:bldP spid="3" grpId="0"/>
      <p:bldP spid="15" grpId="0"/>
      <p:bldP spid="16" grpId="0"/>
      <p:bldP spid="10" grpId="0" animBg="1"/>
      <p:bldP spid="7" grpId="0"/>
      <p:bldP spid="18" grpId="0" animBg="1"/>
      <p:bldP spid="17" grpId="0"/>
      <p:bldP spid="20" grpId="0" animBg="1"/>
      <p:bldP spid="19" grpId="0"/>
      <p:bldP spid="24" grpId="0" animBg="1"/>
      <p:bldP spid="22" grpId="0"/>
      <p:bldP spid="25" grpId="0" animBg="1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ximena\Desktop\microbiome 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5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17" y="618688"/>
            <a:ext cx="7494166" cy="562062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295362" y="653637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23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3 CuadroTexto"/>
          <p:cNvSpPr txBox="1"/>
          <p:nvPr/>
        </p:nvSpPr>
        <p:spPr>
          <a:xfrm>
            <a:off x="6913681" y="6553200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3902" y="5468644"/>
            <a:ext cx="5997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Linch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O.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Pedersen.The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intestinal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640465" y="2037263"/>
            <a:ext cx="5863070" cy="33701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Los microbios raramente existen aislados.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5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Subsisten en comunidades microbianas </a:t>
            </a:r>
            <a:r>
              <a:rPr lang="es-VE" sz="2400" dirty="0" err="1" smtClean="0">
                <a:latin typeface="Comic Sans MS" panose="030F0702030302020204" pitchFamily="66" charset="0"/>
              </a:rPr>
              <a:t>multiespecies</a:t>
            </a:r>
            <a:r>
              <a:rPr lang="es-VE" sz="2400" dirty="0" smtClean="0">
                <a:latin typeface="Comic Sans MS" panose="030F0702030302020204" pitchFamily="66" charset="0"/>
              </a:rPr>
              <a:t>, complejas, interactivas, inter-reinos dentro de un habitat.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s-VE" sz="105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Virtualmente cada habitat y 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ada organismo en el planeta tiene su propio microbiota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268370" y="376549"/>
            <a:ext cx="732893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 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268370" y="838200"/>
            <a:ext cx="1105302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93145" y="4419600"/>
            <a:ext cx="747320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es-VE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51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Ximena Laboratorio\En Proceso 2013 y 2014\DIGESTIVO 2014\MICROBIOMA SEMINARIO\MICROBIOTA IMAGENES\proal2009ica.003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184" t="14370" r="4259" b="14128"/>
          <a:stretch/>
        </p:blipFill>
        <p:spPr bwMode="auto">
          <a:xfrm>
            <a:off x="943897" y="1830203"/>
            <a:ext cx="7226709" cy="423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019762" y="2563696"/>
            <a:ext cx="31508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>
            <a:off x="5924044" y="3682401"/>
            <a:ext cx="1968808" cy="1200329"/>
          </a:xfrm>
          <a:prstGeom prst="rect">
            <a:avLst/>
          </a:prstGeom>
          <a:solidFill>
            <a:srgbClr val="99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Genoma 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humano</a:t>
            </a:r>
            <a:endParaRPr lang="es-V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8408" y="3283776"/>
            <a:ext cx="3816424" cy="504056"/>
          </a:xfrm>
          <a:prstGeom prst="rect">
            <a:avLst/>
          </a:prstGeom>
          <a:solidFill>
            <a:srgbClr val="DA7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1739388" y="2539595"/>
            <a:ext cx="2800768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humano</a:t>
            </a:r>
            <a:endParaRPr lang="es-V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68589" y="535653"/>
            <a:ext cx="1915909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schemeClr val="accent6">
                <a:lumMod val="40000"/>
                <a:lumOff val="6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Número </a:t>
            </a:r>
          </a:p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Genes</a:t>
            </a:r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52449" y="635007"/>
            <a:ext cx="3360215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Diversidad genética</a:t>
            </a:r>
          </a:p>
          <a:p>
            <a:r>
              <a:rPr lang="es-VE" sz="2400" dirty="0" smtClean="0">
                <a:latin typeface="Comic Sans MS" pitchFamily="66" charset="0"/>
              </a:rPr>
              <a:t>    150 veces mayor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9707" y="60629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https://invitrobiotech.wordpress.com/2012/06/20/the-human-microbiome/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065969" y="2775803"/>
            <a:ext cx="756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anose="030F0702030302020204" pitchFamily="66" charset="0"/>
              </a:rPr>
              <a:t>VS.</a:t>
            </a:r>
            <a:endParaRPr lang="es-VE" sz="2800" dirty="0">
              <a:latin typeface="Comic Sans MS" panose="030F0702030302020204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3263" y="294985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15" name="1 CuadroTexto"/>
          <p:cNvSpPr txBox="1"/>
          <p:nvPr/>
        </p:nvSpPr>
        <p:spPr>
          <a:xfrm>
            <a:off x="112783" y="749995"/>
            <a:ext cx="1105302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Nº genes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1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6\MICROBIOMA SEMINARIO 2015-2016\MICROBIOTA IMAGENES\life-04-00250-g001-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296703" cy="5144068"/>
          </a:xfrm>
          <a:prstGeom prst="rect">
            <a:avLst/>
          </a:prstGeom>
          <a:noFill/>
          <a:ln w="28575">
            <a:solidFill>
              <a:srgbClr val="0047D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740842" y="227112"/>
            <a:ext cx="5562600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bundancia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relativa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aproximada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genes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microbiobianos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asociados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humanos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n-US" sz="1400" dirty="0" err="1" smtClean="0">
                <a:latin typeface="Comic Sans MS" panose="030F0702030302020204" pitchFamily="66" charset="0"/>
              </a:rPr>
              <a:t>Proyecto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Microbioma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Humano</a:t>
            </a:r>
            <a:r>
              <a:rPr lang="en-US" sz="1400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30577" y="6404030"/>
            <a:ext cx="56828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JS. Foster , RM. Wheeler, R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Pamphile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Host-Microbe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Interactions in Microgravity: Assessment and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Implications.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250–266. </a:t>
            </a:r>
          </a:p>
        </p:txBody>
      </p:sp>
      <p:sp>
        <p:nvSpPr>
          <p:cNvPr id="7" name="23 CuadroTexto"/>
          <p:cNvSpPr txBox="1"/>
          <p:nvPr/>
        </p:nvSpPr>
        <p:spPr>
          <a:xfrm>
            <a:off x="6537196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19400" y="4343400"/>
            <a:ext cx="1600200" cy="838200"/>
          </a:xfrm>
          <a:prstGeom prst="rect">
            <a:avLst/>
          </a:prstGeom>
          <a:solidFill>
            <a:srgbClr val="E28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590800" y="4724400"/>
            <a:ext cx="381000" cy="381000"/>
          </a:xfrm>
          <a:prstGeom prst="rect">
            <a:avLst/>
          </a:prstGeom>
          <a:solidFill>
            <a:srgbClr val="E28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2819400" y="4343400"/>
            <a:ext cx="1685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latin typeface="Comic Sans MS" pitchFamily="66" charset="0"/>
              </a:rPr>
              <a:t>Beneficiosas</a:t>
            </a: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sz="2000" dirty="0" err="1" smtClean="0">
                <a:solidFill>
                  <a:schemeClr val="bg1"/>
                </a:solidFill>
                <a:latin typeface="Comic Sans MS" pitchFamily="66" charset="0"/>
              </a:rPr>
              <a:t>Patogénicas</a:t>
            </a:r>
            <a:endParaRPr lang="en-US" sz="20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6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984888" y="5175956"/>
            <a:ext cx="5046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Linch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Pedersen.The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intestinal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23 CuadroTexto"/>
          <p:cNvSpPr txBox="1"/>
          <p:nvPr/>
        </p:nvSpPr>
        <p:spPr>
          <a:xfrm>
            <a:off x="6978022" y="6611779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548390" y="2536954"/>
            <a:ext cx="4047219" cy="24160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10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(datos de 1200 personas US, China y Europa) </a:t>
            </a:r>
          </a:p>
          <a:p>
            <a:pPr algn="ctr"/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400" dirty="0">
                <a:latin typeface="Comic Sans MS" panose="030F0702030302020204" pitchFamily="66" charset="0"/>
              </a:rPr>
              <a:t>A</a:t>
            </a:r>
            <a:r>
              <a:rPr lang="es-VE" sz="2400" dirty="0" smtClean="0">
                <a:latin typeface="Comic Sans MS" panose="030F0702030302020204" pitchFamily="66" charset="0"/>
              </a:rPr>
              <a:t>gregado de 9.9 millones de genes microbianos en microbiomas fecales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420154" y="411174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420154" y="845403"/>
            <a:ext cx="110530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smtClean="0">
                <a:latin typeface="Comic Sans MS" pitchFamily="66" charset="0"/>
              </a:rPr>
              <a:t>Nº genes</a:t>
            </a:r>
            <a:endParaRPr lang="es-VE" sz="1200" b="1" dirty="0"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719569" y="1495916"/>
            <a:ext cx="370486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VE" sz="2400" dirty="0" err="1">
                <a:latin typeface="Comic Sans MS" panose="030F0702030302020204" pitchFamily="66" charset="0"/>
              </a:rPr>
              <a:t>Metagenoma</a:t>
            </a:r>
            <a:r>
              <a:rPr lang="es-VE" sz="2400" dirty="0">
                <a:latin typeface="Comic Sans MS" panose="030F0702030302020204" pitchFamily="66" charset="0"/>
              </a:rPr>
              <a:t> microbiano </a:t>
            </a:r>
            <a:endParaRPr lang="es-VE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fecal </a:t>
            </a:r>
            <a:r>
              <a:rPr lang="es-VE" sz="2400" dirty="0">
                <a:latin typeface="Comic Sans MS" panose="030F0702030302020204" pitchFamily="66" charset="0"/>
              </a:rPr>
              <a:t>humano </a:t>
            </a:r>
          </a:p>
        </p:txBody>
      </p:sp>
    </p:spTree>
    <p:extLst>
      <p:ext uri="{BB962C8B-B14F-4D97-AF65-F5344CB8AC3E}">
        <p14:creationId xmlns:p14="http://schemas.microsoft.com/office/powerpoint/2010/main" val="284400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019762" y="2310295"/>
            <a:ext cx="31508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2825368" y="934164"/>
            <a:ext cx="349326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Diversidad genética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783818" y="1720344"/>
            <a:ext cx="5576364" cy="36933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s-VE" sz="10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Genoma humano tiene </a:t>
            </a:r>
            <a:r>
              <a:rPr lang="es-VE" sz="2000" b="1" dirty="0" smtClean="0">
                <a:latin typeface="Comic Sans MS" pitchFamily="66" charset="0"/>
              </a:rPr>
              <a:t>20 enzimas</a:t>
            </a:r>
            <a:r>
              <a:rPr lang="es-VE" sz="2000" dirty="0" smtClean="0">
                <a:latin typeface="Comic Sans MS" pitchFamily="66" charset="0"/>
              </a:rPr>
              <a:t> </a:t>
            </a:r>
          </a:p>
          <a:p>
            <a:r>
              <a:rPr lang="es-VE" sz="2000" dirty="0" smtClean="0">
                <a:latin typeface="Comic Sans MS" pitchFamily="66" charset="0"/>
              </a:rPr>
              <a:t>    para digerir carbohidratos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Una sola bacteria intestinal </a:t>
            </a:r>
          </a:p>
          <a:p>
            <a:r>
              <a:rPr lang="es-VE" sz="2000" dirty="0" smtClean="0">
                <a:latin typeface="Comic Sans MS" pitchFamily="66" charset="0"/>
              </a:rPr>
              <a:t>    </a:t>
            </a:r>
            <a:r>
              <a:rPr lang="es-VE" b="1" i="1" dirty="0" err="1" smtClean="0">
                <a:latin typeface="Comic Sans MS" pitchFamily="66" charset="0"/>
              </a:rPr>
              <a:t>Bacteroides</a:t>
            </a:r>
            <a:r>
              <a:rPr lang="es-VE" b="1" i="1" dirty="0" smtClean="0">
                <a:latin typeface="Comic Sans MS" pitchFamily="66" charset="0"/>
              </a:rPr>
              <a:t> </a:t>
            </a:r>
            <a:r>
              <a:rPr lang="es-VE" b="1" i="1" dirty="0" err="1" smtClean="0">
                <a:latin typeface="Comic Sans MS" pitchFamily="66" charset="0"/>
              </a:rPr>
              <a:t>thetaiotamicron</a:t>
            </a:r>
            <a:r>
              <a:rPr lang="es-VE" b="1" i="1" dirty="0" smtClean="0">
                <a:latin typeface="Comic Sans MS" pitchFamily="66" charset="0"/>
              </a:rPr>
              <a:t> </a:t>
            </a:r>
            <a:r>
              <a:rPr lang="es-VE" sz="2000" dirty="0" smtClean="0">
                <a:latin typeface="Comic Sans MS" pitchFamily="66" charset="0"/>
              </a:rPr>
              <a:t>tiene más de      </a:t>
            </a:r>
          </a:p>
          <a:p>
            <a:r>
              <a:rPr lang="es-VE" sz="2000" b="1" dirty="0" smtClean="0">
                <a:latin typeface="Comic Sans MS" pitchFamily="66" charset="0"/>
              </a:rPr>
              <a:t>   260 enzimas </a:t>
            </a:r>
            <a:r>
              <a:rPr lang="es-VE" sz="2000" dirty="0" smtClean="0">
                <a:latin typeface="Comic Sans MS" pitchFamily="66" charset="0"/>
              </a:rPr>
              <a:t>para carbohidratos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El genoma bacteriano puede cambiar más rápido e intercambiar material genético</a:t>
            </a:r>
          </a:p>
          <a:p>
            <a:pPr marL="342900" indent="-342900">
              <a:buFont typeface="Arial" pitchFamily="34" charset="0"/>
              <a:buChar char="•"/>
            </a:pPr>
            <a:endParaRPr lang="es-VE" sz="12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Esto otorga a humanos medios para </a:t>
            </a:r>
          </a:p>
          <a:p>
            <a:r>
              <a:rPr lang="es-VE" sz="2000" dirty="0" smtClean="0">
                <a:latin typeface="Comic Sans MS" pitchFamily="66" charset="0"/>
              </a:rPr>
              <a:t>    rápida adaptación a cambios ambientales</a:t>
            </a:r>
          </a:p>
          <a:p>
            <a:endParaRPr lang="es-VE" sz="800" dirty="0" smtClean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416018" y="5490568"/>
            <a:ext cx="415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1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1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100" i="1" dirty="0" smtClean="0">
                <a:latin typeface="Times New Roman" pitchFamily="18" charset="0"/>
                <a:cs typeface="Times New Roman" pitchFamily="18" charset="0"/>
              </a:rPr>
              <a:t> FAQ. </a:t>
            </a:r>
            <a:r>
              <a:rPr lang="es-VE" sz="1100" dirty="0" smtClean="0"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100" dirty="0" err="1" smtClean="0"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1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100" dirty="0" err="1" smtClean="0"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100" dirty="0" smtClean="0">
                <a:latin typeface="Times New Roman" pitchFamily="18" charset="0"/>
                <a:cs typeface="Times New Roman" pitchFamily="18" charset="0"/>
              </a:rPr>
              <a:t>. 2013</a:t>
            </a:r>
            <a:endParaRPr lang="es-VE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420154" y="411174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420154" y="836108"/>
            <a:ext cx="1105302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smtClean="0">
                <a:latin typeface="Comic Sans MS" pitchFamily="66" charset="0"/>
              </a:rPr>
              <a:t>Diversidad genética</a:t>
            </a:r>
            <a:endParaRPr lang="es-VE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9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02382" y="1457805"/>
            <a:ext cx="499688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latin typeface="Comic Sans MS" pitchFamily="66" charset="0"/>
              </a:rPr>
              <a:t>¿Quiénes son y dónde están?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95035" y="6553762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29720" y="2210187"/>
            <a:ext cx="4993675" cy="29238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Piel</a:t>
            </a:r>
          </a:p>
          <a:p>
            <a:pPr marL="171450" indent="-171450"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Boca, vías respiratorias</a:t>
            </a:r>
          </a:p>
          <a:p>
            <a:pPr marL="171450" indent="-171450">
              <a:buFont typeface="Arial" pitchFamily="34" charset="0"/>
              <a:buChar char="•"/>
            </a:pPr>
            <a:endParaRPr lang="es-VE" sz="12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3200" dirty="0" smtClean="0">
                <a:latin typeface="Comic Sans MS" pitchFamily="66" charset="0"/>
              </a:rPr>
              <a:t>Tracto gastrointestinal</a:t>
            </a:r>
          </a:p>
          <a:p>
            <a:r>
              <a:rPr lang="es-VE" sz="2400" dirty="0" smtClean="0">
                <a:latin typeface="Comic Sans MS" pitchFamily="66" charset="0"/>
              </a:rPr>
              <a:t>    </a:t>
            </a:r>
            <a:r>
              <a:rPr lang="es-VE" sz="2000" dirty="0" smtClean="0">
                <a:latin typeface="Comic Sans MS" pitchFamily="66" charset="0"/>
              </a:rPr>
              <a:t>Más </a:t>
            </a:r>
            <a:r>
              <a:rPr lang="es-VE" sz="2000" dirty="0">
                <a:latin typeface="Comic Sans MS" pitchFamily="66" charset="0"/>
              </a:rPr>
              <a:t>grande, más diverso, </a:t>
            </a:r>
          </a:p>
          <a:p>
            <a:r>
              <a:rPr lang="es-VE" sz="2000" dirty="0">
                <a:latin typeface="Comic Sans MS" pitchFamily="66" charset="0"/>
              </a:rPr>
              <a:t>    </a:t>
            </a:r>
            <a:r>
              <a:rPr lang="es-VE" sz="2000" dirty="0" smtClean="0">
                <a:latin typeface="Comic Sans MS" pitchFamily="66" charset="0"/>
              </a:rPr>
              <a:t> más </a:t>
            </a:r>
            <a:r>
              <a:rPr lang="es-VE" sz="2000" dirty="0">
                <a:latin typeface="Comic Sans MS" pitchFamily="66" charset="0"/>
              </a:rPr>
              <a:t>estudiado</a:t>
            </a:r>
          </a:p>
          <a:p>
            <a:endParaRPr lang="es-VE" sz="12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VE" sz="2400" dirty="0" smtClean="0">
                <a:latin typeface="Comic Sans MS" pitchFamily="66" charset="0"/>
              </a:rPr>
              <a:t>Tracto genitourinario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301121" y="4876800"/>
            <a:ext cx="2105063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Resultados</a:t>
            </a:r>
          </a:p>
          <a:p>
            <a:r>
              <a:rPr lang="es-VE" sz="2400" dirty="0">
                <a:latin typeface="Comic Sans MS" pitchFamily="66" charset="0"/>
              </a:rPr>
              <a:t>P</a:t>
            </a:r>
            <a:r>
              <a:rPr lang="es-VE" sz="2400" dirty="0" smtClean="0">
                <a:latin typeface="Comic Sans MS" pitchFamily="66" charset="0"/>
              </a:rPr>
              <a:t>rimera fase </a:t>
            </a:r>
          </a:p>
          <a:p>
            <a:r>
              <a:rPr lang="es-VE" sz="2400" dirty="0" smtClean="0">
                <a:latin typeface="Comic Sans MS" pitchFamily="66" charset="0"/>
              </a:rPr>
              <a:t>Proyecto</a:t>
            </a:r>
          </a:p>
        </p:txBody>
      </p:sp>
      <p:cxnSp>
        <p:nvCxnSpPr>
          <p:cNvPr id="3" name="2 Conector angular"/>
          <p:cNvCxnSpPr/>
          <p:nvPr/>
        </p:nvCxnSpPr>
        <p:spPr>
          <a:xfrm>
            <a:off x="6858000" y="6172200"/>
            <a:ext cx="1752600" cy="152400"/>
          </a:xfrm>
          <a:prstGeom prst="bentConnector3">
            <a:avLst/>
          </a:prstGeom>
          <a:ln w="38100">
            <a:solidFill>
              <a:srgbClr val="0047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161002" y="5181600"/>
            <a:ext cx="284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FAQ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2013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420154" y="411174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9" name="1 CuadroTexto"/>
          <p:cNvSpPr txBox="1"/>
          <p:nvPr/>
        </p:nvSpPr>
        <p:spPr>
          <a:xfrm>
            <a:off x="420154" y="841764"/>
            <a:ext cx="1332446" cy="11387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Ubicación</a:t>
            </a:r>
          </a:p>
          <a:p>
            <a:r>
              <a:rPr lang="es-VE" sz="1600" b="1" dirty="0">
                <a:latin typeface="Comic Sans MS" pitchFamily="66" charset="0"/>
              </a:rPr>
              <a:t>C</a:t>
            </a:r>
            <a:r>
              <a:rPr lang="es-VE" sz="1600" b="1" dirty="0" smtClean="0">
                <a:latin typeface="Comic Sans MS" pitchFamily="66" charset="0"/>
              </a:rPr>
              <a:t>omposición 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2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24000" y="2514600"/>
            <a:ext cx="6212726" cy="15388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NO ocurre al azar sino que hay </a:t>
            </a:r>
            <a:r>
              <a:rPr lang="es-VE" sz="2400" u="sng" dirty="0" smtClean="0">
                <a:latin typeface="Comic Sans MS" pitchFamily="66" charset="0"/>
              </a:rPr>
              <a:t>selección</a:t>
            </a:r>
            <a:r>
              <a:rPr lang="es-VE" sz="2400" dirty="0" smtClean="0">
                <a:latin typeface="Comic Sans MS" pitchFamily="66" charset="0"/>
              </a:rPr>
              <a:t> mutua</a:t>
            </a:r>
          </a:p>
          <a:p>
            <a:r>
              <a:rPr lang="es-VE" sz="1000" dirty="0" smtClean="0">
                <a:latin typeface="Comic Sans MS" pitchFamily="66" charset="0"/>
              </a:rPr>
              <a:t> </a:t>
            </a:r>
          </a:p>
          <a:p>
            <a:r>
              <a:rPr lang="es-VE" sz="2000" dirty="0">
                <a:latin typeface="Comic Sans MS" pitchFamily="66" charset="0"/>
              </a:rPr>
              <a:t>H</a:t>
            </a:r>
            <a:r>
              <a:rPr lang="es-VE" sz="2000" dirty="0" smtClean="0">
                <a:latin typeface="Comic Sans MS" pitchFamily="66" charset="0"/>
              </a:rPr>
              <a:t>ay </a:t>
            </a:r>
            <a:r>
              <a:rPr lang="es-VE" sz="2000" u="sng" dirty="0" smtClean="0">
                <a:latin typeface="Comic Sans MS" pitchFamily="66" charset="0"/>
              </a:rPr>
              <a:t>selección</a:t>
            </a:r>
            <a:r>
              <a:rPr lang="es-VE" sz="2000" dirty="0" smtClean="0">
                <a:latin typeface="Comic Sans MS" pitchFamily="66" charset="0"/>
              </a:rPr>
              <a:t> del nicho particular 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Por las necesidades de los microorganismos 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Por las necesidades del hospedero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3" name="4 CuadroTexto"/>
          <p:cNvSpPr txBox="1"/>
          <p:nvPr/>
        </p:nvSpPr>
        <p:spPr>
          <a:xfrm>
            <a:off x="65532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09800" y="1600200"/>
            <a:ext cx="480131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2800" dirty="0">
                <a:latin typeface="Comic Sans MS" pitchFamily="66" charset="0"/>
              </a:rPr>
              <a:t>C</a:t>
            </a:r>
            <a:r>
              <a:rPr lang="es-VE" sz="2800" dirty="0" smtClean="0">
                <a:latin typeface="Comic Sans MS" pitchFamily="66" charset="0"/>
              </a:rPr>
              <a:t>omposición </a:t>
            </a:r>
            <a:r>
              <a:rPr lang="es-VE" sz="2800" dirty="0">
                <a:latin typeface="Comic Sans MS" pitchFamily="66" charset="0"/>
              </a:rPr>
              <a:t>del microbiota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999821" y="4267200"/>
            <a:ext cx="5144357" cy="830997"/>
          </a:xfrm>
          <a:prstGeom prst="rect">
            <a:avLst/>
          </a:prstGeom>
          <a:noFill/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Co-evolución mamíferos- microbios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desde hace millones de años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381000" y="411174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381000" y="845403"/>
            <a:ext cx="1105302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Introducción 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ComposiciónUbicación</a:t>
            </a:r>
            <a:endParaRPr lang="es-VE" sz="12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9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/>
          <p:nvPr/>
        </p:nvSpPr>
        <p:spPr>
          <a:xfrm>
            <a:off x="65532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151608" y="1580735"/>
            <a:ext cx="480131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2800" dirty="0">
                <a:latin typeface="Comic Sans MS" pitchFamily="66" charset="0"/>
              </a:rPr>
              <a:t>C</a:t>
            </a:r>
            <a:r>
              <a:rPr lang="es-VE" sz="2800" dirty="0" smtClean="0">
                <a:latin typeface="Comic Sans MS" pitchFamily="66" charset="0"/>
              </a:rPr>
              <a:t>omposición </a:t>
            </a:r>
            <a:r>
              <a:rPr lang="es-VE" sz="2800" dirty="0">
                <a:latin typeface="Comic Sans MS" pitchFamily="66" charset="0"/>
              </a:rPr>
              <a:t>del microbiota </a:t>
            </a:r>
          </a:p>
        </p:txBody>
      </p:sp>
      <p:sp>
        <p:nvSpPr>
          <p:cNvPr id="7" name="1 CuadroTexto"/>
          <p:cNvSpPr txBox="1"/>
          <p:nvPr/>
        </p:nvSpPr>
        <p:spPr>
          <a:xfrm>
            <a:off x="381000" y="411174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381000" y="845403"/>
            <a:ext cx="1105302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Introducción 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err="1" smtClean="0">
                <a:latin typeface="Comic Sans MS" pitchFamily="66" charset="0"/>
              </a:rPr>
              <a:t>ComposiciónUbicación</a:t>
            </a:r>
            <a:endParaRPr lang="es-VE" sz="1200" b="1" dirty="0" smtClean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600200" y="2438400"/>
            <a:ext cx="6001964" cy="25545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análisis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metagenómico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genoma</a:t>
            </a:r>
            <a:r>
              <a:rPr lang="en-US" sz="2000" dirty="0" smtClean="0">
                <a:latin typeface="Comic Sans MS" pitchFamily="66" charset="0"/>
              </a:rPr>
              <a:t> intestinal</a:t>
            </a:r>
          </a:p>
          <a:p>
            <a:r>
              <a:rPr lang="en-US" sz="2000" dirty="0" err="1" smtClean="0">
                <a:latin typeface="Comic Sans MS" pitchFamily="66" charset="0"/>
              </a:rPr>
              <a:t>completo</a:t>
            </a:r>
            <a:r>
              <a:rPr lang="en-US" sz="2000" dirty="0" smtClean="0">
                <a:latin typeface="Comic Sans MS" pitchFamily="66" charset="0"/>
              </a:rPr>
              <a:t> se ha </a:t>
            </a:r>
            <a:r>
              <a:rPr lang="en-US" sz="2000" dirty="0" err="1" smtClean="0">
                <a:latin typeface="Comic Sans MS" pitchFamily="66" charset="0"/>
              </a:rPr>
              <a:t>podido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identificar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b="1" dirty="0" smtClean="0">
                <a:latin typeface="Comic Sans MS" pitchFamily="66" charset="0"/>
              </a:rPr>
              <a:t>2172 </a:t>
            </a:r>
            <a:r>
              <a:rPr lang="en-US" sz="2000" b="1" dirty="0" err="1" smtClean="0">
                <a:latin typeface="Comic Sans MS" pitchFamily="66" charset="0"/>
              </a:rPr>
              <a:t>especies</a:t>
            </a:r>
            <a:endParaRPr lang="en-US" sz="2000" b="1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en </a:t>
            </a:r>
            <a:r>
              <a:rPr lang="en-US" sz="2000" dirty="0" err="1" smtClean="0">
                <a:latin typeface="Comic Sans MS" pitchFamily="66" charset="0"/>
              </a:rPr>
              <a:t>humanos</a:t>
            </a:r>
            <a:r>
              <a:rPr lang="en-US" sz="2000" dirty="0" smtClean="0">
                <a:latin typeface="Comic Sans MS" pitchFamily="66" charset="0"/>
              </a:rPr>
              <a:t> en </a:t>
            </a:r>
            <a:r>
              <a:rPr lang="en-US" sz="2000" b="1" dirty="0" smtClean="0">
                <a:latin typeface="Comic Sans MS" pitchFamily="66" charset="0"/>
              </a:rPr>
              <a:t>12 phyla</a:t>
            </a:r>
            <a:r>
              <a:rPr lang="en-US" sz="2000" dirty="0" smtClean="0">
                <a:latin typeface="Comic Sans MS" pitchFamily="66" charset="0"/>
              </a:rPr>
              <a:t>, </a:t>
            </a:r>
            <a:r>
              <a:rPr lang="en-US" sz="2000" b="1" dirty="0" smtClean="0">
                <a:latin typeface="Comic Sans MS" pitchFamily="66" charset="0"/>
              </a:rPr>
              <a:t>93,5%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comprenden</a:t>
            </a:r>
            <a:r>
              <a:rPr lang="en-US" sz="2000" dirty="0" smtClean="0">
                <a:latin typeface="Comic Sans MS" pitchFamily="66" charset="0"/>
              </a:rPr>
              <a:t>: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pPr algn="ctr"/>
            <a:r>
              <a:rPr lang="en-US" sz="2000" dirty="0" smtClean="0">
                <a:latin typeface="Comic Sans MS" pitchFamily="66" charset="0"/>
              </a:rPr>
              <a:t>FIRMICUTES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BACTEROIDETES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ACTINOBACTERIAS</a:t>
            </a:r>
          </a:p>
          <a:p>
            <a:pPr algn="ctr"/>
            <a:r>
              <a:rPr lang="en-US" sz="2000" dirty="0" smtClean="0">
                <a:latin typeface="Comic Sans MS" pitchFamily="66" charset="0"/>
              </a:rPr>
              <a:t>PROTEOBACTERIAS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524000" y="5334000"/>
            <a:ext cx="6056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Thursby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N.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Juge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Introduction to human gut microbiota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Biochemical J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; 474Ñ1823-36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9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670474" y="2189079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1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502159" y="2967335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1371600" y="3779351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470099" y="4564905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52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imena\Desktop\hmptree13_nl_bb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943" y="671845"/>
            <a:ext cx="6858000" cy="5829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248400" y="86205"/>
            <a:ext cx="220445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Complejidad….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07943" y="6576627"/>
            <a:ext cx="299104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http://huttenhower.sph.harvard.edu/metaphlan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771235" y="6592016"/>
            <a:ext cx="2358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95664" y="86206"/>
            <a:ext cx="5091173" cy="461665"/>
          </a:xfrm>
          <a:prstGeom prst="rect">
            <a:avLst/>
          </a:prstGeom>
          <a:solidFill>
            <a:srgbClr val="FFD9B3"/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Diversidad del Microbiota Humano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 rot="1339002">
            <a:off x="4096421" y="2884365"/>
            <a:ext cx="1633781" cy="338554"/>
          </a:xfrm>
          <a:prstGeom prst="rect">
            <a:avLst/>
          </a:prstGeom>
          <a:solidFill>
            <a:srgbClr val="F0CE78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Actinobacteria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 rot="4675136">
            <a:off x="4964731" y="3522929"/>
            <a:ext cx="1556836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Bacteroidetes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 rot="4431124">
            <a:off x="3089831" y="3829694"/>
            <a:ext cx="133241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itchFamily="66" charset="0"/>
              </a:rPr>
              <a:t>Firmicutes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 rot="18875498">
            <a:off x="4237127" y="4670422"/>
            <a:ext cx="1643399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itchFamily="66" charset="0"/>
              </a:rPr>
              <a:t>Proteobacteria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07943" y="671845"/>
            <a:ext cx="1429072" cy="852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 CuadroTexto"/>
          <p:cNvSpPr txBox="1"/>
          <p:nvPr/>
        </p:nvSpPr>
        <p:spPr>
          <a:xfrm>
            <a:off x="917443" y="713201"/>
            <a:ext cx="1810072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s-VE" sz="2200" dirty="0" smtClean="0">
                <a:latin typeface="Comic Sans MS" pitchFamily="66" charset="0"/>
              </a:rPr>
              <a:t>Un mapa de diversidad</a:t>
            </a:r>
            <a:endParaRPr lang="es-VE" sz="2200" b="1" dirty="0"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94015" y="3962400"/>
            <a:ext cx="762000" cy="526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 CuadroTexto"/>
          <p:cNvSpPr txBox="1"/>
          <p:nvPr/>
        </p:nvSpPr>
        <p:spPr>
          <a:xfrm>
            <a:off x="1319759" y="4004897"/>
            <a:ext cx="1038587" cy="2616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Comensales</a:t>
            </a:r>
            <a:endParaRPr lang="es-VE" sz="1100" dirty="0">
              <a:latin typeface="Comic Sans MS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1326771" y="4195924"/>
            <a:ext cx="1038587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itchFamily="66" charset="0"/>
              </a:rPr>
              <a:t>Patógenos</a:t>
            </a:r>
          </a:p>
          <a:p>
            <a:r>
              <a:rPr lang="es-VE" sz="1100" dirty="0" smtClean="0">
                <a:latin typeface="Comic Sans MS" pitchFamily="66" charset="0"/>
              </a:rPr>
              <a:t>potenciales</a:t>
            </a:r>
            <a:endParaRPr lang="es-VE" sz="1100" dirty="0"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107943" y="4559182"/>
            <a:ext cx="1048072" cy="280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1 CuadroTexto"/>
          <p:cNvSpPr txBox="1"/>
          <p:nvPr/>
        </p:nvSpPr>
        <p:spPr>
          <a:xfrm>
            <a:off x="1022791" y="4587710"/>
            <a:ext cx="1339114" cy="2616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Phyla</a:t>
            </a:r>
            <a:r>
              <a:rPr lang="es-VE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abundantes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107943" y="5410200"/>
            <a:ext cx="1429072" cy="133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 CuadroTexto"/>
          <p:cNvSpPr txBox="1"/>
          <p:nvPr/>
        </p:nvSpPr>
        <p:spPr>
          <a:xfrm>
            <a:off x="914400" y="5310937"/>
            <a:ext cx="1810072" cy="2616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Phyla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menos abundantes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D:\Mis Documentos\EN PROCESO 2013-2014\DIGESTIVO 2014\POSGRADO 2014\TEMAS DIGESTIVO\MICROBIOMA\MICROBIOTA IMAGENES\microbiome_preview_660px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7000" contras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192" y="157162"/>
            <a:ext cx="6286500" cy="65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019098" y="668865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7959" y="4526243"/>
            <a:ext cx="153118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Intestino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213153" y="3151209"/>
            <a:ext cx="601447" cy="400110"/>
          </a:xfrm>
          <a:prstGeom prst="rect">
            <a:avLst/>
          </a:prstGeom>
          <a:solidFill>
            <a:srgbClr val="00B050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Piel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934200" y="4851839"/>
            <a:ext cx="1382110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Tracto </a:t>
            </a:r>
          </a:p>
          <a:p>
            <a:r>
              <a:rPr lang="es-VE" sz="2000" dirty="0" smtClean="0">
                <a:latin typeface="Comic Sans MS" pitchFamily="66" charset="0"/>
              </a:rPr>
              <a:t>urogenital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287278" y="107283"/>
            <a:ext cx="2398002" cy="757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Humano</a:t>
            </a:r>
            <a:endParaRPr lang="es-VE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73974" y="552353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528100" y="3155184"/>
            <a:ext cx="1087497" cy="2738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77678" y="2751099"/>
            <a:ext cx="1326004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Estómago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579503" y="5060231"/>
            <a:ext cx="1143002" cy="1213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6172200" y="1664621"/>
            <a:ext cx="1306818" cy="3927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6172200" y="3657600"/>
            <a:ext cx="871536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7209880" y="1006614"/>
            <a:ext cx="1893656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Boca, faringe, </a:t>
            </a:r>
          </a:p>
          <a:p>
            <a:r>
              <a:rPr lang="es-VE" sz="2000" dirty="0" smtClean="0">
                <a:latin typeface="Comic Sans MS" pitchFamily="66" charset="0"/>
              </a:rPr>
              <a:t>vías aéreas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6172200" y="5638800"/>
            <a:ext cx="76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1629147" y="927539"/>
            <a:ext cx="1342653" cy="1434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2971800" y="927539"/>
            <a:ext cx="304800" cy="11298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179755" y="854573"/>
            <a:ext cx="935559" cy="51702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Rectángulo"/>
          <p:cNvSpPr/>
          <p:nvPr/>
        </p:nvSpPr>
        <p:spPr>
          <a:xfrm>
            <a:off x="1486222" y="173734"/>
            <a:ext cx="2388808" cy="757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47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3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es-VE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 CuadroTexto"/>
          <p:cNvSpPr txBox="1"/>
          <p:nvPr/>
        </p:nvSpPr>
        <p:spPr>
          <a:xfrm>
            <a:off x="32532" y="987003"/>
            <a:ext cx="1388113" cy="11387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Ubicación</a:t>
            </a:r>
          </a:p>
          <a:p>
            <a:r>
              <a:rPr lang="es-VE" sz="1600" b="1" dirty="0">
                <a:latin typeface="Comic Sans MS" pitchFamily="66" charset="0"/>
              </a:rPr>
              <a:t>C</a:t>
            </a:r>
            <a:r>
              <a:rPr lang="es-VE" sz="1600" b="1" dirty="0" smtClean="0">
                <a:latin typeface="Comic Sans MS" pitchFamily="66" charset="0"/>
              </a:rPr>
              <a:t>omposición</a:t>
            </a:r>
            <a:r>
              <a:rPr lang="es-VE" sz="1200" b="1" dirty="0" smtClean="0">
                <a:latin typeface="Comic Sans MS" pitchFamily="66" charset="0"/>
              </a:rPr>
              <a:t> </a:t>
            </a:r>
            <a:endParaRPr lang="es-VE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56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2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the-human-microbiome-the-undiscovered-country-5-7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36" t="18191" r="20731" b="8554"/>
          <a:stretch/>
        </p:blipFill>
        <p:spPr bwMode="auto">
          <a:xfrm>
            <a:off x="1694046" y="723208"/>
            <a:ext cx="5755908" cy="490035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705600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477434" y="5775267"/>
            <a:ext cx="5975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Dethlefsen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An ecological and evolutionary perspective on human-microbe mutualism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disease.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; 447:812-818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635896" y="1124744"/>
            <a:ext cx="43204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Rectángulo"/>
          <p:cNvSpPr/>
          <p:nvPr/>
        </p:nvSpPr>
        <p:spPr>
          <a:xfrm>
            <a:off x="2771800" y="2240868"/>
            <a:ext cx="360040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0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2895600" y="971490"/>
            <a:ext cx="744114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Boca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209800" y="2114490"/>
            <a:ext cx="601447" cy="400110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Piel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447800" y="3660166"/>
            <a:ext cx="813043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Colon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771800" y="3524424"/>
            <a:ext cx="388640" cy="167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Rectángulo"/>
          <p:cNvSpPr/>
          <p:nvPr/>
        </p:nvSpPr>
        <p:spPr>
          <a:xfrm>
            <a:off x="6228184" y="2348880"/>
            <a:ext cx="64807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Rectángulo"/>
          <p:cNvSpPr/>
          <p:nvPr/>
        </p:nvSpPr>
        <p:spPr>
          <a:xfrm>
            <a:off x="6367370" y="3608140"/>
            <a:ext cx="508886" cy="190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6297777" y="4668802"/>
            <a:ext cx="50888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7171158" y="2873414"/>
            <a:ext cx="1136850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Esófago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071612" y="4038600"/>
            <a:ext cx="1326004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Estómago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796136" y="4509120"/>
            <a:ext cx="803425" cy="338554"/>
          </a:xfrm>
          <a:prstGeom prst="rect">
            <a:avLst/>
          </a:prstGeom>
          <a:solidFill>
            <a:srgbClr val="739BCB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Vagina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131840" y="4819421"/>
            <a:ext cx="1289199" cy="400110"/>
          </a:xfrm>
          <a:prstGeom prst="rect">
            <a:avLst/>
          </a:prstGeom>
          <a:solidFill>
            <a:srgbClr val="0099CC"/>
          </a:solidFill>
        </p:spPr>
        <p:txBody>
          <a:bodyPr wrap="none" rtlCol="0">
            <a:spAutoFit/>
          </a:bodyPr>
          <a:lstStyle/>
          <a:p>
            <a:r>
              <a:rPr lang="es-VE" sz="2000" b="1" dirty="0" err="1" smtClean="0"/>
              <a:t>Firmicutes</a:t>
            </a:r>
            <a:endParaRPr lang="es-VE" sz="20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358842" y="4806709"/>
            <a:ext cx="1649875" cy="400110"/>
          </a:xfrm>
          <a:prstGeom prst="rect">
            <a:avLst/>
          </a:prstGeom>
          <a:solidFill>
            <a:srgbClr val="FF5B5F"/>
          </a:solidFill>
        </p:spPr>
        <p:txBody>
          <a:bodyPr wrap="none" rtlCol="0">
            <a:spAutoFit/>
          </a:bodyPr>
          <a:lstStyle/>
          <a:p>
            <a:r>
              <a:rPr lang="es-VE" sz="2000" b="1" dirty="0" err="1" smtClean="0"/>
              <a:t>Bacteroidetes</a:t>
            </a:r>
            <a:endParaRPr lang="es-VE" sz="2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477434" y="2937190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solidFill>
                  <a:srgbClr val="004A48"/>
                </a:solidFill>
                <a:latin typeface="Comic Sans MS" panose="030F0702030302020204" pitchFamily="66" charset="0"/>
              </a:rPr>
              <a:t>Actinobacteria</a:t>
            </a:r>
            <a:endParaRPr lang="es-VE" sz="1200" b="1" dirty="0">
              <a:solidFill>
                <a:srgbClr val="004A48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448249" y="2564904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>
                <a:solidFill>
                  <a:srgbClr val="102640"/>
                </a:solidFill>
                <a:latin typeface="Comic Sans MS" panose="030F0702030302020204" pitchFamily="66" charset="0"/>
              </a:rPr>
              <a:t>Proteobacteria</a:t>
            </a:r>
            <a:endParaRPr lang="es-VE" sz="1200" b="1" dirty="0">
              <a:solidFill>
                <a:srgbClr val="10264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170579" y="235450"/>
            <a:ext cx="509272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Phyla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bacterianos en diferentes nichos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67370" y="952560"/>
            <a:ext cx="724910" cy="1288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6491184" y="918800"/>
            <a:ext cx="1699066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err="1" smtClean="0">
                <a:latin typeface="Comic Sans MS" pitchFamily="66" charset="0"/>
              </a:rPr>
              <a:t>Firmicutes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Bacteroidetes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Actinobacteria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Proteobacteria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Otros </a:t>
            </a:r>
            <a:r>
              <a:rPr lang="es-VE" sz="1600" dirty="0" err="1" smtClean="0">
                <a:latin typeface="Comic Sans MS" pitchFamily="66" charset="0"/>
              </a:rPr>
              <a:t>phyla</a:t>
            </a:r>
            <a:endParaRPr lang="es-VE" sz="1600" dirty="0">
              <a:latin typeface="Comic Sans MS" pitchFamily="66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 flipH="1">
            <a:off x="6331202" y="1066800"/>
            <a:ext cx="1457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flipH="1">
            <a:off x="6324600" y="1295400"/>
            <a:ext cx="1538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6324600" y="1596714"/>
            <a:ext cx="1603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1023 Conector recto"/>
          <p:cNvCxnSpPr/>
          <p:nvPr/>
        </p:nvCxnSpPr>
        <p:spPr>
          <a:xfrm flipH="1">
            <a:off x="6331202" y="1844824"/>
            <a:ext cx="1457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1026 Conector recto"/>
          <p:cNvCxnSpPr/>
          <p:nvPr/>
        </p:nvCxnSpPr>
        <p:spPr>
          <a:xfrm flipH="1">
            <a:off x="6316560" y="2132856"/>
            <a:ext cx="1604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1 CuadroTexto"/>
          <p:cNvSpPr txBox="1"/>
          <p:nvPr/>
        </p:nvSpPr>
        <p:spPr>
          <a:xfrm>
            <a:off x="152400" y="130940"/>
            <a:ext cx="627095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IA1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2" name="1 CuadroTexto"/>
          <p:cNvSpPr txBox="1"/>
          <p:nvPr/>
        </p:nvSpPr>
        <p:spPr>
          <a:xfrm>
            <a:off x="142478" y="608455"/>
            <a:ext cx="1105302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smtClean="0">
                <a:latin typeface="Comic Sans MS" pitchFamily="66" charset="0"/>
              </a:rPr>
              <a:t>Ubicación</a:t>
            </a:r>
          </a:p>
          <a:p>
            <a:r>
              <a:rPr lang="es-VE" sz="1200" b="1" dirty="0">
                <a:latin typeface="Comic Sans MS" pitchFamily="66" charset="0"/>
              </a:rPr>
              <a:t>C</a:t>
            </a:r>
            <a:r>
              <a:rPr lang="es-VE" sz="1200" b="1" dirty="0" smtClean="0">
                <a:latin typeface="Comic Sans MS" pitchFamily="66" charset="0"/>
              </a:rPr>
              <a:t>omposición </a:t>
            </a:r>
            <a:endParaRPr lang="es-VE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13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5" grpId="0" animBg="1"/>
      <p:bldP spid="16" grpId="0" animBg="1"/>
      <p:bldP spid="18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05600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46916" y="6184165"/>
            <a:ext cx="5628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Dethlefsen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An ecological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evolutionary perspective on human-microbe mutualism and disease.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2007;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447:812-818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1 CuadroTexto"/>
          <p:cNvSpPr txBox="1"/>
          <p:nvPr/>
        </p:nvSpPr>
        <p:spPr>
          <a:xfrm>
            <a:off x="143485" y="332716"/>
            <a:ext cx="620683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28800" y="1414521"/>
            <a:ext cx="6064840" cy="4339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Distintos</a:t>
            </a:r>
            <a:r>
              <a:rPr lang="en-US" sz="1600" dirty="0" smtClean="0">
                <a:latin typeface="Comic Sans MS" panose="030F0702030302020204" pitchFamily="66" charset="0"/>
              </a:rPr>
              <a:t> phyla </a:t>
            </a:r>
            <a:r>
              <a:rPr lang="en-US" sz="1600" dirty="0">
                <a:latin typeface="Comic Sans MS" panose="030F0702030302020204" pitchFamily="66" charset="0"/>
              </a:rPr>
              <a:t>para </a:t>
            </a:r>
            <a:r>
              <a:rPr lang="en-US" sz="1600" dirty="0" err="1">
                <a:latin typeface="Comic Sans MS" panose="030F0702030302020204" pitchFamily="66" charset="0"/>
              </a:rPr>
              <a:t>cada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latin typeface="Comic Sans MS" panose="030F0702030302020204" pitchFamily="66" charset="0"/>
              </a:rPr>
              <a:t>sitio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(aprox. a nivel de especies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basado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análisis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secuencia</a:t>
            </a:r>
            <a:r>
              <a:rPr lang="en-US" sz="1600" dirty="0" smtClean="0">
                <a:latin typeface="Comic Sans MS" panose="030F0702030302020204" pitchFamily="66" charset="0"/>
              </a:rPr>
              <a:t> del gen 16S </a:t>
            </a:r>
            <a:r>
              <a:rPr lang="en-US" sz="1600" dirty="0" err="1" smtClean="0">
                <a:latin typeface="Comic Sans MS" panose="030F0702030302020204" pitchFamily="66" charset="0"/>
              </a:rPr>
              <a:t>rRNA</a:t>
            </a:r>
            <a:r>
              <a:rPr lang="en-US" sz="1600" dirty="0" smtClean="0">
                <a:latin typeface="Comic Sans MS" panose="030F0702030302020204" pitchFamily="66" charset="0"/>
              </a:rPr>
              <a:t>)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individuo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Existen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más</a:t>
            </a:r>
            <a:r>
              <a:rPr lang="en-US" sz="1600" dirty="0" smtClean="0">
                <a:latin typeface="Comic Sans MS" panose="030F0702030302020204" pitchFamily="66" charset="0"/>
              </a:rPr>
              <a:t> de 50 phyla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pero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comunidades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microbianas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humanas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están</a:t>
            </a:r>
            <a:r>
              <a:rPr lang="en-US" sz="1600" dirty="0" smtClean="0">
                <a:latin typeface="Comic Sans MS" panose="030F0702030302020204" pitchFamily="66" charset="0"/>
              </a:rPr>
              <a:t> en mucho </a:t>
            </a:r>
            <a:r>
              <a:rPr lang="en-US" sz="1600" dirty="0" err="1" smtClean="0">
                <a:latin typeface="Comic Sans MS" panose="030F0702030302020204" pitchFamily="66" charset="0"/>
              </a:rPr>
              <a:t>dominadas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4 phyla.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latin typeface="Comic Sans MS" panose="030F0702030302020204" pitchFamily="66" charset="0"/>
              </a:rPr>
              <a:t>relativa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abundancia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latin typeface="Comic Sans MS" panose="030F0702030302020204" pitchFamily="66" charset="0"/>
              </a:rPr>
              <a:t>estos</a:t>
            </a:r>
            <a:r>
              <a:rPr lang="en-US" sz="1600" dirty="0" smtClean="0">
                <a:latin typeface="Comic Sans MS" panose="030F0702030302020204" pitchFamily="66" charset="0"/>
              </a:rPr>
              <a:t> phyla </a:t>
            </a:r>
            <a:r>
              <a:rPr lang="en-US" sz="1600" dirty="0" err="1" smtClean="0">
                <a:latin typeface="Comic Sans MS" panose="030F0702030302020204" pitchFamily="66" charset="0"/>
              </a:rPr>
              <a:t>tiende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consistente</a:t>
            </a:r>
            <a:r>
              <a:rPr lang="en-US" sz="1600" b="1" dirty="0" smtClean="0">
                <a:latin typeface="Comic Sans MS" panose="030F0702030302020204" pitchFamily="66" charset="0"/>
              </a:rPr>
              <a:t> en los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individuos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pPr marL="182563"/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casi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todos</a:t>
            </a:r>
            <a:r>
              <a:rPr lang="en-US" sz="1600" dirty="0" smtClean="0">
                <a:latin typeface="Comic Sans MS" panose="030F0702030302020204" pitchFamily="66" charset="0"/>
              </a:rPr>
              <a:t> los humanos </a:t>
            </a:r>
            <a:r>
              <a:rPr lang="en-US" sz="1600" dirty="0" err="1" smtClean="0">
                <a:latin typeface="Comic Sans MS" panose="030F0702030302020204" pitchFamily="66" charset="0"/>
              </a:rPr>
              <a:t>estudiados</a:t>
            </a:r>
            <a:r>
              <a:rPr lang="en-US" sz="1600" dirty="0" smtClean="0">
                <a:latin typeface="Comic Sans MS" panose="030F0702030302020204" pitchFamily="66" charset="0"/>
              </a:rPr>
              <a:t> hasta </a:t>
            </a:r>
            <a:r>
              <a:rPr lang="en-US" sz="1600" dirty="0" err="1" smtClean="0">
                <a:latin typeface="Comic Sans MS" panose="030F0702030302020204" pitchFamily="66" charset="0"/>
              </a:rPr>
              <a:t>ahora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Bacteroidetes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Firmicutes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predominan</a:t>
            </a:r>
            <a:r>
              <a:rPr lang="en-US" sz="1600" b="1" dirty="0" smtClean="0">
                <a:latin typeface="Comic Sans MS" panose="030F0702030302020204" pitchFamily="66" charset="0"/>
              </a:rPr>
              <a:t> en el colon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182563"/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cambio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smtClean="0">
                <a:latin typeface="Comic Sans MS" panose="030F0702030302020204" pitchFamily="66" charset="0"/>
              </a:rPr>
              <a:t>el </a:t>
            </a:r>
            <a:r>
              <a:rPr lang="en-US" sz="1600" b="1" dirty="0" smtClean="0">
                <a:latin typeface="Comic Sans MS" panose="030F0702030302020204" pitchFamily="66" charset="0"/>
              </a:rPr>
              <a:t>microbiota </a:t>
            </a:r>
            <a:r>
              <a:rPr lang="en-US" sz="1600" b="1" dirty="0" smtClean="0">
                <a:latin typeface="Comic Sans MS" panose="030F0702030302020204" pitchFamily="66" charset="0"/>
              </a:rPr>
              <a:t>vaginal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más</a:t>
            </a:r>
            <a:r>
              <a:rPr lang="en-US" sz="1600" b="1" dirty="0" smtClean="0">
                <a:latin typeface="Comic Sans MS" panose="030F0702030302020204" pitchFamily="66" charset="0"/>
              </a:rPr>
              <a:t> variabl</a:t>
            </a:r>
            <a:r>
              <a:rPr lang="en-US" sz="1600" dirty="0" smtClean="0">
                <a:latin typeface="Comic Sans MS" panose="030F0702030302020204" pitchFamily="66" charset="0"/>
              </a:rPr>
              <a:t>e; </a:t>
            </a:r>
            <a:r>
              <a:rPr lang="en-US" sz="1600" dirty="0" smtClean="0">
                <a:latin typeface="Comic Sans MS" panose="030F0702030302020204" pitchFamily="66" charset="0"/>
              </a:rPr>
              <a:t>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mayoría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mujeres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predominan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Firmicutes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latin typeface="Comic Sans MS" panose="030F0702030302020204" pitchFamily="66" charset="0"/>
              </a:rPr>
              <a:t>minoria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predominan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Actinobacteria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Un </a:t>
            </a:r>
            <a:r>
              <a:rPr lang="en-US" sz="1600" dirty="0" err="1" smtClean="0">
                <a:latin typeface="Comic Sans MS" panose="030F0702030302020204" pitchFamily="66" charset="0"/>
              </a:rPr>
              <a:t>estimado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smtClean="0">
                <a:latin typeface="Comic Sans MS" panose="030F0702030302020204" pitchFamily="66" charset="0"/>
              </a:rPr>
              <a:t>20–80</a:t>
            </a:r>
            <a:r>
              <a:rPr lang="en-US" sz="1600" b="1" dirty="0">
                <a:latin typeface="Comic Sans MS" panose="030F0702030302020204" pitchFamily="66" charset="0"/>
              </a:rPr>
              <a:t>%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filotipo</a:t>
            </a:r>
            <a:r>
              <a:rPr lang="en-US" sz="1600" dirty="0" err="1" smtClean="0">
                <a:latin typeface="Comic Sans MS" panose="030F0702030302020204" pitchFamily="66" charset="0"/>
              </a:rPr>
              <a:t>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600" dirty="0" smtClean="0">
                <a:latin typeface="Comic Sans MS" panose="030F0702030302020204" pitchFamily="66" charset="0"/>
              </a:rPr>
              <a:t> a humanos (</a:t>
            </a:r>
            <a:r>
              <a:rPr lang="en-US" sz="1600" dirty="0" err="1" smtClean="0">
                <a:latin typeface="Comic Sans MS" panose="030F0702030302020204" pitchFamily="66" charset="0"/>
              </a:rPr>
              <a:t>dependiendo</a:t>
            </a:r>
            <a:r>
              <a:rPr lang="en-US" sz="1600" dirty="0" smtClean="0">
                <a:latin typeface="Comic Sans MS" panose="030F0702030302020204" pitchFamily="66" charset="0"/>
              </a:rPr>
              <a:t> del habitat) </a:t>
            </a:r>
            <a:r>
              <a:rPr lang="en-US" sz="1600" dirty="0" smtClean="0">
                <a:latin typeface="Comic Sans MS" panose="030F0702030302020204" pitchFamily="66" charset="0"/>
              </a:rPr>
              <a:t>ha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eludido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cultivo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981200" y="440141"/>
            <a:ext cx="541020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omic Sans MS" panose="030F0702030302020204" pitchFamily="66" charset="0"/>
              </a:rPr>
              <a:t>Distribuciones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sitio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específicos</a:t>
            </a:r>
            <a:r>
              <a:rPr lang="en-US" sz="2400" dirty="0" smtClean="0">
                <a:latin typeface="Comic Sans MS" panose="030F0702030302020204" pitchFamily="66" charset="0"/>
              </a:rPr>
              <a:t> de phyla </a:t>
            </a:r>
            <a:r>
              <a:rPr lang="en-US" sz="24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2400" dirty="0" smtClean="0">
                <a:latin typeface="Comic Sans MS" panose="030F0702030302020204" pitchFamily="66" charset="0"/>
              </a:rPr>
              <a:t> en humanos </a:t>
            </a:r>
            <a:r>
              <a:rPr lang="en-US" sz="2400" dirty="0" err="1" smtClean="0">
                <a:latin typeface="Comic Sans MS" panose="030F0702030302020204" pitchFamily="66" charset="0"/>
              </a:rPr>
              <a:t>sanos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143484" y="763306"/>
            <a:ext cx="122811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Ubicación</a:t>
            </a:r>
          </a:p>
          <a:p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omposición 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0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660232" y="659973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17230" y="404664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717230" y="2708920"/>
            <a:ext cx="50405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4821686" y="404664"/>
            <a:ext cx="50405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Rectángulo"/>
          <p:cNvSpPr/>
          <p:nvPr/>
        </p:nvSpPr>
        <p:spPr>
          <a:xfrm>
            <a:off x="4605662" y="3365217"/>
            <a:ext cx="720080" cy="351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13493"/>
            <a:ext cx="7653599" cy="5345507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744744" y="6158871"/>
            <a:ext cx="5921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JE.Belizario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Napolitano. 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microbiomes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roles in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dysbiosis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novel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therapeutic</a:t>
            </a:r>
            <a:r>
              <a:rPr lang="es-VE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r>
              <a:rPr lang="es-VE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Frontiers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;6:Nº1050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406648" y="103146"/>
            <a:ext cx="362792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Distribución taxonómica, prevalencia y abundancia de </a:t>
            </a:r>
            <a:r>
              <a:rPr lang="es-VE" sz="1600" dirty="0" err="1" smtClean="0">
                <a:latin typeface="Comic Sans MS" panose="030F0702030302020204" pitchFamily="66" charset="0"/>
              </a:rPr>
              <a:t>taxa</a:t>
            </a:r>
            <a:r>
              <a:rPr lang="es-VE" sz="1600" dirty="0" smtClean="0">
                <a:latin typeface="Comic Sans MS" panose="030F0702030302020204" pitchFamily="66" charset="0"/>
              </a:rPr>
              <a:t> microbiana en cuerpo humano sano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027438" y="2852936"/>
            <a:ext cx="1348446" cy="326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4605662" y="1205936"/>
            <a:ext cx="1304694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605662" y="3016064"/>
            <a:ext cx="1688976" cy="328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4605662" y="4648200"/>
            <a:ext cx="1699491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4658603" y="1399577"/>
            <a:ext cx="1826351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Microbioma Oral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522935" y="3088198"/>
            <a:ext cx="2240026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Microbioma Placenta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604951" y="4665133"/>
            <a:ext cx="198005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Microbioma Vagina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895077" y="4502005"/>
            <a:ext cx="1348446" cy="326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1873489" y="2663745"/>
            <a:ext cx="134844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Microbioma 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Intest</a:t>
            </a:r>
            <a:r>
              <a:rPr lang="es-VE" sz="1600" dirty="0" smtClean="0">
                <a:latin typeface="Comic Sans MS" panose="030F0702030302020204" pitchFamily="66" charset="0"/>
              </a:rPr>
              <a:t>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895077" y="4482965"/>
            <a:ext cx="134844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Microbioma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Piel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332238" y="4065746"/>
            <a:ext cx="685800" cy="209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2027438" y="5755922"/>
            <a:ext cx="1676400" cy="233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4604951" y="2708920"/>
            <a:ext cx="990027" cy="247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4941979" y="4405214"/>
            <a:ext cx="1200259" cy="162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258009" y="5871755"/>
            <a:ext cx="503229" cy="208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1901440" y="5717074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Fosa </a:t>
            </a:r>
            <a:r>
              <a:rPr lang="es-VE" sz="1400" dirty="0" err="1" smtClean="0">
                <a:latin typeface="Comic Sans MS" panose="030F0702030302020204" pitchFamily="66" charset="0"/>
              </a:rPr>
              <a:t>antecubital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255277" y="3959573"/>
            <a:ext cx="762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Heces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4696110" y="2572787"/>
            <a:ext cx="1446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Boca: amígdala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814461" y="4321077"/>
            <a:ext cx="1770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Placenta a término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128242" y="5761621"/>
            <a:ext cx="762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Vagina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1431775" y="334180"/>
            <a:ext cx="2120787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dirty="0" err="1">
                <a:latin typeface="Comic Sans MS" panose="030F0702030302020204" pitchFamily="66" charset="0"/>
              </a:rPr>
              <a:t>P</a:t>
            </a:r>
            <a:r>
              <a:rPr lang="es-VE" sz="1400" dirty="0" err="1" smtClean="0">
                <a:latin typeface="Comic Sans MS" panose="030F0702030302020204" pitchFamily="66" charset="0"/>
              </a:rPr>
              <a:t>hylum</a:t>
            </a:r>
            <a:r>
              <a:rPr lang="es-VE" sz="1400" dirty="0" smtClean="0">
                <a:latin typeface="Comic Sans MS" panose="030F0702030302020204" pitchFamily="66" charset="0"/>
              </a:rPr>
              <a:t>/clase y género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7452876" y="1034014"/>
            <a:ext cx="1568519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Estudios clínicos del microbioma </a:t>
            </a:r>
            <a:r>
              <a:rPr lang="es-VE" sz="1400" dirty="0" smtClean="0">
                <a:latin typeface="Comic Sans MS" panose="030F0702030302020204" pitchFamily="66" charset="0"/>
              </a:rPr>
              <a:t>para dilucidar relación entre </a:t>
            </a:r>
            <a:r>
              <a:rPr lang="es-VE" sz="1400" dirty="0" smtClean="0">
                <a:latin typeface="Comic Sans MS" panose="030F0702030302020204" pitchFamily="66" charset="0"/>
              </a:rPr>
              <a:t>microbios y promoción de gran número enfermedades y condiciones patológicas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33" name="1 CuadroTexto"/>
          <p:cNvSpPr txBox="1"/>
          <p:nvPr/>
        </p:nvSpPr>
        <p:spPr>
          <a:xfrm>
            <a:off x="113037" y="134589"/>
            <a:ext cx="620683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4" name="1 CuadroTexto"/>
          <p:cNvSpPr txBox="1"/>
          <p:nvPr/>
        </p:nvSpPr>
        <p:spPr>
          <a:xfrm>
            <a:off x="97468" y="545164"/>
            <a:ext cx="1228115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Ubicación</a:t>
            </a:r>
          </a:p>
          <a:p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omposición 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8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2" grpId="0" animBg="1"/>
      <p:bldP spid="11" grpId="0" animBg="1"/>
      <p:bldP spid="31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imena\Desktop\Skin_Microbiome20169-3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840" b="5828"/>
          <a:stretch/>
        </p:blipFill>
        <p:spPr bwMode="auto">
          <a:xfrm>
            <a:off x="313131" y="969608"/>
            <a:ext cx="5987990" cy="4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ximena\Desktop\Skin_Microbiome20169-3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4098" r="76270" b="70146"/>
          <a:stretch/>
        </p:blipFill>
        <p:spPr bwMode="auto">
          <a:xfrm>
            <a:off x="6301121" y="1551181"/>
            <a:ext cx="2016014" cy="346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80080" y="406713"/>
            <a:ext cx="311495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itchFamily="66" charset="0"/>
              </a:rPr>
              <a:t>Microbiota</a:t>
            </a:r>
            <a:r>
              <a:rPr lang="es-VE" sz="2400" dirty="0" smtClean="0">
                <a:latin typeface="Comic Sans MS" pitchFamily="66" charset="0"/>
              </a:rPr>
              <a:t> de la piel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25802" y="5657472"/>
            <a:ext cx="62923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Proctor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true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trillons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closest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VE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es-VE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en-US" sz="1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1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1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www.actionbioscience.org/genomics/the_human_microbiome.html?print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 rot="16200000">
            <a:off x="-592726" y="1674176"/>
            <a:ext cx="181171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0047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Actinobacteria</a:t>
            </a:r>
            <a:endParaRPr lang="es-VE" b="1" dirty="0">
              <a:solidFill>
                <a:srgbClr val="0047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 rot="16200000">
            <a:off x="-564337" y="3626663"/>
            <a:ext cx="182614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6780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Proteobacteria</a:t>
            </a:r>
            <a:endParaRPr lang="es-VE" b="1" dirty="0">
              <a:solidFill>
                <a:srgbClr val="67803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 rot="5400000">
            <a:off x="5551529" y="3722729"/>
            <a:ext cx="132921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Firmicutes</a:t>
            </a:r>
            <a:endParaRPr lang="es-VE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00892" y="62411"/>
            <a:ext cx="793809" cy="338554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solidFill>
                  <a:prstClr val="white"/>
                </a:solidFill>
                <a:latin typeface="Comic Sans MS" pitchFamily="66" charset="0"/>
              </a:rPr>
              <a:t>IA2 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990600" y="57516"/>
            <a:ext cx="1295400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Composición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9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ximena\Desktop\microbiome-ma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800"/>
          <a:stretch/>
        </p:blipFill>
        <p:spPr bwMode="auto">
          <a:xfrm>
            <a:off x="184667" y="170121"/>
            <a:ext cx="6014160" cy="639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660232" y="659973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380001" y="170121"/>
            <a:ext cx="2484976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latin typeface="Comic Sans MS" pitchFamily="66" charset="0"/>
              </a:rPr>
              <a:t>Microbiota</a:t>
            </a:r>
            <a:r>
              <a:rPr lang="es-VE" sz="2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de la piel</a:t>
            </a:r>
          </a:p>
          <a:p>
            <a:pPr algn="ctr"/>
            <a:r>
              <a:rPr lang="es-VE" dirty="0">
                <a:latin typeface="Comic Sans MS" pitchFamily="66" charset="0"/>
              </a:rPr>
              <a:t>s</a:t>
            </a:r>
            <a:r>
              <a:rPr lang="es-VE" dirty="0" smtClean="0">
                <a:latin typeface="Comic Sans MS" pitchFamily="66" charset="0"/>
              </a:rPr>
              <a:t>egún características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de la piel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296350" y="3723082"/>
            <a:ext cx="27366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La cantidad y </a:t>
            </a:r>
          </a:p>
          <a:p>
            <a:r>
              <a:rPr lang="es-VE" dirty="0" smtClean="0">
                <a:latin typeface="Comic Sans MS" pitchFamily="66" charset="0"/>
              </a:rPr>
              <a:t>proporciones varía </a:t>
            </a:r>
          </a:p>
          <a:p>
            <a:r>
              <a:rPr lang="es-VE" dirty="0" smtClean="0">
                <a:latin typeface="Comic Sans MS" pitchFamily="66" charset="0"/>
              </a:rPr>
              <a:t>por regiones y depende </a:t>
            </a:r>
          </a:p>
          <a:p>
            <a:r>
              <a:rPr lang="es-VE" dirty="0" smtClean="0">
                <a:latin typeface="Comic Sans MS" pitchFamily="66" charset="0"/>
              </a:rPr>
              <a:t>de si la piel es oleosa, </a:t>
            </a:r>
          </a:p>
          <a:p>
            <a:r>
              <a:rPr lang="es-VE" dirty="0" smtClean="0">
                <a:latin typeface="Comic Sans MS" pitchFamily="66" charset="0"/>
              </a:rPr>
              <a:t>seca o húmeda.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99592" y="404664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899592" y="2708920"/>
            <a:ext cx="50405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Rectángulo"/>
          <p:cNvSpPr/>
          <p:nvPr/>
        </p:nvSpPr>
        <p:spPr>
          <a:xfrm>
            <a:off x="5004048" y="404664"/>
            <a:ext cx="50405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Rectángulo"/>
          <p:cNvSpPr/>
          <p:nvPr/>
        </p:nvSpPr>
        <p:spPr>
          <a:xfrm>
            <a:off x="4788024" y="3365217"/>
            <a:ext cx="720080" cy="351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CuadroTexto"/>
          <p:cNvSpPr txBox="1"/>
          <p:nvPr/>
        </p:nvSpPr>
        <p:spPr>
          <a:xfrm>
            <a:off x="903350" y="323364"/>
            <a:ext cx="100059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Espalda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99592" y="2708920"/>
            <a:ext cx="734496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Axila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53007" y="308640"/>
            <a:ext cx="105509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Ombligo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64663" y="3343240"/>
            <a:ext cx="76680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Talón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6427113"/>
            <a:ext cx="421677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VE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492,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S60–S61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December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2012</a:t>
            </a:r>
            <a:r>
              <a:rPr kumimoji="0" lang="es-VE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doi:10.1038/492S60a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 rot="16200000">
            <a:off x="-721190" y="1303951"/>
            <a:ext cx="181171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0047D6"/>
                </a:solidFill>
                <a:latin typeface="Comic Sans MS" panose="030F0702030302020204" pitchFamily="66" charset="0"/>
              </a:rPr>
              <a:t>Actinobacteria</a:t>
            </a:r>
            <a:endParaRPr lang="es-VE" b="1" dirty="0">
              <a:solidFill>
                <a:srgbClr val="0047D6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 rot="16200000">
            <a:off x="-728404" y="3751249"/>
            <a:ext cx="182614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678034"/>
                </a:solidFill>
                <a:latin typeface="Comic Sans MS" panose="030F0702030302020204" pitchFamily="66" charset="0"/>
              </a:rPr>
              <a:t>Proteobacteria</a:t>
            </a:r>
            <a:endParaRPr lang="es-VE" b="1" dirty="0">
              <a:solidFill>
                <a:srgbClr val="678034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 rot="5400000">
            <a:off x="5706506" y="2438641"/>
            <a:ext cx="132921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Firmicutes</a:t>
            </a:r>
            <a:endParaRPr lang="es-VE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39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866900" y="2781141"/>
            <a:ext cx="54102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Se ha </a:t>
            </a:r>
            <a:r>
              <a:rPr lang="en-US" dirty="0" err="1" smtClean="0">
                <a:latin typeface="Comic Sans MS" pitchFamily="66" charset="0"/>
              </a:rPr>
              <a:t>reportado</a:t>
            </a:r>
            <a:r>
              <a:rPr lang="en-US" dirty="0" smtClean="0">
                <a:latin typeface="Comic Sans MS" pitchFamily="66" charset="0"/>
              </a:rPr>
              <a:t> en la </a:t>
            </a:r>
            <a:r>
              <a:rPr lang="en-US" dirty="0" err="1" smtClean="0">
                <a:latin typeface="Comic Sans MS" pitchFamily="66" charset="0"/>
              </a:rPr>
              <a:t>mayoria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publicaciones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la </a:t>
            </a:r>
            <a:r>
              <a:rPr lang="en-US" dirty="0" err="1" smtClean="0">
                <a:latin typeface="Comic Sans MS" pitchFamily="66" charset="0"/>
              </a:rPr>
              <a:t>colonización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bacteriana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comienza</a:t>
            </a:r>
            <a:r>
              <a:rPr lang="en-US" dirty="0" smtClean="0">
                <a:latin typeface="Comic Sans MS" pitchFamily="66" charset="0"/>
              </a:rPr>
              <a:t> al </a:t>
            </a:r>
            <a:r>
              <a:rPr lang="en-US" dirty="0" err="1" smtClean="0">
                <a:latin typeface="Comic Sans MS" pitchFamily="66" charset="0"/>
              </a:rPr>
              <a:t>nacimiento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porque</a:t>
            </a:r>
            <a:r>
              <a:rPr lang="en-US" dirty="0" smtClean="0">
                <a:latin typeface="Comic Sans MS" pitchFamily="66" charset="0"/>
              </a:rPr>
              <a:t> se </a:t>
            </a:r>
            <a:r>
              <a:rPr lang="en-US" dirty="0" err="1" smtClean="0">
                <a:latin typeface="Comic Sans MS" pitchFamily="66" charset="0"/>
              </a:rPr>
              <a:t>consideraba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el </a:t>
            </a:r>
            <a:r>
              <a:rPr lang="en-US" dirty="0" err="1" smtClean="0">
                <a:latin typeface="Comic Sans MS" pitchFamily="66" charset="0"/>
              </a:rPr>
              <a:t>útero</a:t>
            </a:r>
            <a:r>
              <a:rPr lang="en-US" dirty="0" smtClean="0">
                <a:latin typeface="Comic Sans MS" pitchFamily="66" charset="0"/>
              </a:rPr>
              <a:t> era </a:t>
            </a:r>
            <a:r>
              <a:rPr lang="en-US" dirty="0" err="1" smtClean="0">
                <a:latin typeface="Comic Sans MS" pitchFamily="66" charset="0"/>
              </a:rPr>
              <a:t>ambiente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estéril</a:t>
            </a:r>
            <a:endParaRPr lang="en-US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endParaRPr lang="en-US" sz="14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dirty="0" err="1" smtClean="0">
                <a:latin typeface="Comic Sans MS" pitchFamily="66" charset="0"/>
              </a:rPr>
              <a:t>Pero</a:t>
            </a:r>
            <a:r>
              <a:rPr lang="en-US" dirty="0" smtClean="0">
                <a:latin typeface="Comic Sans MS" pitchFamily="66" charset="0"/>
              </a:rPr>
              <a:t> se ha </a:t>
            </a:r>
            <a:r>
              <a:rPr lang="en-US" dirty="0" err="1" smtClean="0">
                <a:latin typeface="Comic Sans MS" pitchFamily="66" charset="0"/>
              </a:rPr>
              <a:t>logrado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identificar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bacterias</a:t>
            </a:r>
            <a:r>
              <a:rPr lang="en-US" dirty="0" smtClean="0">
                <a:latin typeface="Comic Sans MS" pitchFamily="66" charset="0"/>
              </a:rPr>
              <a:t> en placenta, </a:t>
            </a:r>
            <a:r>
              <a:rPr lang="en-US" dirty="0" err="1" smtClean="0">
                <a:latin typeface="Comic Sans MS" pitchFamily="66" charset="0"/>
              </a:rPr>
              <a:t>líquido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amniótico</a:t>
            </a:r>
            <a:r>
              <a:rPr lang="en-US" dirty="0" smtClean="0">
                <a:latin typeface="Comic Sans MS" pitchFamily="66" charset="0"/>
              </a:rPr>
              <a:t> y </a:t>
            </a:r>
            <a:r>
              <a:rPr lang="en-US" dirty="0" err="1" smtClean="0">
                <a:latin typeface="Comic Sans MS" pitchFamily="66" charset="0"/>
              </a:rPr>
              <a:t>meconio</a:t>
            </a:r>
            <a:r>
              <a:rPr lang="en-US" dirty="0" smtClean="0">
                <a:latin typeface="Comic Sans MS" pitchFamily="66" charset="0"/>
              </a:rPr>
              <a:t>!!</a:t>
            </a:r>
          </a:p>
          <a:p>
            <a:pPr marL="173038" indent="-173038">
              <a:buFont typeface="Arial" pitchFamily="34" charset="0"/>
              <a:buChar char="•"/>
            </a:pPr>
            <a:endParaRPr lang="en-US" sz="14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En la placenta hay </a:t>
            </a:r>
            <a:r>
              <a:rPr lang="en-US" dirty="0" err="1" smtClean="0">
                <a:latin typeface="Comic Sans MS" pitchFamily="66" charset="0"/>
              </a:rPr>
              <a:t>comensales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</a:t>
            </a:r>
            <a:r>
              <a:rPr lang="en-US" dirty="0" smtClean="0">
                <a:latin typeface="Comic Sans MS" pitchFamily="66" charset="0"/>
              </a:rPr>
              <a:t> se </a:t>
            </a:r>
            <a:r>
              <a:rPr lang="en-US" dirty="0" err="1" smtClean="0">
                <a:latin typeface="Comic Sans MS" pitchFamily="66" charset="0"/>
              </a:rPr>
              <a:t>parecen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más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al microbiota oral </a:t>
            </a:r>
            <a:r>
              <a:rPr lang="en-US" dirty="0" err="1" smtClean="0">
                <a:latin typeface="Comic Sans MS" pitchFamily="66" charset="0"/>
              </a:rPr>
              <a:t>materno</a:t>
            </a:r>
            <a:endParaRPr lang="en-US" sz="10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endParaRPr lang="en-US" sz="1000" dirty="0" smtClean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22355" y="755189"/>
            <a:ext cx="514115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¿De dónde proviene el </a:t>
            </a:r>
            <a:r>
              <a:rPr lang="es-VE" sz="2400" dirty="0" err="1">
                <a:latin typeface="Comic Sans MS" pitchFamily="66" charset="0"/>
              </a:rPr>
              <a:t>M</a:t>
            </a:r>
            <a:r>
              <a:rPr lang="es-VE" sz="2400" dirty="0" err="1" smtClean="0">
                <a:latin typeface="Comic Sans MS" pitchFamily="66" charset="0"/>
              </a:rPr>
              <a:t>icrobiota</a:t>
            </a:r>
            <a:r>
              <a:rPr lang="es-VE" sz="2400" dirty="0" smtClean="0">
                <a:latin typeface="Comic Sans MS" pitchFamily="66" charset="0"/>
              </a:rPr>
              <a:t>?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362200" y="1447800"/>
            <a:ext cx="3958135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dirty="0" smtClean="0">
                <a:latin typeface="Comic Sans MS" pitchFamily="66" charset="0"/>
              </a:rPr>
              <a:t>De </a:t>
            </a:r>
            <a:r>
              <a:rPr lang="en-US" b="1" dirty="0" err="1" smtClean="0">
                <a:latin typeface="Comic Sans MS" pitchFamily="66" charset="0"/>
              </a:rPr>
              <a:t>otros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humanos</a:t>
            </a:r>
            <a:r>
              <a:rPr lang="en-US" dirty="0" smtClean="0">
                <a:latin typeface="Comic Sans MS" pitchFamily="66" charset="0"/>
              </a:rPr>
              <a:t>: </a:t>
            </a:r>
          </a:p>
          <a:p>
            <a:pPr>
              <a:buClr>
                <a:schemeClr val="accent2">
                  <a:lumMod val="75000"/>
                </a:schemeClr>
              </a:buClr>
              <a:buSzPct val="150000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 </a:t>
            </a:r>
            <a:r>
              <a:rPr lang="en-US" sz="1600" dirty="0" err="1" smtClean="0">
                <a:latin typeface="Comic Sans MS" pitchFamily="66" charset="0"/>
              </a:rPr>
              <a:t>madre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err="1" smtClean="0">
                <a:latin typeface="Comic Sans MS" pitchFamily="66" charset="0"/>
              </a:rPr>
              <a:t>cuidadores</a:t>
            </a:r>
            <a:r>
              <a:rPr lang="en-US" sz="1600" dirty="0">
                <a:latin typeface="Comic Sans MS" pitchFamily="66" charset="0"/>
              </a:rPr>
              <a:t>,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ambiente</a:t>
            </a:r>
            <a:endParaRPr lang="en-US" sz="1600" dirty="0" smtClean="0">
              <a:latin typeface="Comic Sans MS" pitchFamily="66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dirty="0" smtClean="0">
                <a:latin typeface="Comic Sans MS" pitchFamily="66" charset="0"/>
              </a:rPr>
              <a:t>De la </a:t>
            </a:r>
            <a:r>
              <a:rPr lang="en-US" b="1" dirty="0" err="1" smtClean="0">
                <a:latin typeface="Comic Sans MS" pitchFamily="66" charset="0"/>
              </a:rPr>
              <a:t>leche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materna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pPr>
              <a:buClr>
                <a:schemeClr val="accent2">
                  <a:lumMod val="75000"/>
                </a:schemeClr>
              </a:buClr>
              <a:buSzPct val="150000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</a:t>
            </a:r>
            <a:r>
              <a:rPr lang="en-US" sz="1600" dirty="0" err="1" smtClean="0">
                <a:latin typeface="Comic Sans MS" pitchFamily="66" charset="0"/>
              </a:rPr>
              <a:t>que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aporta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microbios</a:t>
            </a:r>
            <a:r>
              <a:rPr lang="en-US" sz="1600" dirty="0" smtClean="0">
                <a:latin typeface="Comic Sans MS" pitchFamily="66" charset="0"/>
              </a:rPr>
              <a:t> y </a:t>
            </a:r>
            <a:r>
              <a:rPr lang="en-US" sz="1600" dirty="0" err="1" smtClean="0">
                <a:latin typeface="Comic Sans MS" pitchFamily="66" charset="0"/>
              </a:rPr>
              <a:t>prebióticos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400800" y="2209800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Bifidobacterias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258479" y="228600"/>
            <a:ext cx="662361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prstClr val="white"/>
                </a:solidFill>
                <a:latin typeface="Comic Sans MS" pitchFamily="66" charset="0"/>
              </a:rPr>
              <a:t>IA2 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263932" y="607100"/>
            <a:ext cx="133626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1era. Parte</a:t>
            </a:r>
          </a:p>
          <a:p>
            <a:r>
              <a:rPr lang="es-VE" b="1" dirty="0" smtClean="0">
                <a:latin typeface="Comic Sans MS" pitchFamily="66" charset="0"/>
              </a:rPr>
              <a:t>Origen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81200" y="5794393"/>
            <a:ext cx="51816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Willyard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Baby’s first bacteria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Nature 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553:264-66. </a:t>
            </a:r>
          </a:p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Moskvitch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 found in healthy placen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ta. 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 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doi:10.1038/nature.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.15274</a:t>
            </a:r>
          </a:p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Aagaard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placent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harbors a unique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Sci.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TranslMed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;6:237ra65</a:t>
            </a:r>
          </a:p>
        </p:txBody>
      </p:sp>
    </p:spTree>
    <p:extLst>
      <p:ext uri="{BB962C8B-B14F-4D97-AF65-F5344CB8AC3E}">
        <p14:creationId xmlns:p14="http://schemas.microsoft.com/office/powerpoint/2010/main" val="367372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14522" y="6473705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6622" t="12776" r="21423"/>
          <a:stretch/>
        </p:blipFill>
        <p:spPr>
          <a:xfrm>
            <a:off x="4953000" y="1904519"/>
            <a:ext cx="3124200" cy="370097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983480" y="5687243"/>
            <a:ext cx="2895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Baby’s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553: 264 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10001" y="812656"/>
            <a:ext cx="472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“Se </a:t>
            </a:r>
            <a:r>
              <a:rPr lang="en-US" dirty="0" err="1" smtClean="0">
                <a:latin typeface="Comic Sans MS" panose="030F0702030302020204" pitchFamily="66" charset="0"/>
              </a:rPr>
              <a:t>pensaba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útero</a:t>
            </a:r>
            <a:r>
              <a:rPr lang="en-US" dirty="0" smtClean="0">
                <a:latin typeface="Comic Sans MS" panose="030F0702030302020204" pitchFamily="66" charset="0"/>
              </a:rPr>
              <a:t> era </a:t>
            </a:r>
            <a:r>
              <a:rPr lang="en-US" dirty="0" err="1" smtClean="0">
                <a:latin typeface="Comic Sans MS" panose="030F0702030302020204" pitchFamily="66" charset="0"/>
              </a:rPr>
              <a:t>estéril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Algunos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científicos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discuten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allí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comienza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smtClean="0">
                <a:latin typeface="Comic Sans MS" panose="030F0702030302020204" pitchFamily="66" charset="0"/>
              </a:rPr>
              <a:t>microbioma”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199583" y="116571"/>
            <a:ext cx="732893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0" t="9543" r="4000" b="3018"/>
          <a:stretch/>
        </p:blipFill>
        <p:spPr>
          <a:xfrm>
            <a:off x="1166486" y="1905783"/>
            <a:ext cx="3405514" cy="3680153"/>
          </a:xfrm>
          <a:prstGeom prst="rect">
            <a:avLst/>
          </a:prstGeom>
        </p:spPr>
      </p:pic>
      <p:sp>
        <p:nvSpPr>
          <p:cNvPr id="9" name="4 CuadroTexto"/>
          <p:cNvSpPr txBox="1"/>
          <p:nvPr/>
        </p:nvSpPr>
        <p:spPr>
          <a:xfrm>
            <a:off x="6314522" y="655545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307143" y="5754469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Aagaard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Placenta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Harbors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Unique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Translational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Medicine 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:6: 237ra65</a:t>
            </a:r>
            <a:endParaRPr lang="es-V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199582" y="603976"/>
            <a:ext cx="1400618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Colonización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6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03741" y="2970161"/>
            <a:ext cx="27873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Rutas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sigue</a:t>
            </a:r>
            <a:r>
              <a:rPr lang="en-US" sz="2000" dirty="0" err="1">
                <a:latin typeface="Comic Sans MS" panose="030F0702030302020204" pitchFamily="66" charset="0"/>
              </a:rPr>
              <a:t>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microbiotas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maternos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resultan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transmisión</a:t>
            </a:r>
            <a:r>
              <a:rPr lang="en-US" sz="2000" dirty="0" smtClean="0">
                <a:latin typeface="Comic Sans MS" panose="030F0702030302020204" pitchFamily="66" charset="0"/>
              </a:rPr>
              <a:t> vertical de microbiota </a:t>
            </a:r>
            <a:r>
              <a:rPr lang="en-US" sz="2000" dirty="0" err="1" smtClean="0">
                <a:latin typeface="Comic Sans MS" panose="030F0702030302020204" pitchFamily="66" charset="0"/>
              </a:rPr>
              <a:t>materno</a:t>
            </a:r>
            <a:r>
              <a:rPr lang="en-US" sz="2000" dirty="0" smtClean="0"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latin typeface="Comic Sans MS" panose="030F0702030302020204" pitchFamily="66" charset="0"/>
              </a:rPr>
              <a:t>niño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764652"/>
            <a:ext cx="5382793" cy="5159911"/>
          </a:xfrm>
          <a:prstGeom prst="rect">
            <a:avLst/>
          </a:prstGeom>
        </p:spPr>
      </p:pic>
      <p:sp>
        <p:nvSpPr>
          <p:cNvPr id="7" name="5 CuadroTexto"/>
          <p:cNvSpPr txBox="1"/>
          <p:nvPr/>
        </p:nvSpPr>
        <p:spPr>
          <a:xfrm>
            <a:off x="6778424" y="655550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34393" y="102938"/>
            <a:ext cx="498286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Rutas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colonización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microbiota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materno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al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infante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352800" y="2343227"/>
            <a:ext cx="1219200" cy="496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2991118" y="2210073"/>
            <a:ext cx="158088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Ruta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hematógena?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46731" y="5105400"/>
            <a:ext cx="944269" cy="619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2791258" y="5044765"/>
            <a:ext cx="139974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Ruta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ascendente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248400" y="990600"/>
            <a:ext cx="914400" cy="3356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626802" y="1010873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Microbiomas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83658" y="1303260"/>
            <a:ext cx="978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Cavidad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oral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147833" y="3505200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Intestino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065841" y="4043809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Endometrio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545658" y="4966427"/>
            <a:ext cx="1159942" cy="534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5518255" y="4931983"/>
            <a:ext cx="1095172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Deglución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líquido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amniótico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7345358" y="1524000"/>
            <a:ext cx="1390235" cy="628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7232891" y="1458734"/>
            <a:ext cx="16674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Edo. Sano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parto a término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7345358" y="4554069"/>
            <a:ext cx="1490802" cy="551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7228578" y="4630159"/>
            <a:ext cx="18357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Edo. Disbiosis</a:t>
            </a:r>
          </a:p>
          <a:p>
            <a:r>
              <a:rPr lang="es-VE" sz="1600" dirty="0" err="1" smtClean="0">
                <a:latin typeface="Comic Sans MS" panose="030F0702030302020204" pitchFamily="66" charset="0"/>
              </a:rPr>
              <a:t>Pretérmino</a:t>
            </a:r>
            <a:r>
              <a:rPr lang="es-VE" sz="1600" dirty="0" smtClean="0">
                <a:latin typeface="Comic Sans MS" panose="030F0702030302020204" pitchFamily="66" charset="0"/>
              </a:rPr>
              <a:t>/Bajo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Peso al nacer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933202" y="6008846"/>
            <a:ext cx="542973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nl-NL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81:e00036-17. </a:t>
            </a:r>
            <a:endParaRPr lang="nl-N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 CuadroTexto"/>
          <p:cNvSpPr txBox="1"/>
          <p:nvPr/>
        </p:nvSpPr>
        <p:spPr>
          <a:xfrm>
            <a:off x="203730" y="632629"/>
            <a:ext cx="1512332" cy="984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Colonización</a:t>
            </a:r>
          </a:p>
        </p:txBody>
      </p:sp>
    </p:spTree>
    <p:extLst>
      <p:ext uri="{BB962C8B-B14F-4D97-AF65-F5344CB8AC3E}">
        <p14:creationId xmlns:p14="http://schemas.microsoft.com/office/powerpoint/2010/main" val="4861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4605" y="1184260"/>
            <a:ext cx="7064489" cy="449353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2000" b="1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000" dirty="0" err="1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2000" dirty="0" err="1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9B0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0199" y="13573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315" y="27157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381000" y="40637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17255" y="5222227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2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/>
          <p:nvPr/>
        </p:nvSpPr>
        <p:spPr>
          <a:xfrm>
            <a:off x="6778424" y="655550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10512" y="990599"/>
            <a:ext cx="5562600" cy="48013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subsecuente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modulado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compuestos</a:t>
            </a:r>
            <a:r>
              <a:rPr lang="en-US" b="1" dirty="0" smtClean="0">
                <a:latin typeface="Comic Sans MS" panose="030F0702030302020204" pitchFamily="66" charset="0"/>
              </a:rPr>
              <a:t> en la </a:t>
            </a:r>
            <a:r>
              <a:rPr lang="en-US" b="1" dirty="0" err="1" smtClean="0">
                <a:latin typeface="Comic Sans MS" panose="030F0702030302020204" pitchFamily="66" charset="0"/>
              </a:rPr>
              <a:t>leche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materna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ayudan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colonización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selectiva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actuando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probióticos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naturales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Bifidobacterias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dominantes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lactante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utilizan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glicanos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específicos</a:t>
            </a:r>
            <a:r>
              <a:rPr lang="en-US" b="1" dirty="0" smtClean="0">
                <a:latin typeface="Comic Sans MS" panose="030F0702030302020204" pitchFamily="66" charset="0"/>
              </a:rPr>
              <a:t> de la </a:t>
            </a:r>
            <a:r>
              <a:rPr lang="en-US" b="1" dirty="0" err="1" smtClean="0">
                <a:latin typeface="Comic Sans MS" panose="030F0702030302020204" pitchFamily="66" charset="0"/>
              </a:rPr>
              <a:t>leche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coevolución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hospedero-bacterias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Bifidobacteria </a:t>
            </a:r>
            <a:r>
              <a:rPr lang="en-US" dirty="0" err="1" smtClean="0">
                <a:latin typeface="Comic Sans MS" panose="030F0702030302020204" pitchFamily="66" charset="0"/>
              </a:rPr>
              <a:t>está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disminuida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lactantes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áreas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industrializadas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comparada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microbiotas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lactantes</a:t>
            </a:r>
            <a:r>
              <a:rPr lang="en-US" dirty="0" smtClean="0">
                <a:latin typeface="Comic Sans MS" panose="030F0702030302020204" pitchFamily="66" charset="0"/>
              </a:rPr>
              <a:t> de Asia y Africa</a:t>
            </a:r>
            <a:r>
              <a:rPr lang="en-US" dirty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aparente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extinción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deberse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dieta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lactancia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parto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otros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200" dirty="0" smtClean="0">
              <a:latin typeface="Comic Sans MS" panose="030F0702030302020204" pitchFamily="66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industria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probióticos para </a:t>
            </a:r>
            <a:r>
              <a:rPr lang="en-US" dirty="0" err="1" smtClean="0">
                <a:latin typeface="Comic Sans MS" panose="030F0702030302020204" pitchFamily="66" charset="0"/>
              </a:rPr>
              <a:t>niños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bifidobacteria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981200" y="5965960"/>
            <a:ext cx="53919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nl-NL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81:e00036-17. </a:t>
            </a:r>
            <a:endParaRPr lang="nl-N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 CuadroTexto"/>
          <p:cNvSpPr txBox="1"/>
          <p:nvPr/>
        </p:nvSpPr>
        <p:spPr>
          <a:xfrm>
            <a:off x="146062" y="618771"/>
            <a:ext cx="133626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Colonización</a:t>
            </a:r>
          </a:p>
        </p:txBody>
      </p:sp>
    </p:spTree>
    <p:extLst>
      <p:ext uri="{BB962C8B-B14F-4D97-AF65-F5344CB8AC3E}">
        <p14:creationId xmlns:p14="http://schemas.microsoft.com/office/powerpoint/2010/main" val="4861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/>
          <p:nvPr/>
        </p:nvSpPr>
        <p:spPr>
          <a:xfrm>
            <a:off x="6778424" y="655550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80565" y="1992636"/>
            <a:ext cx="4982869" cy="36009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Microbiota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temprano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tiene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impacto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sobre</a:t>
            </a:r>
            <a:r>
              <a:rPr lang="en-US" sz="2000" dirty="0" smtClean="0">
                <a:latin typeface="Comic Sans MS" panose="030F0702030302020204" pitchFamily="66" charset="0"/>
              </a:rPr>
              <a:t> S. </a:t>
            </a:r>
            <a:r>
              <a:rPr lang="en-US" sz="2000" dirty="0" err="1" smtClean="0">
                <a:latin typeface="Comic Sans MS" panose="030F0702030302020204" pitchFamily="66" charset="0"/>
              </a:rPr>
              <a:t>Inmune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metabolismo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Alteración</a:t>
            </a:r>
            <a:r>
              <a:rPr lang="en-US" sz="2000" dirty="0" smtClean="0">
                <a:latin typeface="Comic Sans MS" panose="030F0702030302020204" pitchFamily="66" charset="0"/>
              </a:rPr>
              <a:t> del microbiota se </a:t>
            </a:r>
            <a:r>
              <a:rPr lang="en-US" sz="2000" dirty="0" err="1" smtClean="0">
                <a:latin typeface="Comic Sans MS" panose="030F0702030302020204" pitchFamily="66" charset="0"/>
              </a:rPr>
              <a:t>asocia</a:t>
            </a:r>
            <a:r>
              <a:rPr lang="en-US" sz="2000" dirty="0" smtClean="0"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más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tarde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en la </a:t>
            </a:r>
            <a:r>
              <a:rPr lang="en-US" sz="2000" dirty="0" err="1" smtClean="0">
                <a:latin typeface="Comic Sans MS" panose="030F0702030302020204" pitchFamily="66" charset="0"/>
              </a:rPr>
              <a:t>vida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latin typeface="Comic Sans MS" panose="030F0702030302020204" pitchFamily="66" charset="0"/>
              </a:rPr>
              <a:t>Inflamatorias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Asma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latin typeface="Comic Sans MS" panose="030F0702030302020204" pitchFamily="66" charset="0"/>
              </a:rPr>
              <a:t>Metabólicas</a:t>
            </a:r>
            <a:r>
              <a:rPr lang="en-US" sz="2000" dirty="0" smtClean="0">
                <a:latin typeface="Comic Sans MS" panose="030F0702030302020204" pitchFamily="66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Es de </a:t>
            </a:r>
            <a:r>
              <a:rPr lang="en-US" sz="2000" dirty="0" err="1" smtClean="0">
                <a:latin typeface="Comic Sans MS" panose="030F0702030302020204" pitchFamily="66" charset="0"/>
              </a:rPr>
              <a:t>interés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evaluar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abundancia</a:t>
            </a:r>
            <a:r>
              <a:rPr lang="en-US" sz="2000" dirty="0" smtClean="0">
                <a:latin typeface="Comic Sans MS" panose="030F0702030302020204" pitchFamily="66" charset="0"/>
              </a:rPr>
              <a:t> para </a:t>
            </a:r>
            <a:r>
              <a:rPr lang="en-US" sz="2000" dirty="0" err="1" smtClean="0">
                <a:latin typeface="Comic Sans MS" panose="030F0702030302020204" pitchFamily="66" charset="0"/>
              </a:rPr>
              <a:t>tomar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medidas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diagnósticas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terapéuticas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precoces</a:t>
            </a:r>
            <a:endParaRPr lang="es-VE" sz="2000" dirty="0"/>
          </a:p>
        </p:txBody>
      </p:sp>
      <p:sp>
        <p:nvSpPr>
          <p:cNvPr id="24" name="Rectángulo 23"/>
          <p:cNvSpPr/>
          <p:nvPr/>
        </p:nvSpPr>
        <p:spPr>
          <a:xfrm>
            <a:off x="2151888" y="6041197"/>
            <a:ext cx="442084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Microbial Colonizers of </a:t>
            </a:r>
            <a:r>
              <a:rPr lang="en-US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Gut: Composition, Activities,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Health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Infant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Microbiota.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Microbiol Mol Biol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nl-NL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nl-N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81:e00036-17. </a:t>
            </a:r>
            <a:endParaRPr lang="nl-N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 CuadroTexto"/>
          <p:cNvSpPr txBox="1"/>
          <p:nvPr/>
        </p:nvSpPr>
        <p:spPr>
          <a:xfrm>
            <a:off x="146062" y="618771"/>
            <a:ext cx="133626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2da.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Colonización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781300" y="1272527"/>
            <a:ext cx="35814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lactante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61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9" t="10630" r="47798" b="5156"/>
          <a:stretch/>
        </p:blipFill>
        <p:spPr>
          <a:xfrm>
            <a:off x="959929" y="2122195"/>
            <a:ext cx="7580801" cy="3733800"/>
          </a:xfrm>
          <a:prstGeom prst="rect">
            <a:avLst/>
          </a:prstGeom>
        </p:spPr>
      </p:pic>
      <p:sp>
        <p:nvSpPr>
          <p:cNvPr id="5" name="10 CuadroTexto"/>
          <p:cNvSpPr txBox="1"/>
          <p:nvPr/>
        </p:nvSpPr>
        <p:spPr>
          <a:xfrm>
            <a:off x="6735968" y="6520543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75395" y="1590959"/>
            <a:ext cx="5149868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latin typeface="Comic Sans MS" panose="030F0702030302020204" pitchFamily="66" charset="0"/>
              </a:rPr>
              <a:t>O</a:t>
            </a:r>
            <a:r>
              <a:rPr lang="en-US" sz="2000" dirty="0" err="1" smtClean="0">
                <a:latin typeface="Comic Sans MS" panose="030F0702030302020204" pitchFamily="66" charset="0"/>
              </a:rPr>
              <a:t>ligosacáridos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leche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humana</a:t>
            </a:r>
            <a:r>
              <a:rPr lang="en-US" sz="2000" dirty="0" smtClean="0">
                <a:latin typeface="Comic Sans MS" panose="030F0702030302020204" pitchFamily="66" charset="0"/>
              </a:rPr>
              <a:t> (HMO)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114620" y="5917988"/>
            <a:ext cx="6242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MR.Charbonneau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 perspective of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developmental biology 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 48-55.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7502734" y="1640423"/>
            <a:ext cx="1430174" cy="2514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646272" y="1692487"/>
            <a:ext cx="135165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Madres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secretoras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25432" y="5754469"/>
            <a:ext cx="1372492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Madres no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secretoras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2" name="3 CuadroTexto"/>
          <p:cNvSpPr txBox="1"/>
          <p:nvPr/>
        </p:nvSpPr>
        <p:spPr>
          <a:xfrm>
            <a:off x="3077840" y="598939"/>
            <a:ext cx="298831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en niño</a:t>
            </a:r>
          </a:p>
          <a:p>
            <a:pPr algn="ctr"/>
            <a:r>
              <a:rPr lang="es-VE" sz="2400" b="1" dirty="0" smtClean="0">
                <a:latin typeface="Comic Sans MS" pitchFamily="66" charset="0"/>
              </a:rPr>
              <a:t>Según alimentación</a:t>
            </a:r>
            <a:endParaRPr lang="es-VE" sz="2400" b="1" dirty="0"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151679" y="2713057"/>
            <a:ext cx="175240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Oligosacáridos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334000" y="3265195"/>
            <a:ext cx="2438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Rectángulo 6"/>
          <p:cNvSpPr/>
          <p:nvPr/>
        </p:nvSpPr>
        <p:spPr>
          <a:xfrm>
            <a:off x="5181600" y="2122195"/>
            <a:ext cx="2590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395057" y="3085457"/>
            <a:ext cx="176522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Monosacáridos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6" name="1 CuadroTexto"/>
          <p:cNvSpPr txBox="1"/>
          <p:nvPr/>
        </p:nvSpPr>
        <p:spPr>
          <a:xfrm>
            <a:off x="146062" y="618771"/>
            <a:ext cx="133626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b="1" dirty="0" err="1" smtClean="0">
                <a:latin typeface="Comic Sans MS" pitchFamily="66" charset="0"/>
              </a:rPr>
              <a:t>Caract</a:t>
            </a:r>
            <a:r>
              <a:rPr lang="es-VE" sz="1400" b="1" dirty="0" smtClean="0">
                <a:latin typeface="Comic Sans MS" pitchFamily="66" charset="0"/>
              </a:rPr>
              <a:t>. </a:t>
            </a:r>
          </a:p>
          <a:p>
            <a:r>
              <a:rPr lang="es-VE" sz="14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Colonización</a:t>
            </a:r>
          </a:p>
        </p:txBody>
      </p:sp>
    </p:spTree>
    <p:extLst>
      <p:ext uri="{BB962C8B-B14F-4D97-AF65-F5344CB8AC3E}">
        <p14:creationId xmlns:p14="http://schemas.microsoft.com/office/powerpoint/2010/main" val="8457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CuadroTexto"/>
          <p:cNvSpPr txBox="1"/>
          <p:nvPr/>
        </p:nvSpPr>
        <p:spPr>
          <a:xfrm>
            <a:off x="32657" y="6597462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67" t="8442" b="11819"/>
          <a:stretch/>
        </p:blipFill>
        <p:spPr>
          <a:xfrm>
            <a:off x="228601" y="1964079"/>
            <a:ext cx="8407052" cy="359852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90106" y="1563969"/>
            <a:ext cx="346601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Internaliza y luego degrada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61721" y="5559223"/>
            <a:ext cx="21882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Bifidobacterium</a:t>
            </a:r>
            <a:endParaRPr lang="es-VE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86400" y="5267479"/>
            <a:ext cx="165276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Bacteroides</a:t>
            </a:r>
            <a:endParaRPr lang="es-VE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55948" y="1020802"/>
            <a:ext cx="431528" cy="543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VE" dirty="0"/>
          </a:p>
        </p:txBody>
      </p:sp>
      <p:sp>
        <p:nvSpPr>
          <p:cNvPr id="8" name="Rectángulo 7"/>
          <p:cNvSpPr/>
          <p:nvPr/>
        </p:nvSpPr>
        <p:spPr>
          <a:xfrm>
            <a:off x="2481743" y="538460"/>
            <a:ext cx="4180512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Microbiota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err="1">
                <a:latin typeface="Comic Sans MS" panose="030F0702030302020204" pitchFamily="66" charset="0"/>
              </a:rPr>
              <a:t>L</a:t>
            </a:r>
            <a:r>
              <a:rPr lang="en-US" sz="2000" dirty="0" err="1" smtClean="0">
                <a:latin typeface="Comic Sans MS" panose="030F0702030302020204" pitchFamily="66" charset="0"/>
              </a:rPr>
              <a:t>actante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d</a:t>
            </a:r>
            <a:r>
              <a:rPr lang="en-US" sz="2000" dirty="0" err="1" smtClean="0">
                <a:latin typeface="Comic Sans MS" panose="030F0702030302020204" pitchFamily="66" charset="0"/>
              </a:rPr>
              <a:t>egrada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oligosacáridos</a:t>
            </a:r>
            <a:r>
              <a:rPr lang="en-US" sz="2000" dirty="0">
                <a:latin typeface="Comic Sans MS" panose="030F0702030302020204" pitchFamily="66" charset="0"/>
              </a:rPr>
              <a:t> en </a:t>
            </a:r>
            <a:r>
              <a:rPr lang="en-US" sz="2000" dirty="0" err="1">
                <a:latin typeface="Comic Sans MS" panose="030F0702030302020204" pitchFamily="66" charset="0"/>
              </a:rPr>
              <a:t>leche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humana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endParaRPr lang="en-US" sz="2000" dirty="0" smtClean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440689" y="3505200"/>
            <a:ext cx="121691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365303" y="3225937"/>
            <a:ext cx="136768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Trans</a:t>
            </a:r>
            <a:r>
              <a:rPr lang="es-VE" sz="1400" b="1" dirty="0" smtClean="0">
                <a:latin typeface="Comic Sans MS" panose="030F0702030302020204" pitchFamily="66" charset="0"/>
              </a:rPr>
              <a:t>-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portador ABC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895600" y="4064247"/>
            <a:ext cx="1066800" cy="537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895600" y="4004978"/>
            <a:ext cx="98456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Glicósido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hidrolasa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723331" y="1964079"/>
            <a:ext cx="1811069" cy="474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6517022" y="2027216"/>
            <a:ext cx="222368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dirty="0" err="1" smtClean="0">
                <a:latin typeface="Comic Sans MS" panose="030F0702030302020204" pitchFamily="66" charset="0"/>
              </a:rPr>
              <a:t>Crossfeeding</a:t>
            </a:r>
            <a:r>
              <a:rPr lang="es-VE" sz="1400" dirty="0" smtClean="0">
                <a:latin typeface="Comic Sans MS" panose="030F0702030302020204" pitchFamily="66" charset="0"/>
              </a:rPr>
              <a:t> bacteriano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B. patógenas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334000" y="2724062"/>
            <a:ext cx="1805160" cy="272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5739930" y="2693933"/>
            <a:ext cx="141577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Monosacáridos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350012" y="3225937"/>
            <a:ext cx="1602988" cy="203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3942732" y="3029385"/>
            <a:ext cx="103746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Homólogo 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Sus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8601" y="3962400"/>
            <a:ext cx="685799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1421990" y="6122009"/>
            <a:ext cx="6300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MR.Charbonneau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 perspective of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developmental biology.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 48-55.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7" name="1 CuadroTexto"/>
          <p:cNvSpPr txBox="1"/>
          <p:nvPr/>
        </p:nvSpPr>
        <p:spPr>
          <a:xfrm>
            <a:off x="872160" y="167686"/>
            <a:ext cx="1261439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b="1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Colonización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8639" y="4718627"/>
            <a:ext cx="155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HMOs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oligosacáridos leche humana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65849" y="1621604"/>
            <a:ext cx="155844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Externaliza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4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0" grpId="0" animBg="1"/>
      <p:bldP spid="8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19200" y="1314934"/>
            <a:ext cx="6779431" cy="46808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8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epas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Bifidobacterium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internalizan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HMOs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los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degradan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Las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estructuras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HMO son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primero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importadas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usando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transportadores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ABC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degradas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glucósido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hidrolasas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Cepas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b="1" i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Bacteroides</a:t>
            </a:r>
            <a:r>
              <a:rPr lang="en-US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emplean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degradación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externa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para los HMO, lo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implica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proteínas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asociadas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superficie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celular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enlazan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secretan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glucósido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hidrolasas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están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codificadas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lugar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utilización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polisacárido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PULs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PULs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tienen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características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similares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al sistema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prototípico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utilización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almidón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b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Sus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n-US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Bacteroides </a:t>
            </a:r>
            <a:r>
              <a:rPr lang="en-US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thetaiotaomicron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degradación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externa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resultar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‘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cross-feeding’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consumidores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secundarios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incluyendo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potencialmente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patógenas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en el microbiota del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lactante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VE" sz="9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10 CuadroTexto"/>
          <p:cNvSpPr txBox="1"/>
          <p:nvPr/>
        </p:nvSpPr>
        <p:spPr>
          <a:xfrm>
            <a:off x="6735968" y="6611779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12388" y="591658"/>
            <a:ext cx="4919224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M</a:t>
            </a:r>
            <a:r>
              <a:rPr lang="en-US" sz="2000" dirty="0" smtClean="0">
                <a:latin typeface="Comic Sans MS" panose="030F0702030302020204" pitchFamily="66" charset="0"/>
              </a:rPr>
              <a:t>icrobiota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err="1" smtClean="0">
                <a:latin typeface="Comic Sans MS" panose="030F0702030302020204" pitchFamily="66" charset="0"/>
              </a:rPr>
              <a:t>lactante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degrada</a:t>
            </a:r>
            <a:r>
              <a:rPr lang="en-US" sz="2000" dirty="0" smtClean="0">
                <a:latin typeface="Comic Sans MS" panose="030F0702030302020204" pitchFamily="66" charset="0"/>
              </a:rPr>
              <a:t> HMOs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447800" y="6254604"/>
            <a:ext cx="624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MR.Charbonneau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 perspective of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developmental biology.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 48-55.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92485" y="20949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92485" y="698986"/>
            <a:ext cx="1255315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Colonización</a:t>
            </a:r>
            <a:endParaRPr lang="es-VE" sz="14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34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274217" y="6156809"/>
            <a:ext cx="67818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Microbial Colonizers of </a:t>
            </a:r>
            <a:r>
              <a:rPr lang="en-US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Gut: Composition, Activities, and Health Implications of the Infant Gut Microbiota.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Rev.</a:t>
            </a:r>
            <a:r>
              <a:rPr lang="es-VE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81. e00036-17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3"/>
          <a:stretch/>
        </p:blipFill>
        <p:spPr>
          <a:xfrm>
            <a:off x="1155923" y="966988"/>
            <a:ext cx="6567811" cy="47485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5 CuadroTexto"/>
          <p:cNvSpPr txBox="1"/>
          <p:nvPr/>
        </p:nvSpPr>
        <p:spPr>
          <a:xfrm>
            <a:off x="6783156" y="658178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19200" y="1042631"/>
            <a:ext cx="1213875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1295166" y="1059625"/>
            <a:ext cx="1224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Especies </a:t>
            </a:r>
            <a:r>
              <a:rPr lang="es-VE" sz="1200" dirty="0" err="1" smtClean="0">
                <a:latin typeface="Comic Sans MS" panose="030F0702030302020204" pitchFamily="66" charset="0"/>
              </a:rPr>
              <a:t>bifidobacter</a:t>
            </a:r>
            <a:r>
              <a:rPr lang="es-VE" sz="1200" dirty="0" smtClean="0">
                <a:latin typeface="Comic Sans MS" panose="030F0702030302020204" pitchFamily="66" charset="0"/>
              </a:rPr>
              <a:t>. en intestino del lactante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que codifican enzimas para degradar </a:t>
            </a:r>
            <a:r>
              <a:rPr lang="es-VE" sz="1200" dirty="0" err="1" smtClean="0">
                <a:latin typeface="Comic Sans MS" panose="030F0702030302020204" pitchFamily="66" charset="0"/>
              </a:rPr>
              <a:t>HMOs</a:t>
            </a:r>
            <a:r>
              <a:rPr lang="es-VE" sz="1200" dirty="0" smtClean="0">
                <a:latin typeface="Comic Sans MS" panose="030F0702030302020204" pitchFamily="66" charset="0"/>
              </a:rPr>
              <a:t>: 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95600" y="591345"/>
            <a:ext cx="86273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latin typeface="Comic Sans MS" panose="030F0702030302020204" pitchFamily="66" charset="0"/>
              </a:rPr>
              <a:t>HMOs</a:t>
            </a:r>
            <a:endParaRPr lang="es-VE" b="1" dirty="0" smtClean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897945" y="591345"/>
            <a:ext cx="10567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Enzimas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533658" y="591345"/>
            <a:ext cx="125867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Productos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858000" y="1042631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6783157" y="1042631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Fucosa</a:t>
            </a:r>
            <a:endParaRPr lang="es-VE" sz="1600" b="1" dirty="0" smtClean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842964" y="2109431"/>
            <a:ext cx="685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783156" y="2006754"/>
            <a:ext cx="91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Lactosa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6629400" y="2958307"/>
            <a:ext cx="1133628" cy="217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333058" y="2843988"/>
            <a:ext cx="1491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Lacto N </a:t>
            </a:r>
            <a:r>
              <a:rPr lang="es-V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biosa</a:t>
            </a:r>
            <a:endParaRPr lang="es-VE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783156" y="3938231"/>
            <a:ext cx="835486" cy="286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6580472" y="391217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Ac. siálico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6783156" y="4700231"/>
            <a:ext cx="918841" cy="414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6598906" y="4793425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Galactosa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195217" y="5749544"/>
            <a:ext cx="285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err="1" smtClean="0">
                <a:latin typeface="Comic Sans MS" panose="030F0702030302020204" pitchFamily="66" charset="0"/>
              </a:rPr>
              <a:t>HMOs</a:t>
            </a:r>
            <a:r>
              <a:rPr lang="es-VE" sz="1200" dirty="0" smtClean="0">
                <a:latin typeface="Comic Sans MS" panose="030F0702030302020204" pitchFamily="66" charset="0"/>
              </a:rPr>
              <a:t>: oligosacáridos leche humana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762208" y="92665"/>
            <a:ext cx="4919224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M</a:t>
            </a:r>
            <a:r>
              <a:rPr lang="en-US" sz="2000" dirty="0" smtClean="0">
                <a:latin typeface="Comic Sans MS" panose="030F0702030302020204" pitchFamily="66" charset="0"/>
              </a:rPr>
              <a:t>icrobiota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err="1" smtClean="0">
                <a:latin typeface="Comic Sans MS" panose="030F0702030302020204" pitchFamily="66" charset="0"/>
              </a:rPr>
              <a:t>lactante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degrada</a:t>
            </a:r>
            <a:r>
              <a:rPr lang="en-US" sz="2000" dirty="0" smtClean="0">
                <a:latin typeface="Comic Sans MS" panose="030F0702030302020204" pitchFamily="66" charset="0"/>
              </a:rPr>
              <a:t> HMOs</a:t>
            </a:r>
          </a:p>
        </p:txBody>
      </p:sp>
      <p:sp>
        <p:nvSpPr>
          <p:cNvPr id="24" name="1 CuadroTexto"/>
          <p:cNvSpPr txBox="1"/>
          <p:nvPr/>
        </p:nvSpPr>
        <p:spPr>
          <a:xfrm>
            <a:off x="192485" y="20949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5" name="1 CuadroTexto"/>
          <p:cNvSpPr txBox="1"/>
          <p:nvPr/>
        </p:nvSpPr>
        <p:spPr>
          <a:xfrm>
            <a:off x="192485" y="668603"/>
            <a:ext cx="101606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2da. Parte</a:t>
            </a:r>
          </a:p>
        </p:txBody>
      </p:sp>
    </p:spTree>
    <p:extLst>
      <p:ext uri="{BB962C8B-B14F-4D97-AF65-F5344CB8AC3E}">
        <p14:creationId xmlns:p14="http://schemas.microsoft.com/office/powerpoint/2010/main" val="393750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24289" y="2151727"/>
            <a:ext cx="5495419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Estructuras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químicas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oligosacáridos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leche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humana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degradación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enzimática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Comic Sans MS" panose="030F0702030302020204" pitchFamily="66" charset="0"/>
              </a:rPr>
              <a:t>Lista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especies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bifidobacterianas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que</a:t>
            </a:r>
            <a:r>
              <a:rPr lang="en-US" sz="2000" b="1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codifican</a:t>
            </a:r>
            <a:r>
              <a:rPr lang="en-US" sz="2000" b="1" dirty="0" smtClean="0">
                <a:latin typeface="Comic Sans MS" panose="030F0702030302020204" pitchFamily="66" charset="0"/>
              </a:rPr>
              <a:t> enzimas  </a:t>
            </a:r>
            <a:r>
              <a:rPr lang="en-US" sz="2000" dirty="0" smtClean="0">
                <a:latin typeface="Comic Sans MS" panose="030F0702030302020204" pitchFamily="66" charset="0"/>
              </a:rPr>
              <a:t>para </a:t>
            </a:r>
            <a:r>
              <a:rPr lang="en-US" sz="2000" dirty="0" err="1" smtClean="0">
                <a:latin typeface="Comic Sans MS" panose="030F0702030302020204" pitchFamily="66" charset="0"/>
              </a:rPr>
              <a:t>degradación</a:t>
            </a:r>
            <a:r>
              <a:rPr lang="en-US" sz="2000" dirty="0" smtClean="0">
                <a:latin typeface="Comic Sans MS" panose="030F0702030302020204" pitchFamily="66" charset="0"/>
              </a:rPr>
              <a:t> de HMOs </a:t>
            </a:r>
            <a:r>
              <a:rPr lang="en-US" sz="2000" dirty="0" err="1" smtClean="0">
                <a:latin typeface="Comic Sans MS" panose="030F0702030302020204" pitchFamily="66" charset="0"/>
              </a:rPr>
              <a:t>obtenidas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intestino</a:t>
            </a:r>
            <a:r>
              <a:rPr lang="en-US" sz="2000" dirty="0" smtClean="0">
                <a:latin typeface="Comic Sans MS" panose="030F0702030302020204" pitchFamily="66" charset="0"/>
              </a:rPr>
              <a:t> del </a:t>
            </a:r>
            <a:r>
              <a:rPr lang="en-US" sz="2000" dirty="0" err="1" smtClean="0">
                <a:latin typeface="Comic Sans MS" panose="030F0702030302020204" pitchFamily="66" charset="0"/>
              </a:rPr>
              <a:t>lactante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latin typeface="Comic Sans MS" panose="030F0702030302020204" pitchFamily="66" charset="0"/>
              </a:rPr>
              <a:t>P</a:t>
            </a:r>
            <a:r>
              <a:rPr lang="en-US" sz="2000" b="1" dirty="0" err="1" smtClean="0">
                <a:latin typeface="Comic Sans MS" panose="030F0702030302020204" pitchFamily="66" charset="0"/>
              </a:rPr>
              <a:t>roductos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las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reacciones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enzimáticas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81099" y="5202958"/>
            <a:ext cx="678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Milani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Microbial Colonizers of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theHuman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Gut: Composition, Activities, and Health Implications of the Infant Gut Microbiota.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Rev. </a:t>
            </a:r>
            <a:r>
              <a:rPr lang="es-V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8;81: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e00036-17.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824289" y="1072387"/>
            <a:ext cx="553869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Especies bacterianas en lactante con </a:t>
            </a:r>
          </a:p>
          <a:p>
            <a:r>
              <a:rPr lang="es-VE" sz="2400" dirty="0" smtClean="0">
                <a:latin typeface="Comic Sans MS" panose="030F0702030302020204" pitchFamily="66" charset="0"/>
              </a:rPr>
              <a:t>enzimas que degradan leche materna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1 CuadroTexto"/>
          <p:cNvSpPr txBox="1"/>
          <p:nvPr/>
        </p:nvSpPr>
        <p:spPr>
          <a:xfrm>
            <a:off x="192485" y="20949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192485" y="668603"/>
            <a:ext cx="102671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b="1" dirty="0" err="1" smtClean="0">
                <a:latin typeface="Comic Sans MS" pitchFamily="66" charset="0"/>
              </a:rPr>
              <a:t>Caract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r>
              <a:rPr lang="es-VE" sz="1200" b="1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b="1" dirty="0" smtClean="0">
                <a:latin typeface="Comic Sans MS" pitchFamily="66" charset="0"/>
              </a:rPr>
              <a:t>2da. Parte</a:t>
            </a:r>
          </a:p>
        </p:txBody>
      </p:sp>
    </p:spTree>
    <p:extLst>
      <p:ext uri="{BB962C8B-B14F-4D97-AF65-F5344CB8AC3E}">
        <p14:creationId xmlns:p14="http://schemas.microsoft.com/office/powerpoint/2010/main" val="42131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imena\Desktop\microbiome 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  <a14:imgEffect>
                      <a14:brightnessContrast bright="-28000" contras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09" y="478956"/>
            <a:ext cx="7866782" cy="5900087"/>
          </a:xfrm>
          <a:prstGeom prst="rect">
            <a:avLst/>
          </a:prstGeom>
          <a:noFill/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314522" y="6473705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962400" y="345056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b="1" dirty="0">
                <a:solidFill>
                  <a:srgbClr val="FF0000"/>
                </a:solidFill>
                <a:latin typeface="Comic Sans MS" pitchFamily="66" charset="0"/>
              </a:rPr>
              <a:t>*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20147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Mis Documentos\EN PROCESO 2013-2014\DIGESTIVO 2014\POSGRADO 2014\TEMAS DIGESTIVO\MICROBIOMA\MICROBIOTA IMAGENES\fphys-02-00094-g00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175" y="191113"/>
            <a:ext cx="6768752" cy="5718558"/>
          </a:xfrm>
          <a:prstGeom prst="rect">
            <a:avLst/>
          </a:prstGeom>
          <a:noFill/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49222" y="4343400"/>
            <a:ext cx="2167581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Establecimiento </a:t>
            </a:r>
          </a:p>
          <a:p>
            <a:r>
              <a:rPr lang="es-VE" sz="2000" dirty="0" smtClean="0">
                <a:latin typeface="Comic Sans MS" pitchFamily="66" charset="0"/>
              </a:rPr>
              <a:t>y Desarrollo </a:t>
            </a:r>
          </a:p>
          <a:p>
            <a:r>
              <a:rPr lang="es-VE" sz="2000" dirty="0" smtClean="0">
                <a:latin typeface="Comic Sans MS" pitchFamily="66" charset="0"/>
              </a:rPr>
              <a:t>del </a:t>
            </a:r>
            <a:r>
              <a:rPr lang="es-VE" sz="2000" dirty="0" err="1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72000" y="1484784"/>
            <a:ext cx="36004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3868121" y="1571600"/>
            <a:ext cx="154241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Nacimiento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00416" y="5996487"/>
            <a:ext cx="61002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Brain–gut–microbe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communication in health and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disease.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Front. Physiol.. 2011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2: 94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434131" y="1371600"/>
            <a:ext cx="119776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itchFamily="66" charset="0"/>
              </a:rPr>
              <a:t>Prenatal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Estéril</a:t>
            </a:r>
            <a:r>
              <a:rPr lang="es-VE" sz="2000" b="1" dirty="0" smtClean="0">
                <a:solidFill>
                  <a:srgbClr val="FF0000"/>
                </a:solidFill>
                <a:latin typeface="Comic Sans MS" pitchFamily="66" charset="0"/>
              </a:rPr>
              <a:t>*</a:t>
            </a:r>
            <a:endParaRPr lang="es-VE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568121" y="1371600"/>
            <a:ext cx="142859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latin typeface="Comic Sans MS" pitchFamily="66" charset="0"/>
              </a:rPr>
              <a:t>Posnatal</a:t>
            </a:r>
          </a:p>
          <a:p>
            <a:pPr algn="ctr"/>
            <a:r>
              <a:rPr lang="es-VE" sz="2000" b="1" dirty="0" smtClean="0">
                <a:latin typeface="Comic Sans MS" pitchFamily="66" charset="0"/>
              </a:rPr>
              <a:t>colonizado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268370" y="376549"/>
            <a:ext cx="732893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 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268370" y="863954"/>
            <a:ext cx="1105302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>
                <a:latin typeface="Comic Sans MS" pitchFamily="66" charset="0"/>
              </a:rPr>
              <a:t>D</a:t>
            </a:r>
            <a:r>
              <a:rPr lang="es-VE" sz="1400" b="1" dirty="0" smtClean="0">
                <a:latin typeface="Comic Sans MS" pitchFamily="66" charset="0"/>
              </a:rPr>
              <a:t>esarrollo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50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81100" y="5544608"/>
            <a:ext cx="678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Brain–gut–microbe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communication in health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disease.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Front.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Physiol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2014;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2: 94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75995" y="1734355"/>
            <a:ext cx="5992010" cy="36317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Al </a:t>
            </a:r>
            <a:r>
              <a:rPr lang="en-US" sz="2000" dirty="0" err="1" smtClean="0">
                <a:latin typeface="Comic Sans MS" pitchFamily="66" charset="0"/>
              </a:rPr>
              <a:t>nacimiento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comienza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inmediatamente</a:t>
            </a:r>
            <a:r>
              <a:rPr lang="en-US" sz="2000" dirty="0" smtClean="0">
                <a:latin typeface="Comic Sans MS" pitchFamily="66" charset="0"/>
              </a:rPr>
              <a:t> la </a:t>
            </a:r>
            <a:r>
              <a:rPr lang="en-US" sz="2000" dirty="0" err="1" smtClean="0">
                <a:latin typeface="Comic Sans MS" pitchFamily="66" charset="0"/>
              </a:rPr>
              <a:t>colonización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masiva</a:t>
            </a:r>
            <a:r>
              <a:rPr lang="en-US" sz="2000" dirty="0" smtClean="0">
                <a:latin typeface="Comic Sans MS" pitchFamily="66" charset="0"/>
              </a:rPr>
              <a:t> con </a:t>
            </a:r>
            <a:r>
              <a:rPr lang="en-US" sz="2000" b="1" dirty="0" err="1" smtClean="0">
                <a:latin typeface="Comic Sans MS" pitchFamily="66" charset="0"/>
              </a:rPr>
              <a:t>bacterias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</a:rPr>
              <a:t>facultativas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que</a:t>
            </a:r>
            <a:r>
              <a:rPr lang="en-US" sz="2000" dirty="0" smtClean="0">
                <a:latin typeface="Comic Sans MS" pitchFamily="66" charset="0"/>
              </a:rPr>
              <a:t> van al </a:t>
            </a:r>
            <a:r>
              <a:rPr lang="en-US" sz="2000" dirty="0">
                <a:latin typeface="Comic Sans MS" pitchFamily="66" charset="0"/>
              </a:rPr>
              <a:t>TGI. </a:t>
            </a:r>
            <a:endParaRPr lang="en-US" sz="14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endParaRPr lang="en-US" sz="10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Las </a:t>
            </a:r>
            <a:r>
              <a:rPr lang="en-US" sz="2000" b="1" dirty="0" err="1" smtClean="0">
                <a:latin typeface="Comic Sans MS" pitchFamily="66" charset="0"/>
              </a:rPr>
              <a:t>bacterias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</a:rPr>
              <a:t>anaeróbicas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colonizan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más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tarde</a:t>
            </a:r>
            <a:r>
              <a:rPr lang="en-US" sz="2000" dirty="0" smtClean="0">
                <a:latin typeface="Comic Sans MS" pitchFamily="66" charset="0"/>
              </a:rPr>
              <a:t>.</a:t>
            </a:r>
          </a:p>
          <a:p>
            <a:pPr marL="173038" indent="-173038">
              <a:buFont typeface="Arial" pitchFamily="34" charset="0"/>
              <a:buChar char="•"/>
            </a:pPr>
            <a:endParaRPr lang="en-US" sz="10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Al </a:t>
            </a:r>
            <a:r>
              <a:rPr lang="en-US" sz="2000" dirty="0" err="1" smtClean="0">
                <a:latin typeface="Comic Sans MS" pitchFamily="66" charset="0"/>
              </a:rPr>
              <a:t>año</a:t>
            </a:r>
            <a:r>
              <a:rPr lang="en-US" sz="2000" dirty="0" smtClean="0">
                <a:latin typeface="Comic Sans MS" pitchFamily="66" charset="0"/>
              </a:rPr>
              <a:t> o dos de </a:t>
            </a:r>
            <a:r>
              <a:rPr lang="en-US" sz="2000" dirty="0" err="1" smtClean="0">
                <a:latin typeface="Comic Sans MS" pitchFamily="66" charset="0"/>
              </a:rPr>
              <a:t>edad</a:t>
            </a:r>
            <a:r>
              <a:rPr lang="en-US" sz="2000" dirty="0" smtClean="0">
                <a:latin typeface="Comic Sans MS" pitchFamily="66" charset="0"/>
              </a:rPr>
              <a:t> el </a:t>
            </a:r>
            <a:r>
              <a:rPr lang="en-US" sz="2000" dirty="0" err="1" smtClean="0">
                <a:latin typeface="Comic Sans MS" pitchFamily="66" charset="0"/>
              </a:rPr>
              <a:t>microbioma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es</a:t>
            </a:r>
            <a:r>
              <a:rPr lang="en-US" sz="2000" dirty="0" smtClean="0">
                <a:latin typeface="Comic Sans MS" pitchFamily="66" charset="0"/>
              </a:rPr>
              <a:t> el del </a:t>
            </a:r>
            <a:r>
              <a:rPr lang="en-US" sz="2000" dirty="0" err="1" smtClean="0">
                <a:latin typeface="Comic Sans MS" pitchFamily="66" charset="0"/>
              </a:rPr>
              <a:t>adulto</a:t>
            </a:r>
            <a:r>
              <a:rPr lang="en-US" sz="2000" dirty="0" smtClean="0">
                <a:latin typeface="Comic Sans MS" pitchFamily="66" charset="0"/>
              </a:rPr>
              <a:t>. </a:t>
            </a:r>
          </a:p>
          <a:p>
            <a:pPr marL="173038" indent="-173038">
              <a:buFont typeface="Arial" pitchFamily="34" charset="0"/>
              <a:buChar char="•"/>
            </a:pPr>
            <a:endParaRPr lang="en-US" sz="1000" dirty="0" smtClean="0">
              <a:latin typeface="Comic Sans MS" pitchFamily="66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Los </a:t>
            </a:r>
            <a:r>
              <a:rPr lang="en-US" sz="2000" dirty="0" err="1" smtClean="0">
                <a:latin typeface="Comic Sans MS" pitchFamily="66" charset="0"/>
              </a:rPr>
              <a:t>roedores</a:t>
            </a:r>
            <a:r>
              <a:rPr lang="en-US" sz="2000" dirty="0" smtClean="0">
                <a:latin typeface="Comic Sans MS" pitchFamily="66" charset="0"/>
              </a:rPr>
              <a:t>  </a:t>
            </a:r>
            <a:r>
              <a:rPr lang="en-US" sz="2000" dirty="0" err="1" smtClean="0">
                <a:latin typeface="Comic Sans MS" pitchFamily="66" charset="0"/>
              </a:rPr>
              <a:t>siguen</a:t>
            </a:r>
            <a:r>
              <a:rPr lang="en-US" sz="2000" dirty="0" smtClean="0">
                <a:latin typeface="Comic Sans MS" pitchFamily="66" charset="0"/>
              </a:rPr>
              <a:t> un </a:t>
            </a:r>
            <a:r>
              <a:rPr lang="en-US" sz="2000" dirty="0" err="1" smtClean="0">
                <a:latin typeface="Comic Sans MS" pitchFamily="66" charset="0"/>
              </a:rPr>
              <a:t>patrón</a:t>
            </a:r>
            <a:r>
              <a:rPr lang="en-US" sz="2000" dirty="0" smtClean="0">
                <a:latin typeface="Comic Sans MS" pitchFamily="66" charset="0"/>
              </a:rPr>
              <a:t> similar y </a:t>
            </a:r>
            <a:r>
              <a:rPr lang="en-US" sz="2000" dirty="0" err="1">
                <a:latin typeface="Comic Sans MS" pitchFamily="66" charset="0"/>
              </a:rPr>
              <a:t>é</a:t>
            </a:r>
            <a:r>
              <a:rPr lang="en-US" sz="2000" dirty="0" err="1" smtClean="0">
                <a:latin typeface="Comic Sans MS" pitchFamily="66" charset="0"/>
              </a:rPr>
              <a:t>sta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es</a:t>
            </a:r>
            <a:r>
              <a:rPr lang="en-US" sz="2000" dirty="0" smtClean="0">
                <a:latin typeface="Comic Sans MS" pitchFamily="66" charset="0"/>
              </a:rPr>
              <a:t> la  </a:t>
            </a:r>
            <a:r>
              <a:rPr lang="en-US" sz="2000" dirty="0" err="1" smtClean="0">
                <a:latin typeface="Comic Sans MS" pitchFamily="66" charset="0"/>
              </a:rPr>
              <a:t>razón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para</a:t>
            </a:r>
            <a:r>
              <a:rPr lang="en-US" sz="2000" dirty="0" smtClean="0">
                <a:latin typeface="Comic Sans MS" pitchFamily="66" charset="0"/>
              </a:rPr>
              <a:t> el </a:t>
            </a:r>
            <a:r>
              <a:rPr lang="en-US" sz="2000" dirty="0" err="1" smtClean="0">
                <a:latin typeface="Comic Sans MS" pitchFamily="66" charset="0"/>
              </a:rPr>
              <a:t>uso</a:t>
            </a:r>
            <a:r>
              <a:rPr lang="en-US" sz="2000" dirty="0" smtClean="0">
                <a:latin typeface="Comic Sans MS" pitchFamily="66" charset="0"/>
              </a:rPr>
              <a:t> de </a:t>
            </a:r>
            <a:r>
              <a:rPr lang="en-US" sz="2000" dirty="0" err="1" smtClean="0">
                <a:latin typeface="Comic Sans MS" pitchFamily="66" charset="0"/>
              </a:rPr>
              <a:t>animales</a:t>
            </a:r>
            <a:r>
              <a:rPr lang="en-US" sz="2000" dirty="0" smtClean="0">
                <a:latin typeface="Comic Sans MS" pitchFamily="66" charset="0"/>
              </a:rPr>
              <a:t> sin </a:t>
            </a:r>
            <a:r>
              <a:rPr lang="en-US" sz="2000" dirty="0" err="1" smtClean="0">
                <a:latin typeface="Comic Sans MS" pitchFamily="66" charset="0"/>
              </a:rPr>
              <a:t>gérmenes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para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estudiar</a:t>
            </a:r>
            <a:r>
              <a:rPr lang="en-US" sz="2000" dirty="0" smtClean="0">
                <a:latin typeface="Comic Sans MS" pitchFamily="66" charset="0"/>
              </a:rPr>
              <a:t> el </a:t>
            </a:r>
            <a:r>
              <a:rPr lang="en-US" sz="2000" dirty="0" err="1" smtClean="0">
                <a:latin typeface="Comic Sans MS" pitchFamily="66" charset="0"/>
              </a:rPr>
              <a:t>impacto</a:t>
            </a:r>
            <a:r>
              <a:rPr lang="en-US" sz="2000" dirty="0" smtClean="0">
                <a:latin typeface="Comic Sans MS" pitchFamily="66" charset="0"/>
              </a:rPr>
              <a:t> del </a:t>
            </a:r>
            <a:r>
              <a:rPr lang="en-US" sz="2000" dirty="0" err="1" smtClean="0">
                <a:latin typeface="Comic Sans MS" pitchFamily="66" charset="0"/>
              </a:rPr>
              <a:t>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258479" y="228600"/>
            <a:ext cx="662361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prstClr val="white"/>
                </a:solidFill>
                <a:latin typeface="Comic Sans MS" pitchFamily="66" charset="0"/>
              </a:rPr>
              <a:t>IA2 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263932" y="607100"/>
            <a:ext cx="1488668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Colonización</a:t>
            </a:r>
            <a:endParaRPr lang="es-VE" sz="1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2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629400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723697" y="1066800"/>
            <a:ext cx="5559535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Introducción</a:t>
            </a:r>
            <a:r>
              <a:rPr lang="es-VE" sz="2800" dirty="0" smtClean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6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A1.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Conceptos, Definiciones, Proyectos, </a:t>
            </a:r>
            <a:r>
              <a:rPr lang="es-VE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Tec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Análisis</a:t>
            </a:r>
          </a:p>
          <a:p>
            <a:pPr marL="342900" indent="-342900">
              <a:buClr>
                <a:srgbClr val="0070C0"/>
              </a:buClr>
              <a:buSzPct val="150000"/>
              <a:buFont typeface="Arial" panose="020B0604020202020204" pitchFamily="34" charset="0"/>
              <a:buChar char="•"/>
            </a:pPr>
            <a:endParaRPr lang="es-VE" sz="12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A2.</a:t>
            </a:r>
            <a:r>
              <a:rPr lang="es-VE" sz="2800" dirty="0" smtClean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Características Microbiota</a:t>
            </a:r>
          </a:p>
          <a:p>
            <a:pPr marL="625475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1era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s-VE" sz="24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p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arte:</a:t>
            </a:r>
          </a:p>
          <a:p>
            <a:pPr marL="53340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Tamaño, peso</a:t>
            </a:r>
            <a:endParaRPr lang="es-VE" sz="24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53340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Genes, diversidad</a:t>
            </a:r>
          </a:p>
          <a:p>
            <a:pPr marL="53340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Composición, ubicación</a:t>
            </a:r>
          </a:p>
          <a:p>
            <a:pPr marL="53340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Origen, colonización</a:t>
            </a:r>
          </a:p>
          <a:p>
            <a:pPr marL="533400"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Desarrollo en el curso de la vida</a:t>
            </a:r>
            <a:endParaRPr lang="es-VE" sz="1600" dirty="0">
              <a:solidFill>
                <a:srgbClr val="F8A968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</a:t>
            </a:r>
            <a:r>
              <a:rPr lang="es-VE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</a:t>
            </a:r>
            <a:r>
              <a:rPr lang="es-V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2da</a:t>
            </a:r>
            <a:r>
              <a:rPr lang="es-V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parte: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600" dirty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</a:t>
            </a:r>
            <a:r>
              <a:rPr lang="es-VE" sz="16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Factores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que modulan microbiota</a:t>
            </a:r>
            <a:endParaRPr lang="es-VE" sz="1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endParaRPr lang="es-VE" sz="1200" dirty="0" smtClean="0">
              <a:solidFill>
                <a:srgbClr val="F8A968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endParaRPr lang="es-VE" sz="12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B. </a:t>
            </a:r>
            <a:r>
              <a:rPr lang="es-VE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914400" y="1066800"/>
            <a:ext cx="409086" cy="58477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es-VE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 rot="5400000">
            <a:off x="-1031515" y="3571413"/>
            <a:ext cx="5018008" cy="878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16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/>
          <p:cNvSpPr txBox="1"/>
          <p:nvPr/>
        </p:nvSpPr>
        <p:spPr>
          <a:xfrm>
            <a:off x="6695035" y="65532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5999" y="551478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600051" y="1226578"/>
            <a:ext cx="3943893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Desarrollo </a:t>
            </a:r>
            <a:r>
              <a:rPr lang="es-VE" sz="2400" dirty="0">
                <a:latin typeface="Comic Sans MS" panose="030F0702030302020204" pitchFamily="66" charset="0"/>
              </a:rPr>
              <a:t>Microbiota </a:t>
            </a:r>
            <a:r>
              <a:rPr lang="es-VE" sz="2400" dirty="0" smtClean="0">
                <a:latin typeface="Comic Sans MS" panose="030F0702030302020204" pitchFamily="66" charset="0"/>
              </a:rPr>
              <a:t>Intestinal </a:t>
            </a:r>
            <a:r>
              <a:rPr lang="es-VE" sz="2400" dirty="0" smtClean="0">
                <a:latin typeface="Comic Sans MS" panose="030F0702030302020204" pitchFamily="66" charset="0"/>
              </a:rPr>
              <a:t>a </a:t>
            </a:r>
            <a:r>
              <a:rPr lang="es-VE" sz="2400" dirty="0" smtClean="0">
                <a:latin typeface="Comic Sans MS" panose="030F0702030302020204" pitchFamily="66" charset="0"/>
              </a:rPr>
              <a:t>lo largo </a:t>
            </a:r>
            <a:r>
              <a:rPr lang="es-VE" sz="2400" dirty="0" smtClean="0">
                <a:latin typeface="Comic Sans MS" panose="030F0702030302020204" pitchFamily="66" charset="0"/>
              </a:rPr>
              <a:t>vida</a:t>
            </a:r>
            <a:endParaRPr lang="es-VE" sz="24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71615" y="2225884"/>
            <a:ext cx="2800767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Prenatal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Nacimiento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Infancia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Niñez temprana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Niñez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err="1" smtClean="0">
                <a:latin typeface="Comic Sans MS" panose="030F0702030302020204" pitchFamily="66" charset="0"/>
              </a:rPr>
              <a:t>Preadolescencia</a:t>
            </a:r>
            <a:endParaRPr lang="es-VE" sz="2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Adultos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400" dirty="0" smtClean="0">
                <a:latin typeface="Comic Sans MS" panose="030F0702030302020204" pitchFamily="66" charset="0"/>
              </a:rPr>
              <a:t>Ancianos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228600" y="411174"/>
            <a:ext cx="668095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228600" y="860591"/>
            <a:ext cx="1105302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>
                <a:latin typeface="Comic Sans MS" pitchFamily="66" charset="0"/>
              </a:rPr>
              <a:t>.</a:t>
            </a:r>
            <a:r>
              <a:rPr lang="es-VE" sz="1200" dirty="0" smtClean="0">
                <a:latin typeface="Comic Sans MS" pitchFamily="66" charset="0"/>
              </a:rPr>
              <a:t>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Cambios curso vida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64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530067" y="557809"/>
            <a:ext cx="644279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Establecimiento y Desarrollo del microbiota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409700" y="1181642"/>
            <a:ext cx="6894235" cy="5047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Vida in Útero</a:t>
            </a:r>
            <a:r>
              <a:rPr lang="es-VE" dirty="0" smtClean="0">
                <a:latin typeface="Comic Sans MS" panose="030F0702030302020204" pitchFamily="66" charset="0"/>
              </a:rPr>
              <a:t>:</a:t>
            </a:r>
          </a:p>
          <a:p>
            <a:r>
              <a:rPr lang="es-VE" sz="2400" b="1" dirty="0">
                <a:solidFill>
                  <a:srgbClr val="FF0000"/>
                </a:solidFill>
                <a:latin typeface="Comic Sans MS" pitchFamily="66" charset="0"/>
              </a:rPr>
              <a:t>*</a:t>
            </a:r>
            <a:r>
              <a:rPr lang="es-VE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Hasta hace poco se consideraba ESTÉRIL el ambiente intrauterino. Pero se ha detectado espectros bacterianos basados en ADN en: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pPr marL="274638"/>
            <a:r>
              <a:rPr lang="es-VE" b="1" dirty="0" smtClean="0">
                <a:latin typeface="Comic Sans MS" panose="030F0702030302020204" pitchFamily="66" charset="0"/>
              </a:rPr>
              <a:t>Placenta</a:t>
            </a:r>
            <a:r>
              <a:rPr lang="es-VE" dirty="0" smtClean="0">
                <a:latin typeface="Comic Sans MS" panose="030F0702030302020204" pitchFamily="66" charset="0"/>
              </a:rPr>
              <a:t> de madres sanas:  </a:t>
            </a:r>
            <a:r>
              <a:rPr lang="en-US" sz="1400" dirty="0" err="1">
                <a:latin typeface="Comic Sans MS" panose="030F0702030302020204" pitchFamily="66" charset="0"/>
              </a:rPr>
              <a:t>Sci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Transl</a:t>
            </a:r>
            <a:r>
              <a:rPr lang="en-US" sz="1400" dirty="0">
                <a:latin typeface="Comic Sans MS" panose="030F0702030302020204" pitchFamily="66" charset="0"/>
              </a:rPr>
              <a:t> Med. </a:t>
            </a:r>
            <a:r>
              <a:rPr lang="en-US" sz="1400" dirty="0" smtClean="0">
                <a:latin typeface="Comic Sans MS" panose="030F0702030302020204" pitchFamily="66" charset="0"/>
              </a:rPr>
              <a:t>2014; 6: </a:t>
            </a:r>
            <a:r>
              <a:rPr lang="en-US" sz="1400" dirty="0">
                <a:latin typeface="Comic Sans MS" panose="030F0702030302020204" pitchFamily="66" charset="0"/>
              </a:rPr>
              <a:t>237ra65. 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74638"/>
            <a:r>
              <a:rPr lang="es-VE" b="1" dirty="0" smtClean="0">
                <a:latin typeface="Comic Sans MS" panose="030F0702030302020204" pitchFamily="66" charset="0"/>
              </a:rPr>
              <a:t>Líquido amniótico </a:t>
            </a:r>
            <a:r>
              <a:rPr lang="es-VE" dirty="0" smtClean="0">
                <a:latin typeface="Comic Sans MS" panose="030F0702030302020204" pitchFamily="66" charset="0"/>
              </a:rPr>
              <a:t>en prematuros: </a:t>
            </a:r>
            <a:r>
              <a:rPr lang="es-VE" sz="1400" dirty="0" smtClean="0">
                <a:latin typeface="Comic Sans MS" panose="030F0702030302020204" pitchFamily="66" charset="0"/>
              </a:rPr>
              <a:t>Am J </a:t>
            </a:r>
            <a:r>
              <a:rPr lang="es-VE" sz="1400" dirty="0" err="1" smtClean="0">
                <a:latin typeface="Comic Sans MS" panose="030F0702030302020204" pitchFamily="66" charset="0"/>
              </a:rPr>
              <a:t>Reprod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Immunol</a:t>
            </a:r>
            <a:r>
              <a:rPr lang="es-VE" sz="1400" dirty="0" smtClean="0">
                <a:latin typeface="Comic Sans MS" panose="030F0702030302020204" pitchFamily="66" charset="0"/>
              </a:rPr>
              <a:t> 2010; 64:38-57</a:t>
            </a:r>
          </a:p>
          <a:p>
            <a:pPr marL="274638"/>
            <a:r>
              <a:rPr lang="es-VE" b="1" dirty="0" smtClean="0">
                <a:latin typeface="Comic Sans MS" panose="030F0702030302020204" pitchFamily="66" charset="0"/>
              </a:rPr>
              <a:t>Meconio</a:t>
            </a:r>
            <a:r>
              <a:rPr lang="es-VE" dirty="0" smtClean="0">
                <a:latin typeface="Comic Sans MS" panose="030F0702030302020204" pitchFamily="66" charset="0"/>
              </a:rPr>
              <a:t>: </a:t>
            </a:r>
            <a:r>
              <a:rPr lang="es-VE" sz="1400" dirty="0" err="1" smtClean="0">
                <a:latin typeface="Comic Sans MS" panose="030F0702030302020204" pitchFamily="66" charset="0"/>
              </a:rPr>
              <a:t>Clin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Exp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Allergy</a:t>
            </a:r>
            <a:r>
              <a:rPr lang="es-VE" sz="1400" dirty="0" smtClean="0">
                <a:latin typeface="Comic Sans MS" panose="030F0702030302020204" pitchFamily="66" charset="0"/>
              </a:rPr>
              <a:t> 2013; 43: 198-211</a:t>
            </a:r>
          </a:p>
          <a:p>
            <a:endParaRPr lang="es-VE" sz="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En nacidos por parto vaginal </a:t>
            </a:r>
            <a:r>
              <a:rPr lang="es-VE" dirty="0" smtClean="0">
                <a:latin typeface="Comic Sans MS" panose="030F0702030302020204" pitchFamily="66" charset="0"/>
              </a:rPr>
              <a:t>el microbiota intestinal es similar al de intestino y vagina madre: </a:t>
            </a:r>
            <a:r>
              <a:rPr lang="es-VE" sz="1400" dirty="0" err="1" smtClean="0">
                <a:latin typeface="Comic Sans MS" panose="030F0702030302020204" pitchFamily="66" charset="0"/>
              </a:rPr>
              <a:t>Cell</a:t>
            </a:r>
            <a:r>
              <a:rPr lang="es-VE" sz="1400" dirty="0" smtClean="0">
                <a:latin typeface="Comic Sans MS" panose="030F0702030302020204" pitchFamily="66" charset="0"/>
              </a:rPr>
              <a:t> Host </a:t>
            </a:r>
            <a:r>
              <a:rPr lang="es-VE" sz="1400" dirty="0" err="1" smtClean="0">
                <a:latin typeface="Comic Sans MS" panose="030F0702030302020204" pitchFamily="66" charset="0"/>
              </a:rPr>
              <a:t>Microbe</a:t>
            </a:r>
            <a:r>
              <a:rPr lang="es-VE" sz="1400" dirty="0" smtClean="0">
                <a:latin typeface="Comic Sans MS" panose="030F0702030302020204" pitchFamily="66" charset="0"/>
              </a:rPr>
              <a:t> 2015; 17: 852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En el 1er. año se expande la capacidad funcional y diversidad bacteriana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En </a:t>
            </a:r>
            <a:r>
              <a:rPr lang="es-VE" b="1" dirty="0">
                <a:latin typeface="Comic Sans MS" panose="030F0702030302020204" pitchFamily="66" charset="0"/>
              </a:rPr>
              <a:t>niños de 1-5 </a:t>
            </a:r>
            <a:r>
              <a:rPr lang="es-VE" b="1" dirty="0" smtClean="0">
                <a:latin typeface="Comic Sans MS" panose="030F0702030302020204" pitchFamily="66" charset="0"/>
              </a:rPr>
              <a:t>años </a:t>
            </a:r>
            <a:r>
              <a:rPr lang="es-VE" dirty="0" smtClean="0">
                <a:latin typeface="Comic Sans MS" panose="030F0702030302020204" pitchFamily="66" charset="0"/>
              </a:rPr>
              <a:t>la diversidad es menor que en adultos, la composición se hace </a:t>
            </a:r>
            <a:r>
              <a:rPr lang="es-VE" b="1" dirty="0" smtClean="0">
                <a:latin typeface="Comic Sans MS" panose="030F0702030302020204" pitchFamily="66" charset="0"/>
              </a:rPr>
              <a:t>estable con muchos miembros de </a:t>
            </a:r>
            <a:r>
              <a:rPr lang="es-VE" b="1" dirty="0" err="1" smtClean="0">
                <a:latin typeface="Comic Sans MS" panose="030F0702030302020204" pitchFamily="66" charset="0"/>
              </a:rPr>
              <a:t>Bacteroidetes</a:t>
            </a:r>
            <a:endParaRPr lang="es-VE" b="1" dirty="0" smtClean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28757" y="6285619"/>
            <a:ext cx="7056120" cy="265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05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1 CuadroTexto"/>
          <p:cNvSpPr txBox="1"/>
          <p:nvPr/>
        </p:nvSpPr>
        <p:spPr>
          <a:xfrm>
            <a:off x="199583" y="116571"/>
            <a:ext cx="732893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 </a:t>
            </a:r>
          </a:p>
        </p:txBody>
      </p:sp>
      <p:sp>
        <p:nvSpPr>
          <p:cNvPr id="9" name="1 CuadroTexto"/>
          <p:cNvSpPr txBox="1"/>
          <p:nvPr/>
        </p:nvSpPr>
        <p:spPr>
          <a:xfrm>
            <a:off x="199583" y="603976"/>
            <a:ext cx="110530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 smtClean="0">
                <a:latin typeface="Comic Sans MS" pitchFamily="66" charset="0"/>
              </a:rPr>
              <a:t>.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200" b="1" dirty="0" smtClean="0">
                <a:latin typeface="Comic Sans MS" pitchFamily="66" charset="0"/>
              </a:rPr>
              <a:t>Colonización</a:t>
            </a:r>
            <a:endParaRPr lang="es-VE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12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350605" y="560746"/>
            <a:ext cx="644279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Establecimiento y Desarrollo del microbiota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53867" y="1236092"/>
            <a:ext cx="7315200" cy="43858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8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err="1" smtClean="0">
                <a:latin typeface="Comic Sans MS" panose="030F0702030302020204" pitchFamily="66" charset="0"/>
              </a:rPr>
              <a:t>Preadolescencia</a:t>
            </a:r>
            <a:r>
              <a:rPr lang="es-VE" b="1" dirty="0" smtClean="0">
                <a:latin typeface="Comic Sans MS" panose="030F0702030302020204" pitchFamily="66" charset="0"/>
              </a:rPr>
              <a:t> 7-12 </a:t>
            </a:r>
            <a:r>
              <a:rPr lang="es-VE" dirty="0" smtClean="0">
                <a:latin typeface="Comic Sans MS" panose="030F0702030302020204" pitchFamily="66" charset="0"/>
              </a:rPr>
              <a:t>años el número de </a:t>
            </a:r>
            <a:r>
              <a:rPr lang="es-VE" dirty="0" err="1" smtClean="0">
                <a:latin typeface="Comic Sans MS" panose="030F0702030302020204" pitchFamily="66" charset="0"/>
              </a:rPr>
              <a:t>taxa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bactarianos</a:t>
            </a:r>
            <a:r>
              <a:rPr lang="es-VE" dirty="0" smtClean="0">
                <a:latin typeface="Comic Sans MS" panose="030F0702030302020204" pitchFamily="66" charset="0"/>
              </a:rPr>
              <a:t> y genes funcionales </a:t>
            </a:r>
            <a:r>
              <a:rPr lang="es-VE" b="1" dirty="0" smtClean="0">
                <a:latin typeface="Comic Sans MS" panose="030F0702030302020204" pitchFamily="66" charset="0"/>
              </a:rPr>
              <a:t>es similar al del adulto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Adultez</a:t>
            </a:r>
            <a:r>
              <a:rPr lang="es-VE" dirty="0" smtClean="0">
                <a:latin typeface="Comic Sans MS" panose="030F0702030302020204" pitchFamily="66" charset="0"/>
              </a:rPr>
              <a:t> está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dominado por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Bacteroidetes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Firmicutes</a:t>
            </a:r>
            <a:r>
              <a:rPr lang="es-VE" dirty="0" smtClean="0">
                <a:latin typeface="Comic Sans MS" panose="030F0702030302020204" pitchFamily="66" charset="0"/>
              </a:rPr>
              <a:t> y pequeñas proporciones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 </a:t>
            </a:r>
            <a:r>
              <a:rPr lang="es-V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ctinobacteria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roteobacteria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errucomicrobia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Archaea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metanogénica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eucaria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(levaduras) y múltiples fagos.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1400" dirty="0" smtClean="0">
              <a:latin typeface="Comic Sans MS" panose="030F0702030302020204" pitchFamily="66" charset="0"/>
            </a:endParaRPr>
          </a:p>
          <a:p>
            <a:pPr marL="274638" indent="-274638"/>
            <a:r>
              <a:rPr lang="es-VE" dirty="0" smtClean="0">
                <a:latin typeface="Comic Sans MS" panose="030F0702030302020204" pitchFamily="66" charset="0"/>
              </a:rPr>
              <a:t>	El fila bacteriano es estable, pero las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especies y subespecies </a:t>
            </a:r>
            <a:r>
              <a:rPr lang="es-VE" dirty="0" smtClean="0">
                <a:latin typeface="Comic Sans MS" panose="030F0702030302020204" pitchFamily="66" charset="0"/>
              </a:rPr>
              <a:t>y sus proporciones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varían mucho de una persona a otra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74638"/>
            <a:r>
              <a:rPr lang="es-VE" dirty="0" smtClean="0">
                <a:latin typeface="Comic Sans MS" panose="030F0702030302020204" pitchFamily="66" charset="0"/>
              </a:rPr>
              <a:t>La colección microbiana de cada persona es </a:t>
            </a:r>
            <a:r>
              <a:rPr lang="es-VE" b="1" dirty="0" smtClean="0">
                <a:latin typeface="Comic Sans MS" panose="030F0702030302020204" pitchFamily="66" charset="0"/>
              </a:rPr>
              <a:t>ÚNICA</a:t>
            </a:r>
            <a:r>
              <a:rPr lang="es-VE" dirty="0" smtClean="0">
                <a:latin typeface="Comic Sans MS" panose="030F0702030302020204" pitchFamily="66" charset="0"/>
              </a:rPr>
              <a:t> pero la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capacidad funcional </a:t>
            </a:r>
            <a:r>
              <a:rPr lang="es-VE" dirty="0" smtClean="0">
                <a:latin typeface="Comic Sans MS" panose="030F0702030302020204" pitchFamily="66" charset="0"/>
              </a:rPr>
              <a:t>es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relativamente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consistente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9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Senectud </a:t>
            </a:r>
            <a:r>
              <a:rPr lang="es-VE" dirty="0" smtClean="0">
                <a:latin typeface="Comic Sans MS" panose="030F0702030302020204" pitchFamily="66" charset="0"/>
              </a:rPr>
              <a:t>el microbiota es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inestable y menos diverso</a:t>
            </a:r>
            <a:r>
              <a:rPr lang="es-VE" dirty="0" smtClean="0">
                <a:latin typeface="Comic Sans MS" panose="030F0702030302020204" pitchFamily="66" charset="0"/>
              </a:rPr>
              <a:t>, lo que está asociado con condiciones coexistentes y declinación de </a:t>
            </a:r>
            <a:r>
              <a:rPr lang="es-VE" dirty="0" err="1" smtClean="0">
                <a:latin typeface="Comic Sans MS" panose="030F0702030302020204" pitchFamily="66" charset="0"/>
              </a:rPr>
              <a:t>inmunocompetencia</a:t>
            </a:r>
            <a:r>
              <a:rPr lang="es-VE" dirty="0" smtClean="0">
                <a:latin typeface="Comic Sans MS" panose="030F0702030302020204" pitchFamily="66" charset="0"/>
              </a:rPr>
              <a:t> relacionada a la edad. 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301894" y="5775795"/>
            <a:ext cx="7151933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29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845215" y="660227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ximena\Desktop\microbes_over_time_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3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19"/>
          <a:stretch/>
        </p:blipFill>
        <p:spPr bwMode="auto">
          <a:xfrm>
            <a:off x="767016" y="1196752"/>
            <a:ext cx="7429884" cy="467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116959" y="5941706"/>
            <a:ext cx="792089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Feto  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267744" y="5949280"/>
            <a:ext cx="792089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Bebé  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09882" y="5949280"/>
            <a:ext cx="1296144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Prescolar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758501" y="5928649"/>
            <a:ext cx="1008112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Adulto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006763" y="5928649"/>
            <a:ext cx="1152128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Anciano 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84267" y="2844225"/>
            <a:ext cx="120257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Lactancia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materna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937360" y="1940070"/>
            <a:ext cx="104708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Fórmula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715528" y="1196752"/>
            <a:ext cx="168187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Comida sólida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447781" y="1019057"/>
            <a:ext cx="7152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935384" y="1389823"/>
            <a:ext cx="7152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Sano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865977" y="1958466"/>
            <a:ext cx="86914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Obeso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7040985" y="1787190"/>
            <a:ext cx="147187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65-80 años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167130" y="3162744"/>
            <a:ext cx="123142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&gt;100años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78117" y="3121804"/>
            <a:ext cx="111761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Trat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</a:p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Antibiótico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859832" y="3074775"/>
            <a:ext cx="12442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Desnutrición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95031" y="2452691"/>
            <a:ext cx="1051313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err="1" smtClean="0">
                <a:solidFill>
                  <a:srgbClr val="F267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Firmicutes</a:t>
            </a:r>
            <a:endParaRPr lang="es-VE" sz="1600" dirty="0">
              <a:solidFill>
                <a:srgbClr val="F267F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538522" y="4216922"/>
            <a:ext cx="1209242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>
                <a:solidFill>
                  <a:schemeClr val="accent5">
                    <a:lumMod val="75000"/>
                  </a:schemeClr>
                </a:solidFill>
              </a:rPr>
              <a:t>B</a:t>
            </a:r>
            <a:r>
              <a:rPr lang="es-VE" sz="1400" b="1" dirty="0" err="1" smtClean="0">
                <a:solidFill>
                  <a:schemeClr val="accent5">
                    <a:lumMod val="75000"/>
                  </a:schemeClr>
                </a:solidFill>
              </a:rPr>
              <a:t>acteroidetes</a:t>
            </a:r>
            <a:endParaRPr lang="es-VE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19654" y="4797623"/>
            <a:ext cx="1251946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solidFill>
                  <a:srgbClr val="007D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Actinobacteria</a:t>
            </a:r>
            <a:endParaRPr lang="es-VE" sz="1400" dirty="0">
              <a:solidFill>
                <a:srgbClr val="007D7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063727" y="3965736"/>
            <a:ext cx="7037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srgbClr val="C00000"/>
                </a:solidFill>
              </a:rPr>
              <a:t>Proteo</a:t>
            </a:r>
          </a:p>
          <a:p>
            <a:r>
              <a:rPr lang="es-VE" sz="1200" b="1" dirty="0" smtClean="0">
                <a:solidFill>
                  <a:srgbClr val="C00000"/>
                </a:solidFill>
              </a:rPr>
              <a:t>bacteria</a:t>
            </a:r>
            <a:endParaRPr lang="es-VE" sz="1200" b="1" dirty="0">
              <a:solidFill>
                <a:srgbClr val="C00000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316095" y="6402223"/>
            <a:ext cx="61127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L.M.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Proctor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: a true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trillons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s-VE" sz="1000" i="1" dirty="0" err="1">
                <a:latin typeface="Times New Roman" pitchFamily="18" charset="0"/>
                <a:cs typeface="Times New Roman" pitchFamily="18" charset="0"/>
              </a:rPr>
              <a:t>microscopic</a:t>
            </a:r>
            <a:r>
              <a:rPr lang="es-VE" sz="1000" i="1" dirty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s-VE" sz="1000" i="1" dirty="0" err="1" smtClean="0"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s-VE" sz="1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VE" sz="1000" i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1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sz="10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1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www.actionbioscience.org/genomics/the_human_microbiome.html?print</a:t>
            </a:r>
            <a:endParaRPr lang="es-VE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300833" y="389693"/>
            <a:ext cx="64760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400" dirty="0">
                <a:latin typeface="Comic Sans MS" pitchFamily="66" charset="0"/>
              </a:rPr>
              <a:t>¿Cambia el </a:t>
            </a:r>
            <a:r>
              <a:rPr lang="es-VE" sz="2400" dirty="0" err="1">
                <a:latin typeface="Comic Sans MS" pitchFamily="66" charset="0"/>
              </a:rPr>
              <a:t>microbioma</a:t>
            </a:r>
            <a:r>
              <a:rPr lang="es-VE" sz="2400" dirty="0">
                <a:latin typeface="Comic Sans MS" pitchFamily="66" charset="0"/>
              </a:rPr>
              <a:t> a lo largo de la vida?</a:t>
            </a:r>
          </a:p>
        </p:txBody>
      </p:sp>
      <p:sp>
        <p:nvSpPr>
          <p:cNvPr id="26" name="1 CuadroTexto"/>
          <p:cNvSpPr txBox="1"/>
          <p:nvPr/>
        </p:nvSpPr>
        <p:spPr>
          <a:xfrm>
            <a:off x="105882" y="240266"/>
            <a:ext cx="668095" cy="400110"/>
          </a:xfrm>
          <a:prstGeom prst="rect">
            <a:avLst/>
          </a:prstGeom>
          <a:solidFill>
            <a:srgbClr val="0047D6"/>
          </a:solidFill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</a:p>
        </p:txBody>
      </p:sp>
      <p:sp>
        <p:nvSpPr>
          <p:cNvPr id="27" name="1 CuadroTexto"/>
          <p:cNvSpPr txBox="1"/>
          <p:nvPr/>
        </p:nvSpPr>
        <p:spPr>
          <a:xfrm>
            <a:off x="105882" y="689683"/>
            <a:ext cx="1105302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itchFamily="66" charset="0"/>
              </a:rPr>
              <a:t> </a:t>
            </a:r>
            <a:r>
              <a:rPr lang="es-VE" sz="1200" dirty="0" err="1" smtClean="0">
                <a:latin typeface="Comic Sans MS" pitchFamily="66" charset="0"/>
              </a:rPr>
              <a:t>Caract</a:t>
            </a:r>
            <a:r>
              <a:rPr lang="es-VE" sz="1200" dirty="0">
                <a:latin typeface="Comic Sans MS" pitchFamily="66" charset="0"/>
              </a:rPr>
              <a:t>.</a:t>
            </a:r>
            <a:r>
              <a:rPr lang="es-VE" sz="1200" dirty="0" smtClean="0">
                <a:latin typeface="Comic Sans MS" pitchFamily="66" charset="0"/>
              </a:rPr>
              <a:t> </a:t>
            </a:r>
          </a:p>
          <a:p>
            <a:r>
              <a:rPr lang="es-VE" sz="1200" dirty="0" smtClean="0">
                <a:latin typeface="Comic Sans MS" pitchFamily="66" charset="0"/>
              </a:rPr>
              <a:t>Microbiota</a:t>
            </a:r>
          </a:p>
          <a:p>
            <a:r>
              <a:rPr lang="es-VE" sz="1200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Cambios curso vida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78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6" grpId="0" animBg="1"/>
      <p:bldP spid="21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138818" y="6701463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23900" y="1751789"/>
            <a:ext cx="7696200" cy="41918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1143000" y="1751789"/>
            <a:ext cx="0" cy="419181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1752600" y="1751789"/>
            <a:ext cx="0" cy="41918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2895601" y="1751789"/>
            <a:ext cx="10977" cy="419181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858000" y="1751789"/>
            <a:ext cx="0" cy="419181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612715" y="59327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0</a:t>
            </a:r>
            <a:endParaRPr lang="es-VE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92157" y="594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1</a:t>
            </a:r>
            <a:endParaRPr lang="es-V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603314" y="594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5</a:t>
            </a:r>
            <a:endParaRPr lang="es-VE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686248" y="5943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12</a:t>
            </a:r>
            <a:endParaRPr lang="es-VE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648648" y="593274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70</a:t>
            </a:r>
            <a:endParaRPr lang="es-VE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118414" y="59436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100</a:t>
            </a:r>
            <a:endParaRPr lang="es-VE" dirty="0"/>
          </a:p>
        </p:txBody>
      </p:sp>
      <p:sp>
        <p:nvSpPr>
          <p:cNvPr id="24" name="Forma libre 23"/>
          <p:cNvSpPr/>
          <p:nvPr/>
        </p:nvSpPr>
        <p:spPr>
          <a:xfrm>
            <a:off x="712923" y="2742389"/>
            <a:ext cx="2182678" cy="2876227"/>
          </a:xfrm>
          <a:custGeom>
            <a:avLst/>
            <a:gdLst>
              <a:gd name="connsiteX0" fmla="*/ 0 w 2185261"/>
              <a:gd name="connsiteY0" fmla="*/ 2898183 h 2898183"/>
              <a:gd name="connsiteX1" fmla="*/ 1007390 w 2185261"/>
              <a:gd name="connsiteY1" fmla="*/ 852407 h 2898183"/>
              <a:gd name="connsiteX2" fmla="*/ 2185261 w 2185261"/>
              <a:gd name="connsiteY2" fmla="*/ 0 h 2898183"/>
              <a:gd name="connsiteX3" fmla="*/ 2185261 w 2185261"/>
              <a:gd name="connsiteY3" fmla="*/ 0 h 289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5261" h="2898183">
                <a:moveTo>
                  <a:pt x="0" y="2898183"/>
                </a:moveTo>
                <a:cubicBezTo>
                  <a:pt x="321590" y="2116810"/>
                  <a:pt x="643180" y="1335437"/>
                  <a:pt x="1007390" y="852407"/>
                </a:cubicBezTo>
                <a:cubicBezTo>
                  <a:pt x="1371600" y="369377"/>
                  <a:pt x="2185261" y="0"/>
                  <a:pt x="2185261" y="0"/>
                </a:cubicBezTo>
                <a:lnTo>
                  <a:pt x="2185261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Forma libre 25"/>
          <p:cNvSpPr/>
          <p:nvPr/>
        </p:nvSpPr>
        <p:spPr>
          <a:xfrm>
            <a:off x="2906578" y="2309728"/>
            <a:ext cx="5532170" cy="1676400"/>
          </a:xfrm>
          <a:custGeom>
            <a:avLst/>
            <a:gdLst>
              <a:gd name="connsiteX0" fmla="*/ 0 w 5517396"/>
              <a:gd name="connsiteY0" fmla="*/ 469763 h 1895607"/>
              <a:gd name="connsiteX1" fmla="*/ 867905 w 5517396"/>
              <a:gd name="connsiteY1" fmla="*/ 113302 h 1895607"/>
              <a:gd name="connsiteX2" fmla="*/ 2231756 w 5517396"/>
              <a:gd name="connsiteY2" fmla="*/ 113302 h 1895607"/>
              <a:gd name="connsiteX3" fmla="*/ 4401518 w 5517396"/>
              <a:gd name="connsiteY3" fmla="*/ 1446156 h 1895607"/>
              <a:gd name="connsiteX4" fmla="*/ 5517396 w 5517396"/>
              <a:gd name="connsiteY4" fmla="*/ 1895607 h 1895607"/>
              <a:gd name="connsiteX5" fmla="*/ 5517396 w 5517396"/>
              <a:gd name="connsiteY5" fmla="*/ 1895607 h 189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17396" h="1895607">
                <a:moveTo>
                  <a:pt x="0" y="469763"/>
                </a:moveTo>
                <a:cubicBezTo>
                  <a:pt x="247973" y="321237"/>
                  <a:pt x="495946" y="172712"/>
                  <a:pt x="867905" y="113302"/>
                </a:cubicBezTo>
                <a:cubicBezTo>
                  <a:pt x="1239864" y="53892"/>
                  <a:pt x="1642821" y="-108840"/>
                  <a:pt x="2231756" y="113302"/>
                </a:cubicBezTo>
                <a:cubicBezTo>
                  <a:pt x="2820691" y="335444"/>
                  <a:pt x="3853911" y="1149105"/>
                  <a:pt x="4401518" y="1446156"/>
                </a:cubicBezTo>
                <a:cubicBezTo>
                  <a:pt x="4949125" y="1743207"/>
                  <a:pt x="5517396" y="1895607"/>
                  <a:pt x="5517396" y="1895607"/>
                </a:cubicBezTo>
                <a:lnTo>
                  <a:pt x="5517396" y="189560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/>
          <p:cNvSpPr txBox="1"/>
          <p:nvPr/>
        </p:nvSpPr>
        <p:spPr>
          <a:xfrm>
            <a:off x="4209561" y="6058154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Años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 rot="16200000">
            <a:off x="-1252020" y="3616861"/>
            <a:ext cx="3337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Diversidad Bacteriana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6839058" y="770667"/>
            <a:ext cx="154721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Reducción en la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    capacidad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    de fermentación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3770310" y="586002"/>
            <a:ext cx="235192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Fosforilación oxidativa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Biosíntesis LPS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Ensamblaje flagelar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Biosíntesis </a:t>
            </a:r>
            <a:r>
              <a:rPr lang="es-VE" sz="1200" dirty="0" err="1" smtClean="0">
                <a:latin typeface="Comic Sans MS" panose="030F0702030302020204" pitchFamily="66" charset="0"/>
              </a:rPr>
              <a:t>horm</a:t>
            </a:r>
            <a:r>
              <a:rPr lang="es-VE" sz="1200" dirty="0" smtClean="0">
                <a:latin typeface="Comic Sans MS" panose="030F0702030302020204" pitchFamily="66" charset="0"/>
              </a:rPr>
              <a:t> esteroidea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200" dirty="0" smtClean="0">
                <a:latin typeface="Comic Sans MS" panose="030F0702030302020204" pitchFamily="66" charset="0"/>
              </a:rPr>
              <a:t>Degradación ARN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2103433" y="756754"/>
            <a:ext cx="1063112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100" dirty="0" smtClean="0">
                <a:latin typeface="Comic Sans MS" panose="030F0702030302020204" pitchFamily="66" charset="0"/>
              </a:rPr>
              <a:t>Biosíntesis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    Folato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100" dirty="0" err="1" smtClean="0">
                <a:latin typeface="Comic Sans MS" panose="030F0702030302020204" pitchFamily="66" charset="0"/>
              </a:rPr>
              <a:t>Vit</a:t>
            </a:r>
            <a:r>
              <a:rPr lang="es-VE" sz="1100" dirty="0" smtClean="0">
                <a:latin typeface="Comic Sans MS" panose="030F0702030302020204" pitchFamily="66" charset="0"/>
              </a:rPr>
              <a:t> B12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    </a:t>
            </a:r>
            <a:r>
              <a:rPr lang="es-VE" sz="1100" dirty="0" err="1" smtClean="0">
                <a:latin typeface="Comic Sans MS" panose="030F0702030302020204" pitchFamily="66" charset="0"/>
              </a:rPr>
              <a:t>Covalamina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162869" y="743067"/>
            <a:ext cx="1063112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100" dirty="0" smtClean="0">
                <a:latin typeface="Comic Sans MS" panose="030F0702030302020204" pitchFamily="66" charset="0"/>
              </a:rPr>
              <a:t>Consumo 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    Glicanos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100" dirty="0" smtClean="0">
                <a:latin typeface="Comic Sans MS" panose="030F0702030302020204" pitchFamily="66" charset="0"/>
              </a:rPr>
              <a:t>Biosíntesis</a:t>
            </a:r>
          </a:p>
          <a:p>
            <a:r>
              <a:rPr lang="es-VE" sz="1100" dirty="0" smtClean="0">
                <a:latin typeface="Comic Sans MS" panose="030F0702030302020204" pitchFamily="66" charset="0"/>
              </a:rPr>
              <a:t>    </a:t>
            </a:r>
            <a:r>
              <a:rPr lang="es-VE" sz="1100" dirty="0" err="1" smtClean="0">
                <a:latin typeface="Comic Sans MS" panose="030F0702030302020204" pitchFamily="66" charset="0"/>
              </a:rPr>
              <a:t>Vits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1007178" y="86202"/>
            <a:ext cx="1167307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000" dirty="0" smtClean="0">
                <a:latin typeface="Comic Sans MS" panose="030F0702030302020204" pitchFamily="66" charset="0"/>
              </a:rPr>
              <a:t>Fermentación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000" dirty="0" err="1" smtClean="0">
                <a:latin typeface="Comic Sans MS" panose="030F0702030302020204" pitchFamily="66" charset="0"/>
              </a:rPr>
              <a:t>Met</a:t>
            </a:r>
            <a:r>
              <a:rPr lang="es-VE" sz="1000" dirty="0" smtClean="0">
                <a:latin typeface="Comic Sans MS" panose="030F0702030302020204" pitchFamily="66" charset="0"/>
              </a:rPr>
              <a:t> cisteína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VE" sz="1000" dirty="0" smtClean="0">
                <a:latin typeface="Comic Sans MS" panose="030F0702030302020204" pitchFamily="66" charset="0"/>
              </a:rPr>
              <a:t>Biosíntesis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     folato</a:t>
            </a:r>
          </a:p>
        </p:txBody>
      </p:sp>
      <p:cxnSp>
        <p:nvCxnSpPr>
          <p:cNvPr id="54" name="Conector recto 53"/>
          <p:cNvCxnSpPr/>
          <p:nvPr/>
        </p:nvCxnSpPr>
        <p:spPr>
          <a:xfrm>
            <a:off x="1603314" y="754272"/>
            <a:ext cx="0" cy="985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2438400" y="1496133"/>
            <a:ext cx="0" cy="21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>
            <a:off x="990600" y="1324588"/>
            <a:ext cx="0" cy="415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/>
          <p:nvPr/>
        </p:nvCxnSpPr>
        <p:spPr>
          <a:xfrm>
            <a:off x="4650547" y="1532376"/>
            <a:ext cx="0" cy="219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/>
          <p:cNvCxnSpPr>
            <a:stCxn id="46" idx="2"/>
          </p:cNvCxnSpPr>
          <p:nvPr/>
        </p:nvCxnSpPr>
        <p:spPr>
          <a:xfrm>
            <a:off x="7612667" y="1416998"/>
            <a:ext cx="0" cy="334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/>
          <p:cNvSpPr txBox="1"/>
          <p:nvPr/>
        </p:nvSpPr>
        <p:spPr>
          <a:xfrm>
            <a:off x="3105070" y="2781209"/>
            <a:ext cx="2914092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Metabolismo relacionado a dieta</a:t>
            </a:r>
          </a:p>
          <a:p>
            <a:endParaRPr lang="es-VE" sz="900" dirty="0" smtClean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latin typeface="Comic Sans MS" panose="030F0702030302020204" pitchFamily="66" charset="0"/>
              </a:rPr>
              <a:t>Occidental:</a:t>
            </a:r>
          </a:p>
          <a:p>
            <a:pPr marL="357188" indent="-171450"/>
            <a:r>
              <a:rPr lang="es-VE" sz="1100" dirty="0" smtClean="0">
                <a:latin typeface="Comic Sans MS" panose="030F0702030302020204" pitchFamily="66" charset="0"/>
              </a:rPr>
              <a:t>Degradación glutamina</a:t>
            </a:r>
          </a:p>
          <a:p>
            <a:pPr marL="357188" indent="-171450"/>
            <a:r>
              <a:rPr lang="es-VE" sz="1100" dirty="0" smtClean="0">
                <a:latin typeface="Comic Sans MS" panose="030F0702030302020204" pitchFamily="66" charset="0"/>
              </a:rPr>
              <a:t>Degradación AA</a:t>
            </a:r>
          </a:p>
          <a:p>
            <a:pPr marL="357188" indent="-171450"/>
            <a:r>
              <a:rPr lang="es-VE" sz="1100" dirty="0" smtClean="0">
                <a:latin typeface="Comic Sans MS" panose="030F0702030302020204" pitchFamily="66" charset="0"/>
              </a:rPr>
              <a:t>Catabolismo azúcares simples</a:t>
            </a:r>
          </a:p>
          <a:p>
            <a:pPr marL="357188" indent="-171450"/>
            <a:r>
              <a:rPr lang="es-VE" sz="1100" dirty="0" smtClean="0">
                <a:latin typeface="Comic Sans MS" panose="030F0702030302020204" pitchFamily="66" charset="0"/>
              </a:rPr>
              <a:t>Biosíntesis de </a:t>
            </a:r>
            <a:r>
              <a:rPr lang="es-VE" sz="1100" dirty="0" err="1" smtClean="0">
                <a:latin typeface="Comic Sans MS" panose="030F0702030302020204" pitchFamily="66" charset="0"/>
              </a:rPr>
              <a:t>vits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pPr marL="357188" indent="-171450"/>
            <a:r>
              <a:rPr lang="es-VE" sz="1100" dirty="0" err="1" smtClean="0">
                <a:latin typeface="Comic Sans MS" panose="030F0702030302020204" pitchFamily="66" charset="0"/>
              </a:rPr>
              <a:t>Metabolisno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latin typeface="Comic Sans MS" panose="030F0702030302020204" pitchFamily="66" charset="0"/>
              </a:rPr>
              <a:t>xenobiótico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pPr marL="357188" indent="-171450"/>
            <a:endParaRPr lang="es-VE" sz="900" dirty="0" smtClean="0">
              <a:latin typeface="Comic Sans MS" panose="030F0702030302020204" pitchFamily="66" charset="0"/>
            </a:endParaRPr>
          </a:p>
          <a:p>
            <a:pPr marL="263525" indent="-263525"/>
            <a:r>
              <a:rPr lang="es-VE" sz="1400" dirty="0" smtClean="0">
                <a:latin typeface="Comic Sans MS" panose="030F0702030302020204" pitchFamily="66" charset="0"/>
              </a:rPr>
              <a:t>No occidental:</a:t>
            </a:r>
          </a:p>
          <a:p>
            <a:pPr marL="263525" indent="-77788"/>
            <a:r>
              <a:rPr lang="es-VE" sz="1100" dirty="0" err="1" smtClean="0">
                <a:latin typeface="Comic Sans MS" panose="030F0702030302020204" pitchFamily="66" charset="0"/>
              </a:rPr>
              <a:t>Sintasa</a:t>
            </a:r>
            <a:r>
              <a:rPr lang="es-VE" sz="1100" dirty="0" smtClean="0">
                <a:latin typeface="Comic Sans MS" panose="030F0702030302020204" pitchFamily="66" charset="0"/>
              </a:rPr>
              <a:t> de </a:t>
            </a:r>
            <a:r>
              <a:rPr lang="es-VE" sz="1100" dirty="0" err="1" smtClean="0">
                <a:latin typeface="Comic Sans MS" panose="030F0702030302020204" pitchFamily="66" charset="0"/>
              </a:rPr>
              <a:t>glutamano</a:t>
            </a:r>
            <a:endParaRPr lang="es-VE" sz="1100" dirty="0" smtClean="0">
              <a:latin typeface="Comic Sans MS" panose="030F0702030302020204" pitchFamily="66" charset="0"/>
            </a:endParaRPr>
          </a:p>
          <a:p>
            <a:pPr marL="263525" indent="-77788"/>
            <a:r>
              <a:rPr lang="es-VE" sz="1100" dirty="0" smtClean="0">
                <a:latin typeface="Comic Sans MS" panose="030F0702030302020204" pitchFamily="66" charset="0"/>
              </a:rPr>
              <a:t>Alfa amilasa</a:t>
            </a:r>
          </a:p>
        </p:txBody>
      </p:sp>
      <p:sp>
        <p:nvSpPr>
          <p:cNvPr id="65" name="Rectángulo 64"/>
          <p:cNvSpPr/>
          <p:nvPr/>
        </p:nvSpPr>
        <p:spPr>
          <a:xfrm>
            <a:off x="1363005" y="6480719"/>
            <a:ext cx="6398222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0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1 CuadroTexto"/>
          <p:cNvSpPr txBox="1"/>
          <p:nvPr/>
        </p:nvSpPr>
        <p:spPr>
          <a:xfrm>
            <a:off x="138917" y="17368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233325" y="98072"/>
            <a:ext cx="6152951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>
                <a:latin typeface="Comic Sans MS" pitchFamily="66" charset="0"/>
              </a:rPr>
              <a:t>D</a:t>
            </a:r>
            <a:r>
              <a:rPr lang="es-VE" sz="2200" dirty="0" smtClean="0">
                <a:latin typeface="Comic Sans MS" pitchFamily="66" charset="0"/>
              </a:rPr>
              <a:t>esarrollo del microbiota intestinal humano</a:t>
            </a:r>
            <a:endParaRPr lang="es-VE" sz="2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74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537020" y="1447055"/>
            <a:ext cx="61141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SzPct val="150000"/>
            </a:pPr>
            <a:r>
              <a:rPr lang="es-VE" sz="24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Introducción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200" dirty="0" smtClean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6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A1.</a:t>
            </a:r>
            <a:r>
              <a:rPr lang="es-VE" sz="1600" dirty="0" smtClean="0">
                <a:solidFill>
                  <a:srgbClr val="F57E1B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Impacto, Definiciones, Proyectos Microbiota Humano</a:t>
            </a:r>
          </a:p>
          <a:p>
            <a:pPr>
              <a:buClr>
                <a:srgbClr val="0070C0"/>
              </a:buClr>
              <a:buSzPct val="150000"/>
            </a:pPr>
            <a:endParaRPr lang="es-VE" sz="16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000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A2.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Características Microbiota</a:t>
            </a:r>
          </a:p>
          <a:p>
            <a:pPr marL="271463">
              <a:buClr>
                <a:srgbClr val="0070C0"/>
              </a:buClr>
              <a:buSzPct val="150000"/>
            </a:pPr>
            <a:r>
              <a:rPr lang="es-VE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</a:t>
            </a:r>
            <a:r>
              <a:rPr lang="es-VE" sz="14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1era parte: </a:t>
            </a:r>
            <a:r>
              <a:rPr lang="es-VE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Origen, tamaño, genes, composición, ubicación, </a:t>
            </a:r>
          </a:p>
          <a:p>
            <a:pPr marL="271463">
              <a:buClr>
                <a:srgbClr val="0070C0"/>
              </a:buClr>
              <a:buSzPct val="150000"/>
            </a:pPr>
            <a:r>
              <a:rPr lang="es-VE" sz="1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desarrollo, colonización</a:t>
            </a:r>
            <a:r>
              <a:rPr lang="es-VE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endParaRPr lang="es-VE" sz="1050" dirty="0">
              <a:solidFill>
                <a:srgbClr val="F8A968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endParaRPr lang="es-VE" sz="14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14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400" dirty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4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</a:t>
            </a:r>
          </a:p>
          <a:p>
            <a:pPr>
              <a:buClr>
                <a:srgbClr val="0070C0"/>
              </a:buClr>
              <a:buSzPct val="150000"/>
            </a:pPr>
            <a:r>
              <a:rPr lang="es-VE" sz="1400" dirty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s-VE" sz="14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     </a:t>
            </a:r>
            <a:r>
              <a:rPr lang="es-VE" sz="2000" dirty="0" smtClean="0">
                <a:solidFill>
                  <a:srgbClr val="F8A968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2da. parte: </a:t>
            </a:r>
            <a:r>
              <a:rPr lang="es-VE" sz="2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Factores que modulan </a:t>
            </a:r>
            <a:r>
              <a:rPr lang="es-VE" sz="2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endParaRPr lang="es-VE" sz="20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endParaRPr lang="es-VE" dirty="0" smtClean="0">
              <a:solidFill>
                <a:srgbClr val="F8A968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endParaRPr lang="es-VE" sz="1200" dirty="0" smtClean="0">
              <a:solidFill>
                <a:srgbClr val="F57E1B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buClr>
                <a:srgbClr val="0070C0"/>
              </a:buClr>
              <a:buSzPct val="150000"/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B. </a:t>
            </a:r>
            <a:r>
              <a:rPr lang="es-VE" sz="2800" b="1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Microbiota Intestinal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71074" y="1174492"/>
            <a:ext cx="409086" cy="58477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32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1371600" y="1143000"/>
            <a:ext cx="43499" cy="439376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CuadroTexto"/>
          <p:cNvSpPr txBox="1"/>
          <p:nvPr/>
        </p:nvSpPr>
        <p:spPr>
          <a:xfrm>
            <a:off x="6301121" y="3174563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143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7" t="498" r="3754" b="47292"/>
          <a:stretch/>
        </p:blipFill>
        <p:spPr>
          <a:xfrm rot="10800000">
            <a:off x="2493778" y="1180443"/>
            <a:ext cx="4201257" cy="4497113"/>
          </a:xfrm>
          <a:prstGeom prst="rect">
            <a:avLst/>
          </a:prstGeom>
          <a:ln w="28575">
            <a:solidFill>
              <a:srgbClr val="FF33CC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6695035" y="65355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725515" y="4813907"/>
            <a:ext cx="160813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Gracias</a:t>
            </a:r>
          </a:p>
          <a:p>
            <a:r>
              <a:rPr lang="es-V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pacap@ula.ve</a:t>
            </a:r>
            <a:endParaRPr lang="es-V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62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00081" y="457200"/>
            <a:ext cx="6944530" cy="56169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es-VE" sz="9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</a:t>
            </a:r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Qué es el </a:t>
            </a:r>
            <a:r>
              <a:rPr lang="es-VE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humano?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¿De dónde procede el </a:t>
            </a:r>
            <a:r>
              <a:rPr lang="es-VE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tan grande es?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¿Dónde está localizado?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¿Es igual el </a:t>
            </a:r>
            <a:r>
              <a:rPr lang="es-VE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en todos los individuos?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¿Cambia el </a:t>
            </a:r>
            <a:r>
              <a:rPr lang="es-VE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 lo largo de la vida?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hace?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¿Cuál es la relación entre </a:t>
            </a:r>
            <a:r>
              <a:rPr lang="es-VE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salud y enfermedad?</a:t>
            </a:r>
          </a:p>
          <a:p>
            <a:endParaRPr lang="es-VE" sz="1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¿Cómo podemos cuidar a nuestros socios </a:t>
            </a:r>
          </a:p>
          <a:p>
            <a:r>
              <a:rPr lang="es-VE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microbianos?</a:t>
            </a:r>
            <a:endParaRPr lang="es-VE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7504" y="6474615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91200" y="6063662"/>
            <a:ext cx="284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FAQ</a:t>
            </a:r>
          </a:p>
          <a:p>
            <a:pPr algn="r"/>
            <a:r>
              <a:rPr lang="es-VE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2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2013</a:t>
            </a:r>
            <a:endParaRPr lang="es-VE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203200" y="427798"/>
            <a:ext cx="57740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IA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3200" y="951514"/>
            <a:ext cx="1266693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59943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248400" y="640080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203200" y="427798"/>
            <a:ext cx="57740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IA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3200" y="951514"/>
            <a:ext cx="1468672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Introducción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Características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048000" y="914400"/>
            <a:ext cx="3783408" cy="51090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A2.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1era. Parte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Tamaño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Genes, diversidad genética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Composición, Ubicación 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Origen, colonización</a:t>
            </a:r>
            <a:endParaRPr lang="es-VE" dirty="0">
              <a:latin typeface="Comic Sans MS" panose="030F0702030302020204" pitchFamily="66" charset="0"/>
            </a:endParaRP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dirty="0" smtClean="0">
                <a:latin typeface="Comic Sans MS" panose="030F0702030302020204" pitchFamily="66" charset="0"/>
              </a:rPr>
              <a:t>Desarrollo curso de la vida</a:t>
            </a:r>
          </a:p>
          <a:p>
            <a:pPr marL="365125"/>
            <a:endParaRPr lang="es-VE" dirty="0">
              <a:latin typeface="Comic Sans MS" panose="030F0702030302020204" pitchFamily="66" charset="0"/>
            </a:endParaRP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2da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Parte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Microbioma central fijo y variable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Factores que modifican microbioma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Edad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Embarazo, 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Factores Microbiota </a:t>
            </a:r>
            <a:r>
              <a:rPr lang="es-VE" sz="1400" dirty="0">
                <a:latin typeface="Comic Sans MS" panose="030F0702030302020204" pitchFamily="66" charset="0"/>
              </a:rPr>
              <a:t>e</a:t>
            </a:r>
            <a:r>
              <a:rPr lang="es-VE" sz="1400" dirty="0" smtClean="0">
                <a:latin typeface="Comic Sans MS" panose="030F0702030302020204" pitchFamily="66" charset="0"/>
              </a:rPr>
              <a:t>n </a:t>
            </a:r>
            <a:r>
              <a:rPr lang="es-VE" sz="1400" dirty="0" smtClean="0">
                <a:latin typeface="Comic Sans MS" panose="030F0702030302020204" pitchFamily="66" charset="0"/>
              </a:rPr>
              <a:t>niños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Dieta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Procedencia geográfica,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Estilo de vida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Cambios cíclicos estacionales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Hipótesis higiene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Antibióticos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Genes hospedero</a:t>
            </a:r>
          </a:p>
          <a:p>
            <a:pPr marL="650875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Otros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9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Mis Documentos\EN PROCESO 2013-2014\DIGESTIVO 2014\POSGRADO 2014\TEMAS DIGESTIVO\MICROBIOMA\MICROBIOTA IMAGENES\microbiome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37" y="469191"/>
            <a:ext cx="8169526" cy="5843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48961" y="655909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87624" y="836712"/>
            <a:ext cx="6336704" cy="576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952500" y="616912"/>
            <a:ext cx="7239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PROYECTO MICROBIOMA HUMANO DICE QUE </a:t>
            </a:r>
          </a:p>
          <a:p>
            <a:pPr algn="ctr"/>
            <a:r>
              <a:rPr lang="es-VE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CUERPO HUMANO TIENE CIEN  TRILLONES DE FORMAS DE VIDA MICROSCÓPICAS VIVIENDO  ALLÍ</a:t>
            </a:r>
            <a:endParaRPr lang="es-VE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2286000" y="4191000"/>
            <a:ext cx="1565920" cy="89418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4 CuadroTexto"/>
          <p:cNvSpPr txBox="1"/>
          <p:nvPr/>
        </p:nvSpPr>
        <p:spPr>
          <a:xfrm>
            <a:off x="2166500" y="4329970"/>
            <a:ext cx="1802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¿Usted llama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esto vivir?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62851" y="6319354"/>
            <a:ext cx="55625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itchFamily="18" charset="0"/>
                <a:cs typeface="Times New Roman" pitchFamily="18" charset="0"/>
              </a:rPr>
              <a:t>http://www.courant.com/opinion/hc-all-englehart-all-the-time-vi-may-24-2012-t-005-photo.html</a:t>
            </a:r>
          </a:p>
        </p:txBody>
      </p:sp>
    </p:spTree>
    <p:extLst>
      <p:ext uri="{BB962C8B-B14F-4D97-AF65-F5344CB8AC3E}">
        <p14:creationId xmlns:p14="http://schemas.microsoft.com/office/powerpoint/2010/main" val="391581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Ximena Laboratorio\En Proceso 2013 y 2014\DIGESTIVO 2014\MICROBIOMA SEMINARIO\MICROBIOTA IMAGENES\OB-TJ065_MICROB_G_2012061323462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5" y="640160"/>
            <a:ext cx="863315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70246" y="2258699"/>
            <a:ext cx="2477617" cy="79208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3 CuadroTexto"/>
          <p:cNvSpPr txBox="1"/>
          <p:nvPr/>
        </p:nvSpPr>
        <p:spPr>
          <a:xfrm>
            <a:off x="509239" y="2193078"/>
            <a:ext cx="3390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Especies  de microbios</a:t>
            </a:r>
          </a:p>
          <a:p>
            <a:r>
              <a:rPr lang="es-VE" dirty="0">
                <a:solidFill>
                  <a:schemeClr val="bg1"/>
                </a:solidFill>
                <a:latin typeface="Comic Sans MS" pitchFamily="66" charset="0"/>
              </a:rPr>
              <a:t>q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ue hospederos sanos pueden </a:t>
            </a:r>
          </a:p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compartir en sus cuerpos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8" y="3885760"/>
            <a:ext cx="2016224" cy="50405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568444" y="3849469"/>
            <a:ext cx="2491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Peso de bacterias en </a:t>
            </a:r>
          </a:p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un humano de 200 </a:t>
            </a:r>
            <a:r>
              <a:rPr lang="es-VE" dirty="0" err="1" smtClean="0">
                <a:solidFill>
                  <a:schemeClr val="bg1"/>
                </a:solidFill>
                <a:latin typeface="Comic Sans MS" pitchFamily="66" charset="0"/>
              </a:rPr>
              <a:t>lbs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43608" y="5181904"/>
            <a:ext cx="2304256" cy="10801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7 CuadroTexto"/>
          <p:cNvSpPr txBox="1"/>
          <p:nvPr/>
        </p:nvSpPr>
        <p:spPr>
          <a:xfrm>
            <a:off x="396877" y="5123810"/>
            <a:ext cx="3309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Científicos de 80 </a:t>
            </a:r>
          </a:p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instituciones trabajaron </a:t>
            </a:r>
          </a:p>
          <a:p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juntos durante 5 años con</a:t>
            </a:r>
          </a:p>
          <a:p>
            <a:r>
              <a:rPr lang="es-VE" dirty="0">
                <a:solidFill>
                  <a:schemeClr val="bg1"/>
                </a:solidFill>
                <a:latin typeface="Comic Sans MS" pitchFamily="66" charset="0"/>
              </a:rPr>
              <a:t>m</a:t>
            </a:r>
            <a:r>
              <a:rPr lang="es-VE" dirty="0" smtClean="0">
                <a:solidFill>
                  <a:schemeClr val="bg1"/>
                </a:solidFill>
                <a:latin typeface="Comic Sans MS" pitchFamily="66" charset="0"/>
              </a:rPr>
              <a:t>uestras de 242 individuos</a:t>
            </a:r>
            <a:endParaRPr lang="es-V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752903" y="4850191"/>
            <a:ext cx="2223686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0047D6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Proyecto  </a:t>
            </a:r>
          </a:p>
          <a:p>
            <a:r>
              <a:rPr lang="es-VE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es-V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icrobioma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Humano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126291" y="603531"/>
            <a:ext cx="3188909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Número: 10 veces más células que las nuestras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Peso 1-3 kg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Diversidad especies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709662" y="4128206"/>
            <a:ext cx="199605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itchFamily="66" charset="0"/>
              </a:rPr>
              <a:t>Resultados</a:t>
            </a:r>
          </a:p>
        </p:txBody>
      </p:sp>
      <p:sp>
        <p:nvSpPr>
          <p:cNvPr id="14" name="1 CuadroTexto"/>
          <p:cNvSpPr txBox="1"/>
          <p:nvPr/>
        </p:nvSpPr>
        <p:spPr>
          <a:xfrm>
            <a:off x="192485" y="153040"/>
            <a:ext cx="633507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r>
              <a:rPr lang="es-VE" b="1" dirty="0" smtClean="0">
                <a:solidFill>
                  <a:prstClr val="white"/>
                </a:solidFill>
                <a:latin typeface="Comic Sans MS" pitchFamily="66" charset="0"/>
              </a:rPr>
              <a:t>A2</a:t>
            </a:r>
            <a:endParaRPr lang="es-V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1 CuadroTexto"/>
          <p:cNvSpPr txBox="1"/>
          <p:nvPr/>
        </p:nvSpPr>
        <p:spPr>
          <a:xfrm>
            <a:off x="146062" y="618771"/>
            <a:ext cx="133626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 </a:t>
            </a:r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1era. Parte</a:t>
            </a:r>
          </a:p>
          <a:p>
            <a:r>
              <a:rPr lang="es-VE" sz="1400" b="1" dirty="0" smtClean="0">
                <a:latin typeface="Comic Sans MS" pitchFamily="66" charset="0"/>
              </a:rPr>
              <a:t>Tamaño</a:t>
            </a:r>
            <a:endParaRPr lang="es-VE" sz="1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83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42301" y="1071845"/>
            <a:ext cx="513634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itchFamily="66" charset="0"/>
              </a:rPr>
              <a:t>¿Qué tan grande es el </a:t>
            </a:r>
            <a:r>
              <a:rPr lang="es-VE" sz="2400" dirty="0" err="1">
                <a:latin typeface="Comic Sans MS" pitchFamily="66" charset="0"/>
              </a:rPr>
              <a:t>M</a:t>
            </a:r>
            <a:r>
              <a:rPr lang="es-VE" sz="2400" dirty="0" err="1" smtClean="0">
                <a:latin typeface="Comic Sans MS" pitchFamily="66" charset="0"/>
              </a:rPr>
              <a:t>icrobiota</a:t>
            </a:r>
            <a:r>
              <a:rPr lang="es-VE" sz="2400" dirty="0" smtClean="0">
                <a:latin typeface="Comic Sans MS" pitchFamily="66" charset="0"/>
              </a:rPr>
              <a:t>?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042301" y="2978777"/>
            <a:ext cx="3373359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pPr marL="274638" indent="-274638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Número: 10</a:t>
            </a:r>
            <a:r>
              <a:rPr lang="es-VE" sz="2000" baseline="30000" dirty="0" smtClean="0">
                <a:latin typeface="Comic Sans MS" pitchFamily="66" charset="0"/>
              </a:rPr>
              <a:t>14 </a:t>
            </a:r>
            <a:r>
              <a:rPr lang="es-VE" sz="2000" dirty="0" smtClean="0">
                <a:latin typeface="Comic Sans MS" pitchFamily="66" charset="0"/>
              </a:rPr>
              <a:t>organismos</a:t>
            </a:r>
            <a:endParaRPr lang="es-VE" sz="20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776786" y="5079091"/>
            <a:ext cx="2843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FAQ</a:t>
            </a:r>
          </a:p>
          <a:p>
            <a:pPr algn="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Academy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Microbiology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2013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385343" y="1743222"/>
            <a:ext cx="4373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</a:t>
            </a:r>
            <a:r>
              <a:rPr lang="es-VE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 enorme!</a:t>
            </a:r>
            <a:endParaRPr lang="es-VE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30858" y="652272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42301" y="3578479"/>
            <a:ext cx="5646694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10: 1  células </a:t>
            </a:r>
            <a:r>
              <a:rPr lang="es-VE" sz="2000" dirty="0" smtClean="0">
                <a:latin typeface="Comic Sans MS" pitchFamily="66" charset="0"/>
              </a:rPr>
              <a:t>bacterianas/células </a:t>
            </a:r>
            <a:r>
              <a:rPr lang="es-VE" sz="2000" dirty="0" smtClean="0">
                <a:latin typeface="Comic Sans MS" pitchFamily="66" charset="0"/>
              </a:rPr>
              <a:t>humanas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193505" y="228600"/>
            <a:ext cx="662361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prstClr val="white"/>
                </a:solidFill>
                <a:latin typeface="Comic Sans MS" pitchFamily="66" charset="0"/>
              </a:rPr>
              <a:t>IA2 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187732" y="619382"/>
            <a:ext cx="1336268" cy="984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Caract</a:t>
            </a:r>
            <a:r>
              <a:rPr lang="es-VE" sz="1400" dirty="0" smtClean="0">
                <a:latin typeface="Comic Sans MS" pitchFamily="66" charset="0"/>
              </a:rPr>
              <a:t>. </a:t>
            </a:r>
          </a:p>
          <a:p>
            <a:r>
              <a:rPr lang="es-VE" sz="1400" dirty="0" smtClean="0">
                <a:latin typeface="Comic Sans MS" pitchFamily="66" charset="0"/>
              </a:rPr>
              <a:t>Microbiota</a:t>
            </a:r>
          </a:p>
          <a:p>
            <a:r>
              <a:rPr lang="es-VE" sz="1400" dirty="0" smtClean="0">
                <a:latin typeface="Comic Sans MS" pitchFamily="66" charset="0"/>
              </a:rPr>
              <a:t>1era. Parte</a:t>
            </a:r>
          </a:p>
          <a:p>
            <a:r>
              <a:rPr lang="es-VE" sz="1600" b="1" dirty="0" smtClean="0">
                <a:latin typeface="Comic Sans MS" pitchFamily="66" charset="0"/>
              </a:rPr>
              <a:t>Tamaño</a:t>
            </a:r>
            <a:endParaRPr lang="es-VE" sz="1600" b="1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33996" y="4198481"/>
            <a:ext cx="3676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latin typeface="Comic Sans MS" pitchFamily="66" charset="0"/>
              </a:rPr>
              <a:t>Pero</a:t>
            </a:r>
            <a:r>
              <a:rPr lang="en-US" sz="2400" dirty="0" smtClean="0">
                <a:latin typeface="Comic Sans MS" pitchFamily="66" charset="0"/>
              </a:rPr>
              <a:t> no tan </a:t>
            </a:r>
            <a:r>
              <a:rPr lang="en-US" sz="2400" dirty="0" err="1" smtClean="0">
                <a:latin typeface="Comic Sans MS" pitchFamily="66" charset="0"/>
              </a:rPr>
              <a:t>grande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como</a:t>
            </a:r>
            <a:endParaRPr lang="en-US" sz="2400" dirty="0" smtClean="0">
              <a:latin typeface="Comic Sans MS" pitchFamily="66" charset="0"/>
            </a:endParaRPr>
          </a:p>
          <a:p>
            <a:pPr algn="ctr"/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reportaron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primero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36201" y="3429000"/>
            <a:ext cx="1273105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Comic Sans MS" pitchFamily="66" charset="0"/>
              </a:rPr>
              <a:t>Mitos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6" name="CuadroTexto 5"/>
          <p:cNvSpPr txBox="1"/>
          <p:nvPr/>
        </p:nvSpPr>
        <p:spPr>
          <a:xfrm>
            <a:off x="855866" y="2932148"/>
            <a:ext cx="920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***</a:t>
            </a:r>
            <a:endParaRPr lang="es-VE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6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2" grpId="0" animBg="1"/>
      <p:bldP spid="13" grpId="0"/>
      <p:bldP spid="14" grpId="0" animBg="1"/>
      <p:bldP spid="1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7246</TotalTime>
  <Words>3471</Words>
  <Application>Microsoft Office PowerPoint</Application>
  <PresentationFormat>Presentación en pantalla (4:3)</PresentationFormat>
  <Paragraphs>771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2" baseType="lpstr">
      <vt:lpstr>Arial Unicode MS</vt:lpstr>
      <vt:lpstr>Arial</vt:lpstr>
      <vt:lpstr>Calibri</vt:lpstr>
      <vt:lpstr>Comic Sans MS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946</cp:revision>
  <dcterms:created xsi:type="dcterms:W3CDTF">2014-11-02T15:33:38Z</dcterms:created>
  <dcterms:modified xsi:type="dcterms:W3CDTF">2019-04-12T10:33:35Z</dcterms:modified>
</cp:coreProperties>
</file>