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8"/>
  </p:notesMasterIdLst>
  <p:sldIdLst>
    <p:sldId id="501" r:id="rId2"/>
    <p:sldId id="594" r:id="rId3"/>
    <p:sldId id="595" r:id="rId4"/>
    <p:sldId id="679" r:id="rId5"/>
    <p:sldId id="503" r:id="rId6"/>
    <p:sldId id="504" r:id="rId7"/>
    <p:sldId id="491" r:id="rId8"/>
    <p:sldId id="604" r:id="rId9"/>
    <p:sldId id="574" r:id="rId10"/>
    <p:sldId id="610" r:id="rId11"/>
    <p:sldId id="609" r:id="rId12"/>
    <p:sldId id="715" r:id="rId13"/>
    <p:sldId id="716" r:id="rId14"/>
    <p:sldId id="632" r:id="rId15"/>
    <p:sldId id="633" r:id="rId16"/>
    <p:sldId id="634" r:id="rId17"/>
    <p:sldId id="621" r:id="rId18"/>
    <p:sldId id="622" r:id="rId19"/>
    <p:sldId id="623" r:id="rId20"/>
    <p:sldId id="624" r:id="rId21"/>
    <p:sldId id="665" r:id="rId22"/>
    <p:sldId id="666" r:id="rId23"/>
    <p:sldId id="730" r:id="rId24"/>
    <p:sldId id="732" r:id="rId25"/>
    <p:sldId id="731" r:id="rId26"/>
    <p:sldId id="733" r:id="rId27"/>
    <p:sldId id="734" r:id="rId28"/>
    <p:sldId id="635" r:id="rId29"/>
    <p:sldId id="636" r:id="rId30"/>
    <p:sldId id="637" r:id="rId31"/>
    <p:sldId id="638" r:id="rId32"/>
    <p:sldId id="642" r:id="rId33"/>
    <p:sldId id="643" r:id="rId34"/>
    <p:sldId id="644" r:id="rId35"/>
    <p:sldId id="659" r:id="rId36"/>
    <p:sldId id="726" r:id="rId37"/>
    <p:sldId id="723" r:id="rId38"/>
    <p:sldId id="727" r:id="rId39"/>
    <p:sldId id="724" r:id="rId40"/>
    <p:sldId id="614" r:id="rId41"/>
    <p:sldId id="720" r:id="rId42"/>
    <p:sldId id="722" r:id="rId43"/>
    <p:sldId id="692" r:id="rId44"/>
    <p:sldId id="719" r:id="rId45"/>
    <p:sldId id="725" r:id="rId46"/>
    <p:sldId id="663" r:id="rId47"/>
    <p:sldId id="681" r:id="rId48"/>
    <p:sldId id="682" r:id="rId49"/>
    <p:sldId id="686" r:id="rId50"/>
    <p:sldId id="728" r:id="rId51"/>
    <p:sldId id="683" r:id="rId52"/>
    <p:sldId id="729" r:id="rId53"/>
    <p:sldId id="717" r:id="rId54"/>
    <p:sldId id="718" r:id="rId55"/>
    <p:sldId id="664" r:id="rId56"/>
    <p:sldId id="667" r:id="rId57"/>
  </p:sldIdLst>
  <p:sldSz cx="9144000" cy="6858000" type="screen4x3"/>
  <p:notesSz cx="6858000" cy="9144000"/>
  <p:defaultTextStyle>
    <a:defPPr>
      <a:defRPr lang="es-V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16EC3B97-AFD3-4E87-ACED-888C392792EB}">
          <p14:sldIdLst>
            <p14:sldId id="501"/>
            <p14:sldId id="594"/>
            <p14:sldId id="595"/>
            <p14:sldId id="679"/>
            <p14:sldId id="503"/>
            <p14:sldId id="504"/>
            <p14:sldId id="491"/>
            <p14:sldId id="604"/>
            <p14:sldId id="574"/>
            <p14:sldId id="610"/>
            <p14:sldId id="609"/>
            <p14:sldId id="715"/>
            <p14:sldId id="716"/>
            <p14:sldId id="632"/>
            <p14:sldId id="633"/>
            <p14:sldId id="634"/>
            <p14:sldId id="621"/>
            <p14:sldId id="622"/>
            <p14:sldId id="623"/>
            <p14:sldId id="624"/>
            <p14:sldId id="665"/>
            <p14:sldId id="666"/>
            <p14:sldId id="730"/>
            <p14:sldId id="732"/>
            <p14:sldId id="731"/>
            <p14:sldId id="733"/>
            <p14:sldId id="734"/>
            <p14:sldId id="635"/>
            <p14:sldId id="636"/>
            <p14:sldId id="637"/>
            <p14:sldId id="638"/>
            <p14:sldId id="642"/>
            <p14:sldId id="643"/>
            <p14:sldId id="644"/>
            <p14:sldId id="659"/>
            <p14:sldId id="726"/>
            <p14:sldId id="723"/>
            <p14:sldId id="727"/>
            <p14:sldId id="724"/>
            <p14:sldId id="614"/>
            <p14:sldId id="720"/>
            <p14:sldId id="722"/>
            <p14:sldId id="692"/>
            <p14:sldId id="719"/>
            <p14:sldId id="725"/>
            <p14:sldId id="663"/>
            <p14:sldId id="681"/>
            <p14:sldId id="682"/>
            <p14:sldId id="686"/>
            <p14:sldId id="728"/>
            <p14:sldId id="683"/>
            <p14:sldId id="729"/>
            <p14:sldId id="717"/>
            <p14:sldId id="718"/>
            <p14:sldId id="664"/>
            <p14:sldId id="667"/>
          </p14:sldIdLst>
        </p14:section>
        <p14:section name="Sección sin título" id="{90150520-1847-48F9-91C1-66ECE594AEF9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15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2E5"/>
    <a:srgbClr val="FFFDFB"/>
    <a:srgbClr val="FEF2E8"/>
    <a:srgbClr val="00E6AA"/>
    <a:srgbClr val="79FF79"/>
    <a:srgbClr val="00CC00"/>
    <a:srgbClr val="00CC99"/>
    <a:srgbClr val="00FFCC"/>
    <a:srgbClr val="F3D1CD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63" autoAdjust="0"/>
    <p:restoredTop sz="94660"/>
  </p:normalViewPr>
  <p:slideViewPr>
    <p:cSldViewPr showGuides="1">
      <p:cViewPr varScale="1">
        <p:scale>
          <a:sx n="63" d="100"/>
          <a:sy n="63" d="100"/>
        </p:scale>
        <p:origin x="756" y="72"/>
      </p:cViewPr>
      <p:guideLst>
        <p:guide orient="horz" pos="2115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984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D73670-2ECA-4CA7-899D-77AE81D45016}" type="datetimeFigureOut">
              <a:rPr lang="es-VE" smtClean="0"/>
              <a:t>14/04/2019</a:t>
            </a:fld>
            <a:endParaRPr lang="es-VE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VE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F7CE59-3451-4546-B9A4-B04B5175E73E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643006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14/04/2019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858729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14/04/2019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817824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14/04/2019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662447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14/04/2019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41948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14/04/2019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046662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14/04/2019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541049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14/04/2019</a:t>
            </a:fld>
            <a:endParaRPr lang="es-VE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701455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14/04/2019</a:t>
            </a:fld>
            <a:endParaRPr lang="es-V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421428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14/04/2019</a:t>
            </a:fld>
            <a:endParaRPr lang="es-VE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74243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14/04/2019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703530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14/04/2019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285520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8D0CC5-9D9F-4833-A9EB-75487F6B142B}" type="datetimeFigureOut">
              <a:rPr lang="es-VE" smtClean="0"/>
              <a:t>14/04/2019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73743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hyperlink" Target="http://wis-wander.weizmann.ac.il/gut-bacteria-artificial-sweeteners-and-glucose-intolerance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038019" y="1400432"/>
            <a:ext cx="7067961" cy="353943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28575">
            <a:solidFill>
              <a:srgbClr val="0070C0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none" rtlCol="0">
            <a:spAutoFit/>
          </a:bodyPr>
          <a:lstStyle/>
          <a:p>
            <a:pPr algn="ctr"/>
            <a:endParaRPr lang="es-VE" sz="1600" dirty="0" smtClean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s-VE" sz="6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The</a:t>
            </a:r>
            <a:r>
              <a:rPr lang="es-VE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MICROBIOTA</a:t>
            </a:r>
          </a:p>
          <a:p>
            <a:pPr algn="ctr"/>
            <a:endParaRPr lang="es-VE" sz="4400" dirty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s-VE" sz="4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…</a:t>
            </a:r>
            <a:r>
              <a:rPr lang="es-VE" sz="4400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The</a:t>
            </a:r>
            <a:r>
              <a:rPr lang="es-VE" sz="4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</a:t>
            </a:r>
            <a:r>
              <a:rPr lang="es-VE" sz="4400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hottest</a:t>
            </a:r>
            <a:r>
              <a:rPr lang="es-VE" sz="4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</a:t>
            </a:r>
            <a:r>
              <a:rPr lang="es-VE" sz="4400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area</a:t>
            </a:r>
            <a:r>
              <a:rPr lang="es-VE" sz="4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in </a:t>
            </a:r>
          </a:p>
          <a:p>
            <a:pPr algn="ctr"/>
            <a:r>
              <a:rPr lang="es-VE" sz="4400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Biomedicine</a:t>
            </a:r>
            <a:r>
              <a:rPr lang="es-VE" sz="4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…</a:t>
            </a:r>
          </a:p>
          <a:p>
            <a:pPr algn="ctr"/>
            <a:endParaRPr lang="es-VE" sz="16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5261935" y="5105400"/>
            <a:ext cx="28873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VE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Eric </a:t>
            </a:r>
            <a:r>
              <a:rPr lang="es-VE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Topol</a:t>
            </a:r>
            <a:r>
              <a:rPr lang="es-VE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MD</a:t>
            </a:r>
          </a:p>
          <a:p>
            <a:pPr algn="r"/>
            <a:r>
              <a:rPr lang="es-VE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Medscape</a:t>
            </a:r>
            <a:r>
              <a:rPr lang="es-VE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Editor in </a:t>
            </a:r>
            <a:r>
              <a:rPr lang="es-VE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chief</a:t>
            </a:r>
            <a:endParaRPr lang="es-VE" dirty="0" smtClean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pPr algn="r"/>
            <a:r>
              <a:rPr lang="es-VE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Junio 21 2016</a:t>
            </a:r>
            <a:endParaRPr lang="es-VE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705600" y="647662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9538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6804248" y="1879124"/>
            <a:ext cx="1614545" cy="769441"/>
          </a:xfrm>
          <a:prstGeom prst="rect">
            <a:avLst/>
          </a:prstGeom>
          <a:solidFill>
            <a:srgbClr val="FF33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4400" dirty="0" smtClean="0">
                <a:latin typeface="Comic Sans MS" panose="030F0702030302020204" pitchFamily="66" charset="0"/>
              </a:rPr>
              <a:t>Dieta</a:t>
            </a:r>
            <a:endParaRPr lang="es-VE" sz="4400" dirty="0">
              <a:latin typeface="Comic Sans MS" panose="030F0702030302020204" pitchFamily="66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3396943" y="2763677"/>
            <a:ext cx="2521844" cy="1200329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3600" dirty="0" smtClean="0">
                <a:latin typeface="Comic Sans MS" panose="030F0702030302020204" pitchFamily="66" charset="0"/>
              </a:rPr>
              <a:t>Microbiota</a:t>
            </a:r>
          </a:p>
          <a:p>
            <a:r>
              <a:rPr lang="es-VE" sz="3600" dirty="0" smtClean="0">
                <a:latin typeface="Comic Sans MS" panose="030F0702030302020204" pitchFamily="66" charset="0"/>
              </a:rPr>
              <a:t>Intestinal</a:t>
            </a:r>
            <a:endParaRPr lang="es-VE" sz="3600" dirty="0">
              <a:latin typeface="Comic Sans MS" panose="030F0702030302020204" pitchFamily="66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63370" y="1879123"/>
            <a:ext cx="2427268" cy="646331"/>
          </a:xfrm>
          <a:prstGeom prst="rect">
            <a:avLst/>
          </a:prstGeom>
          <a:solidFill>
            <a:srgbClr val="C00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3600" dirty="0" smtClean="0">
                <a:latin typeface="Comic Sans MS" panose="030F0702030302020204" pitchFamily="66" charset="0"/>
              </a:rPr>
              <a:t>Inmunidad</a:t>
            </a:r>
            <a:endParaRPr lang="es-VE" sz="3600" dirty="0">
              <a:latin typeface="Comic Sans MS" panose="030F0702030302020204" pitchFamily="66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6251211" y="3061382"/>
            <a:ext cx="2441694" cy="584775"/>
          </a:xfrm>
          <a:prstGeom prst="rect">
            <a:avLst/>
          </a:prstGeom>
          <a:solidFill>
            <a:srgbClr val="FF4B4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3200" dirty="0" smtClean="0">
                <a:latin typeface="Comic Sans MS" panose="030F0702030302020204" pitchFamily="66" charset="0"/>
              </a:rPr>
              <a:t>Inflamación</a:t>
            </a:r>
            <a:endParaRPr lang="es-VE" sz="3200" dirty="0">
              <a:latin typeface="Comic Sans MS" panose="030F0702030302020204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5769941" y="4414112"/>
            <a:ext cx="1893467" cy="107721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3200" dirty="0" smtClean="0">
                <a:latin typeface="Comic Sans MS" panose="030F0702030302020204" pitchFamily="66" charset="0"/>
              </a:rPr>
              <a:t>Diabetes</a:t>
            </a:r>
          </a:p>
          <a:p>
            <a:pPr algn="ctr"/>
            <a:r>
              <a:rPr lang="es-VE" sz="3200" dirty="0" smtClean="0">
                <a:latin typeface="Comic Sans MS" panose="030F0702030302020204" pitchFamily="66" charset="0"/>
              </a:rPr>
              <a:t>mellitus</a:t>
            </a:r>
            <a:endParaRPr lang="es-VE" sz="3200" dirty="0">
              <a:latin typeface="Comic Sans MS" panose="030F0702030302020204" pitchFamily="66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463370" y="3037115"/>
            <a:ext cx="1986441" cy="584775"/>
          </a:xfrm>
          <a:prstGeom prst="rect">
            <a:avLst/>
          </a:prstGeom>
          <a:solidFill>
            <a:srgbClr val="FFABAD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3200" dirty="0" smtClean="0">
                <a:latin typeface="Comic Sans MS" panose="030F0702030302020204" pitchFamily="66" charset="0"/>
              </a:rPr>
              <a:t>Obesidad</a:t>
            </a:r>
            <a:endParaRPr lang="es-VE" sz="3200" dirty="0">
              <a:latin typeface="Comic Sans MS" panose="030F0702030302020204" pitchFamily="66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3526786" y="342773"/>
            <a:ext cx="2291012" cy="1077218"/>
          </a:xfrm>
          <a:prstGeom prst="rect">
            <a:avLst/>
          </a:prstGeom>
          <a:solidFill>
            <a:srgbClr val="92D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3200" dirty="0" smtClean="0">
                <a:latin typeface="Comic Sans MS" panose="030F0702030302020204" pitchFamily="66" charset="0"/>
              </a:rPr>
              <a:t>Síndrome</a:t>
            </a:r>
          </a:p>
          <a:p>
            <a:pPr algn="ctr"/>
            <a:r>
              <a:rPr lang="es-VE" sz="3200" dirty="0" smtClean="0">
                <a:latin typeface="Comic Sans MS" panose="030F0702030302020204" pitchFamily="66" charset="0"/>
              </a:rPr>
              <a:t>Metabólico</a:t>
            </a:r>
            <a:endParaRPr lang="es-VE" sz="3200" dirty="0">
              <a:latin typeface="Comic Sans MS" panose="030F0702030302020204" pitchFamily="66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1437355" y="4414112"/>
            <a:ext cx="2476960" cy="1077218"/>
          </a:xfrm>
          <a:prstGeom prst="rect">
            <a:avLst/>
          </a:prstGeom>
          <a:solidFill>
            <a:srgbClr val="CC99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3200" dirty="0" smtClean="0">
                <a:latin typeface="Comic Sans MS" panose="030F0702030302020204" pitchFamily="66" charset="0"/>
              </a:rPr>
              <a:t>Resistencia </a:t>
            </a:r>
          </a:p>
          <a:p>
            <a:pPr algn="ctr"/>
            <a:r>
              <a:rPr lang="es-VE" sz="3200" dirty="0" smtClean="0">
                <a:latin typeface="Comic Sans MS" panose="030F0702030302020204" pitchFamily="66" charset="0"/>
              </a:rPr>
              <a:t>a insulina</a:t>
            </a:r>
            <a:endParaRPr lang="es-VE" sz="3200" dirty="0">
              <a:latin typeface="Comic Sans MS" panose="030F0702030302020204" pitchFamily="66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3194964" y="1864780"/>
            <a:ext cx="2896947" cy="646331"/>
          </a:xfrm>
          <a:prstGeom prst="rect">
            <a:avLst/>
          </a:prstGeo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3600" dirty="0" smtClean="0">
                <a:latin typeface="Comic Sans MS" panose="030F0702030302020204" pitchFamily="66" charset="0"/>
              </a:rPr>
              <a:t>Metabolismo</a:t>
            </a:r>
            <a:endParaRPr lang="es-VE" sz="3600" dirty="0">
              <a:latin typeface="Comic Sans MS" panose="030F0702030302020204" pitchFamily="66" charset="0"/>
            </a:endParaRPr>
          </a:p>
        </p:txBody>
      </p:sp>
      <p:sp>
        <p:nvSpPr>
          <p:cNvPr id="12" name="7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6 CuadroTexto"/>
          <p:cNvSpPr txBox="1"/>
          <p:nvPr/>
        </p:nvSpPr>
        <p:spPr>
          <a:xfrm>
            <a:off x="197158" y="321951"/>
            <a:ext cx="663964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5" name="4 CuadroTexto"/>
          <p:cNvSpPr txBox="1"/>
          <p:nvPr/>
        </p:nvSpPr>
        <p:spPr>
          <a:xfrm>
            <a:off x="197158" y="705777"/>
            <a:ext cx="1679051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dirty="0" smtClean="0">
                <a:latin typeface="Comic Sans MS" pitchFamily="66" charset="0"/>
              </a:rPr>
              <a:t>Microbiota y </a:t>
            </a:r>
          </a:p>
          <a:p>
            <a:r>
              <a:rPr lang="es-VE" sz="1600" dirty="0" err="1" smtClean="0">
                <a:latin typeface="Comic Sans MS" pitchFamily="66" charset="0"/>
              </a:rPr>
              <a:t>Enf</a:t>
            </a:r>
            <a:r>
              <a:rPr lang="es-VE" sz="1600" dirty="0" smtClean="0">
                <a:latin typeface="Comic Sans MS" pitchFamily="66" charset="0"/>
              </a:rPr>
              <a:t>. Sistémicas</a:t>
            </a:r>
          </a:p>
          <a:p>
            <a:r>
              <a:rPr lang="es-VE" sz="1600" b="1" dirty="0" smtClean="0">
                <a:latin typeface="Comic Sans MS" pitchFamily="66" charset="0"/>
              </a:rPr>
              <a:t>Metabólicas</a:t>
            </a:r>
            <a:r>
              <a:rPr lang="es-VE" sz="1600" dirty="0" smtClean="0">
                <a:latin typeface="Comic Sans MS" pitchFamily="66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63149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2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4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8" grpId="0" animBg="1"/>
      <p:bldP spid="9" grpId="0" animBg="1"/>
      <p:bldP spid="10" grpId="0" animBg="1"/>
      <p:bldP spid="11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613605" y="2060848"/>
            <a:ext cx="6059672" cy="2123658"/>
          </a:xfrm>
          <a:prstGeom prst="rect">
            <a:avLst/>
          </a:prstGeom>
          <a:solidFill>
            <a:srgbClr val="92D050"/>
          </a:solidFill>
          <a:effectLst>
            <a:glow rad="228600">
              <a:srgbClr val="FFFF00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6600" dirty="0" smtClean="0">
                <a:latin typeface="Comic Sans MS" pitchFamily="66" charset="0"/>
              </a:rPr>
              <a:t>«</a:t>
            </a:r>
            <a:r>
              <a:rPr lang="es-VE" sz="6600" dirty="0" err="1" smtClean="0">
                <a:latin typeface="Comic Sans MS" pitchFamily="66" charset="0"/>
              </a:rPr>
              <a:t>You</a:t>
            </a:r>
            <a:r>
              <a:rPr lang="es-VE" sz="6600" dirty="0" smtClean="0">
                <a:latin typeface="Comic Sans MS" pitchFamily="66" charset="0"/>
              </a:rPr>
              <a:t> are </a:t>
            </a:r>
            <a:r>
              <a:rPr lang="es-VE" sz="6600" dirty="0" err="1" smtClean="0">
                <a:latin typeface="Comic Sans MS" pitchFamily="66" charset="0"/>
              </a:rPr>
              <a:t>what</a:t>
            </a:r>
            <a:r>
              <a:rPr lang="es-VE" sz="6600" dirty="0" smtClean="0">
                <a:latin typeface="Comic Sans MS" pitchFamily="66" charset="0"/>
              </a:rPr>
              <a:t> </a:t>
            </a:r>
          </a:p>
          <a:p>
            <a:pPr algn="ctr"/>
            <a:r>
              <a:rPr lang="es-VE" sz="6600" dirty="0" err="1" smtClean="0">
                <a:latin typeface="Comic Sans MS" pitchFamily="66" charset="0"/>
              </a:rPr>
              <a:t>you</a:t>
            </a:r>
            <a:r>
              <a:rPr lang="es-VE" sz="6600" dirty="0" smtClean="0">
                <a:latin typeface="Comic Sans MS" pitchFamily="66" charset="0"/>
              </a:rPr>
              <a:t> </a:t>
            </a:r>
            <a:r>
              <a:rPr lang="es-VE" sz="6600" dirty="0" err="1" smtClean="0">
                <a:latin typeface="Comic Sans MS" pitchFamily="66" charset="0"/>
              </a:rPr>
              <a:t>eat</a:t>
            </a:r>
            <a:r>
              <a:rPr lang="es-VE" sz="6600" dirty="0" smtClean="0">
                <a:latin typeface="Comic Sans MS" pitchFamily="66" charset="0"/>
              </a:rPr>
              <a:t>»</a:t>
            </a:r>
            <a:endParaRPr lang="es-VE" sz="6600" dirty="0">
              <a:latin typeface="Comic Sans MS" pitchFamily="66" charset="0"/>
            </a:endParaRPr>
          </a:p>
        </p:txBody>
      </p:sp>
      <p:sp>
        <p:nvSpPr>
          <p:cNvPr id="3" name="7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4297746" y="4438015"/>
            <a:ext cx="3353802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VE" sz="2000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Victor</a:t>
            </a:r>
            <a:r>
              <a:rPr lang="es-VE" sz="20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</a:t>
            </a:r>
            <a:r>
              <a:rPr lang="es-VE" sz="2000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Lindlahr</a:t>
            </a:r>
            <a:r>
              <a:rPr lang="es-VE" sz="20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</a:t>
            </a:r>
          </a:p>
          <a:p>
            <a:pPr algn="r"/>
            <a:r>
              <a:rPr lang="es-VE" sz="1600" i="1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You</a:t>
            </a:r>
            <a:r>
              <a:rPr lang="es-VE" sz="1600" i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are </a:t>
            </a:r>
            <a:r>
              <a:rPr lang="es-VE" sz="1600" i="1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what</a:t>
            </a:r>
            <a:r>
              <a:rPr lang="es-VE" sz="1600" i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</a:t>
            </a:r>
            <a:r>
              <a:rPr lang="es-VE" sz="1600" i="1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you</a:t>
            </a:r>
            <a:r>
              <a:rPr lang="es-VE" sz="1600" i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</a:t>
            </a:r>
            <a:r>
              <a:rPr lang="es-VE" sz="1600" i="1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eat</a:t>
            </a:r>
            <a:r>
              <a:rPr lang="es-VE" sz="1600" i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</a:t>
            </a:r>
            <a:r>
              <a:rPr lang="es-VE" sz="16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1940</a:t>
            </a:r>
          </a:p>
          <a:p>
            <a:pPr algn="r"/>
            <a:r>
              <a:rPr lang="es-VE" sz="16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Pionero de la comida y peso sanos</a:t>
            </a:r>
            <a:endParaRPr lang="es-VE" sz="16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6 CuadroTexto"/>
          <p:cNvSpPr txBox="1"/>
          <p:nvPr/>
        </p:nvSpPr>
        <p:spPr>
          <a:xfrm>
            <a:off x="197158" y="321951"/>
            <a:ext cx="663964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6" name="4 CuadroTexto"/>
          <p:cNvSpPr txBox="1"/>
          <p:nvPr/>
        </p:nvSpPr>
        <p:spPr>
          <a:xfrm>
            <a:off x="197158" y="705777"/>
            <a:ext cx="1679051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dirty="0" smtClean="0">
                <a:latin typeface="Comic Sans MS" pitchFamily="66" charset="0"/>
              </a:rPr>
              <a:t>Microbiota y </a:t>
            </a:r>
          </a:p>
          <a:p>
            <a:r>
              <a:rPr lang="es-VE" sz="1600" dirty="0" err="1" smtClean="0">
                <a:latin typeface="Comic Sans MS" pitchFamily="66" charset="0"/>
              </a:rPr>
              <a:t>Enf</a:t>
            </a:r>
            <a:r>
              <a:rPr lang="es-VE" sz="1600" dirty="0" smtClean="0">
                <a:latin typeface="Comic Sans MS" pitchFamily="66" charset="0"/>
              </a:rPr>
              <a:t>. Sistémicas</a:t>
            </a:r>
          </a:p>
          <a:p>
            <a:r>
              <a:rPr lang="es-VE" sz="1600" b="1" dirty="0" smtClean="0">
                <a:latin typeface="Comic Sans MS" pitchFamily="66" charset="0"/>
              </a:rPr>
              <a:t>Metabólicas</a:t>
            </a:r>
            <a:r>
              <a:rPr lang="es-VE" sz="1600" dirty="0" smtClean="0">
                <a:latin typeface="Comic Sans MS" pitchFamily="66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49086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6 CuadroTexto"/>
          <p:cNvSpPr txBox="1"/>
          <p:nvPr/>
        </p:nvSpPr>
        <p:spPr>
          <a:xfrm>
            <a:off x="197158" y="321951"/>
            <a:ext cx="663964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97158" y="705777"/>
            <a:ext cx="1275809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</a:t>
            </a:r>
          </a:p>
          <a:p>
            <a:r>
              <a:rPr lang="es-VE" sz="1400" dirty="0" smtClean="0">
                <a:latin typeface="Comic Sans MS" pitchFamily="66" charset="0"/>
              </a:rPr>
              <a:t>y </a:t>
            </a:r>
            <a:r>
              <a:rPr lang="es-VE" sz="1400" dirty="0" err="1" smtClean="0">
                <a:latin typeface="Comic Sans MS" pitchFamily="66" charset="0"/>
              </a:rPr>
              <a:t>Enf</a:t>
            </a:r>
            <a:r>
              <a:rPr lang="es-VE" sz="1400" dirty="0" smtClean="0">
                <a:latin typeface="Comic Sans MS" pitchFamily="66" charset="0"/>
              </a:rPr>
              <a:t>. </a:t>
            </a:r>
            <a:r>
              <a:rPr lang="es-VE" sz="1400" dirty="0" err="1" smtClean="0">
                <a:latin typeface="Comic Sans MS" pitchFamily="66" charset="0"/>
              </a:rPr>
              <a:t>Sist</a:t>
            </a:r>
            <a:r>
              <a:rPr lang="es-VE" sz="1400" dirty="0" smtClean="0">
                <a:latin typeface="Comic Sans MS" pitchFamily="66" charset="0"/>
              </a:rPr>
              <a:t>.</a:t>
            </a:r>
          </a:p>
          <a:p>
            <a:r>
              <a:rPr lang="es-VE" sz="1400" b="1" dirty="0" smtClean="0">
                <a:latin typeface="Comic Sans MS" pitchFamily="66" charset="0"/>
              </a:rPr>
              <a:t>Metabólicas</a:t>
            </a:r>
          </a:p>
        </p:txBody>
      </p:sp>
      <p:sp>
        <p:nvSpPr>
          <p:cNvPr id="6" name="Rectángulo 5"/>
          <p:cNvSpPr/>
          <p:nvPr/>
        </p:nvSpPr>
        <p:spPr>
          <a:xfrm>
            <a:off x="2483768" y="3125451"/>
            <a:ext cx="3808278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latin typeface="Comic Sans MS" panose="030F0702030302020204" pitchFamily="66" charset="0"/>
              </a:rPr>
              <a:t>Resistencia a la </a:t>
            </a:r>
            <a:r>
              <a:rPr lang="en-US" sz="2400" dirty="0" err="1" smtClean="0">
                <a:latin typeface="Comic Sans MS" panose="030F0702030302020204" pitchFamily="66" charset="0"/>
              </a:rPr>
              <a:t>Insulina</a:t>
            </a:r>
            <a:endParaRPr lang="en-US" sz="2400" dirty="0">
              <a:latin typeface="Comic Sans MS" panose="030F0702030302020204" pitchFamily="66" charset="0"/>
            </a:endParaRPr>
          </a:p>
        </p:txBody>
      </p:sp>
      <p:sp>
        <p:nvSpPr>
          <p:cNvPr id="7" name="7 CuadroTexto"/>
          <p:cNvSpPr txBox="1"/>
          <p:nvPr/>
        </p:nvSpPr>
        <p:spPr>
          <a:xfrm>
            <a:off x="6259254" y="6581001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522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6 CuadroTexto"/>
          <p:cNvSpPr txBox="1"/>
          <p:nvPr/>
        </p:nvSpPr>
        <p:spPr>
          <a:xfrm>
            <a:off x="197158" y="188640"/>
            <a:ext cx="663964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97158" y="572466"/>
            <a:ext cx="1275809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</a:t>
            </a:r>
          </a:p>
          <a:p>
            <a:r>
              <a:rPr lang="es-VE" sz="1400" dirty="0" smtClean="0">
                <a:latin typeface="Comic Sans MS" pitchFamily="66" charset="0"/>
              </a:rPr>
              <a:t>y </a:t>
            </a:r>
            <a:r>
              <a:rPr lang="es-VE" sz="1400" dirty="0" err="1" smtClean="0">
                <a:latin typeface="Comic Sans MS" pitchFamily="66" charset="0"/>
              </a:rPr>
              <a:t>Enf</a:t>
            </a:r>
            <a:r>
              <a:rPr lang="es-VE" sz="1400" dirty="0" smtClean="0">
                <a:latin typeface="Comic Sans MS" pitchFamily="66" charset="0"/>
              </a:rPr>
              <a:t>. </a:t>
            </a:r>
            <a:r>
              <a:rPr lang="es-VE" sz="1400" dirty="0" err="1" smtClean="0">
                <a:latin typeface="Comic Sans MS" pitchFamily="66" charset="0"/>
              </a:rPr>
              <a:t>Sist</a:t>
            </a:r>
            <a:r>
              <a:rPr lang="es-VE" sz="1400" dirty="0" smtClean="0">
                <a:latin typeface="Comic Sans MS" pitchFamily="66" charset="0"/>
              </a:rPr>
              <a:t>.</a:t>
            </a:r>
          </a:p>
          <a:p>
            <a:r>
              <a:rPr lang="es-VE" sz="1400" b="1" dirty="0" smtClean="0">
                <a:latin typeface="Comic Sans MS" pitchFamily="66" charset="0"/>
              </a:rPr>
              <a:t>Metabólicas</a:t>
            </a:r>
          </a:p>
        </p:txBody>
      </p:sp>
      <p:sp>
        <p:nvSpPr>
          <p:cNvPr id="6" name="7 CuadroTexto"/>
          <p:cNvSpPr txBox="1"/>
          <p:nvPr/>
        </p:nvSpPr>
        <p:spPr>
          <a:xfrm>
            <a:off x="6771235" y="66117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503" y="1183643"/>
            <a:ext cx="6787073" cy="5185629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8" name="Rectángulo 7"/>
          <p:cNvSpPr/>
          <p:nvPr/>
        </p:nvSpPr>
        <p:spPr>
          <a:xfrm>
            <a:off x="3182904" y="706381"/>
            <a:ext cx="2705170" cy="34258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latin typeface="Comic Sans MS" panose="030F0702030302020204" pitchFamily="66" charset="0"/>
              </a:rPr>
              <a:t>Resistencia a la </a:t>
            </a:r>
            <a:r>
              <a:rPr lang="en-US" sz="1600" dirty="0" err="1" smtClean="0">
                <a:latin typeface="Comic Sans MS" panose="030F0702030302020204" pitchFamily="66" charset="0"/>
              </a:rPr>
              <a:t>Insulina</a:t>
            </a:r>
            <a:endParaRPr lang="en-US" sz="1600" dirty="0">
              <a:latin typeface="Comic Sans MS" panose="030F0702030302020204" pitchFamily="66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2286000" y="173251"/>
            <a:ext cx="5357557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Microbiota intestinal y su influencia en obesidad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1170014" y="6349471"/>
            <a:ext cx="71642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PJ. </a:t>
            </a:r>
            <a:r>
              <a:rPr lang="es-V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Parekh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LA.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Balart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DA. Johnson.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Influence</a:t>
            </a:r>
            <a:r>
              <a:rPr lang="es-V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s-VE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s-V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es-V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Obesity</a:t>
            </a:r>
            <a:r>
              <a:rPr lang="es-V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VE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Metabolic</a:t>
            </a:r>
            <a:r>
              <a:rPr lang="es-V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Syndrome</a:t>
            </a:r>
            <a:r>
              <a:rPr lang="es-V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Gastrointestinal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Clinical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s-V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Translational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Gastroenterology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2015; 6: e91</a:t>
            </a:r>
            <a:endParaRPr lang="es-VE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Elipse 2"/>
          <p:cNvSpPr/>
          <p:nvPr/>
        </p:nvSpPr>
        <p:spPr>
          <a:xfrm>
            <a:off x="1709936" y="1511456"/>
            <a:ext cx="1224136" cy="504056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CuadroTexto 9"/>
          <p:cNvSpPr txBox="1"/>
          <p:nvPr/>
        </p:nvSpPr>
        <p:spPr>
          <a:xfrm>
            <a:off x="1752795" y="1482710"/>
            <a:ext cx="1305707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Resistencia 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a Insulina SÍ</a:t>
            </a:r>
          </a:p>
        </p:txBody>
      </p:sp>
      <p:sp>
        <p:nvSpPr>
          <p:cNvPr id="11" name="Elipse 10"/>
          <p:cNvSpPr/>
          <p:nvPr/>
        </p:nvSpPr>
        <p:spPr>
          <a:xfrm>
            <a:off x="7020272" y="1511456"/>
            <a:ext cx="1152128" cy="504056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CuadroTexto 11"/>
          <p:cNvSpPr txBox="1"/>
          <p:nvPr/>
        </p:nvSpPr>
        <p:spPr>
          <a:xfrm>
            <a:off x="6968537" y="1511456"/>
            <a:ext cx="1350039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Resistencia 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a Insulina NO 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1591451" y="4797152"/>
            <a:ext cx="1461105" cy="4643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Rectángulo 13"/>
          <p:cNvSpPr/>
          <p:nvPr/>
        </p:nvSpPr>
        <p:spPr>
          <a:xfrm>
            <a:off x="6771236" y="4797152"/>
            <a:ext cx="1495934" cy="4643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CuadroTexto 14"/>
          <p:cNvSpPr txBox="1"/>
          <p:nvPr/>
        </p:nvSpPr>
        <p:spPr>
          <a:xfrm>
            <a:off x="1597853" y="4827284"/>
            <a:ext cx="1094795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400" dirty="0">
                <a:latin typeface="Comic Sans MS" panose="030F0702030302020204" pitchFamily="66" charset="0"/>
              </a:rPr>
              <a:t>d</a:t>
            </a:r>
            <a:r>
              <a:rPr lang="es-VE" sz="1400" dirty="0" smtClean="0">
                <a:latin typeface="Comic Sans MS" panose="030F0702030302020204" pitchFamily="66" charset="0"/>
              </a:rPr>
              <a:t>e Obeso</a:t>
            </a:r>
          </a:p>
        </p:txBody>
      </p:sp>
      <p:sp>
        <p:nvSpPr>
          <p:cNvPr id="16" name="CuadroTexto 15"/>
          <p:cNvSpPr txBox="1"/>
          <p:nvPr/>
        </p:nvSpPr>
        <p:spPr>
          <a:xfrm>
            <a:off x="7004103" y="4827284"/>
            <a:ext cx="1116941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400" dirty="0">
                <a:latin typeface="Comic Sans MS" panose="030F0702030302020204" pitchFamily="66" charset="0"/>
              </a:rPr>
              <a:t>d</a:t>
            </a:r>
            <a:r>
              <a:rPr lang="es-VE" sz="1400" dirty="0" smtClean="0">
                <a:latin typeface="Comic Sans MS" panose="030F0702030302020204" pitchFamily="66" charset="0"/>
              </a:rPr>
              <a:t>e Delgado</a:t>
            </a:r>
          </a:p>
        </p:txBody>
      </p:sp>
      <p:sp>
        <p:nvSpPr>
          <p:cNvPr id="29" name="Rectángulo 28"/>
          <p:cNvSpPr/>
          <p:nvPr/>
        </p:nvSpPr>
        <p:spPr>
          <a:xfrm>
            <a:off x="3347864" y="1451161"/>
            <a:ext cx="1008112" cy="3651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7" name="CuadroTexto 16"/>
          <p:cNvSpPr txBox="1"/>
          <p:nvPr/>
        </p:nvSpPr>
        <p:spPr>
          <a:xfrm>
            <a:off x="3399847" y="1374982"/>
            <a:ext cx="1081879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VE" sz="1200" dirty="0" smtClean="0">
                <a:latin typeface="Comic Sans MS" panose="030F0702030302020204" pitchFamily="66" charset="0"/>
              </a:rPr>
              <a:t>Disminución saciedad</a:t>
            </a:r>
          </a:p>
        </p:txBody>
      </p:sp>
      <p:sp>
        <p:nvSpPr>
          <p:cNvPr id="30" name="Rectángulo 29"/>
          <p:cNvSpPr/>
          <p:nvPr/>
        </p:nvSpPr>
        <p:spPr>
          <a:xfrm>
            <a:off x="5508946" y="1425006"/>
            <a:ext cx="1007270" cy="3687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CuadroTexto 17"/>
          <p:cNvSpPr txBox="1"/>
          <p:nvPr/>
        </p:nvSpPr>
        <p:spPr>
          <a:xfrm>
            <a:off x="5554396" y="1368471"/>
            <a:ext cx="898868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VE" sz="1200" dirty="0" smtClean="0">
                <a:latin typeface="Comic Sans MS" panose="030F0702030302020204" pitchFamily="66" charset="0"/>
              </a:rPr>
              <a:t>Aumento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saciedad</a:t>
            </a:r>
          </a:p>
        </p:txBody>
      </p:sp>
      <p:sp>
        <p:nvSpPr>
          <p:cNvPr id="31" name="Rectángulo 30"/>
          <p:cNvSpPr/>
          <p:nvPr/>
        </p:nvSpPr>
        <p:spPr>
          <a:xfrm>
            <a:off x="3347864" y="2266156"/>
            <a:ext cx="1008112" cy="3638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CuadroTexto 18"/>
          <p:cNvSpPr txBox="1"/>
          <p:nvPr/>
        </p:nvSpPr>
        <p:spPr>
          <a:xfrm>
            <a:off x="3347864" y="2226887"/>
            <a:ext cx="128606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VE" sz="1200" dirty="0">
                <a:latin typeface="Comic Sans MS" panose="030F0702030302020204" pitchFamily="66" charset="0"/>
              </a:rPr>
              <a:t>Aumento (LPS)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inflamación</a:t>
            </a:r>
          </a:p>
        </p:txBody>
      </p:sp>
      <p:sp>
        <p:nvSpPr>
          <p:cNvPr id="32" name="Rectángulo 31"/>
          <p:cNvSpPr/>
          <p:nvPr/>
        </p:nvSpPr>
        <p:spPr>
          <a:xfrm>
            <a:off x="5508946" y="2255380"/>
            <a:ext cx="1007270" cy="419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0" name="CuadroTexto 19"/>
          <p:cNvSpPr txBox="1"/>
          <p:nvPr/>
        </p:nvSpPr>
        <p:spPr>
          <a:xfrm>
            <a:off x="5525251" y="2213075"/>
            <a:ext cx="145959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VE" sz="1200" dirty="0" smtClean="0">
                <a:latin typeface="Comic Sans MS" panose="030F0702030302020204" pitchFamily="66" charset="0"/>
              </a:rPr>
              <a:t>Disminución </a:t>
            </a:r>
            <a:r>
              <a:rPr lang="es-VE" sz="1200" dirty="0">
                <a:latin typeface="Comic Sans MS" panose="030F0702030302020204" pitchFamily="66" charset="0"/>
              </a:rPr>
              <a:t>(LPS)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inflamación</a:t>
            </a:r>
          </a:p>
        </p:txBody>
      </p:sp>
      <p:sp>
        <p:nvSpPr>
          <p:cNvPr id="33" name="Rectángulo 32"/>
          <p:cNvSpPr/>
          <p:nvPr/>
        </p:nvSpPr>
        <p:spPr>
          <a:xfrm>
            <a:off x="3347864" y="3087014"/>
            <a:ext cx="1008112" cy="3729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1" name="CuadroTexto 20"/>
          <p:cNvSpPr txBox="1"/>
          <p:nvPr/>
        </p:nvSpPr>
        <p:spPr>
          <a:xfrm>
            <a:off x="3156715" y="3017755"/>
            <a:ext cx="1277888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VE" sz="1200" dirty="0">
                <a:latin typeface="Comic Sans MS" panose="030F0702030302020204" pitchFamily="66" charset="0"/>
              </a:rPr>
              <a:t>Aumento </a:t>
            </a:r>
            <a:r>
              <a:rPr lang="es-VE" sz="1200" dirty="0" smtClean="0">
                <a:latin typeface="Comic Sans MS" panose="030F0702030302020204" pitchFamily="66" charset="0"/>
              </a:rPr>
              <a:t>SCFA</a:t>
            </a:r>
            <a:endParaRPr lang="es-VE" sz="1200" dirty="0">
              <a:latin typeface="Comic Sans MS" panose="030F0702030302020204" pitchFamily="66" charset="0"/>
            </a:endParaRPr>
          </a:p>
          <a:p>
            <a:r>
              <a:rPr lang="es-VE" sz="1200" dirty="0" err="1" smtClean="0">
                <a:latin typeface="Comic Sans MS" panose="030F0702030302020204" pitchFamily="66" charset="0"/>
              </a:rPr>
              <a:t>Lipogénesis</a:t>
            </a:r>
            <a:endParaRPr lang="es-VE" sz="1200" dirty="0" smtClean="0">
              <a:latin typeface="Comic Sans MS" panose="030F0702030302020204" pitchFamily="66" charset="0"/>
            </a:endParaRPr>
          </a:p>
        </p:txBody>
      </p:sp>
      <p:sp>
        <p:nvSpPr>
          <p:cNvPr id="34" name="Rectángulo 33"/>
          <p:cNvSpPr/>
          <p:nvPr/>
        </p:nvSpPr>
        <p:spPr>
          <a:xfrm>
            <a:off x="5508946" y="3087014"/>
            <a:ext cx="1151286" cy="3934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2" name="CuadroTexto 21"/>
          <p:cNvSpPr txBox="1"/>
          <p:nvPr/>
        </p:nvSpPr>
        <p:spPr>
          <a:xfrm>
            <a:off x="5424659" y="2995118"/>
            <a:ext cx="1468847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VE" sz="1200" dirty="0" smtClean="0">
                <a:latin typeface="Comic Sans MS" panose="030F0702030302020204" pitchFamily="66" charset="0"/>
              </a:rPr>
              <a:t>Disminución SCFA</a:t>
            </a:r>
            <a:endParaRPr lang="es-VE" sz="1200" dirty="0">
              <a:latin typeface="Comic Sans MS" panose="030F0702030302020204" pitchFamily="66" charset="0"/>
            </a:endParaRPr>
          </a:p>
          <a:p>
            <a:r>
              <a:rPr lang="es-VE" sz="1200" dirty="0" err="1" smtClean="0">
                <a:latin typeface="Comic Sans MS" panose="030F0702030302020204" pitchFamily="66" charset="0"/>
              </a:rPr>
              <a:t>Lipogénesis</a:t>
            </a:r>
            <a:endParaRPr lang="es-VE" sz="1200" dirty="0" smtClean="0">
              <a:latin typeface="Comic Sans MS" panose="030F0702030302020204" pitchFamily="66" charset="0"/>
            </a:endParaRPr>
          </a:p>
        </p:txBody>
      </p:sp>
      <p:sp>
        <p:nvSpPr>
          <p:cNvPr id="35" name="Rectángulo 34"/>
          <p:cNvSpPr/>
          <p:nvPr/>
        </p:nvSpPr>
        <p:spPr>
          <a:xfrm>
            <a:off x="3285925" y="3801954"/>
            <a:ext cx="1070051" cy="3578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3" name="CuadroTexto 22"/>
          <p:cNvSpPr txBox="1"/>
          <p:nvPr/>
        </p:nvSpPr>
        <p:spPr>
          <a:xfrm>
            <a:off x="2991830" y="3773121"/>
            <a:ext cx="1522088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VE" sz="1200" dirty="0" smtClean="0">
                <a:latin typeface="Comic Sans MS" panose="030F0702030302020204" pitchFamily="66" charset="0"/>
              </a:rPr>
              <a:t>Disminución PYY Disminución GLP-1</a:t>
            </a:r>
          </a:p>
        </p:txBody>
      </p:sp>
      <p:sp>
        <p:nvSpPr>
          <p:cNvPr id="36" name="Rectángulo 35"/>
          <p:cNvSpPr/>
          <p:nvPr/>
        </p:nvSpPr>
        <p:spPr>
          <a:xfrm>
            <a:off x="5508946" y="3801954"/>
            <a:ext cx="1079278" cy="3578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4" name="CuadroTexto 23"/>
          <p:cNvSpPr txBox="1"/>
          <p:nvPr/>
        </p:nvSpPr>
        <p:spPr>
          <a:xfrm>
            <a:off x="5382734" y="3749213"/>
            <a:ext cx="131280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VE" sz="1200" dirty="0" smtClean="0">
                <a:latin typeface="Comic Sans MS" panose="030F0702030302020204" pitchFamily="66" charset="0"/>
              </a:rPr>
              <a:t>Aumento PYY Aumento GLP-1</a:t>
            </a:r>
          </a:p>
        </p:txBody>
      </p:sp>
      <p:sp>
        <p:nvSpPr>
          <p:cNvPr id="37" name="Rectángulo 36"/>
          <p:cNvSpPr/>
          <p:nvPr/>
        </p:nvSpPr>
        <p:spPr>
          <a:xfrm>
            <a:off x="3285925" y="4688733"/>
            <a:ext cx="1131990" cy="3957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5" name="CuadroTexto 24"/>
          <p:cNvSpPr txBox="1"/>
          <p:nvPr/>
        </p:nvSpPr>
        <p:spPr>
          <a:xfrm>
            <a:off x="2798050" y="4720635"/>
            <a:ext cx="1715868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VE" sz="1000" dirty="0" smtClean="0">
                <a:latin typeface="Comic Sans MS" panose="030F0702030302020204" pitchFamily="66" charset="0"/>
              </a:rPr>
              <a:t>Disminución oxidación </a:t>
            </a:r>
          </a:p>
          <a:p>
            <a:r>
              <a:rPr lang="es-VE" sz="1000" dirty="0" smtClean="0">
                <a:latin typeface="Comic Sans MS" panose="030F0702030302020204" pitchFamily="66" charset="0"/>
              </a:rPr>
              <a:t>Ac. grasos </a:t>
            </a:r>
          </a:p>
          <a:p>
            <a:r>
              <a:rPr lang="es-VE" sz="1000" dirty="0" smtClean="0">
                <a:latin typeface="Comic Sans MS" panose="030F0702030302020204" pitchFamily="66" charset="0"/>
              </a:rPr>
              <a:t>Disminución FIAF/AMPK</a:t>
            </a:r>
          </a:p>
        </p:txBody>
      </p:sp>
      <p:sp>
        <p:nvSpPr>
          <p:cNvPr id="38" name="Rectángulo 37"/>
          <p:cNvSpPr/>
          <p:nvPr/>
        </p:nvSpPr>
        <p:spPr>
          <a:xfrm>
            <a:off x="5508946" y="4720635"/>
            <a:ext cx="1007270" cy="3850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6" name="CuadroTexto 25"/>
          <p:cNvSpPr txBox="1"/>
          <p:nvPr/>
        </p:nvSpPr>
        <p:spPr>
          <a:xfrm>
            <a:off x="5360402" y="4726261"/>
            <a:ext cx="1480770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VE" sz="1000" dirty="0" smtClean="0">
                <a:latin typeface="Comic Sans MS" panose="030F0702030302020204" pitchFamily="66" charset="0"/>
              </a:rPr>
              <a:t>Aumento </a:t>
            </a:r>
            <a:r>
              <a:rPr lang="es-VE" sz="900" dirty="0">
                <a:latin typeface="Comic Sans MS" panose="030F0702030302020204" pitchFamily="66" charset="0"/>
              </a:rPr>
              <a:t>oxidación </a:t>
            </a:r>
          </a:p>
          <a:p>
            <a:r>
              <a:rPr lang="es-VE" sz="900" dirty="0" smtClean="0">
                <a:latin typeface="Comic Sans MS" panose="030F0702030302020204" pitchFamily="66" charset="0"/>
              </a:rPr>
              <a:t>Ac. grasos </a:t>
            </a:r>
          </a:p>
          <a:p>
            <a:r>
              <a:rPr lang="es-VE" sz="1000" dirty="0" smtClean="0">
                <a:latin typeface="Comic Sans MS" panose="030F0702030302020204" pitchFamily="66" charset="0"/>
              </a:rPr>
              <a:t>Aumento </a:t>
            </a:r>
            <a:r>
              <a:rPr lang="es-VE" sz="900" dirty="0" smtClean="0">
                <a:latin typeface="Comic Sans MS" panose="030F0702030302020204" pitchFamily="66" charset="0"/>
              </a:rPr>
              <a:t>FIAF/AMP</a:t>
            </a:r>
            <a:r>
              <a:rPr lang="es-VE" sz="1000" dirty="0" smtClean="0">
                <a:latin typeface="Comic Sans MS" panose="030F0702030302020204" pitchFamily="66" charset="0"/>
              </a:rPr>
              <a:t>K</a:t>
            </a:r>
          </a:p>
        </p:txBody>
      </p:sp>
      <p:sp>
        <p:nvSpPr>
          <p:cNvPr id="39" name="Rectángulo 38"/>
          <p:cNvSpPr/>
          <p:nvPr/>
        </p:nvSpPr>
        <p:spPr>
          <a:xfrm>
            <a:off x="3326812" y="5615488"/>
            <a:ext cx="992237" cy="4833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7" name="CuadroTexto 26"/>
          <p:cNvSpPr txBox="1"/>
          <p:nvPr/>
        </p:nvSpPr>
        <p:spPr>
          <a:xfrm>
            <a:off x="2733129" y="5505272"/>
            <a:ext cx="168478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anose="030F0702030302020204" pitchFamily="66" charset="0"/>
              </a:rPr>
              <a:t>Disminución producción butirato</a:t>
            </a:r>
          </a:p>
        </p:txBody>
      </p:sp>
      <p:sp>
        <p:nvSpPr>
          <p:cNvPr id="40" name="Rectángulo 39"/>
          <p:cNvSpPr/>
          <p:nvPr/>
        </p:nvSpPr>
        <p:spPr>
          <a:xfrm>
            <a:off x="5525251" y="5615488"/>
            <a:ext cx="990965" cy="4833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8" name="CuadroTexto 27"/>
          <p:cNvSpPr txBox="1"/>
          <p:nvPr/>
        </p:nvSpPr>
        <p:spPr>
          <a:xfrm>
            <a:off x="5356713" y="5549664"/>
            <a:ext cx="158594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anose="030F0702030302020204" pitchFamily="66" charset="0"/>
              </a:rPr>
              <a:t>Aumento producción butirato</a:t>
            </a:r>
          </a:p>
        </p:txBody>
      </p:sp>
      <p:sp>
        <p:nvSpPr>
          <p:cNvPr id="47" name="Rectángulo 46"/>
          <p:cNvSpPr/>
          <p:nvPr/>
        </p:nvSpPr>
        <p:spPr>
          <a:xfrm>
            <a:off x="4633928" y="1209389"/>
            <a:ext cx="454353" cy="1590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8" name="Rectángulo 47"/>
          <p:cNvSpPr/>
          <p:nvPr/>
        </p:nvSpPr>
        <p:spPr>
          <a:xfrm>
            <a:off x="4633927" y="2007079"/>
            <a:ext cx="703626" cy="1883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9" name="Rectángulo 48"/>
          <p:cNvSpPr/>
          <p:nvPr/>
        </p:nvSpPr>
        <p:spPr>
          <a:xfrm>
            <a:off x="4572000" y="2742315"/>
            <a:ext cx="703626" cy="1883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0" name="Rectángulo 49"/>
          <p:cNvSpPr/>
          <p:nvPr/>
        </p:nvSpPr>
        <p:spPr>
          <a:xfrm>
            <a:off x="4500374" y="3611404"/>
            <a:ext cx="703626" cy="1883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1" name="Rectángulo 50"/>
          <p:cNvSpPr/>
          <p:nvPr/>
        </p:nvSpPr>
        <p:spPr>
          <a:xfrm>
            <a:off x="4538331" y="4203488"/>
            <a:ext cx="703626" cy="1883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2" name="Rectángulo 51"/>
          <p:cNvSpPr/>
          <p:nvPr/>
        </p:nvSpPr>
        <p:spPr>
          <a:xfrm>
            <a:off x="4500374" y="5394416"/>
            <a:ext cx="703626" cy="1883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2" name="CuadroTexto 41"/>
          <p:cNvSpPr txBox="1"/>
          <p:nvPr/>
        </p:nvSpPr>
        <p:spPr>
          <a:xfrm>
            <a:off x="4505299" y="1200183"/>
            <a:ext cx="770327" cy="24633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VE" sz="1000" b="1" dirty="0" smtClean="0">
                <a:latin typeface="Comic Sans MS" panose="030F0702030302020204" pitchFamily="66" charset="0"/>
              </a:rPr>
              <a:t>CEREBRO</a:t>
            </a:r>
          </a:p>
        </p:txBody>
      </p:sp>
      <p:sp>
        <p:nvSpPr>
          <p:cNvPr id="41" name="CuadroTexto 40"/>
          <p:cNvSpPr txBox="1"/>
          <p:nvPr/>
        </p:nvSpPr>
        <p:spPr>
          <a:xfrm>
            <a:off x="4374769" y="1978519"/>
            <a:ext cx="1276443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VE" sz="1000" b="1" dirty="0" smtClean="0">
                <a:latin typeface="Comic Sans MS" panose="030F0702030302020204" pitchFamily="66" charset="0"/>
              </a:rPr>
              <a:t>TEJ ADIPOSO</a:t>
            </a:r>
          </a:p>
        </p:txBody>
      </p:sp>
      <p:sp>
        <p:nvSpPr>
          <p:cNvPr id="43" name="CuadroTexto 42"/>
          <p:cNvSpPr txBox="1"/>
          <p:nvPr/>
        </p:nvSpPr>
        <p:spPr>
          <a:xfrm>
            <a:off x="4567524" y="2789014"/>
            <a:ext cx="789189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VE" sz="1000" b="1" dirty="0" smtClean="0">
                <a:latin typeface="Comic Sans MS" panose="030F0702030302020204" pitchFamily="66" charset="0"/>
              </a:rPr>
              <a:t>HÍGADO</a:t>
            </a:r>
          </a:p>
        </p:txBody>
      </p:sp>
      <p:sp>
        <p:nvSpPr>
          <p:cNvPr id="44" name="CuadroTexto 43"/>
          <p:cNvSpPr txBox="1"/>
          <p:nvPr/>
        </p:nvSpPr>
        <p:spPr>
          <a:xfrm>
            <a:off x="4512474" y="3670460"/>
            <a:ext cx="894818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VE" sz="1000" b="1" dirty="0" smtClean="0">
                <a:latin typeface="Comic Sans MS" panose="030F0702030302020204" pitchFamily="66" charset="0"/>
              </a:rPr>
              <a:t>EPITELIO</a:t>
            </a:r>
          </a:p>
        </p:txBody>
      </p:sp>
      <p:sp>
        <p:nvSpPr>
          <p:cNvPr id="45" name="CuadroTexto 44"/>
          <p:cNvSpPr txBox="1"/>
          <p:nvPr/>
        </p:nvSpPr>
        <p:spPr>
          <a:xfrm>
            <a:off x="4481726" y="4273699"/>
            <a:ext cx="894818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VE" sz="1000" b="1" dirty="0" smtClean="0">
                <a:latin typeface="Comic Sans MS" panose="030F0702030302020204" pitchFamily="66" charset="0"/>
              </a:rPr>
              <a:t>MÚSCULO</a:t>
            </a:r>
          </a:p>
        </p:txBody>
      </p:sp>
      <p:sp>
        <p:nvSpPr>
          <p:cNvPr id="46" name="CuadroTexto 45"/>
          <p:cNvSpPr txBox="1"/>
          <p:nvPr/>
        </p:nvSpPr>
        <p:spPr>
          <a:xfrm>
            <a:off x="4535489" y="5345909"/>
            <a:ext cx="6794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VE" sz="1000" b="1" dirty="0" smtClean="0">
                <a:latin typeface="Comic Sans MS" panose="030F0702030302020204" pitchFamily="66" charset="0"/>
              </a:rPr>
              <a:t>COLON</a:t>
            </a:r>
          </a:p>
        </p:txBody>
      </p:sp>
    </p:spTree>
    <p:extLst>
      <p:ext uri="{BB962C8B-B14F-4D97-AF65-F5344CB8AC3E}">
        <p14:creationId xmlns:p14="http://schemas.microsoft.com/office/powerpoint/2010/main" val="355182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2000"/>
                    </a14:imgEffect>
                    <a14:imgEffect>
                      <a14:brightnessContrast bright="9000" contrast="-5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534" r="26795"/>
          <a:stretch/>
        </p:blipFill>
        <p:spPr>
          <a:xfrm>
            <a:off x="1979713" y="360040"/>
            <a:ext cx="3888432" cy="5517232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2197370" y="6035811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K. Harris et al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Gut Microbiota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New Factor Contributing to Obesity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itsMetabolic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Disorders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es-V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Journal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Obesity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Volume 2012 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doi:10.1155/2012/879151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7 CuadroTexto"/>
          <p:cNvSpPr txBox="1"/>
          <p:nvPr/>
        </p:nvSpPr>
        <p:spPr>
          <a:xfrm>
            <a:off x="6313561" y="653855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219955" y="1930436"/>
            <a:ext cx="1835759" cy="83099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</a:t>
            </a:r>
          </a:p>
          <a:p>
            <a:pPr algn="ctr"/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Alterado</a:t>
            </a:r>
            <a:endParaRPr lang="es-VE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602104" y="1166353"/>
            <a:ext cx="817768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Rectángulo 8"/>
          <p:cNvSpPr/>
          <p:nvPr/>
        </p:nvSpPr>
        <p:spPr>
          <a:xfrm>
            <a:off x="2602104" y="3320972"/>
            <a:ext cx="745760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7" name="CuadroTexto 6"/>
          <p:cNvSpPr txBox="1"/>
          <p:nvPr/>
        </p:nvSpPr>
        <p:spPr>
          <a:xfrm>
            <a:off x="2432194" y="1044025"/>
            <a:ext cx="1419726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47D6"/>
            </a:solidFill>
          </a:ln>
        </p:spPr>
        <p:txBody>
          <a:bodyPr wrap="square" rtlCol="0">
            <a:spAutoFit/>
          </a:bodyPr>
          <a:lstStyle/>
          <a:p>
            <a:r>
              <a:rPr lang="es-VE" sz="1600" b="1" dirty="0" smtClean="0">
                <a:latin typeface="Comic Sans MS" panose="030F0702030302020204" pitchFamily="66" charset="0"/>
              </a:rPr>
              <a:t>Metabolitos </a:t>
            </a:r>
          </a:p>
          <a:p>
            <a:r>
              <a:rPr lang="es-VE" sz="1600" b="1" dirty="0" smtClean="0">
                <a:latin typeface="Comic Sans MS" panose="030F0702030302020204" pitchFamily="66" charset="0"/>
              </a:rPr>
              <a:t>bacterianos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2411760" y="3068960"/>
            <a:ext cx="1440160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47D6"/>
            </a:solidFill>
          </a:ln>
        </p:spPr>
        <p:txBody>
          <a:bodyPr wrap="square" rtlCol="0">
            <a:spAutoFit/>
          </a:bodyPr>
          <a:lstStyle/>
          <a:p>
            <a:r>
              <a:rPr lang="es-VE" sz="1600" b="1" dirty="0" smtClean="0">
                <a:latin typeface="Comic Sans MS" panose="030F0702030302020204" pitchFamily="66" charset="0"/>
              </a:rPr>
              <a:t>Componentes </a:t>
            </a:r>
          </a:p>
          <a:p>
            <a:r>
              <a:rPr lang="es-VE" sz="1600" b="1" dirty="0" smtClean="0">
                <a:latin typeface="Comic Sans MS" panose="030F0702030302020204" pitchFamily="66" charset="0"/>
              </a:rPr>
              <a:t>bacterianos </a:t>
            </a:r>
          </a:p>
        </p:txBody>
      </p:sp>
      <p:sp>
        <p:nvSpPr>
          <p:cNvPr id="15" name="Rectángulo 14"/>
          <p:cNvSpPr/>
          <p:nvPr/>
        </p:nvSpPr>
        <p:spPr>
          <a:xfrm>
            <a:off x="6156176" y="3030617"/>
            <a:ext cx="1008112" cy="5621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CuadroTexto 9"/>
          <p:cNvSpPr txBox="1"/>
          <p:nvPr/>
        </p:nvSpPr>
        <p:spPr>
          <a:xfrm>
            <a:off x="5883774" y="2915121"/>
            <a:ext cx="2561028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Respuesta Inflamatoria </a:t>
            </a:r>
          </a:p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Innata</a:t>
            </a:r>
          </a:p>
        </p:txBody>
      </p:sp>
      <p:sp>
        <p:nvSpPr>
          <p:cNvPr id="16" name="Rectángulo 15"/>
          <p:cNvSpPr/>
          <p:nvPr/>
        </p:nvSpPr>
        <p:spPr>
          <a:xfrm>
            <a:off x="6156176" y="3902657"/>
            <a:ext cx="1008112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7" name="Rectángulo 16"/>
          <p:cNvSpPr/>
          <p:nvPr/>
        </p:nvSpPr>
        <p:spPr>
          <a:xfrm>
            <a:off x="6228184" y="4602195"/>
            <a:ext cx="791159" cy="3085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CuadroTexto 11"/>
          <p:cNvSpPr txBox="1"/>
          <p:nvPr/>
        </p:nvSpPr>
        <p:spPr>
          <a:xfrm>
            <a:off x="6228184" y="4725144"/>
            <a:ext cx="1569660" cy="33855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latin typeface="Comic Sans MS" panose="030F0702030302020204" pitchFamily="66" charset="0"/>
              </a:rPr>
              <a:t>S. Metabólico</a:t>
            </a:r>
          </a:p>
        </p:txBody>
      </p:sp>
      <p:sp>
        <p:nvSpPr>
          <p:cNvPr id="18" name="Rectángulo 17"/>
          <p:cNvSpPr/>
          <p:nvPr/>
        </p:nvSpPr>
        <p:spPr>
          <a:xfrm>
            <a:off x="5984157" y="5270809"/>
            <a:ext cx="1324147" cy="354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CuadroTexto 12"/>
          <p:cNvSpPr txBox="1"/>
          <p:nvPr/>
        </p:nvSpPr>
        <p:spPr>
          <a:xfrm>
            <a:off x="5386193" y="5499019"/>
            <a:ext cx="1656223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latin typeface="Comic Sans MS" panose="030F0702030302020204" pitchFamily="66" charset="0"/>
              </a:rPr>
              <a:t>Diabetes II</a:t>
            </a:r>
          </a:p>
        </p:txBody>
      </p:sp>
      <p:sp>
        <p:nvSpPr>
          <p:cNvPr id="14" name="CuadroTexto 13"/>
          <p:cNvSpPr txBox="1"/>
          <p:nvPr/>
        </p:nvSpPr>
        <p:spPr>
          <a:xfrm>
            <a:off x="7522440" y="5499019"/>
            <a:ext cx="1071127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err="1" smtClean="0">
                <a:latin typeface="Comic Sans MS" panose="030F0702030302020204" pitchFamily="66" charset="0"/>
              </a:rPr>
              <a:t>Enf</a:t>
            </a:r>
            <a:r>
              <a:rPr lang="es-VE" sz="2000" dirty="0" smtClean="0">
                <a:latin typeface="Comic Sans MS" panose="030F0702030302020204" pitchFamily="66" charset="0"/>
              </a:rPr>
              <a:t>. CV</a:t>
            </a:r>
          </a:p>
        </p:txBody>
      </p:sp>
      <p:sp>
        <p:nvSpPr>
          <p:cNvPr id="20" name="Rectángulo 19"/>
          <p:cNvSpPr/>
          <p:nvPr/>
        </p:nvSpPr>
        <p:spPr>
          <a:xfrm>
            <a:off x="5170529" y="570191"/>
            <a:ext cx="1544473" cy="8174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CuadroTexto 18"/>
          <p:cNvSpPr txBox="1"/>
          <p:nvPr/>
        </p:nvSpPr>
        <p:spPr>
          <a:xfrm>
            <a:off x="5171288" y="633754"/>
            <a:ext cx="3344697" cy="73866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Exceso calorías.</a:t>
            </a:r>
            <a:r>
              <a:rPr lang="es-VE" sz="1400" b="1" dirty="0">
                <a:latin typeface="Comic Sans MS" panose="030F0702030302020204" pitchFamily="66" charset="0"/>
              </a:rPr>
              <a:t> </a:t>
            </a:r>
            <a:r>
              <a:rPr lang="es-VE" sz="1400" b="1" dirty="0" err="1" smtClean="0">
                <a:latin typeface="Comic Sans MS" panose="030F0702030302020204" pitchFamily="66" charset="0"/>
              </a:rPr>
              <a:t>Alt</a:t>
            </a:r>
            <a:r>
              <a:rPr lang="es-VE" sz="1400" b="1" dirty="0" smtClean="0">
                <a:latin typeface="Comic Sans MS" panose="030F0702030302020204" pitchFamily="66" charset="0"/>
              </a:rPr>
              <a:t> </a:t>
            </a:r>
            <a:r>
              <a:rPr lang="es-VE" sz="1400" b="1" dirty="0" err="1" smtClean="0">
                <a:latin typeface="Comic Sans MS" panose="030F0702030302020204" pitchFamily="66" charset="0"/>
              </a:rPr>
              <a:t>metab</a:t>
            </a:r>
            <a:r>
              <a:rPr lang="es-VE" sz="1400" b="1" dirty="0" smtClean="0">
                <a:latin typeface="Comic Sans MS" panose="030F0702030302020204" pitchFamily="66" charset="0"/>
              </a:rPr>
              <a:t>. lípidos </a:t>
            </a:r>
          </a:p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Moléculas señalización: Lipolisis </a:t>
            </a:r>
          </a:p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Ingesta comida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5322412" y="1468411"/>
            <a:ext cx="1337820" cy="5541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4" name="Rectángulo 23"/>
          <p:cNvSpPr/>
          <p:nvPr/>
        </p:nvSpPr>
        <p:spPr>
          <a:xfrm>
            <a:off x="5329392" y="2037801"/>
            <a:ext cx="1152127" cy="6736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1" name="CuadroTexto 20"/>
          <p:cNvSpPr txBox="1"/>
          <p:nvPr/>
        </p:nvSpPr>
        <p:spPr>
          <a:xfrm>
            <a:off x="5322411" y="2204641"/>
            <a:ext cx="1664325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Marcador riesgo </a:t>
            </a:r>
          </a:p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para </a:t>
            </a:r>
            <a:r>
              <a:rPr lang="es-VE" sz="1400" b="1" dirty="0" err="1" smtClean="0">
                <a:latin typeface="Comic Sans MS" panose="030F0702030302020204" pitchFamily="66" charset="0"/>
              </a:rPr>
              <a:t>Enf</a:t>
            </a:r>
            <a:r>
              <a:rPr lang="es-VE" sz="1400" b="1" dirty="0" smtClean="0">
                <a:latin typeface="Comic Sans MS" panose="030F0702030302020204" pitchFamily="66" charset="0"/>
              </a:rPr>
              <a:t>. CV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5284221" y="1508357"/>
            <a:ext cx="2269846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Marcador riesgo para diabetes, hipertensión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cxnSp>
        <p:nvCxnSpPr>
          <p:cNvPr id="28" name="Conector recto de flecha 27"/>
          <p:cNvCxnSpPr>
            <a:endCxn id="11" idx="0"/>
          </p:cNvCxnSpPr>
          <p:nvPr/>
        </p:nvCxnSpPr>
        <p:spPr>
          <a:xfrm>
            <a:off x="7019342" y="3442421"/>
            <a:ext cx="1" cy="35589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de flecha 32"/>
          <p:cNvCxnSpPr/>
          <p:nvPr/>
        </p:nvCxnSpPr>
        <p:spPr>
          <a:xfrm>
            <a:off x="7020272" y="4338850"/>
            <a:ext cx="0" cy="35589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de flecha 33"/>
          <p:cNvCxnSpPr/>
          <p:nvPr/>
        </p:nvCxnSpPr>
        <p:spPr>
          <a:xfrm flipH="1">
            <a:off x="6320274" y="5049073"/>
            <a:ext cx="177568" cy="43776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de flecha 34"/>
          <p:cNvCxnSpPr>
            <a:endCxn id="14" idx="0"/>
          </p:cNvCxnSpPr>
          <p:nvPr/>
        </p:nvCxnSpPr>
        <p:spPr>
          <a:xfrm>
            <a:off x="7629711" y="5061259"/>
            <a:ext cx="428293" cy="43776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uadroTexto 10"/>
          <p:cNvSpPr txBox="1"/>
          <p:nvPr/>
        </p:nvSpPr>
        <p:spPr>
          <a:xfrm>
            <a:off x="5909103" y="3798316"/>
            <a:ext cx="2220480" cy="70788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Resist</a:t>
            </a: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. a </a:t>
            </a:r>
            <a:r>
              <a:rPr lang="es-VE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</a:t>
            </a: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nsulina</a:t>
            </a:r>
          </a:p>
          <a:p>
            <a:pPr algn="ctr"/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Obesidad</a:t>
            </a:r>
          </a:p>
        </p:txBody>
      </p:sp>
      <p:sp>
        <p:nvSpPr>
          <p:cNvPr id="36" name="6 CuadroTexto"/>
          <p:cNvSpPr txBox="1"/>
          <p:nvPr/>
        </p:nvSpPr>
        <p:spPr>
          <a:xfrm>
            <a:off x="197158" y="321951"/>
            <a:ext cx="663964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37" name="4 CuadroTexto"/>
          <p:cNvSpPr txBox="1"/>
          <p:nvPr/>
        </p:nvSpPr>
        <p:spPr>
          <a:xfrm>
            <a:off x="197158" y="705777"/>
            <a:ext cx="1275809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</a:t>
            </a:r>
          </a:p>
          <a:p>
            <a:r>
              <a:rPr lang="es-VE" sz="1400" dirty="0" smtClean="0">
                <a:latin typeface="Comic Sans MS" pitchFamily="66" charset="0"/>
              </a:rPr>
              <a:t>y </a:t>
            </a:r>
            <a:r>
              <a:rPr lang="es-VE" sz="1400" dirty="0" err="1" smtClean="0">
                <a:latin typeface="Comic Sans MS" pitchFamily="66" charset="0"/>
              </a:rPr>
              <a:t>Enf</a:t>
            </a:r>
            <a:r>
              <a:rPr lang="es-VE" sz="1400" dirty="0" smtClean="0">
                <a:latin typeface="Comic Sans MS" pitchFamily="66" charset="0"/>
              </a:rPr>
              <a:t>. </a:t>
            </a:r>
            <a:r>
              <a:rPr lang="es-VE" sz="1400" dirty="0" err="1" smtClean="0">
                <a:latin typeface="Comic Sans MS" pitchFamily="66" charset="0"/>
              </a:rPr>
              <a:t>Sist</a:t>
            </a:r>
            <a:r>
              <a:rPr lang="es-VE" sz="1400" dirty="0" smtClean="0">
                <a:latin typeface="Comic Sans MS" pitchFamily="66" charset="0"/>
              </a:rPr>
              <a:t>.</a:t>
            </a:r>
          </a:p>
          <a:p>
            <a:r>
              <a:rPr lang="es-VE" sz="1400" b="1" dirty="0" smtClean="0">
                <a:latin typeface="Comic Sans MS" pitchFamily="66" charset="0"/>
              </a:rPr>
              <a:t>Metabólicas</a:t>
            </a:r>
            <a:r>
              <a:rPr lang="es-VE" sz="1400" dirty="0" smtClean="0">
                <a:latin typeface="Comic Sans MS" pitchFamily="66" charset="0"/>
              </a:rPr>
              <a:t> </a:t>
            </a:r>
          </a:p>
        </p:txBody>
      </p:sp>
      <p:sp>
        <p:nvSpPr>
          <p:cNvPr id="31" name="CuadroTexto 30"/>
          <p:cNvSpPr txBox="1"/>
          <p:nvPr/>
        </p:nvSpPr>
        <p:spPr>
          <a:xfrm>
            <a:off x="62243" y="4198633"/>
            <a:ext cx="3445331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SCFA; </a:t>
            </a:r>
            <a:r>
              <a:rPr lang="es-VE" sz="1200" dirty="0" err="1" smtClean="0">
                <a:latin typeface="Comic Sans MS" panose="030F0702030302020204" pitchFamily="66" charset="0"/>
              </a:rPr>
              <a:t>ac</a:t>
            </a:r>
            <a:r>
              <a:rPr lang="es-VE" sz="1200" dirty="0" smtClean="0">
                <a:latin typeface="Comic Sans MS" panose="030F0702030302020204" pitchFamily="66" charset="0"/>
              </a:rPr>
              <a:t>. grasos cadena corta </a:t>
            </a:r>
          </a:p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TMAO: </a:t>
            </a:r>
            <a:r>
              <a:rPr lang="es-VE" sz="1200" dirty="0" err="1" smtClean="0">
                <a:latin typeface="Comic Sans MS" panose="030F0702030302020204" pitchFamily="66" charset="0"/>
              </a:rPr>
              <a:t>trimetilamina</a:t>
            </a:r>
            <a:r>
              <a:rPr lang="es-VE" sz="1200" dirty="0" smtClean="0">
                <a:latin typeface="Comic Sans MS" panose="030F0702030302020204" pitchFamily="66" charset="0"/>
              </a:rPr>
              <a:t> oxide</a:t>
            </a:r>
          </a:p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LPS: </a:t>
            </a:r>
            <a:r>
              <a:rPr lang="es-VE" sz="1100" dirty="0" smtClean="0">
                <a:latin typeface="Comic Sans MS" panose="030F0702030302020204" pitchFamily="66" charset="0"/>
              </a:rPr>
              <a:t>lipopolisacárido ligando para TLR4</a:t>
            </a:r>
          </a:p>
          <a:p>
            <a:r>
              <a:rPr lang="es-VE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Flagelina: </a:t>
            </a:r>
            <a:r>
              <a:rPr lang="es-VE" sz="1100" dirty="0" smtClean="0">
                <a:latin typeface="Comic Sans MS" panose="030F0702030302020204" pitchFamily="66" charset="0"/>
              </a:rPr>
              <a:t>ligando para TLR5</a:t>
            </a:r>
          </a:p>
          <a:p>
            <a:r>
              <a:rPr lang="es-VE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TLR2</a:t>
            </a:r>
            <a:r>
              <a:rPr lang="es-VE" sz="1100" dirty="0" smtClean="0">
                <a:latin typeface="Comic Sans MS" panose="030F0702030302020204" pitchFamily="66" charset="0"/>
              </a:rPr>
              <a:t>: </a:t>
            </a:r>
            <a:r>
              <a:rPr lang="es-VE" sz="1100" dirty="0" err="1" smtClean="0">
                <a:latin typeface="Comic Sans MS" panose="030F0702030302020204" pitchFamily="66" charset="0"/>
              </a:rPr>
              <a:t>toll</a:t>
            </a:r>
            <a:r>
              <a:rPr lang="es-VE" sz="1100" dirty="0" smtClean="0">
                <a:latin typeface="Comic Sans MS" panose="030F0702030302020204" pitchFamily="66" charset="0"/>
              </a:rPr>
              <a:t> </a:t>
            </a:r>
            <a:r>
              <a:rPr lang="es-VE" sz="1100" dirty="0" err="1" smtClean="0">
                <a:latin typeface="Comic Sans MS" panose="030F0702030302020204" pitchFamily="66" charset="0"/>
              </a:rPr>
              <a:t>like</a:t>
            </a:r>
            <a:r>
              <a:rPr lang="es-VE" sz="1100" dirty="0" smtClean="0">
                <a:latin typeface="Comic Sans MS" panose="030F0702030302020204" pitchFamily="66" charset="0"/>
              </a:rPr>
              <a:t> receptor para lípidos estructurales</a:t>
            </a:r>
          </a:p>
          <a:p>
            <a:r>
              <a:rPr lang="es-VE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TLR4: </a:t>
            </a:r>
            <a:r>
              <a:rPr lang="es-VE" sz="1100" dirty="0" err="1" smtClean="0">
                <a:latin typeface="Comic Sans MS" panose="030F0702030302020204" pitchFamily="66" charset="0"/>
              </a:rPr>
              <a:t>toll</a:t>
            </a:r>
            <a:r>
              <a:rPr lang="es-VE" sz="1100" dirty="0" smtClean="0">
                <a:latin typeface="Comic Sans MS" panose="030F0702030302020204" pitchFamily="66" charset="0"/>
              </a:rPr>
              <a:t> </a:t>
            </a:r>
            <a:r>
              <a:rPr lang="es-VE" sz="1100" dirty="0" err="1" smtClean="0">
                <a:latin typeface="Comic Sans MS" panose="030F0702030302020204" pitchFamily="66" charset="0"/>
              </a:rPr>
              <a:t>like</a:t>
            </a:r>
            <a:r>
              <a:rPr lang="es-VE" sz="1100" dirty="0" smtClean="0">
                <a:latin typeface="Comic Sans MS" panose="030F0702030302020204" pitchFamily="66" charset="0"/>
              </a:rPr>
              <a:t> receptor 4</a:t>
            </a:r>
          </a:p>
          <a:p>
            <a:r>
              <a:rPr lang="es-VE" sz="1100" b="1" dirty="0" err="1" smtClean="0">
                <a:latin typeface="Comic Sans MS" panose="030F0702030302020204" pitchFamily="66" charset="0"/>
              </a:rPr>
              <a:t>Péptidoglicano</a:t>
            </a:r>
            <a:r>
              <a:rPr lang="es-VE" sz="1100" b="1" dirty="0" smtClean="0">
                <a:latin typeface="Comic Sans MS" panose="030F0702030302020204" pitchFamily="66" charset="0"/>
              </a:rPr>
              <a:t>: </a:t>
            </a:r>
            <a:r>
              <a:rPr lang="es-VE" sz="1100" dirty="0" smtClean="0">
                <a:latin typeface="Comic Sans MS" panose="030F0702030302020204" pitchFamily="66" charset="0"/>
              </a:rPr>
              <a:t>ligando para NOD1/NOD2</a:t>
            </a:r>
          </a:p>
          <a:p>
            <a:r>
              <a:rPr lang="es-VE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NOD: </a:t>
            </a:r>
            <a:r>
              <a:rPr lang="es-VE" sz="1100" dirty="0" smtClean="0">
                <a:latin typeface="Comic Sans MS" panose="030F0702030302020204" pitchFamily="66" charset="0"/>
              </a:rPr>
              <a:t>receptor </a:t>
            </a:r>
            <a:r>
              <a:rPr lang="es-VE" sz="1100" dirty="0" err="1" smtClean="0">
                <a:latin typeface="Comic Sans MS" panose="030F0702030302020204" pitchFamily="66" charset="0"/>
              </a:rPr>
              <a:t>reconocimientode</a:t>
            </a:r>
            <a:r>
              <a:rPr lang="es-VE" sz="1100" dirty="0" smtClean="0">
                <a:latin typeface="Comic Sans MS" panose="030F0702030302020204" pitchFamily="66" charset="0"/>
              </a:rPr>
              <a:t> patrones intracelular</a:t>
            </a:r>
            <a:endParaRPr lang="es-VE" sz="11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2166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1383522" y="1792236"/>
            <a:ext cx="6012160" cy="3785652"/>
          </a:xfrm>
          <a:prstGeom prst="rect">
            <a:avLst/>
          </a:prstGeom>
          <a:solidFill>
            <a:srgbClr val="FEF2E8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sz="800" dirty="0" smtClean="0"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Comic Sans MS" panose="030F0702030302020204" pitchFamily="66" charset="0"/>
              </a:rPr>
              <a:t>Vía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M</a:t>
            </a:r>
            <a:r>
              <a:rPr lang="en-US" b="1" dirty="0" err="1" smtClean="0">
                <a:latin typeface="Comic Sans MS" panose="030F0702030302020204" pitchFamily="66" charset="0"/>
              </a:rPr>
              <a:t>etabolitos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bacterianos</a:t>
            </a:r>
            <a:r>
              <a:rPr lang="en-US" b="1" dirty="0" smtClean="0">
                <a:latin typeface="Comic Sans MS" panose="030F0702030302020204" pitchFamily="66" charset="0"/>
              </a:rPr>
              <a:t>: </a:t>
            </a:r>
          </a:p>
          <a:p>
            <a:endParaRPr lang="en-US" sz="1000" b="1" dirty="0" smtClean="0">
              <a:latin typeface="Comic Sans MS" panose="030F0702030302020204" pitchFamily="66" charset="0"/>
            </a:endParaRPr>
          </a:p>
          <a:p>
            <a:r>
              <a:rPr lang="en-US" sz="2000" b="1" dirty="0">
                <a:latin typeface="Comic Sans MS" panose="030F0702030302020204" pitchFamily="66" charset="0"/>
              </a:rPr>
              <a:t> </a:t>
            </a:r>
            <a:r>
              <a:rPr lang="en-US" sz="2000" b="1" dirty="0" smtClean="0">
                <a:latin typeface="Comic Sans MS" panose="030F0702030302020204" pitchFamily="66" charset="0"/>
              </a:rPr>
              <a:t>  </a:t>
            </a:r>
            <a:r>
              <a:rPr lang="en-US" b="1" dirty="0" smtClean="0">
                <a:latin typeface="Comic Sans MS" panose="030F0702030302020204" pitchFamily="66" charset="0"/>
              </a:rPr>
              <a:t>SCFA </a:t>
            </a:r>
            <a:r>
              <a:rPr lang="en-US" dirty="0" smtClean="0">
                <a:latin typeface="Comic Sans MS" panose="030F0702030302020204" pitchFamily="66" charset="0"/>
              </a:rPr>
              <a:t>y </a:t>
            </a:r>
            <a:r>
              <a:rPr lang="en-US" b="1" dirty="0" smtClean="0">
                <a:latin typeface="Comic Sans MS" panose="030F0702030302020204" pitchFamily="66" charset="0"/>
              </a:rPr>
              <a:t>TMAO </a:t>
            </a:r>
            <a:r>
              <a:rPr lang="en-US" dirty="0" err="1" smtClean="0">
                <a:latin typeface="Comic Sans MS" panose="030F0702030302020204" pitchFamily="66" charset="0"/>
              </a:rPr>
              <a:t>tienen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una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variedad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efectos</a:t>
            </a:r>
            <a:r>
              <a:rPr lang="en-US" dirty="0" smtClean="0">
                <a:latin typeface="Comic Sans MS" panose="030F0702030302020204" pitchFamily="66" charset="0"/>
              </a:rPr>
              <a:t>   </a:t>
            </a:r>
          </a:p>
          <a:p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   </a:t>
            </a:r>
            <a:r>
              <a:rPr lang="en-US" dirty="0" err="1" smtClean="0">
                <a:latin typeface="Comic Sans MS" panose="030F0702030302020204" pitchFamily="66" charset="0"/>
              </a:rPr>
              <a:t>sobre</a:t>
            </a:r>
            <a:r>
              <a:rPr lang="en-US" dirty="0" smtClean="0">
                <a:latin typeface="Comic Sans MS" panose="030F0702030302020204" pitchFamily="66" charset="0"/>
              </a:rPr>
              <a:t> el </a:t>
            </a:r>
            <a:r>
              <a:rPr lang="en-US" dirty="0" err="1" smtClean="0">
                <a:latin typeface="Comic Sans MS" panose="030F0702030302020204" pitchFamily="66" charset="0"/>
              </a:rPr>
              <a:t>metabolismo</a:t>
            </a:r>
            <a:r>
              <a:rPr lang="en-US" dirty="0" smtClean="0">
                <a:latin typeface="Comic Sans MS" panose="030F0702030302020204" pitchFamily="66" charset="0"/>
              </a:rPr>
              <a:t>  y son </a:t>
            </a:r>
            <a:r>
              <a:rPr lang="en-US" dirty="0" err="1" smtClean="0">
                <a:latin typeface="Comic Sans MS" panose="030F0702030302020204" pitchFamily="66" charset="0"/>
              </a:rPr>
              <a:t>marcadores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riesgo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   de </a:t>
            </a:r>
            <a:r>
              <a:rPr lang="en-US" dirty="0" err="1" smtClean="0">
                <a:latin typeface="Comic Sans MS" panose="030F0702030302020204" pitchFamily="66" charset="0"/>
              </a:rPr>
              <a:t>enfermedad</a:t>
            </a:r>
            <a:endParaRPr lang="en-US" dirty="0" smtClean="0">
              <a:latin typeface="Comic Sans MS" panose="030F0702030302020204" pitchFamily="66" charset="0"/>
            </a:endParaRPr>
          </a:p>
          <a:p>
            <a:endParaRPr lang="en-US" sz="1200" dirty="0"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Comic Sans MS" panose="030F0702030302020204" pitchFamily="66" charset="0"/>
              </a:rPr>
              <a:t>Vía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Respuestas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>
                <a:latin typeface="Comic Sans MS" panose="030F0702030302020204" pitchFamily="66" charset="0"/>
              </a:rPr>
              <a:t>inmunes</a:t>
            </a:r>
            <a:r>
              <a:rPr lang="en-US" b="1" dirty="0">
                <a:latin typeface="Comic Sans MS" panose="030F0702030302020204" pitchFamily="66" charset="0"/>
              </a:rPr>
              <a:t> a </a:t>
            </a:r>
            <a:r>
              <a:rPr lang="en-US" b="1" dirty="0" err="1" smtClean="0">
                <a:latin typeface="Comic Sans MS" panose="030F0702030302020204" pitchFamily="66" charset="0"/>
              </a:rPr>
              <a:t>componentes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bacterianos</a:t>
            </a:r>
            <a:r>
              <a:rPr lang="en-US" b="1" dirty="0" smtClean="0">
                <a:latin typeface="Comic Sans MS" panose="030F0702030302020204" pitchFamily="66" charset="0"/>
              </a:rPr>
              <a:t>:</a:t>
            </a:r>
          </a:p>
          <a:p>
            <a:endParaRPr lang="en-US" sz="1000" b="1" dirty="0">
              <a:latin typeface="Comic Sans MS" panose="030F0702030302020204" pitchFamily="66" charset="0"/>
            </a:endParaRPr>
          </a:p>
          <a:p>
            <a:r>
              <a:rPr lang="en-US" b="1" dirty="0" smtClean="0">
                <a:latin typeface="Comic Sans MS" panose="030F0702030302020204" pitchFamily="66" charset="0"/>
              </a:rPr>
              <a:t>   LPS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actúa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sobre</a:t>
            </a:r>
            <a:r>
              <a:rPr lang="en-US" i="1" dirty="0" err="1" smtClean="0">
                <a:latin typeface="Comic Sans MS" panose="030F0702030302020204" pitchFamily="66" charset="0"/>
              </a:rPr>
              <a:t>Toll</a:t>
            </a:r>
            <a:r>
              <a:rPr lang="en-US" i="1" dirty="0" smtClean="0">
                <a:latin typeface="Comic Sans MS" panose="030F0702030302020204" pitchFamily="66" charset="0"/>
              </a:rPr>
              <a:t> </a:t>
            </a:r>
            <a:r>
              <a:rPr lang="en-US" i="1" dirty="0">
                <a:latin typeface="Comic Sans MS" panose="030F0702030302020204" pitchFamily="66" charset="0"/>
              </a:rPr>
              <a:t>like receptor </a:t>
            </a:r>
            <a:r>
              <a:rPr lang="en-US" dirty="0" smtClean="0">
                <a:latin typeface="Comic Sans MS" panose="030F0702030302020204" pitchFamily="66" charset="0"/>
              </a:rPr>
              <a:t>TLR4</a:t>
            </a:r>
          </a:p>
          <a:p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   El </a:t>
            </a:r>
            <a:r>
              <a:rPr lang="en-US" b="1" dirty="0" err="1" smtClean="0">
                <a:latin typeface="Comic Sans MS" panose="030F0702030302020204" pitchFamily="66" charset="0"/>
              </a:rPr>
              <a:t>componente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bacteriano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causa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una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respuesta</a:t>
            </a:r>
            <a:r>
              <a:rPr lang="en-US" dirty="0" smtClean="0">
                <a:latin typeface="Comic Sans MS" panose="030F0702030302020204" pitchFamily="66" charset="0"/>
              </a:rPr>
              <a:t>    </a:t>
            </a:r>
          </a:p>
          <a:p>
            <a:r>
              <a:rPr lang="en-US" b="1" dirty="0"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latin typeface="Comic Sans MS" panose="030F0702030302020204" pitchFamily="66" charset="0"/>
              </a:rPr>
              <a:t>  </a:t>
            </a:r>
            <a:r>
              <a:rPr lang="en-US" b="1" dirty="0" err="1" smtClean="0">
                <a:latin typeface="Comic Sans MS" panose="030F0702030302020204" pitchFamily="66" charset="0"/>
              </a:rPr>
              <a:t>inflamatoria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innata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resulta</a:t>
            </a:r>
            <a:r>
              <a:rPr lang="en-US" dirty="0" smtClean="0">
                <a:latin typeface="Comic Sans MS" panose="030F0702030302020204" pitchFamily="66" charset="0"/>
              </a:rPr>
              <a:t> en </a:t>
            </a:r>
            <a:r>
              <a:rPr lang="en-US" b="1" dirty="0" smtClean="0">
                <a:latin typeface="Comic Sans MS" panose="030F0702030302020204" pitchFamily="66" charset="0"/>
              </a:rPr>
              <a:t>Resistencia a  </a:t>
            </a:r>
          </a:p>
          <a:p>
            <a:r>
              <a:rPr lang="en-US" b="1" dirty="0"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latin typeface="Comic Sans MS" panose="030F0702030302020204" pitchFamily="66" charset="0"/>
              </a:rPr>
              <a:t>  la </a:t>
            </a:r>
            <a:r>
              <a:rPr lang="en-US" b="1" dirty="0" err="1">
                <a:latin typeface="Comic Sans MS" panose="030F0702030302020204" pitchFamily="66" charset="0"/>
              </a:rPr>
              <a:t>I</a:t>
            </a:r>
            <a:r>
              <a:rPr lang="en-US" b="1" dirty="0" err="1" smtClean="0">
                <a:latin typeface="Comic Sans MS" panose="030F0702030302020204" pitchFamily="66" charset="0"/>
              </a:rPr>
              <a:t>nsulina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lleva</a:t>
            </a:r>
            <a:r>
              <a:rPr lang="en-US" dirty="0" smtClean="0">
                <a:latin typeface="Comic Sans MS" panose="030F0702030302020204" pitchFamily="66" charset="0"/>
              </a:rPr>
              <a:t> a </a:t>
            </a:r>
            <a:r>
              <a:rPr lang="en-US" dirty="0" err="1">
                <a:latin typeface="Comic Sans MS" panose="030F0702030302020204" pitchFamily="66" charset="0"/>
              </a:rPr>
              <a:t>S</a:t>
            </a:r>
            <a:r>
              <a:rPr lang="en-US" dirty="0" err="1" smtClean="0">
                <a:latin typeface="Comic Sans MS" panose="030F0702030302020204" pitchFamily="66" charset="0"/>
              </a:rPr>
              <a:t>índrome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>
                <a:latin typeface="Comic Sans MS" panose="030F0702030302020204" pitchFamily="66" charset="0"/>
              </a:rPr>
              <a:t>M</a:t>
            </a:r>
            <a:r>
              <a:rPr lang="en-US" dirty="0" err="1" smtClean="0">
                <a:latin typeface="Comic Sans MS" panose="030F0702030302020204" pitchFamily="66" charset="0"/>
              </a:rPr>
              <a:t>etabólico</a:t>
            </a:r>
            <a:r>
              <a:rPr lang="en-US" dirty="0" smtClean="0">
                <a:latin typeface="Comic Sans MS" panose="030F0702030302020204" pitchFamily="66" charset="0"/>
              </a:rPr>
              <a:t>,    </a:t>
            </a:r>
          </a:p>
          <a:p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   </a:t>
            </a:r>
            <a:r>
              <a:rPr lang="en-US" dirty="0">
                <a:latin typeface="Comic Sans MS" panose="030F0702030302020204" pitchFamily="66" charset="0"/>
              </a:rPr>
              <a:t>D</a:t>
            </a:r>
            <a:r>
              <a:rPr lang="en-US" dirty="0" smtClean="0">
                <a:latin typeface="Comic Sans MS" panose="030F0702030302020204" pitchFamily="66" charset="0"/>
              </a:rPr>
              <a:t>iabetes </a:t>
            </a:r>
            <a:r>
              <a:rPr lang="en-US" dirty="0" err="1" smtClean="0">
                <a:latin typeface="Comic Sans MS" panose="030F0702030302020204" pitchFamily="66" charset="0"/>
              </a:rPr>
              <a:t>tipo</a:t>
            </a:r>
            <a:r>
              <a:rPr lang="en-US" dirty="0" smtClean="0">
                <a:latin typeface="Comic Sans MS" panose="030F0702030302020204" pitchFamily="66" charset="0"/>
              </a:rPr>
              <a:t> II y </a:t>
            </a:r>
            <a:r>
              <a:rPr lang="en-US" dirty="0" err="1" smtClean="0">
                <a:latin typeface="Comic Sans MS" panose="030F0702030302020204" pitchFamily="66" charset="0"/>
              </a:rPr>
              <a:t>Enf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  <a:r>
              <a:rPr lang="en-US" dirty="0">
                <a:latin typeface="Comic Sans MS" panose="030F0702030302020204" pitchFamily="66" charset="0"/>
              </a:rPr>
              <a:t>C</a:t>
            </a:r>
            <a:r>
              <a:rPr lang="en-US" dirty="0" smtClean="0">
                <a:latin typeface="Comic Sans MS" panose="030F0702030302020204" pitchFamily="66" charset="0"/>
              </a:rPr>
              <a:t>ardiovascular. </a:t>
            </a:r>
          </a:p>
        </p:txBody>
      </p:sp>
      <p:sp>
        <p:nvSpPr>
          <p:cNvPr id="7" name="Rectángulo 6"/>
          <p:cNvSpPr/>
          <p:nvPr/>
        </p:nvSpPr>
        <p:spPr>
          <a:xfrm>
            <a:off x="1563542" y="5981279"/>
            <a:ext cx="565212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K. Harris et al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Gut Microbiota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New Factor Contributing to Obesity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itsMetabolic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Disorders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es-V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Journal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Obesity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Volume </a:t>
            </a:r>
            <a:r>
              <a:rPr lang="fr-F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2012, 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doi:10.1155/2012/879151</a:t>
            </a:r>
            <a:endParaRPr 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7 CuadroTexto"/>
          <p:cNvSpPr txBox="1"/>
          <p:nvPr/>
        </p:nvSpPr>
        <p:spPr>
          <a:xfrm>
            <a:off x="6313561" y="653855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287782" y="910453"/>
            <a:ext cx="4568435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000" dirty="0" err="1" smtClean="0">
                <a:latin typeface="Comic Sans MS" panose="030F0702030302020204" pitchFamily="66" charset="0"/>
              </a:rPr>
              <a:t>Efecto</a:t>
            </a:r>
            <a:r>
              <a:rPr lang="en-US" sz="2000" dirty="0" smtClean="0">
                <a:latin typeface="Comic Sans MS" panose="030F0702030302020204" pitchFamily="66" charset="0"/>
              </a:rPr>
              <a:t> del Microbiota Intestinal </a:t>
            </a:r>
          </a:p>
          <a:p>
            <a:pPr algn="ctr"/>
            <a:r>
              <a:rPr lang="en-US" sz="2000" dirty="0" smtClean="0">
                <a:latin typeface="Comic Sans MS" panose="030F0702030302020204" pitchFamily="66" charset="0"/>
              </a:rPr>
              <a:t>en </a:t>
            </a:r>
            <a:r>
              <a:rPr lang="en-US" sz="2000" dirty="0">
                <a:latin typeface="Comic Sans MS" panose="030F0702030302020204" pitchFamily="66" charset="0"/>
              </a:rPr>
              <a:t>la </a:t>
            </a:r>
            <a:r>
              <a:rPr lang="en-US" sz="2000" dirty="0" err="1" smtClean="0">
                <a:latin typeface="Comic Sans MS" panose="030F0702030302020204" pitchFamily="66" charset="0"/>
              </a:rPr>
              <a:t>salud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>
                <a:latin typeface="Comic Sans MS" panose="030F0702030302020204" pitchFamily="66" charset="0"/>
              </a:rPr>
              <a:t>del </a:t>
            </a:r>
            <a:r>
              <a:rPr lang="en-US" sz="2000" dirty="0" err="1">
                <a:latin typeface="Comic Sans MS" panose="030F0702030302020204" pitchFamily="66" charset="0"/>
              </a:rPr>
              <a:t>hospedero</a:t>
            </a:r>
            <a:r>
              <a:rPr lang="en-US" sz="2000" dirty="0"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8" name="6 CuadroTexto"/>
          <p:cNvSpPr txBox="1"/>
          <p:nvPr/>
        </p:nvSpPr>
        <p:spPr>
          <a:xfrm>
            <a:off x="197158" y="321951"/>
            <a:ext cx="663964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9" name="4 CuadroTexto"/>
          <p:cNvSpPr txBox="1"/>
          <p:nvPr/>
        </p:nvSpPr>
        <p:spPr>
          <a:xfrm>
            <a:off x="197158" y="705777"/>
            <a:ext cx="1275809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</a:t>
            </a:r>
          </a:p>
          <a:p>
            <a:r>
              <a:rPr lang="es-VE" sz="1400" dirty="0" smtClean="0">
                <a:latin typeface="Comic Sans MS" pitchFamily="66" charset="0"/>
              </a:rPr>
              <a:t>y </a:t>
            </a:r>
            <a:r>
              <a:rPr lang="es-VE" sz="1400" dirty="0" err="1" smtClean="0">
                <a:latin typeface="Comic Sans MS" pitchFamily="66" charset="0"/>
              </a:rPr>
              <a:t>Enf</a:t>
            </a:r>
            <a:r>
              <a:rPr lang="es-VE" sz="1400" dirty="0" smtClean="0">
                <a:latin typeface="Comic Sans MS" pitchFamily="66" charset="0"/>
              </a:rPr>
              <a:t>. </a:t>
            </a:r>
            <a:r>
              <a:rPr lang="es-VE" sz="1400" dirty="0" err="1" smtClean="0">
                <a:latin typeface="Comic Sans MS" pitchFamily="66" charset="0"/>
              </a:rPr>
              <a:t>Sist</a:t>
            </a:r>
            <a:r>
              <a:rPr lang="es-VE" sz="1400" dirty="0" smtClean="0">
                <a:latin typeface="Comic Sans MS" pitchFamily="66" charset="0"/>
              </a:rPr>
              <a:t>.</a:t>
            </a:r>
          </a:p>
          <a:p>
            <a:r>
              <a:rPr lang="es-VE" sz="1400" b="1" dirty="0" smtClean="0">
                <a:latin typeface="Comic Sans MS" pitchFamily="66" charset="0"/>
              </a:rPr>
              <a:t>Metabólicas</a:t>
            </a:r>
            <a:r>
              <a:rPr lang="es-VE" sz="1400" dirty="0" smtClean="0">
                <a:latin typeface="Comic Sans MS" pitchFamily="66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15526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Mis Documentos\EN PROCESO 2013-2014\DIGESTIVO 2014\POSGRADO 2014\TEMAS DIGESTIVO\MICROBIOMA\MICROBIOTA IMAGENES\986734.fig.00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411" t="8220" b="20596"/>
          <a:stretch/>
        </p:blipFill>
        <p:spPr bwMode="auto">
          <a:xfrm>
            <a:off x="755575" y="424233"/>
            <a:ext cx="7696633" cy="4660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6367091" y="6561632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82227" y="205190"/>
            <a:ext cx="1774845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000" dirty="0" smtClean="0">
                <a:latin typeface="Comic Sans MS" pitchFamily="66" charset="0"/>
              </a:rPr>
              <a:t>Alteraciones </a:t>
            </a:r>
          </a:p>
          <a:p>
            <a:pPr algn="ctr"/>
            <a:r>
              <a:rPr lang="es-VE" sz="2000" dirty="0" smtClean="0">
                <a:latin typeface="Comic Sans MS" pitchFamily="66" charset="0"/>
              </a:rPr>
              <a:t>metabólicas</a:t>
            </a:r>
            <a:endParaRPr lang="es-VE" sz="2000" dirty="0">
              <a:latin typeface="Comic Sans MS" pitchFamily="66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308999" y="6589801"/>
            <a:ext cx="401033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100" dirty="0">
                <a:latin typeface="Comic Sans MS" pitchFamily="66" charset="0"/>
              </a:rPr>
              <a:t>http://www.hindawi.com/journals/mi/2013/986734/fig1/</a:t>
            </a:r>
          </a:p>
        </p:txBody>
      </p:sp>
      <p:sp>
        <p:nvSpPr>
          <p:cNvPr id="5" name="Rectángulo 4"/>
          <p:cNvSpPr/>
          <p:nvPr/>
        </p:nvSpPr>
        <p:spPr>
          <a:xfrm>
            <a:off x="3635896" y="836712"/>
            <a:ext cx="1656184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6" name="Rectángulo 5"/>
          <p:cNvSpPr/>
          <p:nvPr/>
        </p:nvSpPr>
        <p:spPr>
          <a:xfrm>
            <a:off x="2433873" y="404664"/>
            <a:ext cx="481943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7" name="CuadroTexto 6"/>
          <p:cNvSpPr txBox="1"/>
          <p:nvPr/>
        </p:nvSpPr>
        <p:spPr>
          <a:xfrm>
            <a:off x="4125919" y="292586"/>
            <a:ext cx="769763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2000" dirty="0" smtClean="0">
                <a:latin typeface="Comic Sans MS" panose="030F0702030302020204" pitchFamily="66" charset="0"/>
              </a:rPr>
              <a:t>LUZ 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2574703" y="241005"/>
            <a:ext cx="639919" cy="4001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latin typeface="Comic Sans MS" panose="030F0702030302020204" pitchFamily="66" charset="0"/>
              </a:rPr>
              <a:t>LPS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6660232" y="1072304"/>
            <a:ext cx="1296144" cy="3404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CuadroTexto 10"/>
          <p:cNvSpPr txBox="1"/>
          <p:nvPr/>
        </p:nvSpPr>
        <p:spPr>
          <a:xfrm>
            <a:off x="5141880" y="492641"/>
            <a:ext cx="1315717" cy="5847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Microbiota </a:t>
            </a:r>
          </a:p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intestinal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6804248" y="1255694"/>
            <a:ext cx="1647961" cy="4451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CuadroTexto 12"/>
          <p:cNvSpPr txBox="1"/>
          <p:nvPr/>
        </p:nvSpPr>
        <p:spPr>
          <a:xfrm>
            <a:off x="7112998" y="905792"/>
            <a:ext cx="1585408" cy="10772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VE" sz="1600" b="1" dirty="0" smtClean="0">
                <a:latin typeface="Comic Sans MS" panose="030F0702030302020204" pitchFamily="66" charset="0"/>
              </a:rPr>
              <a:t>Disminución </a:t>
            </a:r>
          </a:p>
          <a:p>
            <a:r>
              <a:rPr lang="es-VE" sz="1600" b="1" dirty="0" smtClean="0">
                <a:latin typeface="Comic Sans MS" panose="030F0702030302020204" pitchFamily="66" charset="0"/>
              </a:rPr>
              <a:t>U. estrechas</a:t>
            </a:r>
          </a:p>
          <a:p>
            <a:r>
              <a:rPr lang="es-VE" sz="1600" b="1" dirty="0" smtClean="0">
                <a:latin typeface="Comic Sans MS" panose="030F0702030302020204" pitchFamily="66" charset="0"/>
              </a:rPr>
              <a:t>Aumento permeabilidad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668829" y="1762687"/>
            <a:ext cx="1361636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CuadroTexto 14"/>
          <p:cNvSpPr txBox="1"/>
          <p:nvPr/>
        </p:nvSpPr>
        <p:spPr>
          <a:xfrm>
            <a:off x="1101151" y="1691053"/>
            <a:ext cx="912429" cy="33855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latin typeface="Comic Sans MS" panose="030F0702030302020204" pitchFamily="66" charset="0"/>
              </a:rPr>
              <a:t>Epitelio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320070" y="5078794"/>
            <a:ext cx="1991251" cy="116955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Aumento inflamación</a:t>
            </a:r>
          </a:p>
          <a:p>
            <a:r>
              <a:rPr lang="es-VE" sz="1400" b="1" dirty="0">
                <a:latin typeface="Comic Sans MS" panose="030F0702030302020204" pitchFamily="66" charset="0"/>
              </a:rPr>
              <a:t>Disminuye </a:t>
            </a:r>
            <a:r>
              <a:rPr lang="es-VE" sz="1400" b="1" dirty="0" err="1" smtClean="0">
                <a:latin typeface="Comic Sans MS" panose="030F0702030302020204" pitchFamily="66" charset="0"/>
              </a:rPr>
              <a:t>sensib</a:t>
            </a:r>
            <a:r>
              <a:rPr lang="es-VE" sz="1400" b="1" dirty="0" smtClean="0">
                <a:latin typeface="Comic Sans MS" panose="030F0702030302020204" pitchFamily="66" charset="0"/>
              </a:rPr>
              <a:t>. </a:t>
            </a:r>
            <a:endParaRPr lang="es-VE" sz="1400" b="1" dirty="0">
              <a:latin typeface="Comic Sans MS" panose="030F0702030302020204" pitchFamily="66" charset="0"/>
            </a:endParaRPr>
          </a:p>
          <a:p>
            <a:r>
              <a:rPr lang="es-VE" sz="1400" b="1" dirty="0">
                <a:latin typeface="Comic Sans MS" panose="030F0702030302020204" pitchFamily="66" charset="0"/>
              </a:rPr>
              <a:t>insulina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Aumento macrófagos 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infiltración</a:t>
            </a:r>
          </a:p>
        </p:txBody>
      </p:sp>
      <p:sp>
        <p:nvSpPr>
          <p:cNvPr id="17" name="CuadroTexto 16"/>
          <p:cNvSpPr txBox="1"/>
          <p:nvPr/>
        </p:nvSpPr>
        <p:spPr>
          <a:xfrm>
            <a:off x="2587703" y="5078794"/>
            <a:ext cx="2242922" cy="95410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Aumento inflamación</a:t>
            </a:r>
          </a:p>
          <a:p>
            <a:r>
              <a:rPr lang="es-VE" sz="1400" b="1" dirty="0">
                <a:latin typeface="Comic Sans MS" panose="030F0702030302020204" pitchFamily="66" charset="0"/>
              </a:rPr>
              <a:t>Disminuye </a:t>
            </a:r>
            <a:r>
              <a:rPr lang="es-VE" sz="1400" b="1" dirty="0" err="1" smtClean="0">
                <a:latin typeface="Comic Sans MS" panose="030F0702030302020204" pitchFamily="66" charset="0"/>
              </a:rPr>
              <a:t>sensib</a:t>
            </a:r>
            <a:r>
              <a:rPr lang="es-VE" sz="1400" b="1" dirty="0" smtClean="0">
                <a:latin typeface="Comic Sans MS" panose="030F0702030302020204" pitchFamily="66" charset="0"/>
              </a:rPr>
              <a:t>. </a:t>
            </a:r>
            <a:endParaRPr lang="es-VE" sz="1400" b="1" dirty="0">
              <a:latin typeface="Comic Sans MS" panose="030F0702030302020204" pitchFamily="66" charset="0"/>
            </a:endParaRPr>
          </a:p>
          <a:p>
            <a:r>
              <a:rPr lang="es-VE" sz="1400" b="1" dirty="0">
                <a:latin typeface="Comic Sans MS" panose="030F0702030302020204" pitchFamily="66" charset="0"/>
              </a:rPr>
              <a:t>insulina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Aumento S-</a:t>
            </a:r>
            <a:r>
              <a:rPr lang="es-VE" sz="1400" dirty="0" err="1" smtClean="0">
                <a:latin typeface="Comic Sans MS" panose="030F0702030302020204" pitchFamily="66" charset="0"/>
              </a:rPr>
              <a:t>Nitrosilación</a:t>
            </a:r>
            <a:endParaRPr lang="es-VE" sz="1400" dirty="0" smtClean="0">
              <a:latin typeface="Comic Sans MS" panose="030F0702030302020204" pitchFamily="66" charset="0"/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4937861" y="5078794"/>
            <a:ext cx="1991251" cy="116955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Aumento inflamación</a:t>
            </a:r>
          </a:p>
          <a:p>
            <a:r>
              <a:rPr lang="es-VE" sz="1400" b="1" dirty="0">
                <a:latin typeface="Comic Sans MS" panose="030F0702030302020204" pitchFamily="66" charset="0"/>
              </a:rPr>
              <a:t>Disminuye </a:t>
            </a:r>
            <a:r>
              <a:rPr lang="es-VE" sz="1400" b="1" dirty="0" err="1" smtClean="0">
                <a:latin typeface="Comic Sans MS" panose="030F0702030302020204" pitchFamily="66" charset="0"/>
              </a:rPr>
              <a:t>sensib</a:t>
            </a:r>
            <a:r>
              <a:rPr lang="es-VE" sz="1400" b="1" dirty="0">
                <a:latin typeface="Comic Sans MS" panose="030F0702030302020204" pitchFamily="66" charset="0"/>
              </a:rPr>
              <a:t>.</a:t>
            </a:r>
            <a:r>
              <a:rPr lang="es-VE" sz="1400" b="1" dirty="0" smtClean="0">
                <a:latin typeface="Comic Sans MS" panose="030F0702030302020204" pitchFamily="66" charset="0"/>
              </a:rPr>
              <a:t> </a:t>
            </a:r>
            <a:endParaRPr lang="es-VE" sz="1400" b="1" dirty="0">
              <a:latin typeface="Comic Sans MS" panose="030F0702030302020204" pitchFamily="66" charset="0"/>
            </a:endParaRPr>
          </a:p>
          <a:p>
            <a:r>
              <a:rPr lang="es-VE" sz="1400" b="1" dirty="0">
                <a:latin typeface="Comic Sans MS" panose="030F0702030302020204" pitchFamily="66" charset="0"/>
              </a:rPr>
              <a:t>insulina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Aumento macrófagos 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infiltración</a:t>
            </a:r>
          </a:p>
        </p:txBody>
      </p:sp>
      <p:sp>
        <p:nvSpPr>
          <p:cNvPr id="19" name="CuadroTexto 18"/>
          <p:cNvSpPr txBox="1"/>
          <p:nvPr/>
        </p:nvSpPr>
        <p:spPr>
          <a:xfrm>
            <a:off x="7036348" y="5078793"/>
            <a:ext cx="1957587" cy="95410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Aumento inflamación</a:t>
            </a:r>
          </a:p>
          <a:p>
            <a:r>
              <a:rPr lang="es-VE" sz="1400" b="1" dirty="0" smtClean="0">
                <a:latin typeface="Comic Sans MS" panose="030F0702030302020204" pitchFamily="66" charset="0"/>
              </a:rPr>
              <a:t>Disminuye </a:t>
            </a:r>
            <a:r>
              <a:rPr lang="es-VE" sz="1400" b="1" dirty="0" err="1" smtClean="0">
                <a:latin typeface="Comic Sans MS" panose="030F0702030302020204" pitchFamily="66" charset="0"/>
              </a:rPr>
              <a:t>sensib</a:t>
            </a:r>
            <a:r>
              <a:rPr lang="es-VE" sz="1400" b="1" dirty="0">
                <a:latin typeface="Comic Sans MS" panose="030F0702030302020204" pitchFamily="66" charset="0"/>
              </a:rPr>
              <a:t>.</a:t>
            </a:r>
            <a:r>
              <a:rPr lang="es-VE" sz="1400" b="1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es-VE" sz="1400" b="1" dirty="0" smtClean="0">
                <a:latin typeface="Comic Sans MS" panose="030F0702030302020204" pitchFamily="66" charset="0"/>
              </a:rPr>
              <a:t>insulina</a:t>
            </a:r>
            <a:endParaRPr lang="es-VE" sz="1400" b="1" dirty="0">
              <a:latin typeface="Comic Sans MS" panose="030F0702030302020204" pitchFamily="66" charset="0"/>
            </a:endParaRPr>
          </a:p>
          <a:p>
            <a:r>
              <a:rPr lang="es-VE" sz="1400" dirty="0" smtClean="0">
                <a:latin typeface="Comic Sans MS" panose="030F0702030302020204" pitchFamily="66" charset="0"/>
              </a:rPr>
              <a:t>Aumento ingesta</a:t>
            </a:r>
          </a:p>
        </p:txBody>
      </p:sp>
      <p:sp>
        <p:nvSpPr>
          <p:cNvPr id="20" name="Rectángulo 19"/>
          <p:cNvSpPr/>
          <p:nvPr/>
        </p:nvSpPr>
        <p:spPr>
          <a:xfrm>
            <a:off x="1331640" y="2204864"/>
            <a:ext cx="698825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6" name="CuadroTexto 15"/>
          <p:cNvSpPr txBox="1"/>
          <p:nvPr/>
        </p:nvSpPr>
        <p:spPr>
          <a:xfrm>
            <a:off x="652607" y="2061835"/>
            <a:ext cx="13580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Disminuye FIAF</a:t>
            </a:r>
          </a:p>
          <a:p>
            <a:r>
              <a:rPr lang="es-VE" sz="1200" i="1" dirty="0" err="1" smtClean="0">
                <a:latin typeface="Comic Sans MS" panose="030F0702030302020204" pitchFamily="66" charset="0"/>
              </a:rPr>
              <a:t>Fasting</a:t>
            </a:r>
            <a:r>
              <a:rPr lang="es-VE" sz="1200" i="1" dirty="0" smtClean="0">
                <a:latin typeface="Comic Sans MS" panose="030F0702030302020204" pitchFamily="66" charset="0"/>
              </a:rPr>
              <a:t> </a:t>
            </a:r>
            <a:r>
              <a:rPr lang="es-VE" sz="1200" i="1" dirty="0" err="1" smtClean="0">
                <a:latin typeface="Comic Sans MS" panose="030F0702030302020204" pitchFamily="66" charset="0"/>
              </a:rPr>
              <a:t>induced</a:t>
            </a:r>
            <a:r>
              <a:rPr lang="es-VE" sz="1200" i="1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es-VE" sz="1200" i="1" dirty="0" err="1" smtClean="0">
                <a:latin typeface="Comic Sans MS" panose="030F0702030302020204" pitchFamily="66" charset="0"/>
              </a:rPr>
              <a:t>adipocite</a:t>
            </a:r>
            <a:r>
              <a:rPr lang="es-VE" sz="1200" i="1" dirty="0" smtClean="0">
                <a:latin typeface="Comic Sans MS" panose="030F0702030302020204" pitchFamily="66" charset="0"/>
              </a:rPr>
              <a:t> factor</a:t>
            </a:r>
          </a:p>
        </p:txBody>
      </p:sp>
      <p:sp>
        <p:nvSpPr>
          <p:cNvPr id="21" name="Rectángulo 20"/>
          <p:cNvSpPr/>
          <p:nvPr/>
        </p:nvSpPr>
        <p:spPr>
          <a:xfrm>
            <a:off x="1899710" y="2997634"/>
            <a:ext cx="720191" cy="3561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3" name="CuadroTexto 22"/>
          <p:cNvSpPr txBox="1"/>
          <p:nvPr/>
        </p:nvSpPr>
        <p:spPr>
          <a:xfrm>
            <a:off x="2195736" y="2956995"/>
            <a:ext cx="639919" cy="4001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latin typeface="Comic Sans MS" panose="030F0702030302020204" pitchFamily="66" charset="0"/>
              </a:rPr>
              <a:t>LPS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cxnSp>
        <p:nvCxnSpPr>
          <p:cNvPr id="24" name="Conector recto de flecha 23"/>
          <p:cNvCxnSpPr/>
          <p:nvPr/>
        </p:nvCxnSpPr>
        <p:spPr>
          <a:xfrm flipV="1">
            <a:off x="2051720" y="2809381"/>
            <a:ext cx="7939" cy="54328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ángulo 24"/>
          <p:cNvSpPr/>
          <p:nvPr/>
        </p:nvSpPr>
        <p:spPr>
          <a:xfrm>
            <a:off x="7598029" y="2012848"/>
            <a:ext cx="831763" cy="6745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7" name="Rectángulo 26"/>
          <p:cNvSpPr/>
          <p:nvPr/>
        </p:nvSpPr>
        <p:spPr>
          <a:xfrm>
            <a:off x="6804247" y="1902899"/>
            <a:ext cx="793781" cy="6968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6" name="CuadroTexto 25"/>
          <p:cNvSpPr txBox="1"/>
          <p:nvPr/>
        </p:nvSpPr>
        <p:spPr>
          <a:xfrm>
            <a:off x="7495835" y="2002579"/>
            <a:ext cx="821886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YY</a:t>
            </a:r>
          </a:p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GL</a:t>
            </a:r>
            <a:r>
              <a:rPr lang="es-V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-1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cxnSp>
        <p:nvCxnSpPr>
          <p:cNvPr id="29" name="Conector recto de flecha 28"/>
          <p:cNvCxnSpPr/>
          <p:nvPr/>
        </p:nvCxnSpPr>
        <p:spPr>
          <a:xfrm flipH="1" flipV="1">
            <a:off x="7361348" y="2066116"/>
            <a:ext cx="2214" cy="533592"/>
          </a:xfrm>
          <a:prstGeom prst="straightConnector1">
            <a:avLst/>
          </a:prstGeom>
          <a:ln w="571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ángulo 27"/>
          <p:cNvSpPr/>
          <p:nvPr/>
        </p:nvSpPr>
        <p:spPr>
          <a:xfrm>
            <a:off x="133008" y="4354068"/>
            <a:ext cx="9348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b="1" dirty="0">
                <a:latin typeface="Comic Sans MS" panose="030F0702030302020204" pitchFamily="66" charset="0"/>
              </a:rPr>
              <a:t>Hígado</a:t>
            </a:r>
          </a:p>
        </p:txBody>
      </p:sp>
      <p:sp>
        <p:nvSpPr>
          <p:cNvPr id="30" name="Rectángulo 29"/>
          <p:cNvSpPr/>
          <p:nvPr/>
        </p:nvSpPr>
        <p:spPr>
          <a:xfrm>
            <a:off x="3305081" y="4169402"/>
            <a:ext cx="10438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b="1" dirty="0">
                <a:latin typeface="Comic Sans MS" panose="030F0702030302020204" pitchFamily="66" charset="0"/>
              </a:rPr>
              <a:t>Músculo</a:t>
            </a:r>
          </a:p>
        </p:txBody>
      </p:sp>
      <p:sp>
        <p:nvSpPr>
          <p:cNvPr id="31" name="Rectángulo 30"/>
          <p:cNvSpPr/>
          <p:nvPr/>
        </p:nvSpPr>
        <p:spPr>
          <a:xfrm>
            <a:off x="5763349" y="4272332"/>
            <a:ext cx="10326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b="1" dirty="0" err="1">
                <a:latin typeface="Comic Sans MS" panose="030F0702030302020204" pitchFamily="66" charset="0"/>
              </a:rPr>
              <a:t>Tej</a:t>
            </a:r>
            <a:r>
              <a:rPr lang="es-VE" b="1" dirty="0">
                <a:latin typeface="Comic Sans MS" panose="030F0702030302020204" pitchFamily="66" charset="0"/>
              </a:rPr>
              <a:t> </a:t>
            </a:r>
            <a:endParaRPr lang="es-VE" b="1" dirty="0" smtClean="0">
              <a:latin typeface="Comic Sans MS" panose="030F0702030302020204" pitchFamily="66" charset="0"/>
            </a:endParaRPr>
          </a:p>
          <a:p>
            <a:r>
              <a:rPr lang="es-VE" b="1" dirty="0" smtClean="0">
                <a:latin typeface="Comic Sans MS" panose="030F0702030302020204" pitchFamily="66" charset="0"/>
              </a:rPr>
              <a:t>Adiposo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32" name="Rectángulo 31"/>
          <p:cNvSpPr/>
          <p:nvPr/>
        </p:nvSpPr>
        <p:spPr>
          <a:xfrm>
            <a:off x="7428141" y="4110846"/>
            <a:ext cx="14013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b="1" dirty="0">
                <a:latin typeface="Comic Sans MS" panose="030F0702030302020204" pitchFamily="66" charset="0"/>
              </a:rPr>
              <a:t>Hipotálamo</a:t>
            </a:r>
          </a:p>
        </p:txBody>
      </p:sp>
    </p:spTree>
    <p:extLst>
      <p:ext uri="{BB962C8B-B14F-4D97-AF65-F5344CB8AC3E}">
        <p14:creationId xmlns:p14="http://schemas.microsoft.com/office/powerpoint/2010/main" val="3690503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animBg="1"/>
      <p:bldP spid="13" grpId="0" animBg="1"/>
      <p:bldP spid="14" grpId="0" animBg="1"/>
      <p:bldP spid="17" grpId="0" animBg="1"/>
      <p:bldP spid="18" grpId="0" animBg="1"/>
      <p:bldP spid="19" grpId="0" animBg="1"/>
      <p:bldP spid="23" grpId="0" animBg="1"/>
      <p:bldP spid="26" grpId="0" animBg="1"/>
      <p:bldP spid="28" grpId="0"/>
      <p:bldP spid="30" grpId="0"/>
      <p:bldP spid="31" grpId="0"/>
      <p:bldP spid="3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174253" y="5958858"/>
            <a:ext cx="4795494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L. </a:t>
            </a:r>
            <a:r>
              <a:rPr kumimoji="0" lang="es-VE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Gravitz</a:t>
            </a:r>
            <a:r>
              <a:rPr kumimoji="0" lang="es-VE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kumimoji="0" lang="es-VE" sz="11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kumimoji="0" lang="es-VE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s-VE" sz="11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critters</a:t>
            </a:r>
            <a:r>
              <a:rPr kumimoji="0" lang="es-VE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s-VE" sz="11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within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kumimoji="0" lang="es-VE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2012; </a:t>
            </a:r>
            <a:r>
              <a:rPr kumimoji="0" lang="es-VE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485,S12–S13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s-VE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doi:10.1038/485S12a</a:t>
            </a:r>
          </a:p>
        </p:txBody>
      </p:sp>
      <p:sp>
        <p:nvSpPr>
          <p:cNvPr id="5" name="7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396286" y="1945965"/>
            <a:ext cx="6494304" cy="38472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s-VE" sz="800" dirty="0" smtClean="0"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VE" sz="2000" dirty="0" err="1" smtClean="0">
                <a:latin typeface="Comic Sans MS" panose="030F0702030302020204" pitchFamily="66" charset="0"/>
              </a:rPr>
              <a:t>Patrice</a:t>
            </a:r>
            <a:r>
              <a:rPr lang="es-VE" sz="2000" dirty="0" smtClean="0">
                <a:latin typeface="Comic Sans MS" panose="030F0702030302020204" pitchFamily="66" charset="0"/>
              </a:rPr>
              <a:t> </a:t>
            </a:r>
            <a:r>
              <a:rPr lang="es-VE" sz="2000" dirty="0" err="1" smtClean="0">
                <a:latin typeface="Comic Sans MS" panose="030F0702030302020204" pitchFamily="66" charset="0"/>
              </a:rPr>
              <a:t>Cani</a:t>
            </a:r>
            <a:r>
              <a:rPr lang="es-VE" sz="2000" dirty="0" smtClean="0">
                <a:latin typeface="Comic Sans MS" panose="030F0702030302020204" pitchFamily="66" charset="0"/>
              </a:rPr>
              <a:t> en </a:t>
            </a:r>
            <a:r>
              <a:rPr lang="es-VE" sz="2000" dirty="0" err="1" smtClean="0">
                <a:latin typeface="Comic Sans MS" panose="030F0702030302020204" pitchFamily="66" charset="0"/>
              </a:rPr>
              <a:t>Univ</a:t>
            </a:r>
            <a:r>
              <a:rPr lang="es-VE" sz="2000" dirty="0" smtClean="0">
                <a:latin typeface="Comic Sans MS" panose="030F0702030302020204" pitchFamily="66" charset="0"/>
              </a:rPr>
              <a:t> </a:t>
            </a:r>
            <a:r>
              <a:rPr lang="es-VE" sz="2000" dirty="0" err="1" smtClean="0">
                <a:latin typeface="Comic Sans MS" panose="030F0702030302020204" pitchFamily="66" charset="0"/>
              </a:rPr>
              <a:t>Louvain</a:t>
            </a:r>
            <a:r>
              <a:rPr lang="es-VE" sz="2000" dirty="0" smtClean="0">
                <a:latin typeface="Comic Sans MS" panose="030F0702030302020204" pitchFamily="66" charset="0"/>
              </a:rPr>
              <a:t> mostró que </a:t>
            </a:r>
            <a:r>
              <a:rPr lang="es-VE" sz="2000" b="1" dirty="0" smtClean="0">
                <a:latin typeface="Comic Sans MS" panose="030F0702030302020204" pitchFamily="66" charset="0"/>
              </a:rPr>
              <a:t>disminución de </a:t>
            </a:r>
            <a:r>
              <a:rPr lang="es-VE" sz="2000" b="1" dirty="0" err="1" smtClean="0">
                <a:latin typeface="Comic Sans MS" panose="030F0702030302020204" pitchFamily="66" charset="0"/>
              </a:rPr>
              <a:t>bifidobacterias</a:t>
            </a:r>
            <a:r>
              <a:rPr lang="es-VE" sz="2000" b="1" dirty="0" smtClean="0">
                <a:latin typeface="Comic Sans MS" panose="030F0702030302020204" pitchFamily="66" charset="0"/>
              </a:rPr>
              <a:t> (</a:t>
            </a:r>
            <a:r>
              <a:rPr lang="es-VE" sz="2000" b="1" dirty="0" err="1" smtClean="0">
                <a:latin typeface="Comic Sans MS" panose="030F0702030302020204" pitchFamily="66" charset="0"/>
              </a:rPr>
              <a:t>bacteroidetes</a:t>
            </a:r>
            <a:r>
              <a:rPr lang="es-VE" sz="2000" b="1" dirty="0" smtClean="0">
                <a:latin typeface="Comic Sans MS" panose="030F0702030302020204" pitchFamily="66" charset="0"/>
              </a:rPr>
              <a:t>)  </a:t>
            </a:r>
            <a:r>
              <a:rPr lang="es-VE" sz="2000" dirty="0" smtClean="0">
                <a:latin typeface="Comic Sans MS" panose="030F0702030302020204" pitchFamily="66" charset="0"/>
              </a:rPr>
              <a:t>en intestino de  ratones hace que las </a:t>
            </a:r>
            <a:r>
              <a:rPr lang="es-VE" sz="2000" b="1" dirty="0" smtClean="0">
                <a:latin typeface="Comic Sans MS" panose="030F0702030302020204" pitchFamily="66" charset="0"/>
              </a:rPr>
              <a:t>uniones estrechas</a:t>
            </a:r>
            <a:r>
              <a:rPr lang="es-VE" sz="2000" dirty="0" smtClean="0">
                <a:latin typeface="Comic Sans MS" panose="030F0702030302020204" pitchFamily="66" charset="0"/>
              </a:rPr>
              <a:t> entre enterocitos </a:t>
            </a:r>
            <a:r>
              <a:rPr lang="es-VE" sz="2000" b="1" dirty="0" smtClean="0">
                <a:latin typeface="Comic Sans MS" panose="030F0702030302020204" pitchFamily="66" charset="0"/>
              </a:rPr>
              <a:t>se dañen</a:t>
            </a:r>
            <a:r>
              <a:rPr lang="es-VE" sz="2000" dirty="0" smtClean="0">
                <a:latin typeface="Comic Sans MS" panose="030F0702030302020204" pitchFamily="66" charset="0"/>
              </a:rPr>
              <a:t>. </a:t>
            </a:r>
          </a:p>
          <a:p>
            <a:endParaRPr lang="es-VE" sz="1400" dirty="0" smtClean="0"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VE" sz="2000" dirty="0" smtClean="0">
                <a:latin typeface="Comic Sans MS" panose="030F0702030302020204" pitchFamily="66" charset="0"/>
              </a:rPr>
              <a:t>Esto </a:t>
            </a: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aumenta la permeabilidad intestinal </a:t>
            </a:r>
            <a:r>
              <a:rPr lang="es-VE" sz="2000" dirty="0" smtClean="0">
                <a:latin typeface="Comic Sans MS" panose="030F0702030302020204" pitchFamily="66" charset="0"/>
              </a:rPr>
              <a:t>y permite que </a:t>
            </a:r>
            <a:r>
              <a:rPr lang="es-VE" sz="2000" b="1" dirty="0" smtClean="0">
                <a:latin typeface="Comic Sans MS" panose="030F0702030302020204" pitchFamily="66" charset="0"/>
              </a:rPr>
              <a:t>LPS </a:t>
            </a:r>
            <a:r>
              <a:rPr lang="es-VE" sz="2000" dirty="0" smtClean="0">
                <a:latin typeface="Comic Sans MS" panose="030F0702030302020204" pitchFamily="66" charset="0"/>
              </a:rPr>
              <a:t>bacteriano pase a lámina propia. </a:t>
            </a:r>
          </a:p>
          <a:p>
            <a:endParaRPr lang="es-VE" sz="1400" dirty="0"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VE" sz="2000" dirty="0" smtClean="0">
                <a:latin typeface="Comic Sans MS" panose="030F0702030302020204" pitchFamily="66" charset="0"/>
              </a:rPr>
              <a:t>La </a:t>
            </a:r>
            <a:r>
              <a:rPr lang="es-VE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endotoxemia</a:t>
            </a:r>
            <a:r>
              <a:rPr lang="es-VE" sz="2000" dirty="0">
                <a:latin typeface="Comic Sans MS" panose="030F0702030302020204" pitchFamily="66" charset="0"/>
              </a:rPr>
              <a:t> </a:t>
            </a:r>
            <a:r>
              <a:rPr lang="es-VE" sz="2000" dirty="0" smtClean="0">
                <a:latin typeface="Comic Sans MS" panose="030F0702030302020204" pitchFamily="66" charset="0"/>
              </a:rPr>
              <a:t>resultante causa una </a:t>
            </a:r>
            <a:r>
              <a:rPr lang="es-VE" sz="2000" b="1" dirty="0" smtClean="0">
                <a:latin typeface="Comic Sans MS" panose="030F0702030302020204" pitchFamily="66" charset="0"/>
              </a:rPr>
              <a:t>inflamación</a:t>
            </a:r>
            <a:r>
              <a:rPr lang="es-VE" sz="2000" dirty="0" smtClean="0">
                <a:latin typeface="Comic Sans MS" panose="030F0702030302020204" pitchFamily="66" charset="0"/>
              </a:rPr>
              <a:t>  de bajo grado y esto puede inducir una serie de alteraciones  metabólicas incluyendo </a:t>
            </a: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resistencia a la insulina</a:t>
            </a:r>
            <a:r>
              <a:rPr lang="es-VE" sz="2000" dirty="0" smtClean="0">
                <a:latin typeface="Comic Sans MS" panose="030F0702030302020204" pitchFamily="66" charset="0"/>
              </a:rPr>
              <a:t> que caracteriza a </a:t>
            </a: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Diabetes tipo II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VE" sz="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cxnSp>
        <p:nvCxnSpPr>
          <p:cNvPr id="6" name="Conector recto de flecha 5"/>
          <p:cNvCxnSpPr/>
          <p:nvPr/>
        </p:nvCxnSpPr>
        <p:spPr>
          <a:xfrm>
            <a:off x="7416823" y="4481879"/>
            <a:ext cx="0" cy="28614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uadroTexto 6"/>
          <p:cNvSpPr txBox="1"/>
          <p:nvPr/>
        </p:nvSpPr>
        <p:spPr>
          <a:xfrm>
            <a:off x="2766057" y="1255981"/>
            <a:ext cx="3611886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latin typeface="Comic Sans MS" panose="030F0702030302020204" pitchFamily="66" charset="0"/>
              </a:rPr>
              <a:t>Resistencia a la Insulina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11" name="6 CuadroTexto"/>
          <p:cNvSpPr txBox="1"/>
          <p:nvPr/>
        </p:nvSpPr>
        <p:spPr>
          <a:xfrm>
            <a:off x="197158" y="321951"/>
            <a:ext cx="663964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2" name="4 CuadroTexto"/>
          <p:cNvSpPr txBox="1"/>
          <p:nvPr/>
        </p:nvSpPr>
        <p:spPr>
          <a:xfrm>
            <a:off x="197158" y="705777"/>
            <a:ext cx="1275809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</a:t>
            </a:r>
          </a:p>
          <a:p>
            <a:r>
              <a:rPr lang="es-VE" sz="1400" dirty="0" smtClean="0">
                <a:latin typeface="Comic Sans MS" pitchFamily="66" charset="0"/>
              </a:rPr>
              <a:t>y </a:t>
            </a:r>
            <a:r>
              <a:rPr lang="es-VE" sz="1400" dirty="0" err="1" smtClean="0">
                <a:latin typeface="Comic Sans MS" pitchFamily="66" charset="0"/>
              </a:rPr>
              <a:t>Enf</a:t>
            </a:r>
            <a:r>
              <a:rPr lang="es-VE" sz="1400" dirty="0" smtClean="0">
                <a:latin typeface="Comic Sans MS" pitchFamily="66" charset="0"/>
              </a:rPr>
              <a:t>. </a:t>
            </a:r>
            <a:r>
              <a:rPr lang="es-VE" sz="1400" dirty="0" err="1" smtClean="0">
                <a:latin typeface="Comic Sans MS" pitchFamily="66" charset="0"/>
              </a:rPr>
              <a:t>Sist</a:t>
            </a:r>
            <a:r>
              <a:rPr lang="es-VE" sz="1400" dirty="0" smtClean="0">
                <a:latin typeface="Comic Sans MS" pitchFamily="66" charset="0"/>
              </a:rPr>
              <a:t>.</a:t>
            </a:r>
          </a:p>
          <a:p>
            <a:r>
              <a:rPr lang="es-VE" sz="1400" b="1" dirty="0" smtClean="0">
                <a:latin typeface="Comic Sans MS" pitchFamily="66" charset="0"/>
              </a:rPr>
              <a:t>Metabólicas</a:t>
            </a:r>
            <a:r>
              <a:rPr lang="es-VE" sz="1400" dirty="0" smtClean="0">
                <a:latin typeface="Comic Sans MS" pitchFamily="66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32202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22 Conector recto de flecha"/>
          <p:cNvCxnSpPr>
            <a:stCxn id="6" idx="2"/>
          </p:cNvCxnSpPr>
          <p:nvPr/>
        </p:nvCxnSpPr>
        <p:spPr>
          <a:xfrm>
            <a:off x="1123394" y="1906638"/>
            <a:ext cx="60904" cy="3466964"/>
          </a:xfrm>
          <a:prstGeom prst="straightConnector1">
            <a:avLst/>
          </a:prstGeom>
          <a:ln w="38100">
            <a:solidFill>
              <a:srgbClr val="0047D6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6" name="Picture 2" descr="D:\Mis Documentos\EN PROCESO 2013-2014\DIGESTIVO 2014\POSGRADO 2014\TEMAS DIGESTIVO\MICROBIOMA\MICROBIOTA IMAGENES\485S12a-i2.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6114" b="32814"/>
          <a:stretch/>
        </p:blipFill>
        <p:spPr bwMode="auto">
          <a:xfrm>
            <a:off x="1858561" y="1153230"/>
            <a:ext cx="7043872" cy="4616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6779510" y="656255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473216" y="457310"/>
            <a:ext cx="1300356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dirty="0" smtClean="0">
                <a:latin typeface="Comic Sans MS" pitchFamily="66" charset="0"/>
              </a:rPr>
              <a:t>Cambios en </a:t>
            </a:r>
          </a:p>
          <a:p>
            <a:r>
              <a:rPr lang="es-VE" sz="1600" dirty="0" smtClean="0">
                <a:latin typeface="Comic Sans MS" pitchFamily="66" charset="0"/>
              </a:rPr>
              <a:t>Microbiota</a:t>
            </a:r>
            <a:endParaRPr lang="es-VE" sz="1600" dirty="0">
              <a:latin typeface="Comic Sans MS" pitchFamily="66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513227" y="2018739"/>
            <a:ext cx="1164101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Aumento</a:t>
            </a:r>
          </a:p>
          <a:p>
            <a:pPr algn="ctr"/>
            <a:r>
              <a:rPr lang="es-V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Permeab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508482" y="2835169"/>
            <a:ext cx="1265090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latin typeface="Comic Sans MS" pitchFamily="66" charset="0"/>
              </a:rPr>
              <a:t>Paso</a:t>
            </a:r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LPS</a:t>
            </a:r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</a:p>
          <a:p>
            <a:r>
              <a:rPr lang="es-VE" sz="1600" dirty="0" smtClean="0">
                <a:latin typeface="Comic Sans MS" pitchFamily="66" charset="0"/>
              </a:rPr>
              <a:t>bacteriano 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340167" y="1137197"/>
            <a:ext cx="1566454" cy="76944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Disminución</a:t>
            </a:r>
          </a:p>
          <a:p>
            <a:r>
              <a:rPr lang="es-VE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Bifidobacteria</a:t>
            </a:r>
            <a:endParaRPr lang="es-VE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s-VE" sz="1200" dirty="0" smtClean="0">
                <a:latin typeface="Comic Sans MS" pitchFamily="66" charset="0"/>
              </a:rPr>
              <a:t>(</a:t>
            </a:r>
            <a:r>
              <a:rPr lang="es-VE" sz="1200" dirty="0" err="1" smtClean="0">
                <a:latin typeface="Comic Sans MS" pitchFamily="66" charset="0"/>
              </a:rPr>
              <a:t>Bacteroidetes</a:t>
            </a:r>
            <a:r>
              <a:rPr lang="es-VE" sz="1200" dirty="0" smtClean="0">
                <a:latin typeface="Comic Sans MS" pitchFamily="66" charset="0"/>
              </a:rPr>
              <a:t>)</a:t>
            </a:r>
            <a:endParaRPr lang="es-VE" sz="1200" dirty="0">
              <a:latin typeface="Comic Sans M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381133" y="3679649"/>
            <a:ext cx="1508746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Endotoxemia</a:t>
            </a:r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</a:p>
          <a:p>
            <a:pPr algn="ctr"/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metabólica</a:t>
            </a:r>
            <a:endParaRPr lang="es-VE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408576" y="4500409"/>
            <a:ext cx="1499128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 smtClean="0">
                <a:latin typeface="Comic Sans MS" pitchFamily="66" charset="0"/>
              </a:rPr>
              <a:t>Inflamación</a:t>
            </a:r>
            <a:r>
              <a:rPr lang="es-VE" sz="1600" dirty="0" smtClean="0">
                <a:latin typeface="Comic Sans MS" pitchFamily="66" charset="0"/>
              </a:rPr>
              <a:t> </a:t>
            </a:r>
          </a:p>
          <a:p>
            <a:pPr algn="ctr"/>
            <a:r>
              <a:rPr lang="es-VE" sz="1600" dirty="0" smtClean="0">
                <a:latin typeface="Comic Sans MS" pitchFamily="66" charset="0"/>
              </a:rPr>
              <a:t>de bajo grado</a:t>
            </a:r>
            <a:endParaRPr lang="es-VE" sz="1600" dirty="0">
              <a:latin typeface="Comic Sans MS" pitchFamily="66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272574" y="5448126"/>
            <a:ext cx="2610010" cy="120032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itchFamily="66" charset="0"/>
              </a:rPr>
              <a:t>Inducción alteraciones</a:t>
            </a:r>
          </a:p>
          <a:p>
            <a:r>
              <a:rPr lang="es-VE" dirty="0" smtClean="0">
                <a:latin typeface="Comic Sans MS" pitchFamily="66" charset="0"/>
              </a:rPr>
              <a:t>Metabólicas</a:t>
            </a:r>
          </a:p>
          <a:p>
            <a:r>
              <a:rPr lang="es-VE" dirty="0" smtClean="0">
                <a:latin typeface="Comic Sans MS" pitchFamily="66" charset="0"/>
              </a:rPr>
              <a:t>Resistencia a insulina</a:t>
            </a:r>
          </a:p>
          <a:p>
            <a:r>
              <a:rPr lang="es-VE" dirty="0" smtClean="0">
                <a:latin typeface="Comic Sans MS" pitchFamily="66" charset="0"/>
              </a:rPr>
              <a:t>Diabetes tipo II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7157016" y="400292"/>
            <a:ext cx="1617751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latin typeface="Comic Sans MS" pitchFamily="66" charset="0"/>
              </a:rPr>
              <a:t>Resistencia </a:t>
            </a:r>
          </a:p>
          <a:p>
            <a:r>
              <a:rPr lang="es-VE" sz="2000" dirty="0" smtClean="0">
                <a:latin typeface="Comic Sans MS" pitchFamily="66" charset="0"/>
              </a:rPr>
              <a:t>a insulina</a:t>
            </a:r>
            <a:endParaRPr lang="es-VE" sz="2000" dirty="0">
              <a:latin typeface="Comic Sans MS" pitchFamily="66" charset="0"/>
            </a:endParaRPr>
          </a:p>
        </p:txBody>
      </p:sp>
      <p:sp>
        <p:nvSpPr>
          <p:cNvPr id="12" name="11 Elipse"/>
          <p:cNvSpPr/>
          <p:nvPr/>
        </p:nvSpPr>
        <p:spPr>
          <a:xfrm>
            <a:off x="1953940" y="4116264"/>
            <a:ext cx="965396" cy="53687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12 CuadroTexto"/>
          <p:cNvSpPr txBox="1"/>
          <p:nvPr/>
        </p:nvSpPr>
        <p:spPr>
          <a:xfrm>
            <a:off x="1953939" y="4190052"/>
            <a:ext cx="1071126" cy="73866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latin typeface="Comic Sans MS" pitchFamily="66" charset="0"/>
              </a:rPr>
              <a:t>Aumenta</a:t>
            </a:r>
          </a:p>
          <a:p>
            <a:pPr algn="ctr"/>
            <a:r>
              <a:rPr lang="es-VE" sz="1400" b="1" dirty="0" err="1" smtClean="0">
                <a:latin typeface="Comic Sans MS" pitchFamily="66" charset="0"/>
              </a:rPr>
              <a:t>Permeab</a:t>
            </a:r>
            <a:r>
              <a:rPr lang="es-VE" sz="1400" b="1" dirty="0" smtClean="0">
                <a:latin typeface="Comic Sans MS" pitchFamily="66" charset="0"/>
              </a:rPr>
              <a:t>. </a:t>
            </a:r>
          </a:p>
          <a:p>
            <a:pPr algn="ctr"/>
            <a:r>
              <a:rPr lang="es-VE" sz="1400" b="1" dirty="0" err="1" smtClean="0">
                <a:latin typeface="Comic Sans MS" pitchFamily="66" charset="0"/>
              </a:rPr>
              <a:t>Intest</a:t>
            </a:r>
            <a:r>
              <a:rPr lang="es-VE" sz="1400" b="1" dirty="0" smtClean="0">
                <a:latin typeface="Comic Sans MS" pitchFamily="66" charset="0"/>
              </a:rPr>
              <a:t>.</a:t>
            </a:r>
            <a:endParaRPr lang="es-VE" sz="1400" b="1" dirty="0">
              <a:latin typeface="Comic Sans MS" pitchFamily="66" charset="0"/>
            </a:endParaRPr>
          </a:p>
        </p:txBody>
      </p:sp>
      <p:sp>
        <p:nvSpPr>
          <p:cNvPr id="14" name="13 Elipse"/>
          <p:cNvSpPr/>
          <p:nvPr/>
        </p:nvSpPr>
        <p:spPr>
          <a:xfrm>
            <a:off x="5232071" y="4148009"/>
            <a:ext cx="1069050" cy="50512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14 CuadroTexto"/>
          <p:cNvSpPr txBox="1"/>
          <p:nvPr/>
        </p:nvSpPr>
        <p:spPr>
          <a:xfrm>
            <a:off x="5228402" y="4201924"/>
            <a:ext cx="1508746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Endotoxemia</a:t>
            </a:r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</a:p>
          <a:p>
            <a:pPr algn="ctr"/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metabólica</a:t>
            </a:r>
            <a:endParaRPr lang="es-VE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7157016" y="2058575"/>
            <a:ext cx="1519440" cy="9692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6" name="15 CuadroTexto"/>
          <p:cNvSpPr txBox="1"/>
          <p:nvPr/>
        </p:nvSpPr>
        <p:spPr>
          <a:xfrm>
            <a:off x="7043654" y="1914039"/>
            <a:ext cx="2022028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Hígado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VE" sz="1200" dirty="0" err="1" smtClean="0">
                <a:latin typeface="Comic Sans MS" pitchFamily="66" charset="0"/>
              </a:rPr>
              <a:t>Lipogénesis</a:t>
            </a:r>
            <a:endParaRPr lang="es-VE" sz="1200" dirty="0" smtClean="0">
              <a:latin typeface="Comic Sans MS" pitchFamily="66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VE" sz="1200" b="1" dirty="0" smtClean="0">
                <a:latin typeface="Comic Sans MS" pitchFamily="66" charset="0"/>
              </a:rPr>
              <a:t>Inflamación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VE" sz="1200" dirty="0" smtClean="0">
                <a:latin typeface="Comic Sans MS" pitchFamily="66" charset="0"/>
              </a:rPr>
              <a:t>Estrés oxidativo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VE" sz="1200" dirty="0" smtClean="0">
                <a:latin typeface="Comic Sans MS" pitchFamily="66" charset="0"/>
              </a:rPr>
              <a:t>Esteatosis</a:t>
            </a:r>
          </a:p>
          <a:p>
            <a:pPr marL="173038" indent="-173038">
              <a:buFont typeface="Arial" panose="020B0604020202020204" pitchFamily="34" charset="0"/>
              <a:buChar char="•"/>
            </a:pPr>
            <a:r>
              <a:rPr lang="es-VE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Resistencia insulina</a:t>
            </a:r>
            <a:endParaRPr lang="es-VE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7157016" y="3861048"/>
            <a:ext cx="1703022" cy="8399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17 CuadroTexto"/>
          <p:cNvSpPr txBox="1"/>
          <p:nvPr/>
        </p:nvSpPr>
        <p:spPr>
          <a:xfrm>
            <a:off x="7035709" y="3647926"/>
            <a:ext cx="213552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Grasa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VE" sz="1200" b="1" dirty="0" smtClean="0">
                <a:latin typeface="Comic Sans MS" pitchFamily="66" charset="0"/>
              </a:rPr>
              <a:t>Inflamación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VE" sz="1200" dirty="0" smtClean="0">
                <a:latin typeface="Comic Sans MS" pitchFamily="66" charset="0"/>
              </a:rPr>
              <a:t>Infiltración de </a:t>
            </a:r>
            <a:r>
              <a:rPr lang="es-VE" sz="1200" dirty="0" err="1" smtClean="0">
                <a:latin typeface="Comic Sans MS" pitchFamily="66" charset="0"/>
              </a:rPr>
              <a:t>macrófgs</a:t>
            </a:r>
            <a:endParaRPr lang="es-VE" sz="1200" dirty="0" smtClean="0">
              <a:latin typeface="Comic Sans MS" pitchFamily="66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VE" sz="1200" dirty="0" smtClean="0">
                <a:latin typeface="Comic Sans MS" pitchFamily="66" charset="0"/>
              </a:rPr>
              <a:t>Estrés oxidativo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Resistencia insulina</a:t>
            </a:r>
            <a:endParaRPr lang="es-VE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0" name="19 Rectángulo"/>
          <p:cNvSpPr/>
          <p:nvPr/>
        </p:nvSpPr>
        <p:spPr>
          <a:xfrm>
            <a:off x="7157016" y="5165044"/>
            <a:ext cx="1703021" cy="496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1" name="20 CuadroTexto"/>
          <p:cNvSpPr txBox="1"/>
          <p:nvPr/>
        </p:nvSpPr>
        <p:spPr>
          <a:xfrm>
            <a:off x="7055453" y="5013338"/>
            <a:ext cx="213552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Músculo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VE" sz="1200" b="1" dirty="0" smtClean="0">
                <a:latin typeface="Comic Sans MS" pitchFamily="66" charset="0"/>
              </a:rPr>
              <a:t>Inflamación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Resistencia insulina</a:t>
            </a:r>
            <a:endParaRPr lang="es-VE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6" name="Rectángulo 25"/>
          <p:cNvSpPr/>
          <p:nvPr/>
        </p:nvSpPr>
        <p:spPr>
          <a:xfrm>
            <a:off x="3587706" y="1356862"/>
            <a:ext cx="648072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7" name="CuadroTexto 26"/>
          <p:cNvSpPr txBox="1"/>
          <p:nvPr/>
        </p:nvSpPr>
        <p:spPr>
          <a:xfrm>
            <a:off x="5375965" y="2010395"/>
            <a:ext cx="10310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Lámina </a:t>
            </a:r>
          </a:p>
          <a:p>
            <a:r>
              <a:rPr lang="es-VE" b="1" dirty="0" smtClean="0">
                <a:latin typeface="Comic Sans MS" panose="030F0702030302020204" pitchFamily="66" charset="0"/>
              </a:rPr>
              <a:t>propia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28" name="Rectangle 3"/>
          <p:cNvSpPr>
            <a:spLocks noChangeArrowheads="1"/>
          </p:cNvSpPr>
          <p:nvPr/>
        </p:nvSpPr>
        <p:spPr bwMode="auto">
          <a:xfrm>
            <a:off x="3115820" y="6142169"/>
            <a:ext cx="5598232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L. </a:t>
            </a:r>
            <a:r>
              <a:rPr kumimoji="0" lang="es-VE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Gravitz</a:t>
            </a:r>
            <a:r>
              <a:rPr kumimoji="0" lang="es-VE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kumimoji="0" lang="es-VE" sz="11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kumimoji="0" lang="es-VE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s-VE" sz="11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critters</a:t>
            </a:r>
            <a:r>
              <a:rPr kumimoji="0" lang="es-VE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s-VE" sz="11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withen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kumimoji="0" lang="es-VE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2012; </a:t>
            </a:r>
            <a:r>
              <a:rPr kumimoji="0" lang="es-VE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485,S12–S13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s-VE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doi:10.1038/485S12a</a:t>
            </a:r>
          </a:p>
        </p:txBody>
      </p:sp>
      <p:sp>
        <p:nvSpPr>
          <p:cNvPr id="24" name="Rectángulo 23"/>
          <p:cNvSpPr/>
          <p:nvPr/>
        </p:nvSpPr>
        <p:spPr>
          <a:xfrm>
            <a:off x="2959115" y="2510026"/>
            <a:ext cx="1072825" cy="1948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9" name="Rectángulo 28"/>
          <p:cNvSpPr/>
          <p:nvPr/>
        </p:nvSpPr>
        <p:spPr>
          <a:xfrm>
            <a:off x="3467784" y="2704906"/>
            <a:ext cx="434313" cy="212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LPS</a:t>
            </a:r>
            <a:endParaRPr lang="es-VE" dirty="0"/>
          </a:p>
        </p:txBody>
      </p:sp>
      <p:sp>
        <p:nvSpPr>
          <p:cNvPr id="30" name="CuadroTexto 29"/>
          <p:cNvSpPr txBox="1"/>
          <p:nvPr/>
        </p:nvSpPr>
        <p:spPr>
          <a:xfrm>
            <a:off x="2286140" y="2220394"/>
            <a:ext cx="1409360" cy="3077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 err="1" smtClean="0">
                <a:latin typeface="Comic Sans MS" panose="030F0702030302020204" pitchFamily="66" charset="0"/>
              </a:rPr>
              <a:t>Bifidobacteria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31" name="CuadroTexto 30"/>
          <p:cNvSpPr txBox="1"/>
          <p:nvPr/>
        </p:nvSpPr>
        <p:spPr>
          <a:xfrm>
            <a:off x="3168206" y="2664217"/>
            <a:ext cx="61849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LPS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32" name="Rectángulo 31"/>
          <p:cNvSpPr/>
          <p:nvPr/>
        </p:nvSpPr>
        <p:spPr>
          <a:xfrm>
            <a:off x="5766596" y="2906941"/>
            <a:ext cx="419192" cy="16201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4" name="CuadroTexto 33"/>
          <p:cNvSpPr txBox="1"/>
          <p:nvPr/>
        </p:nvSpPr>
        <p:spPr>
          <a:xfrm>
            <a:off x="5322981" y="2791843"/>
            <a:ext cx="958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C. “T”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3791295" y="480584"/>
            <a:ext cx="1612942" cy="92333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itchFamily="66" charset="0"/>
              </a:rPr>
              <a:t>Alteraciones </a:t>
            </a:r>
          </a:p>
          <a:p>
            <a:r>
              <a:rPr lang="es-VE" dirty="0" smtClean="0">
                <a:latin typeface="Comic Sans MS" pitchFamily="66" charset="0"/>
              </a:rPr>
              <a:t>Metabólicas </a:t>
            </a:r>
          </a:p>
          <a:p>
            <a:r>
              <a:rPr lang="es-VE" dirty="0">
                <a:latin typeface="Comic Sans MS" pitchFamily="66" charset="0"/>
              </a:rPr>
              <a:t>H</a:t>
            </a:r>
            <a:r>
              <a:rPr lang="es-VE" dirty="0" smtClean="0">
                <a:latin typeface="Comic Sans MS" pitchFamily="66" charset="0"/>
              </a:rPr>
              <a:t>ospedero</a:t>
            </a:r>
            <a:endParaRPr lang="es-VE" dirty="0">
              <a:latin typeface="Comic Sans MS" pitchFamily="66" charset="0"/>
            </a:endParaRPr>
          </a:p>
        </p:txBody>
      </p:sp>
      <p:cxnSp>
        <p:nvCxnSpPr>
          <p:cNvPr id="25" name="Conector recto de flecha 24"/>
          <p:cNvCxnSpPr/>
          <p:nvPr/>
        </p:nvCxnSpPr>
        <p:spPr>
          <a:xfrm>
            <a:off x="3790731" y="2220394"/>
            <a:ext cx="0" cy="423337"/>
          </a:xfrm>
          <a:prstGeom prst="straightConnector1">
            <a:avLst/>
          </a:prstGeom>
          <a:ln w="57150">
            <a:solidFill>
              <a:srgbClr val="0047D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uadroTexto 37"/>
          <p:cNvSpPr txBox="1"/>
          <p:nvPr/>
        </p:nvSpPr>
        <p:spPr>
          <a:xfrm>
            <a:off x="3914303" y="4215906"/>
            <a:ext cx="61849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LPS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3942907" y="2449063"/>
            <a:ext cx="654859" cy="46166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2400" b="1" dirty="0" smtClean="0"/>
              <a:t>LUZ</a:t>
            </a:r>
            <a:endParaRPr lang="es-VE" sz="2400" b="1" dirty="0"/>
          </a:p>
        </p:txBody>
      </p:sp>
    </p:spTree>
    <p:extLst>
      <p:ext uri="{BB962C8B-B14F-4D97-AF65-F5344CB8AC3E}">
        <p14:creationId xmlns:p14="http://schemas.microsoft.com/office/powerpoint/2010/main" val="3618106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3" grpId="0" animBg="1"/>
      <p:bldP spid="15" grpId="0" animBg="1"/>
      <p:bldP spid="16" grpId="0"/>
      <p:bldP spid="18" grpId="0"/>
      <p:bldP spid="21" grpId="0"/>
      <p:bldP spid="30" grpId="0" animBg="1"/>
      <p:bldP spid="3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286000" y="5278922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AM.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Caricilli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MJA.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Saad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,.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Role of Gut Microbiota on Insulin Resistance.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Nutrients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2013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829-851. </a:t>
            </a:r>
            <a:endParaRPr lang="es-V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865933" y="2143060"/>
            <a:ext cx="5412134" cy="283154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s-VE" sz="900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r>
              <a:rPr lang="es-VE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Endotoxemia</a:t>
            </a:r>
            <a:r>
              <a:rPr lang="es-VE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metabólica lleva a activación de la resistencia a la insulina en músculo, hígado, tejido adiposo e hipotálamo a través de la activación de </a:t>
            </a:r>
            <a:r>
              <a:rPr lang="es-VE" sz="2000" i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Toll-like</a:t>
            </a:r>
            <a:r>
              <a:rPr lang="es-VE" sz="2000" i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s-VE" sz="2000" i="1" dirty="0">
                <a:solidFill>
                  <a:srgbClr val="000000"/>
                </a:solidFill>
                <a:latin typeface="Comic Sans MS" panose="030F0702030302020204" pitchFamily="66" charset="0"/>
              </a:rPr>
              <a:t>receptor </a:t>
            </a:r>
            <a:r>
              <a:rPr lang="es-VE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(</a:t>
            </a:r>
            <a:r>
              <a:rPr lang="es-VE" sz="2000" b="1" dirty="0">
                <a:solidFill>
                  <a:srgbClr val="000000"/>
                </a:solidFill>
                <a:latin typeface="Comic Sans MS" panose="030F0702030302020204" pitchFamily="66" charset="0"/>
              </a:rPr>
              <a:t>TLR</a:t>
            </a:r>
            <a:r>
              <a:rPr lang="es-VE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) 2 y 4 que son receptores de reconocimiento de patrones PRR cuyos </a:t>
            </a:r>
            <a:r>
              <a:rPr lang="es-VE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ligandos</a:t>
            </a:r>
            <a:r>
              <a:rPr lang="es-VE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son patrones moleculares asociados a patógenos (</a:t>
            </a:r>
            <a:r>
              <a:rPr lang="es-VE" sz="20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PAMPs</a:t>
            </a:r>
            <a:r>
              <a:rPr lang="es-VE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).</a:t>
            </a:r>
          </a:p>
          <a:p>
            <a:endParaRPr lang="es-VE" sz="900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2 CuadroTexto"/>
          <p:cNvSpPr txBox="1"/>
          <p:nvPr/>
        </p:nvSpPr>
        <p:spPr>
          <a:xfrm>
            <a:off x="6663731" y="656715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2766057" y="1424555"/>
            <a:ext cx="3611886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latin typeface="Comic Sans MS" panose="030F0702030302020204" pitchFamily="66" charset="0"/>
              </a:rPr>
              <a:t>Resistencia a la Insulina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8" name="6 CuadroTexto"/>
          <p:cNvSpPr txBox="1"/>
          <p:nvPr/>
        </p:nvSpPr>
        <p:spPr>
          <a:xfrm>
            <a:off x="197158" y="321951"/>
            <a:ext cx="663964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1" name="4 CuadroTexto"/>
          <p:cNvSpPr txBox="1"/>
          <p:nvPr/>
        </p:nvSpPr>
        <p:spPr>
          <a:xfrm>
            <a:off x="197158" y="705777"/>
            <a:ext cx="1275809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</a:t>
            </a:r>
          </a:p>
          <a:p>
            <a:r>
              <a:rPr lang="es-VE" sz="1400" dirty="0" smtClean="0">
                <a:latin typeface="Comic Sans MS" pitchFamily="66" charset="0"/>
              </a:rPr>
              <a:t>y </a:t>
            </a:r>
            <a:r>
              <a:rPr lang="es-VE" sz="1400" dirty="0" err="1" smtClean="0">
                <a:latin typeface="Comic Sans MS" pitchFamily="66" charset="0"/>
              </a:rPr>
              <a:t>Enf</a:t>
            </a:r>
            <a:r>
              <a:rPr lang="es-VE" sz="1400" dirty="0" smtClean="0">
                <a:latin typeface="Comic Sans MS" pitchFamily="66" charset="0"/>
              </a:rPr>
              <a:t>. </a:t>
            </a:r>
            <a:r>
              <a:rPr lang="es-VE" sz="1400" dirty="0" err="1" smtClean="0">
                <a:latin typeface="Comic Sans MS" pitchFamily="66" charset="0"/>
              </a:rPr>
              <a:t>Sist</a:t>
            </a:r>
            <a:r>
              <a:rPr lang="es-VE" sz="1400" dirty="0" smtClean="0">
                <a:latin typeface="Comic Sans MS" pitchFamily="66" charset="0"/>
              </a:rPr>
              <a:t>.</a:t>
            </a:r>
          </a:p>
          <a:p>
            <a:r>
              <a:rPr lang="es-VE" sz="1400" b="1" dirty="0" smtClean="0">
                <a:latin typeface="Comic Sans MS" pitchFamily="66" charset="0"/>
              </a:rPr>
              <a:t>Metabólicas</a:t>
            </a:r>
            <a:r>
              <a:rPr lang="es-VE" sz="1400" dirty="0" smtClean="0">
                <a:latin typeface="Comic Sans MS" pitchFamily="66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9913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8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8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670474" y="2189079"/>
            <a:ext cx="352982" cy="461665"/>
          </a:xfrm>
          <a:prstGeom prst="rect">
            <a:avLst/>
          </a:prstGeom>
          <a:solidFill>
            <a:srgbClr val="0047D6"/>
          </a:solidFill>
          <a:ln>
            <a:solidFill>
              <a:srgbClr val="0047D6"/>
            </a:solidFill>
          </a:ln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9" name="5 CuadroTexto"/>
          <p:cNvSpPr txBox="1"/>
          <p:nvPr/>
        </p:nvSpPr>
        <p:spPr>
          <a:xfrm>
            <a:off x="2189420" y="2038196"/>
            <a:ext cx="5659179" cy="3046988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marL="171450" indent="-171450">
              <a:buClr>
                <a:srgbClr val="F79646">
                  <a:lumMod val="75000"/>
                </a:srgbClr>
              </a:buClr>
              <a:buSzPct val="130000"/>
              <a:buFont typeface="Arial" pitchFamily="34" charset="0"/>
              <a:buChar char="•"/>
              <a:tabLst>
                <a:tab pos="531813" algn="l"/>
              </a:tabLst>
            </a:pPr>
            <a:endParaRPr lang="es-VE" sz="800" b="1" dirty="0" smtClean="0">
              <a:solidFill>
                <a:srgbClr val="EF573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Introducción</a:t>
            </a:r>
          </a:p>
          <a:p>
            <a:pPr>
              <a:buClr>
                <a:srgbClr val="3399FF"/>
              </a:buClr>
              <a:buSzPct val="130000"/>
            </a:pPr>
            <a:endParaRPr lang="es-VE" sz="2400" b="1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Microbiota y Salud/Enfermedad</a:t>
            </a:r>
          </a:p>
          <a:p>
            <a:pPr>
              <a:buClr>
                <a:srgbClr val="3399FF"/>
              </a:buClr>
              <a:buSzPct val="130000"/>
            </a:pPr>
            <a:endParaRPr lang="es-VE" sz="2400" dirty="0" smtClean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Prevención </a:t>
            </a:r>
            <a:r>
              <a:rPr lang="es-VE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y </a:t>
            </a:r>
            <a:r>
              <a:rPr lang="es-VE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Terapéutica</a:t>
            </a:r>
          </a:p>
          <a:p>
            <a:pPr>
              <a:buClr>
                <a:srgbClr val="3399FF"/>
              </a:buClr>
              <a:buSzPct val="130000"/>
            </a:pPr>
            <a:endParaRPr lang="es-VE" sz="2400" b="1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Conclusiones</a:t>
            </a:r>
            <a:endParaRPr lang="es-VE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" name="1 CuadroTexto"/>
          <p:cNvSpPr txBox="1"/>
          <p:nvPr/>
        </p:nvSpPr>
        <p:spPr>
          <a:xfrm>
            <a:off x="1502159" y="2967335"/>
            <a:ext cx="521297" cy="461665"/>
          </a:xfrm>
          <a:prstGeom prst="rect">
            <a:avLst/>
          </a:prstGeom>
          <a:solidFill>
            <a:srgbClr val="0047D6"/>
          </a:solidFill>
          <a:ln>
            <a:solidFill>
              <a:srgbClr val="0047D6"/>
            </a:solidFill>
          </a:ln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2" name="1 CuadroTexto"/>
          <p:cNvSpPr txBox="1"/>
          <p:nvPr/>
        </p:nvSpPr>
        <p:spPr>
          <a:xfrm>
            <a:off x="1371600" y="3779351"/>
            <a:ext cx="689612" cy="461665"/>
          </a:xfrm>
          <a:prstGeom prst="rect">
            <a:avLst/>
          </a:prstGeom>
          <a:solidFill>
            <a:srgbClr val="0047D6"/>
          </a:solidFill>
          <a:ln>
            <a:solidFill>
              <a:srgbClr val="0047D6"/>
            </a:solidFill>
          </a:ln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III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3" name="1 CuadroTexto"/>
          <p:cNvSpPr txBox="1"/>
          <p:nvPr/>
        </p:nvSpPr>
        <p:spPr>
          <a:xfrm>
            <a:off x="1470099" y="4564905"/>
            <a:ext cx="553357" cy="461665"/>
          </a:xfrm>
          <a:prstGeom prst="rect">
            <a:avLst/>
          </a:prstGeom>
          <a:solidFill>
            <a:srgbClr val="0047D6"/>
          </a:solidFill>
          <a:ln>
            <a:solidFill>
              <a:srgbClr val="0047D6"/>
            </a:solidFill>
          </a:ln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IV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7240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  <p:bldP spid="12" grpId="0" animBg="1"/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0734"/>
          <a:stretch/>
        </p:blipFill>
        <p:spPr>
          <a:xfrm>
            <a:off x="278436" y="222234"/>
            <a:ext cx="5954551" cy="6361584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89646" y="5817563"/>
            <a:ext cx="36721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Caricilli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A.M.; 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Saad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M.J.A.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Role of Gut Microbiota on Insulin Resistance.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Nutrients 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2013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829-851. </a:t>
            </a:r>
            <a:endParaRPr lang="es-VE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2 CuadroTexto"/>
          <p:cNvSpPr txBox="1"/>
          <p:nvPr/>
        </p:nvSpPr>
        <p:spPr>
          <a:xfrm>
            <a:off x="47704" y="6597711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12840" y="4919595"/>
            <a:ext cx="25117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2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LPS</a:t>
            </a:r>
            <a:r>
              <a:rPr lang="es-VE" sz="1200" dirty="0">
                <a:solidFill>
                  <a:srgbClr val="000000"/>
                </a:solidFill>
                <a:latin typeface="Comic Sans MS" panose="030F0702030302020204" pitchFamily="66" charset="0"/>
              </a:rPr>
              <a:t>: </a:t>
            </a:r>
            <a:r>
              <a:rPr lang="es-VE" sz="12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lipopolisacárido</a:t>
            </a:r>
            <a:endParaRPr lang="es-VE" sz="1200" dirty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r>
              <a:rPr lang="es-VE" sz="1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TLR2 TLR4: </a:t>
            </a:r>
            <a:r>
              <a:rPr lang="es-VE" sz="12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toll</a:t>
            </a:r>
            <a:r>
              <a:rPr lang="es-VE" sz="12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s-VE" sz="12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like</a:t>
            </a:r>
            <a:r>
              <a:rPr lang="es-VE" sz="12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s-VE" sz="12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receptors</a:t>
            </a:r>
            <a:endParaRPr lang="es-VE" sz="1200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r>
              <a:rPr lang="es-VE" sz="1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JNK</a:t>
            </a:r>
            <a:r>
              <a:rPr lang="es-VE" sz="1200" dirty="0">
                <a:solidFill>
                  <a:srgbClr val="000000"/>
                </a:solidFill>
                <a:latin typeface="Comic Sans MS" panose="030F0702030302020204" pitchFamily="66" charset="0"/>
              </a:rPr>
              <a:t>: c-Jun </a:t>
            </a:r>
            <a:r>
              <a:rPr lang="es-VE" sz="1200" i="1" dirty="0">
                <a:solidFill>
                  <a:srgbClr val="000000"/>
                </a:solidFill>
                <a:latin typeface="Comic Sans MS" panose="030F0702030302020204" pitchFamily="66" charset="0"/>
              </a:rPr>
              <a:t>N</a:t>
            </a:r>
            <a:r>
              <a:rPr lang="es-VE" sz="1200" dirty="0">
                <a:solidFill>
                  <a:srgbClr val="000000"/>
                </a:solidFill>
                <a:latin typeface="Comic Sans MS" panose="030F0702030302020204" pitchFamily="66" charset="0"/>
              </a:rPr>
              <a:t>-terminal </a:t>
            </a:r>
            <a:r>
              <a:rPr lang="es-VE" sz="12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kinase</a:t>
            </a:r>
            <a:r>
              <a:rPr lang="es-VE" sz="1200" dirty="0">
                <a:solidFill>
                  <a:srgbClr val="000000"/>
                </a:solidFill>
                <a:latin typeface="Comic Sans MS" panose="030F0702030302020204" pitchFamily="66" charset="0"/>
              </a:rPr>
              <a:t>; </a:t>
            </a:r>
            <a:endParaRPr lang="es-VE" sz="1200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r>
              <a:rPr lang="es-VE" sz="1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IKK</a:t>
            </a:r>
            <a:r>
              <a:rPr lang="es-VE" sz="1200" dirty="0">
                <a:solidFill>
                  <a:srgbClr val="000000"/>
                </a:solidFill>
                <a:latin typeface="Comic Sans MS" panose="030F0702030302020204" pitchFamily="66" charset="0"/>
              </a:rPr>
              <a:t>: I</a:t>
            </a:r>
            <a:r>
              <a:rPr lang="el-GR" sz="1200" dirty="0">
                <a:solidFill>
                  <a:srgbClr val="000000"/>
                </a:solidFill>
                <a:latin typeface="Comic Sans MS" panose="030F0702030302020204" pitchFamily="66" charset="0"/>
              </a:rPr>
              <a:t>κ</a:t>
            </a:r>
            <a:r>
              <a:rPr lang="es-VE" sz="1200" dirty="0">
                <a:solidFill>
                  <a:srgbClr val="000000"/>
                </a:solidFill>
                <a:latin typeface="Comic Sans MS" panose="030F0702030302020204" pitchFamily="66" charset="0"/>
              </a:rPr>
              <a:t>B </a:t>
            </a:r>
            <a:r>
              <a:rPr lang="es-VE" sz="12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kinasa</a:t>
            </a:r>
            <a:endParaRPr lang="es-VE" sz="1200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475656" y="404664"/>
            <a:ext cx="3528392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" name="CuadroTexto 1"/>
          <p:cNvSpPr txBox="1"/>
          <p:nvPr/>
        </p:nvSpPr>
        <p:spPr>
          <a:xfrm>
            <a:off x="1430703" y="314855"/>
            <a:ext cx="3618298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Alteración Microbiota intestinal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251520" y="2924944"/>
            <a:ext cx="1224136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Rectángulo 9"/>
          <p:cNvSpPr/>
          <p:nvPr/>
        </p:nvSpPr>
        <p:spPr>
          <a:xfrm>
            <a:off x="4823520" y="4077072"/>
            <a:ext cx="1188640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CuadroTexto 10"/>
          <p:cNvSpPr txBox="1"/>
          <p:nvPr/>
        </p:nvSpPr>
        <p:spPr>
          <a:xfrm>
            <a:off x="4396375" y="3998582"/>
            <a:ext cx="1713931" cy="70788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Endotoxemia</a:t>
            </a:r>
            <a:endParaRPr lang="es-VE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metabólica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2537520" y="4434597"/>
            <a:ext cx="810344" cy="3662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CuadroTexto 12"/>
          <p:cNvSpPr txBox="1"/>
          <p:nvPr/>
        </p:nvSpPr>
        <p:spPr>
          <a:xfrm>
            <a:off x="1290337" y="3973304"/>
            <a:ext cx="1098378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Vaso </a:t>
            </a:r>
          </a:p>
          <a:p>
            <a:pPr algn="ctr"/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sanguíneo</a:t>
            </a:r>
            <a:endParaRPr lang="es-VE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209716" y="2007929"/>
            <a:ext cx="1255472" cy="338554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Fagocitosis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2411760" y="1752789"/>
            <a:ext cx="787395" cy="276999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Célula M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2537520" y="2636912"/>
            <a:ext cx="653216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7" name="Rectángulo 16"/>
          <p:cNvSpPr/>
          <p:nvPr/>
        </p:nvSpPr>
        <p:spPr>
          <a:xfrm>
            <a:off x="2843808" y="2766203"/>
            <a:ext cx="954750" cy="4630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CuadroTexto 18"/>
          <p:cNvSpPr txBox="1"/>
          <p:nvPr/>
        </p:nvSpPr>
        <p:spPr>
          <a:xfrm>
            <a:off x="2785412" y="2935977"/>
            <a:ext cx="124906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C. dendrítica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6292101" y="3922782"/>
            <a:ext cx="27302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TLR2 y TLR4 </a:t>
            </a:r>
            <a:r>
              <a:rPr lang="es-VE" sz="1400" dirty="0" smtClean="0">
                <a:latin typeface="Comic Sans MS" panose="030F0702030302020204" pitchFamily="66" charset="0"/>
              </a:rPr>
              <a:t>sinérgicamente </a:t>
            </a:r>
          </a:p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activados por LPS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6421777" y="4737119"/>
            <a:ext cx="2048959" cy="523220"/>
          </a:xfrm>
          <a:prstGeom prst="rect">
            <a:avLst/>
          </a:prstGeom>
          <a:solidFill>
            <a:srgbClr val="FEF2E8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>
                <a:latin typeface="Comic Sans MS" panose="030F0702030302020204" pitchFamily="66" charset="0"/>
              </a:rPr>
              <a:t>Activación aumentada </a:t>
            </a:r>
          </a:p>
          <a:p>
            <a:pPr algn="ctr"/>
            <a:r>
              <a:rPr lang="es-VE" sz="1400" dirty="0" smtClean="0">
                <a:latin typeface="Comic Sans MS" panose="030F0702030302020204" pitchFamily="66" charset="0"/>
              </a:rPr>
              <a:t>de JNK e IKK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6223008" y="5611505"/>
            <a:ext cx="2920992" cy="80021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Resistencia a insulina </a:t>
            </a:r>
          </a:p>
          <a:p>
            <a:pPr algn="ctr"/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en músculo, hígado, t. adiposo </a:t>
            </a:r>
          </a:p>
          <a:p>
            <a:pPr algn="ctr"/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hipotálamo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4823520" y="5157192"/>
            <a:ext cx="1188640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4" name="CuadroTexto 23"/>
          <p:cNvSpPr txBox="1"/>
          <p:nvPr/>
        </p:nvSpPr>
        <p:spPr>
          <a:xfrm>
            <a:off x="4783280" y="5066020"/>
            <a:ext cx="1168910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>
                <a:latin typeface="Comic Sans MS" panose="030F0702030302020204" pitchFamily="66" charset="0"/>
              </a:rPr>
              <a:t>Macrófagos</a:t>
            </a:r>
          </a:p>
          <a:p>
            <a:pPr algn="ctr"/>
            <a:r>
              <a:rPr lang="es-VE" sz="1400" dirty="0" smtClean="0">
                <a:latin typeface="Comic Sans MS" panose="030F0702030302020204" pitchFamily="66" charset="0"/>
              </a:rPr>
              <a:t>tejidos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25" name="Rectángulo 24"/>
          <p:cNvSpPr/>
          <p:nvPr/>
        </p:nvSpPr>
        <p:spPr>
          <a:xfrm>
            <a:off x="6228184" y="3789040"/>
            <a:ext cx="2915816" cy="27611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cxnSp>
        <p:nvCxnSpPr>
          <p:cNvPr id="27" name="Conector recto de flecha 26"/>
          <p:cNvCxnSpPr/>
          <p:nvPr/>
        </p:nvCxnSpPr>
        <p:spPr>
          <a:xfrm>
            <a:off x="7416823" y="4481879"/>
            <a:ext cx="0" cy="28614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de flecha 27"/>
          <p:cNvCxnSpPr/>
          <p:nvPr/>
        </p:nvCxnSpPr>
        <p:spPr>
          <a:xfrm>
            <a:off x="7446257" y="5291116"/>
            <a:ext cx="0" cy="28614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uadroTexto 5"/>
          <p:cNvSpPr txBox="1"/>
          <p:nvPr/>
        </p:nvSpPr>
        <p:spPr>
          <a:xfrm>
            <a:off x="5868476" y="1449428"/>
            <a:ext cx="3153860" cy="15696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176213" indent="-176213">
              <a:buClr>
                <a:srgbClr val="0047D6"/>
              </a:buClr>
              <a:buSzPct val="150000"/>
              <a:buFont typeface="Arial" panose="020B0604020202020204" pitchFamily="34" charset="0"/>
              <a:buChar char="•"/>
            </a:pPr>
            <a:r>
              <a:rPr lang="es-VE" sz="1600" b="1" dirty="0" smtClean="0">
                <a:latin typeface="Comic Sans MS" panose="030F0702030302020204" pitchFamily="66" charset="0"/>
              </a:rPr>
              <a:t>Disminuye expresión uniones estrechas</a:t>
            </a:r>
          </a:p>
          <a:p>
            <a:pPr marL="176213" indent="-176213">
              <a:buClr>
                <a:srgbClr val="0047D6"/>
              </a:buClr>
              <a:buSzPct val="150000"/>
              <a:buFont typeface="Arial" panose="020B0604020202020204" pitchFamily="34" charset="0"/>
              <a:buChar char="•"/>
            </a:pPr>
            <a:r>
              <a:rPr lang="es-VE" sz="1600" b="1" dirty="0" smtClean="0">
                <a:latin typeface="Comic Sans MS" panose="030F0702030302020204" pitchFamily="66" charset="0"/>
              </a:rPr>
              <a:t>Aumenta permeabilidad </a:t>
            </a:r>
          </a:p>
          <a:p>
            <a:pPr marL="176213" indent="-176213">
              <a:buClr>
                <a:srgbClr val="0047D6"/>
              </a:buClr>
              <a:buSzPct val="150000"/>
            </a:pPr>
            <a:r>
              <a:rPr lang="es-VE" sz="1600" b="1" dirty="0" smtClean="0">
                <a:latin typeface="Comic Sans MS" panose="030F0702030302020204" pitchFamily="66" charset="0"/>
              </a:rPr>
              <a:t>  intestinal</a:t>
            </a:r>
          </a:p>
          <a:p>
            <a:pPr marL="176213" indent="-176213">
              <a:buClr>
                <a:srgbClr val="0047D6"/>
              </a:buClr>
              <a:buSzPct val="150000"/>
              <a:buFont typeface="Arial" panose="020B0604020202020204" pitchFamily="34" charset="0"/>
              <a:buChar char="•"/>
            </a:pPr>
            <a:r>
              <a:rPr lang="es-VE" sz="1600" b="1" dirty="0" smtClean="0">
                <a:latin typeface="Comic Sans MS" panose="030F0702030302020204" pitchFamily="66" charset="0"/>
              </a:rPr>
              <a:t>Pasa LPS a lámina propia</a:t>
            </a:r>
          </a:p>
          <a:p>
            <a:pPr marL="176213" indent="-176213">
              <a:buClr>
                <a:srgbClr val="0047D6"/>
              </a:buClr>
              <a:buSzPct val="150000"/>
              <a:buFont typeface="Arial" panose="020B0604020202020204" pitchFamily="34" charset="0"/>
              <a:buChar char="•"/>
            </a:pPr>
            <a:r>
              <a:rPr lang="es-VE" sz="1600" b="1" dirty="0" smtClean="0">
                <a:latin typeface="Comic Sans MS" panose="030F0702030302020204" pitchFamily="66" charset="0"/>
              </a:rPr>
              <a:t>Hay respuesta inflamatoria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2217754" y="2668461"/>
            <a:ext cx="108074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Macrófago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685007" y="1080096"/>
            <a:ext cx="641522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LUZ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29" name="CuadroTexto 28"/>
          <p:cNvSpPr txBox="1"/>
          <p:nvPr/>
        </p:nvSpPr>
        <p:spPr>
          <a:xfrm>
            <a:off x="591700" y="3079861"/>
            <a:ext cx="9813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Lámina </a:t>
            </a:r>
          </a:p>
          <a:p>
            <a:r>
              <a:rPr lang="es-VE" dirty="0" smtClean="0">
                <a:latin typeface="Comic Sans MS" panose="030F0702030302020204" pitchFamily="66" charset="0"/>
              </a:rPr>
              <a:t>propia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30" name="CuadroTexto 29"/>
          <p:cNvSpPr txBox="1"/>
          <p:nvPr/>
        </p:nvSpPr>
        <p:spPr>
          <a:xfrm>
            <a:off x="6554023" y="327314"/>
            <a:ext cx="1899879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latin typeface="Comic Sans MS" panose="030F0702030302020204" pitchFamily="66" charset="0"/>
              </a:rPr>
              <a:t>Resistencia </a:t>
            </a:r>
          </a:p>
          <a:p>
            <a:pPr algn="ctr"/>
            <a:r>
              <a:rPr lang="es-VE" sz="2400" dirty="0" smtClean="0">
                <a:latin typeface="Comic Sans MS" panose="030F0702030302020204" pitchFamily="66" charset="0"/>
              </a:rPr>
              <a:t>Insulina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31" name="6 CuadroTexto"/>
          <p:cNvSpPr txBox="1"/>
          <p:nvPr/>
        </p:nvSpPr>
        <p:spPr>
          <a:xfrm>
            <a:off x="197158" y="321951"/>
            <a:ext cx="663964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32" name="4 CuadroTexto"/>
          <p:cNvSpPr txBox="1"/>
          <p:nvPr/>
        </p:nvSpPr>
        <p:spPr>
          <a:xfrm>
            <a:off x="197158" y="705777"/>
            <a:ext cx="1275809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</a:t>
            </a:r>
          </a:p>
          <a:p>
            <a:r>
              <a:rPr lang="es-VE" sz="1400" dirty="0" smtClean="0">
                <a:latin typeface="Comic Sans MS" pitchFamily="66" charset="0"/>
              </a:rPr>
              <a:t>y </a:t>
            </a:r>
            <a:r>
              <a:rPr lang="es-VE" sz="1400" dirty="0" err="1" smtClean="0">
                <a:latin typeface="Comic Sans MS" pitchFamily="66" charset="0"/>
              </a:rPr>
              <a:t>Enf</a:t>
            </a:r>
            <a:r>
              <a:rPr lang="es-VE" sz="1400" dirty="0" smtClean="0">
                <a:latin typeface="Comic Sans MS" pitchFamily="66" charset="0"/>
              </a:rPr>
              <a:t>. </a:t>
            </a:r>
            <a:r>
              <a:rPr lang="es-VE" sz="1400" dirty="0" err="1" smtClean="0">
                <a:latin typeface="Comic Sans MS" pitchFamily="66" charset="0"/>
              </a:rPr>
              <a:t>Sist</a:t>
            </a:r>
            <a:r>
              <a:rPr lang="es-VE" sz="1400" dirty="0" smtClean="0">
                <a:latin typeface="Comic Sans MS" pitchFamily="66" charset="0"/>
              </a:rPr>
              <a:t>.</a:t>
            </a:r>
          </a:p>
          <a:p>
            <a:r>
              <a:rPr lang="es-VE" sz="1400" b="1" dirty="0" smtClean="0">
                <a:latin typeface="Comic Sans MS" pitchFamily="66" charset="0"/>
              </a:rPr>
              <a:t>Metabólicas</a:t>
            </a:r>
            <a:r>
              <a:rPr lang="es-VE" sz="1400" dirty="0" smtClean="0">
                <a:latin typeface="Comic Sans MS" pitchFamily="66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73743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  <p:bldP spid="20" grpId="0"/>
      <p:bldP spid="21" grpId="0" animBg="1"/>
      <p:bldP spid="22" grpId="0" animBg="1"/>
      <p:bldP spid="24" grpId="0" animBg="1"/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lum bright="-16000" contrast="38000"/>
          </a:blip>
          <a:stretch>
            <a:fillRect/>
          </a:stretch>
        </p:blipFill>
        <p:spPr>
          <a:xfrm>
            <a:off x="107504" y="1220435"/>
            <a:ext cx="8808110" cy="4248472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4235094" y="5785847"/>
            <a:ext cx="468052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H. </a:t>
            </a:r>
            <a:r>
              <a:rPr lang="es-V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Tilg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A.Kaser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s-VE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obesity,and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metabolic</a:t>
            </a:r>
            <a:r>
              <a:rPr lang="es-VE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dysfunction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Journal of Clinical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Investigation 2011; 121:2126-32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7 CuadroTexto"/>
          <p:cNvSpPr txBox="1"/>
          <p:nvPr/>
        </p:nvSpPr>
        <p:spPr>
          <a:xfrm>
            <a:off x="6501700" y="6476629"/>
            <a:ext cx="26068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0" y="5455061"/>
            <a:ext cx="2987824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Fiaf</a:t>
            </a:r>
            <a:r>
              <a:rPr lang="en-US" sz="1100" dirty="0" smtClean="0">
                <a:latin typeface="Comic Sans MS" panose="030F0702030302020204" pitchFamily="66" charset="0"/>
              </a:rPr>
              <a:t>: factor </a:t>
            </a:r>
            <a:r>
              <a:rPr lang="en-US" sz="1100" dirty="0" err="1" smtClean="0">
                <a:latin typeface="Comic Sans MS" panose="030F0702030302020204" pitchFamily="66" charset="0"/>
              </a:rPr>
              <a:t>adiposo</a:t>
            </a:r>
            <a:r>
              <a:rPr lang="en-US" sz="1100" dirty="0" smtClean="0">
                <a:latin typeface="Comic Sans MS" panose="030F0702030302020204" pitchFamily="66" charset="0"/>
              </a:rPr>
              <a:t> </a:t>
            </a:r>
            <a:r>
              <a:rPr lang="en-US" sz="1100" dirty="0" err="1" smtClean="0">
                <a:latin typeface="Comic Sans MS" panose="030F0702030302020204" pitchFamily="66" charset="0"/>
              </a:rPr>
              <a:t>inducido</a:t>
            </a:r>
            <a:r>
              <a:rPr lang="en-US" sz="1100" dirty="0" smtClean="0">
                <a:latin typeface="Comic Sans MS" panose="030F0702030302020204" pitchFamily="66" charset="0"/>
              </a:rPr>
              <a:t> </a:t>
            </a:r>
            <a:r>
              <a:rPr lang="en-US" sz="1100" dirty="0" err="1" smtClean="0">
                <a:latin typeface="Comic Sans MS" panose="030F0702030302020204" pitchFamily="66" charset="0"/>
              </a:rPr>
              <a:t>por</a:t>
            </a:r>
            <a:r>
              <a:rPr lang="en-US" sz="1100" dirty="0" smtClean="0">
                <a:latin typeface="Comic Sans MS" panose="030F0702030302020204" pitchFamily="66" charset="0"/>
              </a:rPr>
              <a:t> </a:t>
            </a:r>
            <a:r>
              <a:rPr lang="en-US" sz="1100" dirty="0" err="1" smtClean="0">
                <a:latin typeface="Comic Sans MS" panose="030F0702030302020204" pitchFamily="66" charset="0"/>
              </a:rPr>
              <a:t>ayuno</a:t>
            </a:r>
            <a:r>
              <a:rPr lang="en-US" sz="1100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en-US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Glp2</a:t>
            </a:r>
            <a:r>
              <a:rPr lang="en-US" sz="1100" dirty="0" smtClean="0">
                <a:latin typeface="Comic Sans MS" panose="030F0702030302020204" pitchFamily="66" charset="0"/>
              </a:rPr>
              <a:t>: </a:t>
            </a:r>
            <a:r>
              <a:rPr lang="en-US" sz="1100" dirty="0" err="1" smtClean="0">
                <a:latin typeface="Comic Sans MS" panose="030F0702030302020204" pitchFamily="66" charset="0"/>
              </a:rPr>
              <a:t>péptido</a:t>
            </a:r>
            <a:r>
              <a:rPr lang="en-US" sz="1100" dirty="0" smtClean="0">
                <a:latin typeface="Comic Sans MS" panose="030F0702030302020204" pitchFamily="66" charset="0"/>
              </a:rPr>
              <a:t> </a:t>
            </a:r>
            <a:r>
              <a:rPr lang="en-US" sz="1100" dirty="0" err="1" smtClean="0">
                <a:latin typeface="Comic Sans MS" panose="030F0702030302020204" pitchFamily="66" charset="0"/>
              </a:rPr>
              <a:t>como</a:t>
            </a:r>
            <a:r>
              <a:rPr lang="en-US" sz="1100" dirty="0" smtClean="0">
                <a:latin typeface="Comic Sans MS" panose="030F0702030302020204" pitchFamily="66" charset="0"/>
              </a:rPr>
              <a:t> glucagon 2 </a:t>
            </a:r>
          </a:p>
          <a:p>
            <a:r>
              <a:rPr lang="es-VE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Gpr41/43</a:t>
            </a:r>
            <a:r>
              <a:rPr lang="es-VE" sz="1100" dirty="0" smtClean="0">
                <a:latin typeface="Comic Sans MS" panose="030F0702030302020204" pitchFamily="66" charset="0"/>
              </a:rPr>
              <a:t>: receptores acoplados a proteína </a:t>
            </a:r>
          </a:p>
          <a:p>
            <a:r>
              <a:rPr lang="es-VE" sz="1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Lpl</a:t>
            </a:r>
            <a:r>
              <a:rPr lang="es-VE" sz="1100" dirty="0">
                <a:latin typeface="Comic Sans MS" panose="030F0702030302020204" pitchFamily="66" charset="0"/>
              </a:rPr>
              <a:t>:</a:t>
            </a:r>
            <a:r>
              <a:rPr lang="es-VE" sz="1100" dirty="0" smtClean="0">
                <a:latin typeface="Comic Sans MS" panose="030F0702030302020204" pitchFamily="66" charset="0"/>
              </a:rPr>
              <a:t> lipoprotein lipasa; </a:t>
            </a:r>
          </a:p>
          <a:p>
            <a:r>
              <a:rPr lang="es-VE" sz="1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Pyy</a:t>
            </a:r>
            <a:r>
              <a:rPr lang="es-VE" sz="1100" dirty="0">
                <a:latin typeface="Comic Sans MS" panose="030F0702030302020204" pitchFamily="66" charset="0"/>
              </a:rPr>
              <a:t>:</a:t>
            </a:r>
            <a:r>
              <a:rPr lang="es-VE" sz="1100" dirty="0" smtClean="0">
                <a:latin typeface="Comic Sans MS" panose="030F0702030302020204" pitchFamily="66" charset="0"/>
              </a:rPr>
              <a:t> péptido </a:t>
            </a:r>
            <a:r>
              <a:rPr lang="es-VE" sz="1100" dirty="0">
                <a:latin typeface="Comic Sans MS" panose="030F0702030302020204" pitchFamily="66" charset="0"/>
              </a:rPr>
              <a:t>YY; </a:t>
            </a:r>
            <a:endParaRPr lang="es-VE" sz="1100" dirty="0" smtClean="0">
              <a:latin typeface="Comic Sans MS" panose="030F0702030302020204" pitchFamily="66" charset="0"/>
            </a:endParaRPr>
          </a:p>
          <a:p>
            <a:r>
              <a:rPr lang="es-VE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SCFA</a:t>
            </a:r>
            <a:r>
              <a:rPr lang="es-VE" sz="1100" dirty="0">
                <a:latin typeface="Comic Sans MS" panose="030F0702030302020204" pitchFamily="66" charset="0"/>
              </a:rPr>
              <a:t>:</a:t>
            </a:r>
            <a:r>
              <a:rPr lang="es-VE" sz="1100" dirty="0" smtClean="0">
                <a:latin typeface="Comic Sans MS" panose="030F0702030302020204" pitchFamily="66" charset="0"/>
              </a:rPr>
              <a:t> </a:t>
            </a:r>
            <a:r>
              <a:rPr lang="es-VE" sz="1100" dirty="0" err="1" smtClean="0">
                <a:latin typeface="Comic Sans MS" panose="030F0702030302020204" pitchFamily="66" charset="0"/>
              </a:rPr>
              <a:t>ac</a:t>
            </a:r>
            <a:r>
              <a:rPr lang="es-VE" sz="1100" dirty="0" smtClean="0">
                <a:latin typeface="Comic Sans MS" panose="030F0702030302020204" pitchFamily="66" charset="0"/>
              </a:rPr>
              <a:t>. graso cadena corta.</a:t>
            </a:r>
          </a:p>
          <a:p>
            <a:r>
              <a:rPr lang="es-VE" sz="1100" dirty="0" smtClean="0">
                <a:latin typeface="Comic Sans MS" panose="030F0702030302020204" pitchFamily="66" charset="0"/>
              </a:rPr>
              <a:t>AMPK: PK activada por AMP</a:t>
            </a:r>
            <a:endParaRPr lang="es-VE" sz="1100" dirty="0">
              <a:latin typeface="Comic Sans MS" panose="030F0702030302020204" pitchFamily="66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735796" y="216922"/>
            <a:ext cx="3672408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latin typeface="Comic Sans MS" panose="030F0702030302020204" pitchFamily="66" charset="0"/>
              </a:rPr>
              <a:t>Microbiota </a:t>
            </a:r>
            <a:r>
              <a:rPr lang="en-US" sz="2000" dirty="0" err="1" smtClean="0">
                <a:latin typeface="Comic Sans MS" panose="030F0702030302020204" pitchFamily="66" charset="0"/>
              </a:rPr>
              <a:t>regula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latin typeface="Comic Sans MS" panose="030F0702030302020204" pitchFamily="66" charset="0"/>
              </a:rPr>
              <a:t>f</a:t>
            </a:r>
            <a:r>
              <a:rPr lang="en-US" sz="2000" dirty="0" err="1" smtClean="0">
                <a:latin typeface="Comic Sans MS" panose="030F0702030302020204" pitchFamily="66" charset="0"/>
              </a:rPr>
              <a:t>unciones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latin typeface="Comic Sans MS" panose="030F0702030302020204" pitchFamily="66" charset="0"/>
              </a:rPr>
              <a:t>M</a:t>
            </a:r>
            <a:r>
              <a:rPr lang="en-US" sz="2000" dirty="0" err="1" smtClean="0">
                <a:latin typeface="Comic Sans MS" panose="030F0702030302020204" pitchFamily="66" charset="0"/>
              </a:rPr>
              <a:t>etabólicas</a:t>
            </a:r>
            <a:r>
              <a:rPr lang="en-US" sz="2000" dirty="0" smtClean="0">
                <a:latin typeface="Comic Sans MS" panose="030F0702030302020204" pitchFamily="66" charset="0"/>
              </a:rPr>
              <a:t> del </a:t>
            </a:r>
            <a:r>
              <a:rPr lang="en-US" sz="2000" dirty="0" err="1">
                <a:latin typeface="Comic Sans MS" panose="030F0702030302020204" pitchFamily="66" charset="0"/>
              </a:rPr>
              <a:t>H</a:t>
            </a:r>
            <a:r>
              <a:rPr lang="en-US" sz="2000" dirty="0" err="1" smtClean="0">
                <a:latin typeface="Comic Sans MS" panose="030F0702030302020204" pitchFamily="66" charset="0"/>
              </a:rPr>
              <a:t>ospedero</a:t>
            </a:r>
            <a:endParaRPr lang="en-US" sz="2000" dirty="0">
              <a:latin typeface="Comic Sans MS" panose="030F0702030302020204" pitchFamily="66" charset="0"/>
            </a:endParaRPr>
          </a:p>
        </p:txBody>
      </p:sp>
      <p:sp>
        <p:nvSpPr>
          <p:cNvPr id="8" name="6 CuadroTexto"/>
          <p:cNvSpPr txBox="1"/>
          <p:nvPr/>
        </p:nvSpPr>
        <p:spPr>
          <a:xfrm>
            <a:off x="197158" y="116632"/>
            <a:ext cx="663964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9" name="4 CuadroTexto"/>
          <p:cNvSpPr txBox="1"/>
          <p:nvPr/>
        </p:nvSpPr>
        <p:spPr>
          <a:xfrm>
            <a:off x="197159" y="500458"/>
            <a:ext cx="1062474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200" dirty="0" smtClean="0">
                <a:latin typeface="Comic Sans MS" pitchFamily="66" charset="0"/>
              </a:rPr>
              <a:t>Microbiota </a:t>
            </a:r>
          </a:p>
          <a:p>
            <a:r>
              <a:rPr lang="es-VE" sz="1200" dirty="0" smtClean="0">
                <a:latin typeface="Comic Sans MS" pitchFamily="66" charset="0"/>
              </a:rPr>
              <a:t>y </a:t>
            </a:r>
            <a:r>
              <a:rPr lang="es-VE" sz="1200" dirty="0" err="1" smtClean="0">
                <a:latin typeface="Comic Sans MS" pitchFamily="66" charset="0"/>
              </a:rPr>
              <a:t>Enf</a:t>
            </a:r>
            <a:r>
              <a:rPr lang="es-VE" sz="1200" dirty="0" smtClean="0">
                <a:latin typeface="Comic Sans MS" pitchFamily="66" charset="0"/>
              </a:rPr>
              <a:t>. </a:t>
            </a:r>
            <a:r>
              <a:rPr lang="es-VE" sz="1200" dirty="0" err="1" smtClean="0">
                <a:latin typeface="Comic Sans MS" pitchFamily="66" charset="0"/>
              </a:rPr>
              <a:t>Sist</a:t>
            </a:r>
            <a:r>
              <a:rPr lang="es-VE" sz="1200" dirty="0" smtClean="0">
                <a:latin typeface="Comic Sans MS" pitchFamily="66" charset="0"/>
              </a:rPr>
              <a:t>.</a:t>
            </a:r>
          </a:p>
          <a:p>
            <a:r>
              <a:rPr lang="es-VE" sz="1200" b="1" dirty="0" smtClean="0">
                <a:latin typeface="Comic Sans MS" pitchFamily="66" charset="0"/>
              </a:rPr>
              <a:t>Metabólicas</a:t>
            </a:r>
            <a:r>
              <a:rPr lang="es-VE" sz="1200" dirty="0" smtClean="0">
                <a:latin typeface="Comic Sans MS" pitchFamily="66" charset="0"/>
              </a:rPr>
              <a:t> </a:t>
            </a:r>
          </a:p>
        </p:txBody>
      </p:sp>
      <p:sp>
        <p:nvSpPr>
          <p:cNvPr id="3" name="Rectángulo 2"/>
          <p:cNvSpPr/>
          <p:nvPr/>
        </p:nvSpPr>
        <p:spPr>
          <a:xfrm>
            <a:off x="4007503" y="1220435"/>
            <a:ext cx="1008112" cy="276384"/>
          </a:xfrm>
          <a:prstGeom prst="rect">
            <a:avLst/>
          </a:prstGeom>
          <a:solidFill>
            <a:srgbClr val="F3D1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Rectángulo 9"/>
          <p:cNvSpPr/>
          <p:nvPr/>
        </p:nvSpPr>
        <p:spPr>
          <a:xfrm>
            <a:off x="6575354" y="1844824"/>
            <a:ext cx="1741062" cy="216024"/>
          </a:xfrm>
          <a:prstGeom prst="rect">
            <a:avLst/>
          </a:prstGeom>
          <a:solidFill>
            <a:srgbClr val="F3D1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Rectángulo 10"/>
          <p:cNvSpPr/>
          <p:nvPr/>
        </p:nvSpPr>
        <p:spPr>
          <a:xfrm>
            <a:off x="1259633" y="1292443"/>
            <a:ext cx="1368151" cy="192341"/>
          </a:xfrm>
          <a:prstGeom prst="rect">
            <a:avLst/>
          </a:prstGeom>
          <a:solidFill>
            <a:srgbClr val="F3D1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CuadroTexto 11"/>
          <p:cNvSpPr txBox="1"/>
          <p:nvPr/>
        </p:nvSpPr>
        <p:spPr>
          <a:xfrm>
            <a:off x="4045393" y="1203947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LUZ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7593837" y="1401090"/>
            <a:ext cx="11464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alterado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1320466" y="1185750"/>
            <a:ext cx="12602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</a:t>
            </a:r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olisacáridos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1493912" y="1844824"/>
            <a:ext cx="917848" cy="333201"/>
          </a:xfrm>
          <a:prstGeom prst="rect">
            <a:avLst/>
          </a:prstGeom>
          <a:solidFill>
            <a:srgbClr val="F3D1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CuadroTexto 17"/>
          <p:cNvSpPr txBox="1"/>
          <p:nvPr/>
        </p:nvSpPr>
        <p:spPr>
          <a:xfrm>
            <a:off x="1384587" y="1780411"/>
            <a:ext cx="1243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Normal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6804248" y="4180185"/>
            <a:ext cx="1265401" cy="562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CuadroTexto 18"/>
          <p:cNvSpPr txBox="1"/>
          <p:nvPr/>
        </p:nvSpPr>
        <p:spPr>
          <a:xfrm>
            <a:off x="6753042" y="4066300"/>
            <a:ext cx="2119491" cy="107721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marL="92075" indent="-92075">
              <a:buFont typeface="Arial" panose="020B0604020202020204" pitchFamily="34" charset="0"/>
              <a:buChar char="•"/>
            </a:pPr>
            <a:r>
              <a:rPr lang="es-VE" sz="1600" dirty="0" err="1" smtClean="0">
                <a:latin typeface="Comic Sans MS" panose="030F0702030302020204" pitchFamily="66" charset="0"/>
              </a:rPr>
              <a:t>Hiperfagia</a:t>
            </a:r>
            <a:endParaRPr lang="es-VE" sz="1600" dirty="0" smtClean="0">
              <a:latin typeface="Comic Sans MS" panose="030F0702030302020204" pitchFamily="66" charset="0"/>
            </a:endParaRPr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lang="es-VE" sz="1600" dirty="0" smtClean="0">
                <a:latin typeface="Comic Sans MS" panose="030F0702030302020204" pitchFamily="66" charset="0"/>
              </a:rPr>
              <a:t>Resistencia insulina</a:t>
            </a:r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lang="es-VE" sz="1600" dirty="0" smtClean="0">
                <a:latin typeface="Comic Sans MS" panose="030F0702030302020204" pitchFamily="66" charset="0"/>
              </a:rPr>
              <a:t>Obesidad</a:t>
            </a:r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lang="es-VE" sz="1600" dirty="0" smtClean="0">
                <a:latin typeface="Comic Sans MS" panose="030F0702030302020204" pitchFamily="66" charset="0"/>
              </a:rPr>
              <a:t>S. Metabólico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4250853" y="3249921"/>
            <a:ext cx="624938" cy="3723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1" name="CuadroTexto 20"/>
          <p:cNvSpPr txBox="1"/>
          <p:nvPr/>
        </p:nvSpPr>
        <p:spPr>
          <a:xfrm>
            <a:off x="4081321" y="3215219"/>
            <a:ext cx="9813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Disfunción </a:t>
            </a:r>
          </a:p>
          <a:p>
            <a:pPr algn="ctr"/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barrera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9" name="Rectángulo 28"/>
          <p:cNvSpPr/>
          <p:nvPr/>
        </p:nvSpPr>
        <p:spPr>
          <a:xfrm>
            <a:off x="5622288" y="3847010"/>
            <a:ext cx="953066" cy="1869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7" name="CuadroTexto 26"/>
          <p:cNvSpPr txBox="1"/>
          <p:nvPr/>
        </p:nvSpPr>
        <p:spPr>
          <a:xfrm>
            <a:off x="5519175" y="3789040"/>
            <a:ext cx="11592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Mus. estriado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0" name="Rectángulo 29"/>
          <p:cNvSpPr/>
          <p:nvPr/>
        </p:nvSpPr>
        <p:spPr>
          <a:xfrm>
            <a:off x="5939094" y="5019553"/>
            <a:ext cx="360040" cy="1407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8" name="CuadroTexto 27"/>
          <p:cNvSpPr txBox="1"/>
          <p:nvPr/>
        </p:nvSpPr>
        <p:spPr>
          <a:xfrm>
            <a:off x="5939094" y="4935261"/>
            <a:ext cx="6767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Hígado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1" name="Rectángulo 30"/>
          <p:cNvSpPr/>
          <p:nvPr/>
        </p:nvSpPr>
        <p:spPr>
          <a:xfrm>
            <a:off x="3707904" y="5048033"/>
            <a:ext cx="907003" cy="1811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3" name="CuadroTexto 22"/>
          <p:cNvSpPr txBox="1"/>
          <p:nvPr/>
        </p:nvSpPr>
        <p:spPr>
          <a:xfrm>
            <a:off x="3635896" y="4993431"/>
            <a:ext cx="10807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Macrófago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2" name="Rectángulo 31"/>
          <p:cNvSpPr/>
          <p:nvPr/>
        </p:nvSpPr>
        <p:spPr>
          <a:xfrm>
            <a:off x="2987824" y="4176771"/>
            <a:ext cx="921895" cy="2603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6" name="CuadroTexto 25"/>
          <p:cNvSpPr txBox="1"/>
          <p:nvPr/>
        </p:nvSpPr>
        <p:spPr>
          <a:xfrm>
            <a:off x="2873640" y="4148687"/>
            <a:ext cx="10502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Tej</a:t>
            </a:r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. adiposo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3" name="Rectángulo 32"/>
          <p:cNvSpPr/>
          <p:nvPr/>
        </p:nvSpPr>
        <p:spPr>
          <a:xfrm>
            <a:off x="1763688" y="4780682"/>
            <a:ext cx="432048" cy="2673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5" name="CuadroTexto 24"/>
          <p:cNvSpPr txBox="1"/>
          <p:nvPr/>
        </p:nvSpPr>
        <p:spPr>
          <a:xfrm>
            <a:off x="1594029" y="4656727"/>
            <a:ext cx="72006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Balance </a:t>
            </a:r>
          </a:p>
          <a:p>
            <a:r>
              <a:rPr lang="es-VE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energía</a:t>
            </a:r>
            <a:endParaRPr lang="es-VE" sz="1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4" name="Rectángulo 33"/>
          <p:cNvSpPr/>
          <p:nvPr/>
        </p:nvSpPr>
        <p:spPr>
          <a:xfrm>
            <a:off x="2945648" y="4742838"/>
            <a:ext cx="762256" cy="1924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4" name="CuadroTexto 23"/>
          <p:cNvSpPr txBox="1"/>
          <p:nvPr/>
        </p:nvSpPr>
        <p:spPr>
          <a:xfrm>
            <a:off x="2843808" y="4679558"/>
            <a:ext cx="95891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Inflamación</a:t>
            </a:r>
            <a:endParaRPr lang="es-VE" sz="1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6" name="Rectángulo 35"/>
          <p:cNvSpPr/>
          <p:nvPr/>
        </p:nvSpPr>
        <p:spPr>
          <a:xfrm>
            <a:off x="728396" y="4742838"/>
            <a:ext cx="332705" cy="2505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5" name="CuadroTexto 34"/>
          <p:cNvSpPr txBox="1"/>
          <p:nvPr/>
        </p:nvSpPr>
        <p:spPr>
          <a:xfrm>
            <a:off x="620677" y="4700673"/>
            <a:ext cx="4379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PYY</a:t>
            </a:r>
            <a:endParaRPr lang="es-VE" sz="1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9" name="Rectángulo 38"/>
          <p:cNvSpPr/>
          <p:nvPr/>
        </p:nvSpPr>
        <p:spPr>
          <a:xfrm>
            <a:off x="5958283" y="4718324"/>
            <a:ext cx="360040" cy="124716"/>
          </a:xfrm>
          <a:prstGeom prst="rect">
            <a:avLst/>
          </a:prstGeom>
          <a:solidFill>
            <a:srgbClr val="D164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0" name="Rectángulo 39"/>
          <p:cNvSpPr/>
          <p:nvPr/>
        </p:nvSpPr>
        <p:spPr>
          <a:xfrm>
            <a:off x="6012160" y="4168380"/>
            <a:ext cx="360040" cy="124716"/>
          </a:xfrm>
          <a:prstGeom prst="rect">
            <a:avLst/>
          </a:prstGeom>
          <a:solidFill>
            <a:srgbClr val="EDBA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7" name="CuadroTexto 36"/>
          <p:cNvSpPr txBox="1"/>
          <p:nvPr/>
        </p:nvSpPr>
        <p:spPr>
          <a:xfrm>
            <a:off x="5951627" y="4100724"/>
            <a:ext cx="6078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AMPK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8" name="CuadroTexto 37"/>
          <p:cNvSpPr txBox="1"/>
          <p:nvPr/>
        </p:nvSpPr>
        <p:spPr>
          <a:xfrm>
            <a:off x="5857444" y="4656309"/>
            <a:ext cx="6078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AMPK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1" name="CuadroTexto 40"/>
          <p:cNvSpPr txBox="1"/>
          <p:nvPr/>
        </p:nvSpPr>
        <p:spPr>
          <a:xfrm>
            <a:off x="3275856" y="3716205"/>
            <a:ext cx="4122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LPL</a:t>
            </a:r>
            <a:endParaRPr lang="es-VE" sz="1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2" name="CuadroTexto 41"/>
          <p:cNvSpPr txBox="1"/>
          <p:nvPr/>
        </p:nvSpPr>
        <p:spPr>
          <a:xfrm>
            <a:off x="3270120" y="2591326"/>
            <a:ext cx="5341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FIAF</a:t>
            </a:r>
            <a:endParaRPr lang="es-VE" sz="1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3" name="CuadroTexto 42"/>
          <p:cNvSpPr txBox="1"/>
          <p:nvPr/>
        </p:nvSpPr>
        <p:spPr>
          <a:xfrm>
            <a:off x="3240586" y="3167390"/>
            <a:ext cx="5341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FIAF</a:t>
            </a:r>
            <a:endParaRPr lang="es-VE" sz="1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4" name="Elipse 43"/>
          <p:cNvSpPr/>
          <p:nvPr/>
        </p:nvSpPr>
        <p:spPr>
          <a:xfrm>
            <a:off x="6192180" y="2996952"/>
            <a:ext cx="756084" cy="400068"/>
          </a:xfrm>
          <a:prstGeom prst="ellipse">
            <a:avLst/>
          </a:prstGeom>
          <a:solidFill>
            <a:srgbClr val="F0C3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5" name="CuadroTexto 44"/>
          <p:cNvSpPr txBox="1"/>
          <p:nvPr/>
        </p:nvSpPr>
        <p:spPr>
          <a:xfrm>
            <a:off x="4306802" y="3933056"/>
            <a:ext cx="5180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GLP2</a:t>
            </a:r>
            <a:endParaRPr lang="es-VE" sz="1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6" name="CuadroTexto 45"/>
          <p:cNvSpPr txBox="1"/>
          <p:nvPr/>
        </p:nvSpPr>
        <p:spPr>
          <a:xfrm>
            <a:off x="3739172" y="4424829"/>
            <a:ext cx="5325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TLR4</a:t>
            </a:r>
            <a:endParaRPr lang="es-VE" sz="1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7" name="CuadroTexto 46"/>
          <p:cNvSpPr txBox="1"/>
          <p:nvPr/>
        </p:nvSpPr>
        <p:spPr>
          <a:xfrm>
            <a:off x="6588749" y="2752860"/>
            <a:ext cx="5325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TLR5</a:t>
            </a:r>
            <a:endParaRPr lang="es-VE" sz="1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8962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971600" y="1026033"/>
            <a:ext cx="7543092" cy="5324535"/>
          </a:xfrm>
          <a:prstGeom prst="rect">
            <a:avLst/>
          </a:prstGeom>
          <a:solidFill>
            <a:srgbClr val="FEF2E8"/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El microbiota </a:t>
            </a:r>
            <a:r>
              <a:rPr lang="en-US" dirty="0" err="1" smtClean="0">
                <a:latin typeface="Comic Sans MS" panose="030F0702030302020204" pitchFamily="66" charset="0"/>
              </a:rPr>
              <a:t>controla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fisiología</a:t>
            </a:r>
            <a:r>
              <a:rPr lang="en-US" dirty="0" smtClean="0">
                <a:latin typeface="Comic Sans MS" panose="030F0702030302020204" pitchFamily="66" charset="0"/>
              </a:rPr>
              <a:t> del </a:t>
            </a:r>
            <a:r>
              <a:rPr lang="en-US" dirty="0" err="1" smtClean="0">
                <a:latin typeface="Comic Sans MS" panose="030F0702030302020204" pitchFamily="66" charset="0"/>
              </a:rPr>
              <a:t>hospedero</a:t>
            </a:r>
            <a:r>
              <a:rPr lang="en-US" dirty="0" smtClean="0">
                <a:latin typeface="Comic Sans MS" panose="030F0702030302020204" pitchFamily="66" charset="0"/>
              </a:rPr>
              <a:t> a </a:t>
            </a:r>
            <a:r>
              <a:rPr lang="en-US" dirty="0" err="1" smtClean="0">
                <a:latin typeface="Comic Sans MS" panose="030F0702030302020204" pitchFamily="66" charset="0"/>
              </a:rPr>
              <a:t>múltiples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niveles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  <a:p>
            <a:endParaRPr lang="en-US" sz="800" dirty="0">
              <a:latin typeface="Comic Sans MS" panose="030F0702030302020204" pitchFamily="66" charset="0"/>
            </a:endParaRP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Comic Sans MS" panose="030F0702030302020204" pitchFamily="66" charset="0"/>
              </a:rPr>
              <a:t>Productos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metabólicos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microbianos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como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latin typeface="Comic Sans MS" panose="030F0702030302020204" pitchFamily="66" charset="0"/>
              </a:rPr>
              <a:t>SCFAs</a:t>
            </a:r>
            <a:r>
              <a:rPr lang="en-US" dirty="0" smtClean="0">
                <a:latin typeface="Comic Sans MS" panose="030F0702030302020204" pitchFamily="66" charset="0"/>
              </a:rPr>
              <a:t> se </a:t>
            </a:r>
            <a:r>
              <a:rPr lang="en-US" dirty="0" err="1" smtClean="0">
                <a:latin typeface="Comic Sans MS" panose="030F0702030302020204" pitchFamily="66" charset="0"/>
              </a:rPr>
              <a:t>enlazan</a:t>
            </a:r>
            <a:r>
              <a:rPr lang="en-US" dirty="0" smtClean="0">
                <a:latin typeface="Comic Sans MS" panose="030F0702030302020204" pitchFamily="66" charset="0"/>
              </a:rPr>
              <a:t> a </a:t>
            </a:r>
            <a:r>
              <a:rPr lang="en-US" b="1" dirty="0">
                <a:latin typeface="Comic Sans MS" panose="030F0702030302020204" pitchFamily="66" charset="0"/>
              </a:rPr>
              <a:t>GPCRs </a:t>
            </a:r>
            <a:r>
              <a:rPr lang="en-US" dirty="0" err="1" smtClean="0">
                <a:latin typeface="Comic Sans MS" panose="030F0702030302020204" pitchFamily="66" charset="0"/>
              </a:rPr>
              <a:t>sobre</a:t>
            </a:r>
            <a:r>
              <a:rPr lang="en-US" dirty="0" smtClean="0">
                <a:latin typeface="Comic Sans MS" panose="030F0702030302020204" pitchFamily="66" charset="0"/>
              </a:rPr>
              <a:t> enterocitos (GPR41 a y GPR43</a:t>
            </a:r>
            <a:r>
              <a:rPr lang="en-US" dirty="0">
                <a:latin typeface="Comic Sans MS" panose="030F0702030302020204" pitchFamily="66" charset="0"/>
              </a:rPr>
              <a:t>) </a:t>
            </a:r>
            <a:r>
              <a:rPr lang="en-US" dirty="0" smtClean="0">
                <a:latin typeface="Comic Sans MS" panose="030F0702030302020204" pitchFamily="66" charset="0"/>
              </a:rPr>
              <a:t>para </a:t>
            </a:r>
            <a:r>
              <a:rPr lang="en-US" dirty="0" err="1" smtClean="0">
                <a:latin typeface="Comic Sans MS" panose="030F0702030302020204" pitchFamily="66" charset="0"/>
              </a:rPr>
              <a:t>controlar</a:t>
            </a:r>
            <a:r>
              <a:rPr lang="en-US" dirty="0" smtClean="0">
                <a:latin typeface="Comic Sans MS" panose="030F0702030302020204" pitchFamily="66" charset="0"/>
              </a:rPr>
              <a:t> balance de </a:t>
            </a:r>
            <a:r>
              <a:rPr lang="en-US" dirty="0" err="1" smtClean="0">
                <a:latin typeface="Comic Sans MS" panose="030F0702030302020204" pitchFamily="66" charset="0"/>
              </a:rPr>
              <a:t>energía</a:t>
            </a:r>
            <a:r>
              <a:rPr lang="en-US" dirty="0" smtClean="0"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latin typeface="Comic Sans MS" panose="030F0702030302020204" pitchFamily="66" charset="0"/>
              </a:rPr>
              <a:t>parcialmente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vía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latin typeface="Comic Sans MS" panose="030F0702030302020204" pitchFamily="66" charset="0"/>
              </a:rPr>
              <a:t>PYY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hormona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derivada</a:t>
            </a:r>
            <a:r>
              <a:rPr lang="en-US" dirty="0" smtClean="0">
                <a:latin typeface="Comic Sans MS" panose="030F0702030302020204" pitchFamily="66" charset="0"/>
              </a:rPr>
              <a:t> del </a:t>
            </a:r>
            <a:r>
              <a:rPr lang="en-US" dirty="0" err="1" smtClean="0">
                <a:latin typeface="Comic Sans MS" panose="030F0702030302020204" pitchFamily="66" charset="0"/>
              </a:rPr>
              <a:t>intestino</a:t>
            </a:r>
            <a:r>
              <a:rPr lang="en-US" dirty="0" smtClean="0">
                <a:latin typeface="Comic Sans MS" panose="030F0702030302020204" pitchFamily="66" charset="0"/>
              </a:rPr>
              <a:t>, y </a:t>
            </a:r>
            <a:r>
              <a:rPr lang="en-US" dirty="0" err="1" smtClean="0">
                <a:latin typeface="Comic Sans MS" panose="030F0702030302020204" pitchFamily="66" charset="0"/>
              </a:rPr>
              <a:t>también</a:t>
            </a:r>
            <a:r>
              <a:rPr lang="en-US" dirty="0" smtClean="0">
                <a:latin typeface="Comic Sans MS" panose="030F0702030302020204" pitchFamily="66" charset="0"/>
              </a:rPr>
              <a:t> para </a:t>
            </a:r>
            <a:r>
              <a:rPr lang="en-US" dirty="0" err="1" smtClean="0">
                <a:latin typeface="Comic Sans MS" panose="030F0702030302020204" pitchFamily="66" charset="0"/>
              </a:rPr>
              <a:t>controlar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respuesta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inflamatoria</a:t>
            </a:r>
            <a:r>
              <a:rPr lang="en-US" dirty="0" smtClean="0">
                <a:latin typeface="Comic Sans MS" panose="030F0702030302020204" pitchFamily="66" charset="0"/>
              </a:rPr>
              <a:t> del </a:t>
            </a:r>
            <a:r>
              <a:rPr lang="en-US" dirty="0" err="1" smtClean="0">
                <a:latin typeface="Comic Sans MS" panose="030F0702030302020204" pitchFamily="66" charset="0"/>
              </a:rPr>
              <a:t>hospedero</a:t>
            </a:r>
            <a:r>
              <a:rPr lang="en-US" dirty="0" smtClean="0">
                <a:latin typeface="Comic Sans MS" panose="030F0702030302020204" pitchFamily="66" charset="0"/>
              </a:rPr>
              <a:t>.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endParaRPr lang="en-US" sz="800" dirty="0">
              <a:latin typeface="Comic Sans MS" panose="030F0702030302020204" pitchFamily="66" charset="0"/>
            </a:endParaRP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Comic Sans MS" panose="030F0702030302020204" pitchFamily="66" charset="0"/>
              </a:rPr>
              <a:t>Activación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b="1" dirty="0" smtClean="0">
                <a:latin typeface="Comic Sans MS" panose="030F0702030302020204" pitchFamily="66" charset="0"/>
              </a:rPr>
              <a:t>TLR5 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latin typeface="Comic Sans MS" panose="030F0702030302020204" pitchFamily="66" charset="0"/>
              </a:rPr>
              <a:t>flagelina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presumiblemente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sobre</a:t>
            </a:r>
            <a:r>
              <a:rPr lang="en-US" dirty="0" smtClean="0">
                <a:latin typeface="Comic Sans MS" panose="030F0702030302020204" pitchFamily="66" charset="0"/>
              </a:rPr>
              <a:t> c. </a:t>
            </a:r>
            <a:r>
              <a:rPr lang="en-US" dirty="0" err="1" smtClean="0">
                <a:latin typeface="Comic Sans MS" panose="030F0702030302020204" pitchFamily="66" charset="0"/>
              </a:rPr>
              <a:t>epiteliales</a:t>
            </a:r>
            <a:r>
              <a:rPr lang="en-US" dirty="0" smtClean="0">
                <a:latin typeface="Comic Sans MS" panose="030F0702030302020204" pitchFamily="66" charset="0"/>
              </a:rPr>
              <a:t> o </a:t>
            </a:r>
            <a:r>
              <a:rPr lang="en-US" dirty="0" err="1" smtClean="0">
                <a:latin typeface="Comic Sans MS" panose="030F0702030302020204" pitchFamily="66" charset="0"/>
              </a:rPr>
              <a:t>mieloides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afecta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profundamente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composición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estructural</a:t>
            </a:r>
            <a:r>
              <a:rPr lang="en-US" b="1" dirty="0" smtClean="0">
                <a:latin typeface="Comic Sans MS" panose="030F0702030302020204" pitchFamily="66" charset="0"/>
              </a:rPr>
              <a:t> del microbiota</a:t>
            </a:r>
            <a:r>
              <a:rPr lang="en-US" dirty="0" smtClean="0">
                <a:latin typeface="Comic Sans MS" panose="030F0702030302020204" pitchFamily="66" charset="0"/>
              </a:rPr>
              <a:t>, lo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a </a:t>
            </a:r>
            <a:r>
              <a:rPr lang="en-US" dirty="0" err="1" smtClean="0">
                <a:latin typeface="Comic Sans MS" panose="030F0702030302020204" pitchFamily="66" charset="0"/>
              </a:rPr>
              <a:t>su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vez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regula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apetito</a:t>
            </a:r>
            <a:r>
              <a:rPr lang="en-US" b="1" dirty="0" smtClean="0">
                <a:latin typeface="Comic Sans MS" panose="030F0702030302020204" pitchFamily="66" charset="0"/>
              </a:rPr>
              <a:t>, </a:t>
            </a:r>
            <a:r>
              <a:rPr lang="en-US" b="1" dirty="0" err="1" smtClean="0">
                <a:latin typeface="Comic Sans MS" panose="030F0702030302020204" pitchFamily="66" charset="0"/>
              </a:rPr>
              <a:t>ganancia</a:t>
            </a:r>
            <a:r>
              <a:rPr lang="en-US" b="1" dirty="0" smtClean="0">
                <a:latin typeface="Comic Sans MS" panose="030F0702030302020204" pitchFamily="66" charset="0"/>
              </a:rPr>
              <a:t> de peso y </a:t>
            </a:r>
            <a:r>
              <a:rPr lang="en-US" b="1" dirty="0" err="1" smtClean="0">
                <a:latin typeface="Comic Sans MS" panose="030F0702030302020204" pitchFamily="66" charset="0"/>
              </a:rPr>
              <a:t>sensibilidad</a:t>
            </a:r>
            <a:r>
              <a:rPr lang="en-US" b="1" dirty="0" smtClean="0">
                <a:latin typeface="Comic Sans MS" panose="030F0702030302020204" pitchFamily="66" charset="0"/>
              </a:rPr>
              <a:t> a </a:t>
            </a:r>
            <a:r>
              <a:rPr lang="en-US" b="1" dirty="0" err="1" smtClean="0">
                <a:latin typeface="Comic Sans MS" panose="030F0702030302020204" pitchFamily="66" charset="0"/>
              </a:rPr>
              <a:t>insulina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mecanismos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desconocidos</a:t>
            </a:r>
            <a:r>
              <a:rPr lang="en-US" dirty="0">
                <a:latin typeface="Comic Sans MS" panose="030F0702030302020204" pitchFamily="66" charset="0"/>
              </a:rPr>
              <a:t>.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endParaRPr lang="en-US" dirty="0" smtClean="0">
              <a:latin typeface="Comic Sans MS" panose="030F0702030302020204" pitchFamily="66" charset="0"/>
            </a:endParaRP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Señales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microbianas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también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regulan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liberación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de </a:t>
            </a:r>
            <a:r>
              <a:rPr lang="en-US" b="1" dirty="0" smtClean="0">
                <a:latin typeface="Comic Sans MS" panose="030F0702030302020204" pitchFamily="66" charset="0"/>
              </a:rPr>
              <a:t>FIAF</a:t>
            </a:r>
            <a:r>
              <a:rPr lang="en-US" dirty="0" smtClean="0">
                <a:latin typeface="Comic Sans MS" panose="030F0702030302020204" pitchFamily="66" charset="0"/>
              </a:rPr>
              <a:t> de c. </a:t>
            </a:r>
            <a:r>
              <a:rPr lang="en-US" dirty="0" err="1" smtClean="0">
                <a:latin typeface="Comic Sans MS" panose="030F0702030302020204" pitchFamily="66" charset="0"/>
              </a:rPr>
              <a:t>epiteliales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intest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  <a:r>
              <a:rPr lang="en-US" b="1" dirty="0" smtClean="0">
                <a:latin typeface="Comic Sans MS" panose="030F0702030302020204" pitchFamily="66" charset="0"/>
              </a:rPr>
              <a:t>FIAF </a:t>
            </a:r>
            <a:r>
              <a:rPr lang="en-US" b="1" dirty="0" err="1" smtClean="0">
                <a:latin typeface="Comic Sans MS" panose="030F0702030302020204" pitchFamily="66" charset="0"/>
              </a:rPr>
              <a:t>actúa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sobre</a:t>
            </a:r>
            <a:r>
              <a:rPr lang="en-US" b="1" dirty="0" smtClean="0">
                <a:latin typeface="Comic Sans MS" panose="030F0702030302020204" pitchFamily="66" charset="0"/>
              </a:rPr>
              <a:t> LPL </a:t>
            </a:r>
            <a:r>
              <a:rPr lang="en-US" dirty="0" smtClean="0">
                <a:latin typeface="Comic Sans MS" panose="030F0702030302020204" pitchFamily="66" charset="0"/>
              </a:rPr>
              <a:t>y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tanto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regula</a:t>
            </a:r>
            <a:r>
              <a:rPr lang="en-US" b="1" dirty="0" smtClean="0">
                <a:latin typeface="Comic Sans MS" panose="030F0702030302020204" pitchFamily="66" charset="0"/>
              </a:rPr>
              <a:t> la </a:t>
            </a:r>
            <a:r>
              <a:rPr lang="en-US" b="1" dirty="0" err="1" smtClean="0">
                <a:latin typeface="Comic Sans MS" panose="030F0702030302020204" pitchFamily="66" charset="0"/>
              </a:rPr>
              <a:t>cantidad</a:t>
            </a:r>
            <a:r>
              <a:rPr lang="en-US" b="1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energía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en el </a:t>
            </a:r>
            <a:r>
              <a:rPr lang="en-US" dirty="0" err="1" smtClean="0">
                <a:latin typeface="Comic Sans MS" panose="030F0702030302020204" pitchFamily="66" charset="0"/>
              </a:rPr>
              <a:t>hígado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</a:rPr>
              <a:t>músculo</a:t>
            </a:r>
            <a:r>
              <a:rPr lang="en-US" dirty="0" smtClean="0">
                <a:latin typeface="Comic Sans MS" panose="030F0702030302020204" pitchFamily="66" charset="0"/>
              </a:rPr>
              <a:t> a </a:t>
            </a:r>
            <a:r>
              <a:rPr lang="en-US" dirty="0" err="1" smtClean="0">
                <a:latin typeface="Comic Sans MS" panose="030F0702030302020204" pitchFamily="66" charset="0"/>
              </a:rPr>
              <a:t>través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b="1" dirty="0" smtClean="0">
                <a:latin typeface="Comic Sans MS" panose="030F0702030302020204" pitchFamily="66" charset="0"/>
              </a:rPr>
              <a:t>fosforilación de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AMPK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  <a:r>
              <a:rPr lang="en-US" b="1" dirty="0" smtClean="0">
                <a:latin typeface="Comic Sans MS" panose="030F0702030302020204" pitchFamily="66" charset="0"/>
              </a:rPr>
              <a:t>GLP2 </a:t>
            </a:r>
            <a:r>
              <a:rPr lang="en-US" dirty="0" err="1" smtClean="0">
                <a:latin typeface="Comic Sans MS" panose="030F0702030302020204" pitchFamily="66" charset="0"/>
              </a:rPr>
              <a:t>determina</a:t>
            </a:r>
            <a:r>
              <a:rPr lang="en-US" dirty="0" smtClean="0">
                <a:latin typeface="Comic Sans MS" panose="030F0702030302020204" pitchFamily="66" charset="0"/>
              </a:rPr>
              <a:t> la </a:t>
            </a:r>
            <a:r>
              <a:rPr lang="en-US" dirty="0" err="1" smtClean="0">
                <a:latin typeface="Comic Sans MS" panose="030F0702030302020204" pitchFamily="66" charset="0"/>
              </a:rPr>
              <a:t>función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barrera</a:t>
            </a:r>
            <a:r>
              <a:rPr lang="en-US" dirty="0" smtClean="0">
                <a:latin typeface="Comic Sans MS" panose="030F0702030302020204" pitchFamily="66" charset="0"/>
              </a:rPr>
              <a:t>, y </a:t>
            </a:r>
            <a:r>
              <a:rPr lang="en-US" dirty="0" err="1" smtClean="0">
                <a:latin typeface="Comic Sans MS" panose="030F0702030302020204" pitchFamily="66" charset="0"/>
              </a:rPr>
              <a:t>una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barrera</a:t>
            </a:r>
            <a:r>
              <a:rPr lang="en-US" dirty="0" smtClean="0">
                <a:latin typeface="Comic Sans MS" panose="030F0702030302020204" pitchFamily="66" charset="0"/>
              </a:rPr>
              <a:t> permeable </a:t>
            </a:r>
            <a:r>
              <a:rPr lang="en-US" dirty="0" err="1" smtClean="0">
                <a:latin typeface="Comic Sans MS" panose="030F0702030302020204" pitchFamily="66" charset="0"/>
              </a:rPr>
              <a:t>lleva</a:t>
            </a:r>
            <a:r>
              <a:rPr lang="en-US" dirty="0" smtClean="0">
                <a:latin typeface="Comic Sans MS" panose="030F0702030302020204" pitchFamily="66" charset="0"/>
              </a:rPr>
              <a:t> a </a:t>
            </a:r>
            <a:r>
              <a:rPr lang="en-US" dirty="0" err="1" smtClean="0">
                <a:latin typeface="Comic Sans MS" panose="030F0702030302020204" pitchFamily="66" charset="0"/>
              </a:rPr>
              <a:t>exposición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</a:rPr>
              <a:t>activación</a:t>
            </a:r>
            <a:r>
              <a:rPr lang="en-US" dirty="0" smtClean="0">
                <a:latin typeface="Comic Sans MS" panose="030F0702030302020204" pitchFamily="66" charset="0"/>
              </a:rPr>
              <a:t> de c. </a:t>
            </a:r>
            <a:r>
              <a:rPr lang="en-US" dirty="0" err="1" smtClean="0">
                <a:latin typeface="Comic Sans MS" panose="030F0702030302020204" pitchFamily="66" charset="0"/>
              </a:rPr>
              <a:t>mieloides</a:t>
            </a:r>
            <a:r>
              <a:rPr lang="en-US" dirty="0" smtClean="0">
                <a:latin typeface="Comic Sans MS" panose="030F0702030302020204" pitchFamily="66" charset="0"/>
              </a:rPr>
              <a:t> en </a:t>
            </a:r>
            <a:r>
              <a:rPr lang="en-US" dirty="0" err="1" smtClean="0">
                <a:latin typeface="Comic Sans MS" panose="030F0702030302020204" pitchFamily="66" charset="0"/>
              </a:rPr>
              <a:t>respuesta</a:t>
            </a:r>
            <a:r>
              <a:rPr lang="en-US" dirty="0" smtClean="0">
                <a:latin typeface="Comic Sans MS" panose="030F0702030302020204" pitchFamily="66" charset="0"/>
              </a:rPr>
              <a:t> a </a:t>
            </a:r>
            <a:r>
              <a:rPr lang="en-US" dirty="0" err="1" smtClean="0">
                <a:latin typeface="Comic Sans MS" panose="030F0702030302020204" pitchFamily="66" charset="0"/>
              </a:rPr>
              <a:t>señales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microbianas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como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endotoxina</a:t>
            </a:r>
            <a:r>
              <a:rPr lang="en-US" dirty="0" smtClean="0">
                <a:latin typeface="Comic Sans MS" panose="030F0702030302020204" pitchFamily="66" charset="0"/>
              </a:rPr>
              <a:t> ligando para </a:t>
            </a:r>
            <a:r>
              <a:rPr lang="en-US" b="1" dirty="0" smtClean="0">
                <a:latin typeface="Comic Sans MS" panose="030F0702030302020204" pitchFamily="66" charset="0"/>
              </a:rPr>
              <a:t>TLR4</a:t>
            </a:r>
            <a:endParaRPr lang="es-VE" b="1" dirty="0" smtClean="0">
              <a:latin typeface="Comic Sans MS" panose="030F0702030302020204" pitchFamily="66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60354" y="6422256"/>
            <a:ext cx="422361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H. </a:t>
            </a:r>
            <a:r>
              <a:rPr lang="es-V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Tilg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A.Kaser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s-VE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obesity,and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metabolic</a:t>
            </a:r>
            <a:r>
              <a:rPr lang="es-VE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dysfun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ction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Journal of Clinical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Investigation 2011; 121:2126-32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7 CuadroTexto"/>
          <p:cNvSpPr txBox="1"/>
          <p:nvPr/>
        </p:nvSpPr>
        <p:spPr>
          <a:xfrm>
            <a:off x="6501700" y="6476629"/>
            <a:ext cx="26068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735796" y="216922"/>
            <a:ext cx="3672408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latin typeface="Comic Sans MS" panose="030F0702030302020204" pitchFamily="66" charset="0"/>
              </a:rPr>
              <a:t>Microbiota </a:t>
            </a:r>
            <a:r>
              <a:rPr lang="en-US" sz="2000" dirty="0" err="1" smtClean="0">
                <a:latin typeface="Comic Sans MS" panose="030F0702030302020204" pitchFamily="66" charset="0"/>
              </a:rPr>
              <a:t>regula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latin typeface="Comic Sans MS" panose="030F0702030302020204" pitchFamily="66" charset="0"/>
              </a:rPr>
              <a:t>f</a:t>
            </a:r>
            <a:r>
              <a:rPr lang="en-US" sz="2000" dirty="0" err="1" smtClean="0">
                <a:latin typeface="Comic Sans MS" panose="030F0702030302020204" pitchFamily="66" charset="0"/>
              </a:rPr>
              <a:t>unciones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latin typeface="Comic Sans MS" panose="030F0702030302020204" pitchFamily="66" charset="0"/>
              </a:rPr>
              <a:t>M</a:t>
            </a:r>
            <a:r>
              <a:rPr lang="en-US" sz="2000" dirty="0" err="1" smtClean="0">
                <a:latin typeface="Comic Sans MS" panose="030F0702030302020204" pitchFamily="66" charset="0"/>
              </a:rPr>
              <a:t>etabólicas</a:t>
            </a:r>
            <a:r>
              <a:rPr lang="en-US" sz="2000" dirty="0" smtClean="0">
                <a:latin typeface="Comic Sans MS" panose="030F0702030302020204" pitchFamily="66" charset="0"/>
              </a:rPr>
              <a:t> del </a:t>
            </a:r>
            <a:r>
              <a:rPr lang="en-US" sz="2000" dirty="0" err="1">
                <a:latin typeface="Comic Sans MS" panose="030F0702030302020204" pitchFamily="66" charset="0"/>
              </a:rPr>
              <a:t>H</a:t>
            </a:r>
            <a:r>
              <a:rPr lang="en-US" sz="2000" dirty="0" err="1" smtClean="0">
                <a:latin typeface="Comic Sans MS" panose="030F0702030302020204" pitchFamily="66" charset="0"/>
              </a:rPr>
              <a:t>ospedero</a:t>
            </a:r>
            <a:endParaRPr lang="en-US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6846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7 CuadroTexto"/>
          <p:cNvSpPr txBox="1"/>
          <p:nvPr/>
        </p:nvSpPr>
        <p:spPr>
          <a:xfrm>
            <a:off x="6501700" y="6476629"/>
            <a:ext cx="26068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735796" y="365117"/>
            <a:ext cx="3672408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latin typeface="Comic Sans MS" panose="030F0702030302020204" pitchFamily="66" charset="0"/>
              </a:rPr>
              <a:t>A. </a:t>
            </a:r>
            <a:r>
              <a:rPr lang="en-US" sz="2000" dirty="0" err="1" smtClean="0">
                <a:latin typeface="Comic Sans MS" panose="030F0702030302020204" pitchFamily="66" charset="0"/>
              </a:rPr>
              <a:t>Muciniphila</a:t>
            </a:r>
            <a:r>
              <a:rPr lang="en-US" sz="2000" dirty="0" smtClean="0">
                <a:latin typeface="Comic Sans MS" panose="030F0702030302020204" pitchFamily="66" charset="0"/>
              </a:rPr>
              <a:t> y </a:t>
            </a:r>
            <a:r>
              <a:rPr lang="en-US" sz="2000" dirty="0" err="1" smtClean="0">
                <a:latin typeface="Comic Sans MS" panose="030F0702030302020204" pitchFamily="66" charset="0"/>
              </a:rPr>
              <a:t>alteraciones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metabólicas</a:t>
            </a:r>
            <a:endParaRPr lang="en-US" sz="2000" dirty="0">
              <a:latin typeface="Comic Sans MS" panose="030F0702030302020204" pitchFamily="66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8104" y="1484784"/>
            <a:ext cx="4807792" cy="4226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54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7 CuadroTexto"/>
          <p:cNvSpPr txBox="1"/>
          <p:nvPr/>
        </p:nvSpPr>
        <p:spPr>
          <a:xfrm>
            <a:off x="6501700" y="6476629"/>
            <a:ext cx="26068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735796" y="393637"/>
            <a:ext cx="3672408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latin typeface="Comic Sans MS" panose="030F0702030302020204" pitchFamily="66" charset="0"/>
              </a:rPr>
              <a:t>A. </a:t>
            </a:r>
            <a:r>
              <a:rPr lang="en-US" sz="2000" dirty="0" err="1" smtClean="0">
                <a:latin typeface="Comic Sans MS" panose="030F0702030302020204" pitchFamily="66" charset="0"/>
              </a:rPr>
              <a:t>Muciniphila</a:t>
            </a:r>
            <a:r>
              <a:rPr lang="en-US" sz="2000" dirty="0" smtClean="0">
                <a:latin typeface="Comic Sans MS" panose="030F0702030302020204" pitchFamily="66" charset="0"/>
              </a:rPr>
              <a:t> y </a:t>
            </a:r>
            <a:r>
              <a:rPr lang="en-US" sz="2000" dirty="0" err="1" smtClean="0">
                <a:latin typeface="Comic Sans MS" panose="030F0702030302020204" pitchFamily="66" charset="0"/>
              </a:rPr>
              <a:t>alteraciones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metabólicas</a:t>
            </a:r>
            <a:endParaRPr lang="en-US" sz="2000" dirty="0">
              <a:latin typeface="Comic Sans MS" panose="030F0702030302020204" pitchFamily="66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7390" y="1196752"/>
            <a:ext cx="5189220" cy="5184648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179512" y="609190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PD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Cani1, WM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de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Vos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Next-Generation Beneficial Microbes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The Case of </a:t>
            </a:r>
            <a:r>
              <a:rPr lang="en-US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Akkermansia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Muciniphila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Frontiers in microbiology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doi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10.3389/fmicb.2017.01765</a:t>
            </a:r>
          </a:p>
        </p:txBody>
      </p:sp>
    </p:spTree>
    <p:extLst>
      <p:ext uri="{BB962C8B-B14F-4D97-AF65-F5344CB8AC3E}">
        <p14:creationId xmlns:p14="http://schemas.microsoft.com/office/powerpoint/2010/main" val="4200918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7 CuadroTexto"/>
          <p:cNvSpPr txBox="1"/>
          <p:nvPr/>
        </p:nvSpPr>
        <p:spPr>
          <a:xfrm>
            <a:off x="6501700" y="6476629"/>
            <a:ext cx="26068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115616" y="1233904"/>
            <a:ext cx="727280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Effects of A. </a:t>
            </a:r>
            <a:r>
              <a:rPr lang="en-US" dirty="0" err="1"/>
              <a:t>muciniphila</a:t>
            </a:r>
            <a:r>
              <a:rPr lang="en-US" dirty="0"/>
              <a:t> and derived products on host metabolism. A. </a:t>
            </a:r>
            <a:r>
              <a:rPr lang="en-US" dirty="0" err="1"/>
              <a:t>muciniphila</a:t>
            </a:r>
            <a:r>
              <a:rPr lang="en-US" dirty="0"/>
              <a:t> has been found to be lower in several conditions such as during</a:t>
            </a:r>
          </a:p>
          <a:p>
            <a:r>
              <a:rPr lang="en-US" dirty="0"/>
              <a:t>obesity, diabetes, intestinal inflammation, liver diseases, or chronic alcohol consumption. This is associated with an altered gut barrier function leading to an</a:t>
            </a:r>
          </a:p>
          <a:p>
            <a:r>
              <a:rPr lang="en-US" dirty="0"/>
              <a:t>increased plasma LPS levels and eventually triggering low grade inflammation and metabolic disorders. A. </a:t>
            </a:r>
            <a:r>
              <a:rPr lang="en-US" dirty="0" err="1"/>
              <a:t>muciniphila</a:t>
            </a:r>
            <a:r>
              <a:rPr lang="en-US" dirty="0"/>
              <a:t> alive or pasteurized as well as Amuc_1100</a:t>
            </a:r>
          </a:p>
          <a:p>
            <a:r>
              <a:rPr lang="en-US" dirty="0"/>
              <a:t>has been shown to restore gut barrier function likely by acting on TLR2 and restoring appropriate tight junction expression. All these results are associated with an</a:t>
            </a:r>
          </a:p>
          <a:p>
            <a:r>
              <a:rPr lang="en-US" dirty="0"/>
              <a:t>increased mucus later thickness and an improvement of metabolic disorders. It is worth noting that an exploratory human investigation has shown that</a:t>
            </a:r>
          </a:p>
          <a:p>
            <a:r>
              <a:rPr lang="en-US" dirty="0"/>
              <a:t>A. </a:t>
            </a:r>
            <a:r>
              <a:rPr lang="en-US" dirty="0" err="1"/>
              <a:t>muciniphila</a:t>
            </a:r>
            <a:r>
              <a:rPr lang="en-US" dirty="0"/>
              <a:t> is apparently safe</a:t>
            </a:r>
            <a:r>
              <a:rPr lang="en-US" dirty="0" smtClean="0"/>
              <a:t>.</a:t>
            </a:r>
            <a:endParaRPr lang="es-VE" dirty="0"/>
          </a:p>
        </p:txBody>
      </p:sp>
      <p:sp>
        <p:nvSpPr>
          <p:cNvPr id="9" name="Rectángulo 8"/>
          <p:cNvSpPr/>
          <p:nvPr/>
        </p:nvSpPr>
        <p:spPr>
          <a:xfrm>
            <a:off x="179512" y="609190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PD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Cani1, WM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de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Vos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Next-Generation Beneficial Microbes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The Case of </a:t>
            </a:r>
            <a:r>
              <a:rPr lang="en-US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Akkermansia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Muciniphila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Frontiers in microbiology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doi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10.3389/fmicb.2017.01765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2735796" y="393637"/>
            <a:ext cx="3672408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latin typeface="Comic Sans MS" panose="030F0702030302020204" pitchFamily="66" charset="0"/>
              </a:rPr>
              <a:t>A. </a:t>
            </a:r>
            <a:r>
              <a:rPr lang="en-US" sz="2000" dirty="0" err="1" smtClean="0">
                <a:latin typeface="Comic Sans MS" panose="030F0702030302020204" pitchFamily="66" charset="0"/>
              </a:rPr>
              <a:t>Muciniphila</a:t>
            </a:r>
            <a:r>
              <a:rPr lang="en-US" sz="2000" dirty="0" smtClean="0">
                <a:latin typeface="Comic Sans MS" panose="030F0702030302020204" pitchFamily="66" charset="0"/>
              </a:rPr>
              <a:t> y </a:t>
            </a:r>
            <a:r>
              <a:rPr lang="en-US" sz="2000" dirty="0" err="1" smtClean="0">
                <a:latin typeface="Comic Sans MS" panose="030F0702030302020204" pitchFamily="66" charset="0"/>
              </a:rPr>
              <a:t>alteraciones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metabólicas</a:t>
            </a:r>
            <a:endParaRPr lang="en-US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010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7 CuadroTexto"/>
          <p:cNvSpPr txBox="1"/>
          <p:nvPr/>
        </p:nvSpPr>
        <p:spPr>
          <a:xfrm>
            <a:off x="6501700" y="6476629"/>
            <a:ext cx="26068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2413944" y="302239"/>
            <a:ext cx="4316112" cy="4001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latin typeface="Comic Sans MS" panose="030F0702030302020204" pitchFamily="66" charset="0"/>
              </a:rPr>
              <a:t>A. </a:t>
            </a:r>
            <a:r>
              <a:rPr lang="en-US" sz="2000" dirty="0" err="1" smtClean="0">
                <a:latin typeface="Comic Sans MS" panose="030F0702030302020204" pitchFamily="66" charset="0"/>
              </a:rPr>
              <a:t>Muciniphila</a:t>
            </a:r>
            <a:r>
              <a:rPr lang="en-US" sz="2000" dirty="0" smtClean="0">
                <a:latin typeface="Comic Sans MS" panose="030F0702030302020204" pitchFamily="66" charset="0"/>
              </a:rPr>
              <a:t> y </a:t>
            </a:r>
            <a:r>
              <a:rPr lang="en-US" sz="2000" dirty="0" smtClean="0">
                <a:latin typeface="Comic Sans MS" panose="030F0702030302020204" pitchFamily="66" charset="0"/>
              </a:rPr>
              <a:t>Bifidobacterium</a:t>
            </a:r>
            <a:endParaRPr lang="en-US" sz="2000" dirty="0">
              <a:latin typeface="Comic Sans MS" panose="030F0702030302020204" pitchFamily="66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700"/>
          <a:stretch/>
        </p:blipFill>
        <p:spPr>
          <a:xfrm>
            <a:off x="328894" y="938885"/>
            <a:ext cx="8486212" cy="5301208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2286000" y="6145769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PD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Cani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Microbiota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metabolites in metabolic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diseases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Nature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Reviews Endocrinology 2019 ; 15: 69–70 </a:t>
            </a:r>
          </a:p>
        </p:txBody>
      </p:sp>
    </p:spTree>
    <p:extLst>
      <p:ext uri="{BB962C8B-B14F-4D97-AF65-F5344CB8AC3E}">
        <p14:creationId xmlns:p14="http://schemas.microsoft.com/office/powerpoint/2010/main" val="160003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7 CuadroTexto"/>
          <p:cNvSpPr txBox="1"/>
          <p:nvPr/>
        </p:nvSpPr>
        <p:spPr>
          <a:xfrm>
            <a:off x="6501700" y="6476629"/>
            <a:ext cx="26068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2483514" y="1226779"/>
            <a:ext cx="4428492" cy="4001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latin typeface="Comic Sans MS" panose="030F0702030302020204" pitchFamily="66" charset="0"/>
              </a:rPr>
              <a:t>A. </a:t>
            </a:r>
            <a:r>
              <a:rPr lang="en-US" sz="2000" dirty="0" err="1" smtClean="0">
                <a:latin typeface="Comic Sans MS" panose="030F0702030302020204" pitchFamily="66" charset="0"/>
              </a:rPr>
              <a:t>Muciniphila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smtClean="0">
                <a:latin typeface="Comic Sans MS" panose="030F0702030302020204" pitchFamily="66" charset="0"/>
              </a:rPr>
              <a:t>y Bifidobacterium</a:t>
            </a:r>
            <a:endParaRPr lang="en-US" sz="2000" dirty="0">
              <a:latin typeface="Comic Sans MS" panose="030F0702030302020204" pitchFamily="66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350"/>
          <a:stretch/>
        </p:blipFill>
        <p:spPr>
          <a:xfrm>
            <a:off x="328894" y="2615171"/>
            <a:ext cx="8486212" cy="1484784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2411760" y="5373216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PD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Cani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Microbiota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metabolites in metabolic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diseases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Nature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Reviews Endocrinology 2019 ; 15: 69–70 </a:t>
            </a:r>
          </a:p>
        </p:txBody>
      </p:sp>
    </p:spTree>
    <p:extLst>
      <p:ext uri="{BB962C8B-B14F-4D97-AF65-F5344CB8AC3E}">
        <p14:creationId xmlns:p14="http://schemas.microsoft.com/office/powerpoint/2010/main" val="1160050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sweetener -cartoon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6467" y="296126"/>
            <a:ext cx="4303395" cy="55372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4 Rectángulo"/>
          <p:cNvSpPr/>
          <p:nvPr/>
        </p:nvSpPr>
        <p:spPr>
          <a:xfrm>
            <a:off x="377514" y="6082251"/>
            <a:ext cx="640871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0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http://wis-wander.weizmann.ac.il/gut-bacteria-artificial-sweeteners-and-glucose-intolerance#.VFZ5WslTpEI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s-VE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377514" y="5870579"/>
            <a:ext cx="57166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err="1" smtClean="0">
                <a:latin typeface="Times New Roman" pitchFamily="18" charset="0"/>
                <a:cs typeface="Times New Roman" pitchFamily="18" charset="0"/>
              </a:rPr>
              <a:t>Weizman</a:t>
            </a:r>
            <a:r>
              <a:rPr lang="es-VE" sz="1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000" dirty="0" err="1" smtClean="0">
                <a:latin typeface="Times New Roman" pitchFamily="18" charset="0"/>
                <a:cs typeface="Times New Roman" pitchFamily="18" charset="0"/>
              </a:rPr>
              <a:t>Institute</a:t>
            </a:r>
            <a:r>
              <a:rPr lang="es-VE" sz="1000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s-VE" sz="1000" dirty="0" err="1" smtClean="0">
                <a:latin typeface="Times New Roman" pitchFamily="18" charset="0"/>
                <a:cs typeface="Times New Roman" pitchFamily="18" charset="0"/>
              </a:rPr>
              <a:t>Science</a:t>
            </a:r>
            <a:r>
              <a:rPr lang="es-VE" sz="1000" dirty="0" smtClean="0">
                <a:latin typeface="Times New Roman" pitchFamily="18" charset="0"/>
                <a:cs typeface="Times New Roman" pitchFamily="18" charset="0"/>
              </a:rPr>
              <a:t> 17 </a:t>
            </a:r>
            <a:r>
              <a:rPr lang="es-VE" sz="1000" dirty="0" err="1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s-VE" sz="1000" dirty="0" err="1" smtClean="0">
                <a:latin typeface="Times New Roman" pitchFamily="18" charset="0"/>
                <a:cs typeface="Times New Roman" pitchFamily="18" charset="0"/>
              </a:rPr>
              <a:t>eptember</a:t>
            </a:r>
            <a:r>
              <a:rPr lang="es-VE" sz="1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000" b="1" dirty="0" smtClean="0">
                <a:latin typeface="Times New Roman" pitchFamily="18" charset="0"/>
                <a:cs typeface="Times New Roman" pitchFamily="18" charset="0"/>
              </a:rPr>
              <a:t>2014</a:t>
            </a:r>
            <a:r>
              <a:rPr lang="es-VE" sz="1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000" i="1" dirty="0" err="1" smtClean="0">
                <a:latin typeface="Times New Roman" pitchFamily="18" charset="0"/>
                <a:cs typeface="Times New Roman" pitchFamily="18" charset="0"/>
              </a:rPr>
              <a:t>Gut</a:t>
            </a:r>
            <a:r>
              <a:rPr lang="es-VE" sz="1000" i="1" dirty="0" smtClean="0">
                <a:latin typeface="Times New Roman" pitchFamily="18" charset="0"/>
                <a:cs typeface="Times New Roman" pitchFamily="18" charset="0"/>
              </a:rPr>
              <a:t> Bacteria, artificial </a:t>
            </a:r>
            <a:r>
              <a:rPr lang="es-VE" sz="1000" i="1" dirty="0" err="1" smtClean="0">
                <a:latin typeface="Times New Roman" pitchFamily="18" charset="0"/>
                <a:cs typeface="Times New Roman" pitchFamily="18" charset="0"/>
              </a:rPr>
              <a:t>sweeters</a:t>
            </a:r>
            <a:r>
              <a:rPr lang="es-VE" sz="1000" i="1" dirty="0" smtClean="0">
                <a:latin typeface="Times New Roman" pitchFamily="18" charset="0"/>
                <a:cs typeface="Times New Roman" pitchFamily="18" charset="0"/>
              </a:rPr>
              <a:t> and  </a:t>
            </a:r>
            <a:r>
              <a:rPr lang="es-VE" sz="1000" i="1" dirty="0" err="1" smtClean="0">
                <a:latin typeface="Times New Roman" pitchFamily="18" charset="0"/>
                <a:cs typeface="Times New Roman" pitchFamily="18" charset="0"/>
              </a:rPr>
              <a:t>glucose</a:t>
            </a:r>
            <a:r>
              <a:rPr lang="es-VE" sz="1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000" i="1" dirty="0" err="1" smtClean="0">
                <a:latin typeface="Times New Roman" pitchFamily="18" charset="0"/>
                <a:cs typeface="Times New Roman" pitchFamily="18" charset="0"/>
              </a:rPr>
              <a:t>intolerance</a:t>
            </a:r>
            <a:endParaRPr lang="es-VE" sz="1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7 CuadroTexto"/>
          <p:cNvSpPr txBox="1"/>
          <p:nvPr/>
        </p:nvSpPr>
        <p:spPr>
          <a:xfrm>
            <a:off x="646210" y="932385"/>
            <a:ext cx="1765550" cy="255454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2000" dirty="0" smtClean="0">
                <a:latin typeface="Comic Sans MS" pitchFamily="66" charset="0"/>
              </a:rPr>
              <a:t>Edulcorantes artificiales</a:t>
            </a:r>
            <a:endParaRPr lang="es-VE" sz="2000" dirty="0">
              <a:latin typeface="Comic Sans MS" pitchFamily="66" charset="0"/>
            </a:endParaRPr>
          </a:p>
          <a:p>
            <a:r>
              <a:rPr lang="es-VE" sz="2000" dirty="0">
                <a:latin typeface="Comic Sans MS" pitchFamily="66" charset="0"/>
              </a:rPr>
              <a:t>i</a:t>
            </a:r>
            <a:r>
              <a:rPr lang="es-VE" sz="2000" dirty="0" smtClean="0">
                <a:latin typeface="Comic Sans MS" pitchFamily="66" charset="0"/>
              </a:rPr>
              <a:t>nducen Intolerancia a Glucosa por afectar el </a:t>
            </a:r>
            <a:r>
              <a:rPr lang="es-VE" sz="2000" dirty="0">
                <a:latin typeface="Comic Sans MS" pitchFamily="66" charset="0"/>
              </a:rPr>
              <a:t>M</a:t>
            </a:r>
            <a:r>
              <a:rPr lang="es-VE" sz="2000" dirty="0" smtClean="0">
                <a:latin typeface="Comic Sans MS" pitchFamily="66" charset="0"/>
              </a:rPr>
              <a:t>icrobiota </a:t>
            </a:r>
            <a:r>
              <a:rPr lang="es-VE" sz="2000" dirty="0">
                <a:latin typeface="Comic Sans MS" pitchFamily="66" charset="0"/>
              </a:rPr>
              <a:t>I</a:t>
            </a:r>
            <a:r>
              <a:rPr lang="es-VE" sz="2000" dirty="0" smtClean="0">
                <a:latin typeface="Comic Sans MS" pitchFamily="66" charset="0"/>
              </a:rPr>
              <a:t>ntestinal</a:t>
            </a:r>
          </a:p>
        </p:txBody>
      </p:sp>
      <p:sp>
        <p:nvSpPr>
          <p:cNvPr id="8" name="8 Elipse"/>
          <p:cNvSpPr/>
          <p:nvPr/>
        </p:nvSpPr>
        <p:spPr>
          <a:xfrm>
            <a:off x="6846787" y="1253952"/>
            <a:ext cx="1423075" cy="92333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9 Elipse"/>
          <p:cNvSpPr/>
          <p:nvPr/>
        </p:nvSpPr>
        <p:spPr>
          <a:xfrm>
            <a:off x="7062811" y="1946449"/>
            <a:ext cx="360040" cy="42227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12 CuadroTexto"/>
          <p:cNvSpPr txBox="1"/>
          <p:nvPr/>
        </p:nvSpPr>
        <p:spPr>
          <a:xfrm>
            <a:off x="1835696" y="4005064"/>
            <a:ext cx="1949573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Microbios</a:t>
            </a:r>
            <a:endParaRPr lang="en-US" sz="24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n-US" sz="2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Intestinales</a:t>
            </a:r>
            <a:endParaRPr lang="en-US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377514" y="6275879"/>
            <a:ext cx="61237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latin typeface="Times New Roman" pitchFamily="18" charset="0"/>
                <a:cs typeface="Times New Roman" pitchFamily="18" charset="0"/>
              </a:rPr>
              <a:t>J Suez et al. </a:t>
            </a:r>
            <a:r>
              <a:rPr lang="es-VE" sz="1000" i="1" dirty="0" smtClean="0">
                <a:latin typeface="Times New Roman" pitchFamily="18" charset="0"/>
                <a:cs typeface="Times New Roman" pitchFamily="18" charset="0"/>
              </a:rPr>
              <a:t>Artificial </a:t>
            </a:r>
            <a:r>
              <a:rPr lang="es-VE" sz="1000" i="1" dirty="0" err="1" smtClean="0">
                <a:latin typeface="Times New Roman" pitchFamily="18" charset="0"/>
                <a:cs typeface="Times New Roman" pitchFamily="18" charset="0"/>
              </a:rPr>
              <a:t>sweters</a:t>
            </a:r>
            <a:r>
              <a:rPr lang="es-VE" sz="1000" i="1" dirty="0" smtClean="0">
                <a:latin typeface="Times New Roman" pitchFamily="18" charset="0"/>
                <a:cs typeface="Times New Roman" pitchFamily="18" charset="0"/>
              </a:rPr>
              <a:t> induce </a:t>
            </a:r>
            <a:r>
              <a:rPr lang="es-VE" sz="1000" i="1" dirty="0" err="1" smtClean="0">
                <a:latin typeface="Times New Roman" pitchFamily="18" charset="0"/>
                <a:cs typeface="Times New Roman" pitchFamily="18" charset="0"/>
              </a:rPr>
              <a:t>glucose</a:t>
            </a:r>
            <a:r>
              <a:rPr lang="es-VE" sz="1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000" i="1" dirty="0" err="1" smtClean="0">
                <a:latin typeface="Times New Roman" pitchFamily="18" charset="0"/>
                <a:cs typeface="Times New Roman" pitchFamily="18" charset="0"/>
              </a:rPr>
              <a:t>intolerance</a:t>
            </a:r>
            <a:r>
              <a:rPr lang="es-VE" sz="1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000" i="1" dirty="0" err="1" smtClean="0"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es-VE" sz="1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000" i="1" dirty="0" err="1" smtClean="0">
                <a:latin typeface="Times New Roman" pitchFamily="18" charset="0"/>
                <a:cs typeface="Times New Roman" pitchFamily="18" charset="0"/>
              </a:rPr>
              <a:t>altering</a:t>
            </a:r>
            <a:r>
              <a:rPr lang="es-VE" sz="1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000" i="1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s-VE" sz="1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000" i="1" dirty="0" err="1" smtClean="0">
                <a:latin typeface="Times New Roman" pitchFamily="18" charset="0"/>
                <a:cs typeface="Times New Roman" pitchFamily="18" charset="0"/>
              </a:rPr>
              <a:t>gut</a:t>
            </a:r>
            <a:r>
              <a:rPr lang="es-VE" sz="1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000" i="1" dirty="0" err="1" smtClean="0">
                <a:latin typeface="Times New Roman" pitchFamily="18" charset="0"/>
                <a:cs typeface="Times New Roman" pitchFamily="18" charset="0"/>
              </a:rPr>
              <a:t>microbiota</a:t>
            </a:r>
            <a:r>
              <a:rPr lang="es-VE" sz="1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s-VE" sz="1000" dirty="0" err="1" smtClean="0">
                <a:latin typeface="Times New Roman" pitchFamily="18" charset="0"/>
                <a:cs typeface="Times New Roman" pitchFamily="18" charset="0"/>
              </a:rPr>
              <a:t>Nature</a:t>
            </a:r>
            <a:r>
              <a:rPr lang="es-VE" sz="1000" b="1" dirty="0" smtClean="0">
                <a:latin typeface="Times New Roman" pitchFamily="18" charset="0"/>
                <a:cs typeface="Times New Roman" pitchFamily="18" charset="0"/>
              </a:rPr>
              <a:t> 2014</a:t>
            </a:r>
            <a:r>
              <a:rPr lang="es-VE" sz="1000" dirty="0" smtClean="0">
                <a:latin typeface="Times New Roman" pitchFamily="18" charset="0"/>
                <a:cs typeface="Times New Roman" pitchFamily="18" charset="0"/>
              </a:rPr>
              <a:t>;514: 181-86. </a:t>
            </a:r>
            <a:endParaRPr lang="es-VE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377514" y="6525891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VE" sz="1000" dirty="0">
                <a:latin typeface="Times New Roman" pitchFamily="18" charset="0"/>
                <a:cs typeface="Times New Roman" pitchFamily="18" charset="0"/>
              </a:rPr>
              <a:t>http://www.medscape.com/features/slideshow/public/year-in-medicine2014</a:t>
            </a:r>
          </a:p>
        </p:txBody>
      </p:sp>
      <p:sp>
        <p:nvSpPr>
          <p:cNvPr id="16" name="2 Llamada ovalada"/>
          <p:cNvSpPr/>
          <p:nvPr/>
        </p:nvSpPr>
        <p:spPr>
          <a:xfrm rot="4230940">
            <a:off x="7503480" y="854435"/>
            <a:ext cx="1268599" cy="1305011"/>
          </a:xfrm>
          <a:prstGeom prst="wedgeEllipseCallout">
            <a:avLst>
              <a:gd name="adj1" fmla="val 14301"/>
              <a:gd name="adj2" fmla="val 92653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1 CuadroTexto"/>
          <p:cNvSpPr txBox="1"/>
          <p:nvPr/>
        </p:nvSpPr>
        <p:spPr>
          <a:xfrm>
            <a:off x="7506837" y="992342"/>
            <a:ext cx="126188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Tengo </a:t>
            </a:r>
          </a:p>
          <a:p>
            <a:pPr algn="ctr"/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reacción </a:t>
            </a:r>
          </a:p>
          <a:p>
            <a:pPr algn="ctr"/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intestinal a </a:t>
            </a:r>
          </a:p>
          <a:p>
            <a:pPr algn="ctr"/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edulcorantes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7" name="7 CuadroTexto"/>
          <p:cNvSpPr txBox="1"/>
          <p:nvPr/>
        </p:nvSpPr>
        <p:spPr>
          <a:xfrm>
            <a:off x="6735739" y="656715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Imagen 17" descr="Slide 11.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05" t="3502" r="-305" b="5922"/>
          <a:stretch/>
        </p:blipFill>
        <p:spPr bwMode="auto">
          <a:xfrm>
            <a:off x="2519044" y="943918"/>
            <a:ext cx="1460418" cy="255454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9" name="6 CuadroTexto"/>
          <p:cNvSpPr txBox="1"/>
          <p:nvPr/>
        </p:nvSpPr>
        <p:spPr>
          <a:xfrm>
            <a:off x="234729" y="173851"/>
            <a:ext cx="663964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22" name="4 CuadroTexto"/>
          <p:cNvSpPr txBox="1"/>
          <p:nvPr/>
        </p:nvSpPr>
        <p:spPr>
          <a:xfrm>
            <a:off x="961744" y="189240"/>
            <a:ext cx="1134482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200" dirty="0" smtClean="0">
                <a:latin typeface="Comic Sans MS" pitchFamily="66" charset="0"/>
              </a:rPr>
              <a:t>Microbiota </a:t>
            </a:r>
          </a:p>
          <a:p>
            <a:r>
              <a:rPr lang="es-VE" sz="1200" dirty="0" smtClean="0">
                <a:latin typeface="Comic Sans MS" pitchFamily="66" charset="0"/>
              </a:rPr>
              <a:t>y </a:t>
            </a:r>
            <a:r>
              <a:rPr lang="es-VE" sz="1200" dirty="0" err="1" smtClean="0">
                <a:latin typeface="Comic Sans MS" pitchFamily="66" charset="0"/>
              </a:rPr>
              <a:t>Enf</a:t>
            </a:r>
            <a:r>
              <a:rPr lang="es-VE" sz="1200" dirty="0" smtClean="0">
                <a:latin typeface="Comic Sans MS" pitchFamily="66" charset="0"/>
              </a:rPr>
              <a:t>. </a:t>
            </a:r>
            <a:r>
              <a:rPr lang="es-VE" sz="1200" b="1" dirty="0" smtClean="0">
                <a:latin typeface="Comic Sans MS" pitchFamily="66" charset="0"/>
              </a:rPr>
              <a:t>Metabólicas</a:t>
            </a:r>
            <a:r>
              <a:rPr lang="es-VE" sz="1200" dirty="0" smtClean="0">
                <a:latin typeface="Comic Sans MS" pitchFamily="66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48515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3" grpId="0" animBg="1"/>
      <p:bldP spid="16" grpId="0" animBg="1"/>
      <p:bldP spid="1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780835" y="1339374"/>
            <a:ext cx="5725206" cy="230832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400" b="1" dirty="0" smtClean="0">
                <a:latin typeface="Comic Sans MS" panose="030F0702030302020204" pitchFamily="66" charset="0"/>
              </a:rPr>
              <a:t>Aspartame, </a:t>
            </a:r>
            <a:r>
              <a:rPr lang="es-VE" sz="2400" b="1" dirty="0" err="1" smtClean="0">
                <a:latin typeface="Comic Sans MS" panose="030F0702030302020204" pitchFamily="66" charset="0"/>
              </a:rPr>
              <a:t>sucralosa</a:t>
            </a:r>
            <a:r>
              <a:rPr lang="es-VE" sz="2400" b="1" dirty="0" smtClean="0">
                <a:latin typeface="Comic Sans MS" panose="030F0702030302020204" pitchFamily="66" charset="0"/>
              </a:rPr>
              <a:t> y sacarina</a:t>
            </a:r>
            <a:r>
              <a:rPr lang="es-VE" sz="2400" dirty="0" smtClean="0">
                <a:latin typeface="Comic Sans MS" panose="030F0702030302020204" pitchFamily="66" charset="0"/>
              </a:rPr>
              <a:t>:</a:t>
            </a:r>
          </a:p>
          <a:p>
            <a:pPr algn="ctr"/>
            <a:r>
              <a:rPr lang="es-VE" sz="2400" dirty="0">
                <a:latin typeface="Comic Sans MS" panose="030F0702030302020204" pitchFamily="66" charset="0"/>
              </a:rPr>
              <a:t>a</a:t>
            </a:r>
            <a:r>
              <a:rPr lang="es-VE" sz="2400" dirty="0" smtClean="0">
                <a:latin typeface="Comic Sans MS" panose="030F0702030302020204" pitchFamily="66" charset="0"/>
              </a:rPr>
              <a:t>zúcares </a:t>
            </a:r>
            <a:r>
              <a:rPr lang="es-VE" sz="2400" dirty="0">
                <a:latin typeface="Comic Sans MS" panose="030F0702030302020204" pitchFamily="66" charset="0"/>
              </a:rPr>
              <a:t>no </a:t>
            </a:r>
            <a:r>
              <a:rPr lang="es-VE" sz="2400" dirty="0" smtClean="0">
                <a:latin typeface="Comic Sans MS" panose="030F0702030302020204" pitchFamily="66" charset="0"/>
              </a:rPr>
              <a:t>absorbidos, no calóricos </a:t>
            </a:r>
          </a:p>
          <a:p>
            <a:pPr algn="ctr"/>
            <a:r>
              <a:rPr lang="es-VE" sz="2400" dirty="0" smtClean="0">
                <a:latin typeface="Comic Sans MS" panose="030F0702030302020204" pitchFamily="66" charset="0"/>
              </a:rPr>
              <a:t>desarrollan </a:t>
            </a:r>
            <a:r>
              <a:rPr lang="es-VE" sz="2400" b="1" dirty="0" smtClean="0">
                <a:latin typeface="Comic Sans MS" panose="030F0702030302020204" pitchFamily="66" charset="0"/>
              </a:rPr>
              <a:t>intolerancia a la glucosa </a:t>
            </a:r>
          </a:p>
          <a:p>
            <a:pPr algn="ctr"/>
            <a:r>
              <a:rPr lang="es-VE" sz="2400" b="1" dirty="0" smtClean="0">
                <a:latin typeface="Comic Sans MS" panose="030F0702030302020204" pitchFamily="66" charset="0"/>
              </a:rPr>
              <a:t>por inducir alteraciones en</a:t>
            </a:r>
          </a:p>
          <a:p>
            <a:pPr algn="ctr"/>
            <a:r>
              <a:rPr lang="es-VE" sz="2400" b="1" dirty="0" smtClean="0">
                <a:latin typeface="Comic Sans MS" panose="030F0702030302020204" pitchFamily="66" charset="0"/>
              </a:rPr>
              <a:t>composición y función del </a:t>
            </a:r>
          </a:p>
          <a:p>
            <a:pPr algn="ctr"/>
            <a:r>
              <a:rPr lang="es-VE" sz="2400" b="1" dirty="0" smtClean="0">
                <a:latin typeface="Comic Sans MS" panose="030F0702030302020204" pitchFamily="66" charset="0"/>
              </a:rPr>
              <a:t>microbiota intestinal</a:t>
            </a:r>
            <a:endParaRPr lang="es-VE" sz="2400" b="1" dirty="0">
              <a:latin typeface="Comic Sans MS" panose="030F0702030302020204" pitchFamily="66" charset="0"/>
            </a:endParaRPr>
          </a:p>
        </p:txBody>
      </p:sp>
      <p:sp>
        <p:nvSpPr>
          <p:cNvPr id="5" name="7 CuadroTexto"/>
          <p:cNvSpPr txBox="1"/>
          <p:nvPr/>
        </p:nvSpPr>
        <p:spPr>
          <a:xfrm>
            <a:off x="2843808" y="3850187"/>
            <a:ext cx="3803996" cy="12003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47D6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Edulcorantes artificiales</a:t>
            </a:r>
            <a:endParaRPr lang="es-VE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es-VE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</a:t>
            </a:r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nducen Intolerancia </a:t>
            </a:r>
          </a:p>
          <a:p>
            <a:pPr algn="ctr"/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 Glucosa</a:t>
            </a:r>
          </a:p>
        </p:txBody>
      </p:sp>
      <p:sp>
        <p:nvSpPr>
          <p:cNvPr id="6" name="7 CuadroTexto"/>
          <p:cNvSpPr txBox="1"/>
          <p:nvPr/>
        </p:nvSpPr>
        <p:spPr>
          <a:xfrm>
            <a:off x="6319499" y="6453336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97158" y="321951"/>
            <a:ext cx="663964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8" name="4 CuadroTexto"/>
          <p:cNvSpPr txBox="1"/>
          <p:nvPr/>
        </p:nvSpPr>
        <p:spPr>
          <a:xfrm>
            <a:off x="197158" y="705777"/>
            <a:ext cx="1275809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</a:t>
            </a:r>
          </a:p>
          <a:p>
            <a:r>
              <a:rPr lang="es-VE" sz="1400" dirty="0" smtClean="0">
                <a:latin typeface="Comic Sans MS" pitchFamily="66" charset="0"/>
              </a:rPr>
              <a:t>y </a:t>
            </a:r>
            <a:r>
              <a:rPr lang="es-VE" sz="1400" dirty="0" err="1" smtClean="0">
                <a:latin typeface="Comic Sans MS" pitchFamily="66" charset="0"/>
              </a:rPr>
              <a:t>Enf</a:t>
            </a:r>
            <a:r>
              <a:rPr lang="es-VE" sz="1400" dirty="0" smtClean="0">
                <a:latin typeface="Comic Sans MS" pitchFamily="66" charset="0"/>
              </a:rPr>
              <a:t>. </a:t>
            </a:r>
            <a:r>
              <a:rPr lang="es-VE" sz="1400" dirty="0" err="1" smtClean="0">
                <a:latin typeface="Comic Sans MS" pitchFamily="66" charset="0"/>
              </a:rPr>
              <a:t>Sist</a:t>
            </a:r>
            <a:r>
              <a:rPr lang="es-VE" sz="1400" dirty="0" smtClean="0">
                <a:latin typeface="Comic Sans MS" pitchFamily="66" charset="0"/>
              </a:rPr>
              <a:t>.</a:t>
            </a:r>
          </a:p>
          <a:p>
            <a:r>
              <a:rPr lang="es-VE" sz="1400" b="1" dirty="0" smtClean="0">
                <a:latin typeface="Comic Sans MS" pitchFamily="66" charset="0"/>
              </a:rPr>
              <a:t>Metabólicas</a:t>
            </a:r>
            <a:r>
              <a:rPr lang="es-VE" sz="1400" dirty="0" smtClean="0">
                <a:latin typeface="Comic Sans MS" pitchFamily="66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21195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8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8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364605" y="1184260"/>
            <a:ext cx="7064489" cy="449353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171450" indent="-171450">
              <a:buClr>
                <a:srgbClr val="F79646">
                  <a:lumMod val="75000"/>
                </a:srgbClr>
              </a:buClr>
              <a:buSzPct val="130000"/>
              <a:buFont typeface="Arial" pitchFamily="34" charset="0"/>
              <a:buChar char="•"/>
              <a:tabLst>
                <a:tab pos="531813" algn="l"/>
              </a:tabLst>
            </a:pPr>
            <a:endParaRPr lang="es-VE" sz="800" b="1" dirty="0" smtClean="0">
              <a:solidFill>
                <a:srgbClr val="EF573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Introducción</a:t>
            </a:r>
          </a:p>
          <a:p>
            <a:pPr marL="342900" indent="-342900">
              <a:buClr>
                <a:srgbClr val="3399FF"/>
              </a:buClr>
              <a:buSzPct val="130000"/>
              <a:buFont typeface="Arial" panose="020B0604020202020204" pitchFamily="34" charset="0"/>
              <a:buChar char="•"/>
            </a:pP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A. </a:t>
            </a:r>
            <a:r>
              <a:rPr lang="es-VE" sz="2000" dirty="0" smtClean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Definiciones, proyectos y características microbiota</a:t>
            </a:r>
          </a:p>
          <a:p>
            <a:pPr marL="342900" indent="-342900">
              <a:buClr>
                <a:srgbClr val="3399FF"/>
              </a:buClr>
              <a:buSzPct val="130000"/>
              <a:buFont typeface="Arial" panose="020B0604020202020204" pitchFamily="34" charset="0"/>
              <a:buChar char="•"/>
            </a:pP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B. </a:t>
            </a:r>
            <a:r>
              <a:rPr lang="es-VE" sz="2000" dirty="0" smtClean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Microbioma Intestina</a:t>
            </a:r>
            <a:r>
              <a:rPr lang="es-VE" sz="2000" b="1" dirty="0" smtClean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</a:t>
            </a:r>
          </a:p>
          <a:p>
            <a:pPr>
              <a:buClr>
                <a:srgbClr val="3399FF"/>
              </a:buClr>
              <a:buSzPct val="130000"/>
            </a:pPr>
            <a:endParaRPr lang="es-VE" sz="2400" b="1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Microbiota Intestinal y Salud/Enfermedad</a:t>
            </a:r>
          </a:p>
          <a:p>
            <a:pPr marL="342900" indent="-342900">
              <a:buClr>
                <a:srgbClr val="3399FF"/>
              </a:buClr>
              <a:buSzPct val="130000"/>
              <a:buFont typeface="Arial" panose="020B0604020202020204" pitchFamily="34" charset="0"/>
              <a:buChar char="•"/>
              <a:tabLst>
                <a:tab pos="273050" algn="l"/>
                <a:tab pos="531813" algn="l"/>
              </a:tabLst>
            </a:pPr>
            <a:r>
              <a:rPr lang="es-VE" sz="2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A.</a:t>
            </a:r>
            <a:r>
              <a:rPr lang="es-VE" sz="2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2000" dirty="0" smtClean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Mecanismos en Salud y Enfermedad</a:t>
            </a:r>
          </a:p>
          <a:p>
            <a:pPr marL="342900" indent="-342900">
              <a:buClr>
                <a:srgbClr val="3399FF"/>
              </a:buClr>
              <a:buSzPct val="130000"/>
              <a:buFont typeface="Arial" pitchFamily="34" charset="0"/>
              <a:buChar char="•"/>
            </a:pPr>
            <a:r>
              <a:rPr lang="es-VE" sz="2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B.</a:t>
            </a:r>
            <a:r>
              <a:rPr lang="es-VE" sz="2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2000" dirty="0" smtClean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Microbiota </a:t>
            </a:r>
            <a:r>
              <a:rPr lang="es-VE" sz="2000" dirty="0" err="1" smtClean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Intest</a:t>
            </a:r>
            <a:r>
              <a:rPr lang="es-VE" sz="2000" dirty="0" smtClean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y </a:t>
            </a:r>
            <a:r>
              <a:rPr lang="es-VE" sz="2000" dirty="0" err="1" smtClean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Enf</a:t>
            </a:r>
            <a:r>
              <a:rPr lang="es-VE" sz="2000" dirty="0" smtClean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asociadas</a:t>
            </a:r>
          </a:p>
          <a:p>
            <a:pPr marL="342900" indent="-342900">
              <a:buClr>
                <a:srgbClr val="3399FF"/>
              </a:buClr>
              <a:buSzPct val="130000"/>
              <a:buFont typeface="Arial" pitchFamily="34" charset="0"/>
              <a:buChar char="•"/>
            </a:pPr>
            <a:endParaRPr lang="es-VE" sz="2400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400" dirty="0">
                <a:solidFill>
                  <a:prstClr val="white"/>
                </a:solidFill>
                <a:latin typeface="Comic Sans MS" pitchFamily="66" charset="0"/>
              </a:rPr>
              <a:t>Prevención y Terapéutica</a:t>
            </a:r>
          </a:p>
          <a:p>
            <a:pPr marL="342900" indent="-342900">
              <a:buClr>
                <a:srgbClr val="3399FF"/>
              </a:buClr>
              <a:buSzPct val="130000"/>
              <a:buFont typeface="Arial" pitchFamily="34" charset="0"/>
              <a:buChar char="•"/>
            </a:pPr>
            <a:r>
              <a:rPr lang="es-VE" sz="2000" dirty="0">
                <a:solidFill>
                  <a:prstClr val="white"/>
                </a:solidFill>
                <a:latin typeface="Comic Sans MS" pitchFamily="66" charset="0"/>
              </a:rPr>
              <a:t>A. </a:t>
            </a:r>
            <a:r>
              <a:rPr lang="es-VE" sz="2000" dirty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General</a:t>
            </a:r>
          </a:p>
          <a:p>
            <a:pPr marL="342900" indent="-342900">
              <a:buClr>
                <a:srgbClr val="3399FF"/>
              </a:buClr>
              <a:buSzPct val="130000"/>
              <a:buFont typeface="Arial" pitchFamily="34" charset="0"/>
              <a:buChar char="•"/>
            </a:pPr>
            <a:r>
              <a:rPr lang="es-VE" sz="2000" dirty="0">
                <a:solidFill>
                  <a:prstClr val="white"/>
                </a:solidFill>
                <a:latin typeface="Comic Sans MS" pitchFamily="66" charset="0"/>
              </a:rPr>
              <a:t>B. </a:t>
            </a:r>
            <a:r>
              <a:rPr lang="es-VE" sz="2000" dirty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Por Enfermedad</a:t>
            </a:r>
          </a:p>
          <a:p>
            <a:pPr>
              <a:buClr>
                <a:srgbClr val="3399FF"/>
              </a:buClr>
              <a:buSzPct val="130000"/>
            </a:pPr>
            <a:endParaRPr lang="es-VE" sz="1400" b="1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Conclusiones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720199" y="1357341"/>
            <a:ext cx="352982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549315" y="2715769"/>
            <a:ext cx="521297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0" name="1 CuadroTexto"/>
          <p:cNvSpPr txBox="1"/>
          <p:nvPr/>
        </p:nvSpPr>
        <p:spPr>
          <a:xfrm>
            <a:off x="381000" y="4063773"/>
            <a:ext cx="689612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III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1" name="6 CuadroTexto"/>
          <p:cNvSpPr txBox="1"/>
          <p:nvPr/>
        </p:nvSpPr>
        <p:spPr>
          <a:xfrm>
            <a:off x="517255" y="5222227"/>
            <a:ext cx="553357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IV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4517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10" grpId="0" animBg="1"/>
      <p:bldP spid="11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672982" y="2007721"/>
            <a:ext cx="5798035" cy="298543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n-US" sz="1000" dirty="0" smtClean="0">
              <a:latin typeface="Comic Sans MS" panose="030F0702030302020204" pitchFamily="66" charset="0"/>
            </a:endParaRPr>
          </a:p>
          <a:p>
            <a:r>
              <a:rPr lang="en-US" sz="2800" dirty="0" smtClean="0">
                <a:latin typeface="Comic Sans MS" panose="030F0702030302020204" pitchFamily="66" charset="0"/>
              </a:rPr>
              <a:t>Los </a:t>
            </a:r>
            <a:r>
              <a:rPr lang="en-US" sz="2800" dirty="0" err="1" smtClean="0">
                <a:latin typeface="Comic Sans MS" panose="030F0702030302020204" pitchFamily="66" charset="0"/>
              </a:rPr>
              <a:t>edulcorantes</a:t>
            </a:r>
            <a:r>
              <a:rPr lang="en-US" sz="2800" dirty="0" smtClean="0">
                <a:latin typeface="Comic Sans MS" panose="030F0702030302020204" pitchFamily="66" charset="0"/>
              </a:rPr>
              <a:t> </a:t>
            </a:r>
            <a:r>
              <a:rPr lang="en-US" sz="2800" dirty="0" err="1" smtClean="0">
                <a:latin typeface="Comic Sans MS" panose="030F0702030302020204" pitchFamily="66" charset="0"/>
              </a:rPr>
              <a:t>artificiales</a:t>
            </a:r>
            <a:r>
              <a:rPr lang="en-US" sz="2800" dirty="0" smtClean="0">
                <a:latin typeface="Comic Sans MS" panose="030F0702030302020204" pitchFamily="66" charset="0"/>
              </a:rPr>
              <a:t> son </a:t>
            </a:r>
            <a:r>
              <a:rPr lang="en-US" sz="2800" dirty="0" err="1" smtClean="0">
                <a:latin typeface="Comic Sans MS" panose="030F0702030302020204" pitchFamily="66" charset="0"/>
              </a:rPr>
              <a:t>recomendados</a:t>
            </a:r>
            <a:r>
              <a:rPr lang="en-US" sz="2800" dirty="0" smtClean="0">
                <a:latin typeface="Comic Sans MS" panose="030F0702030302020204" pitchFamily="66" charset="0"/>
              </a:rPr>
              <a:t> </a:t>
            </a:r>
            <a:r>
              <a:rPr lang="en-US" sz="2800" dirty="0" err="1" smtClean="0">
                <a:latin typeface="Comic Sans MS" panose="030F0702030302020204" pitchFamily="66" charset="0"/>
              </a:rPr>
              <a:t>frecuentemente</a:t>
            </a:r>
            <a:r>
              <a:rPr lang="en-US" sz="2800" dirty="0" smtClean="0">
                <a:latin typeface="Comic Sans MS" panose="030F0702030302020204" pitchFamily="66" charset="0"/>
              </a:rPr>
              <a:t> a </a:t>
            </a:r>
            <a:r>
              <a:rPr lang="en-US" sz="2800" dirty="0" err="1" smtClean="0">
                <a:latin typeface="Comic Sans MS" panose="030F0702030302020204" pitchFamily="66" charset="0"/>
              </a:rPr>
              <a:t>pacientes</a:t>
            </a:r>
            <a:r>
              <a:rPr lang="en-US" sz="2800" dirty="0" smtClean="0">
                <a:latin typeface="Comic Sans MS" panose="030F0702030302020204" pitchFamily="66" charset="0"/>
              </a:rPr>
              <a:t> con </a:t>
            </a:r>
            <a:r>
              <a:rPr lang="en-US" sz="2800" dirty="0" err="1" smtClean="0">
                <a:latin typeface="Comic Sans MS" panose="030F0702030302020204" pitchFamily="66" charset="0"/>
              </a:rPr>
              <a:t>prediabetes</a:t>
            </a:r>
            <a:r>
              <a:rPr lang="en-US" sz="2800" dirty="0" smtClean="0">
                <a:latin typeface="Comic Sans MS" panose="030F0702030302020204" pitchFamily="66" charset="0"/>
              </a:rPr>
              <a:t>, diabetes y </a:t>
            </a:r>
            <a:r>
              <a:rPr lang="en-US" sz="2800" dirty="0" err="1" smtClean="0">
                <a:latin typeface="Comic Sans MS" panose="030F0702030302020204" pitchFamily="66" charset="0"/>
              </a:rPr>
              <a:t>obesidad</a:t>
            </a:r>
            <a:r>
              <a:rPr lang="en-US" sz="2800" dirty="0" smtClean="0">
                <a:latin typeface="Comic Sans MS" panose="030F0702030302020204" pitchFamily="66" charset="0"/>
              </a:rPr>
              <a:t> </a:t>
            </a:r>
            <a:r>
              <a:rPr lang="en-US" sz="2800" dirty="0" err="1" smtClean="0">
                <a:latin typeface="Comic Sans MS" panose="030F0702030302020204" pitchFamily="66" charset="0"/>
              </a:rPr>
              <a:t>porque</a:t>
            </a:r>
            <a:r>
              <a:rPr lang="en-US" sz="2800" dirty="0" smtClean="0">
                <a:latin typeface="Comic Sans MS" panose="030F0702030302020204" pitchFamily="66" charset="0"/>
              </a:rPr>
              <a:t> son no </a:t>
            </a:r>
            <a:r>
              <a:rPr lang="en-US" sz="2800" dirty="0" err="1" smtClean="0">
                <a:latin typeface="Comic Sans MS" panose="030F0702030302020204" pitchFamily="66" charset="0"/>
              </a:rPr>
              <a:t>calóricos</a:t>
            </a:r>
            <a:r>
              <a:rPr lang="en-US" sz="2800" dirty="0" smtClean="0">
                <a:latin typeface="Comic Sans MS" panose="030F0702030302020204" pitchFamily="66" charset="0"/>
              </a:rPr>
              <a:t> y son </a:t>
            </a:r>
            <a:r>
              <a:rPr lang="en-US" sz="2800" dirty="0" err="1" smtClean="0">
                <a:latin typeface="Comic Sans MS" panose="030F0702030302020204" pitchFamily="66" charset="0"/>
              </a:rPr>
              <a:t>azúcares</a:t>
            </a:r>
            <a:r>
              <a:rPr lang="en-US" sz="2800" dirty="0" smtClean="0">
                <a:latin typeface="Comic Sans MS" panose="030F0702030302020204" pitchFamily="66" charset="0"/>
              </a:rPr>
              <a:t> no </a:t>
            </a:r>
            <a:r>
              <a:rPr lang="en-US" sz="2800" dirty="0" err="1" smtClean="0">
                <a:latin typeface="Comic Sans MS" panose="030F0702030302020204" pitchFamily="66" charset="0"/>
              </a:rPr>
              <a:t>absorbibles</a:t>
            </a:r>
            <a:endParaRPr lang="en-US" sz="2800" dirty="0" smtClean="0">
              <a:latin typeface="Comic Sans MS" panose="030F0702030302020204" pitchFamily="66" charset="0"/>
            </a:endParaRPr>
          </a:p>
          <a:p>
            <a:endParaRPr lang="es-VE" sz="1000" dirty="0">
              <a:latin typeface="Comic Sans MS" panose="030F0702030302020204" pitchFamily="66" charset="0"/>
            </a:endParaRPr>
          </a:p>
        </p:txBody>
      </p:sp>
      <p:sp>
        <p:nvSpPr>
          <p:cNvPr id="6" name="7 CuadroTexto"/>
          <p:cNvSpPr txBox="1"/>
          <p:nvPr/>
        </p:nvSpPr>
        <p:spPr>
          <a:xfrm>
            <a:off x="6319499" y="6453336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539552" y="747620"/>
            <a:ext cx="1274708" cy="9541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s-VE" sz="28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¡OJO! </a:t>
            </a:r>
          </a:p>
          <a:p>
            <a:r>
              <a:rPr lang="es-VE" sz="28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Riesgo</a:t>
            </a:r>
            <a:endParaRPr lang="es-VE" sz="280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2193087" y="1224674"/>
            <a:ext cx="4900701" cy="584775"/>
          </a:xfrm>
          <a:prstGeom prst="rect">
            <a:avLst/>
          </a:prstGeom>
          <a:noFill/>
          <a:ln w="28575">
            <a:solidFill>
              <a:srgbClr val="0047D6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3200" dirty="0" smtClean="0">
                <a:latin typeface="Comic Sans MS" panose="030F0702030302020204" pitchFamily="66" charset="0"/>
              </a:rPr>
              <a:t>“Lobos con piel de oveja”</a:t>
            </a:r>
            <a:endParaRPr lang="es-VE" sz="3200" dirty="0">
              <a:latin typeface="Comic Sans MS" panose="030F0702030302020204" pitchFamily="66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3701180" y="5008570"/>
            <a:ext cx="374955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VE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Dr. D. Johnson</a:t>
            </a:r>
          </a:p>
          <a:p>
            <a:pPr algn="r"/>
            <a:r>
              <a:rPr lang="es-VE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Gastroenterólogo, Virginia Medical School</a:t>
            </a:r>
          </a:p>
          <a:p>
            <a:pPr algn="r"/>
            <a:r>
              <a:rPr lang="es-VE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Artificial </a:t>
            </a:r>
            <a:r>
              <a:rPr lang="es-VE" sz="1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Sweeteners</a:t>
            </a:r>
            <a:r>
              <a:rPr lang="es-VE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a Wolf in </a:t>
            </a:r>
            <a:r>
              <a:rPr lang="es-VE" sz="1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sheep’s</a:t>
            </a:r>
            <a:r>
              <a:rPr lang="es-VE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clothing</a:t>
            </a:r>
            <a:r>
              <a:rPr lang="es-VE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algn="r"/>
            <a:r>
              <a:rPr lang="es-VE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Medscape</a:t>
            </a:r>
            <a:r>
              <a:rPr lang="es-VE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Marzo 22, </a:t>
            </a:r>
            <a:r>
              <a:rPr lang="es-VE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endParaRPr lang="es-VE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3989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 animBg="1"/>
      <p:bldP spid="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530179" y="2258659"/>
            <a:ext cx="6226517" cy="329320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“Los </a:t>
            </a:r>
            <a:r>
              <a:rPr lang="en-US" sz="24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edulcorantes</a:t>
            </a:r>
            <a:r>
              <a:rPr lang="en-US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artificiales</a:t>
            </a:r>
            <a:r>
              <a:rPr lang="en-US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no </a:t>
            </a:r>
            <a:r>
              <a:rPr lang="en-US" sz="24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calóricos</a:t>
            </a:r>
            <a:r>
              <a:rPr lang="en-US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median </a:t>
            </a:r>
            <a:r>
              <a:rPr lang="en-US" sz="24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efectos</a:t>
            </a:r>
            <a:r>
              <a:rPr lang="en-US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metabólicos</a:t>
            </a:r>
            <a:r>
              <a:rPr lang="en-US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deletéreos</a:t>
            </a:r>
            <a:r>
              <a:rPr lang="en-US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en-US" sz="8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r>
              <a:rPr lang="en-US" sz="2400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Efectos</a:t>
            </a:r>
            <a:r>
              <a:rPr lang="en-US" sz="24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eliminados</a:t>
            </a:r>
            <a:r>
              <a:rPr lang="en-US" sz="24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por</a:t>
            </a:r>
            <a:r>
              <a:rPr lang="en-US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tratamiento</a:t>
            </a:r>
            <a:r>
              <a:rPr lang="en-US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</a:p>
          <a:p>
            <a:r>
              <a:rPr lang="en-US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en-US" sz="24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antibiótico</a:t>
            </a:r>
            <a:r>
              <a:rPr lang="en-US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-  </a:t>
            </a:r>
            <a:r>
              <a:rPr lang="en-US" sz="2400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Efectos</a:t>
            </a:r>
            <a:r>
              <a:rPr lang="en-US" sz="24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transferidos</a:t>
            </a:r>
            <a:r>
              <a:rPr lang="en-US" sz="24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completamente</a:t>
            </a:r>
            <a:endParaRPr lang="en-US" sz="24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en-US" sz="24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por</a:t>
            </a:r>
            <a:r>
              <a:rPr lang="en-US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transplante</a:t>
            </a:r>
            <a:r>
              <a:rPr lang="en-US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fecal de microbiota de </a:t>
            </a:r>
            <a:r>
              <a:rPr lang="en-US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</a:p>
          <a:p>
            <a:r>
              <a:rPr lang="en-US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US" sz="24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ratones</a:t>
            </a:r>
            <a:r>
              <a:rPr lang="en-US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que</a:t>
            </a:r>
            <a:r>
              <a:rPr lang="en-US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consumen</a:t>
            </a:r>
            <a:r>
              <a:rPr lang="en-US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edulcorantes</a:t>
            </a:r>
            <a:r>
              <a:rPr lang="en-US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</a:p>
          <a:p>
            <a:r>
              <a:rPr lang="en-US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US" sz="24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artificiales</a:t>
            </a:r>
            <a:r>
              <a:rPr lang="en-US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US" sz="2400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ratones</a:t>
            </a:r>
            <a:r>
              <a:rPr lang="en-US" sz="24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gnotobióticos</a:t>
            </a:r>
            <a:r>
              <a:rPr lang="en-US" sz="24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”.  </a:t>
            </a:r>
            <a:endParaRPr lang="es-VE" sz="2400" b="1" dirty="0">
              <a:latin typeface="Comic Sans MS" panose="030F0702030302020204" pitchFamily="66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2954525" y="5733256"/>
            <a:ext cx="48578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VE" sz="1200" dirty="0">
                <a:latin typeface="Times New Roman" pitchFamily="18" charset="0"/>
                <a:cs typeface="Times New Roman" pitchFamily="18" charset="0"/>
              </a:rPr>
              <a:t>J Suez et al. </a:t>
            </a:r>
            <a:r>
              <a:rPr lang="es-VE" sz="1200" i="1" dirty="0">
                <a:latin typeface="Times New Roman" pitchFamily="18" charset="0"/>
                <a:cs typeface="Times New Roman" pitchFamily="18" charset="0"/>
              </a:rPr>
              <a:t>Artificial </a:t>
            </a:r>
            <a:r>
              <a:rPr lang="es-VE" sz="1200" i="1" dirty="0" err="1">
                <a:latin typeface="Times New Roman" pitchFamily="18" charset="0"/>
                <a:cs typeface="Times New Roman" pitchFamily="18" charset="0"/>
              </a:rPr>
              <a:t>sweters</a:t>
            </a:r>
            <a:r>
              <a:rPr lang="es-VE" sz="1200" i="1" dirty="0">
                <a:latin typeface="Times New Roman" pitchFamily="18" charset="0"/>
                <a:cs typeface="Times New Roman" pitchFamily="18" charset="0"/>
              </a:rPr>
              <a:t> induce </a:t>
            </a:r>
            <a:r>
              <a:rPr lang="es-VE" sz="1200" i="1" dirty="0" err="1">
                <a:latin typeface="Times New Roman" pitchFamily="18" charset="0"/>
                <a:cs typeface="Times New Roman" pitchFamily="18" charset="0"/>
              </a:rPr>
              <a:t>glucose</a:t>
            </a:r>
            <a:r>
              <a:rPr lang="es-VE" sz="12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>
                <a:latin typeface="Times New Roman" pitchFamily="18" charset="0"/>
                <a:cs typeface="Times New Roman" pitchFamily="18" charset="0"/>
              </a:rPr>
              <a:t>intolerance</a:t>
            </a:r>
            <a:r>
              <a:rPr lang="es-VE" sz="12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es-VE" sz="12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>
                <a:latin typeface="Times New Roman" pitchFamily="18" charset="0"/>
                <a:cs typeface="Times New Roman" pitchFamily="18" charset="0"/>
              </a:rPr>
              <a:t>altering</a:t>
            </a:r>
            <a:r>
              <a:rPr lang="es-VE" sz="12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s-VE" sz="12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>
                <a:latin typeface="Times New Roman" pitchFamily="18" charset="0"/>
                <a:cs typeface="Times New Roman" pitchFamily="18" charset="0"/>
              </a:rPr>
              <a:t>gut</a:t>
            </a:r>
            <a:r>
              <a:rPr lang="es-VE" sz="1200" i="1" dirty="0">
                <a:latin typeface="Times New Roman" pitchFamily="18" charset="0"/>
                <a:cs typeface="Times New Roman" pitchFamily="18" charset="0"/>
              </a:rPr>
              <a:t> microbiota</a:t>
            </a:r>
            <a:r>
              <a:rPr lang="es-VE" sz="1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s-VE" sz="1200" dirty="0" err="1">
                <a:latin typeface="Times New Roman" pitchFamily="18" charset="0"/>
                <a:cs typeface="Times New Roman" pitchFamily="18" charset="0"/>
              </a:rPr>
              <a:t>Nature</a:t>
            </a:r>
            <a:r>
              <a:rPr lang="es-VE" sz="1200" b="1" dirty="0">
                <a:latin typeface="Times New Roman" pitchFamily="18" charset="0"/>
                <a:cs typeface="Times New Roman" pitchFamily="18" charset="0"/>
              </a:rPr>
              <a:t> 2014</a:t>
            </a:r>
            <a:r>
              <a:rPr lang="es-VE" sz="1200" dirty="0">
                <a:latin typeface="Times New Roman" pitchFamily="18" charset="0"/>
                <a:cs typeface="Times New Roman" pitchFamily="18" charset="0"/>
              </a:rPr>
              <a:t>;514: 181-86. 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1752922" y="929122"/>
            <a:ext cx="5881833" cy="120032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400" dirty="0" smtClean="0">
                <a:latin typeface="Comic Sans MS" panose="030F0702030302020204" pitchFamily="66" charset="0"/>
              </a:rPr>
              <a:t>Consumo de Edulcorantes Artificiales, </a:t>
            </a:r>
          </a:p>
          <a:p>
            <a:pPr algn="ctr"/>
            <a:r>
              <a:rPr lang="es-VE" sz="2400" dirty="0" smtClean="0">
                <a:latin typeface="Comic Sans MS" panose="030F0702030302020204" pitchFamily="66" charset="0"/>
              </a:rPr>
              <a:t>Disbiosis intestinal y Alteraciones </a:t>
            </a:r>
            <a:r>
              <a:rPr lang="es-VE" sz="2400" dirty="0">
                <a:latin typeface="Comic Sans MS" panose="030F0702030302020204" pitchFamily="66" charset="0"/>
              </a:rPr>
              <a:t>M</a:t>
            </a:r>
            <a:r>
              <a:rPr lang="es-VE" sz="2400" dirty="0" smtClean="0">
                <a:latin typeface="Comic Sans MS" panose="030F0702030302020204" pitchFamily="66" charset="0"/>
              </a:rPr>
              <a:t>etabólicas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7" name="7 CuadroTexto"/>
          <p:cNvSpPr txBox="1"/>
          <p:nvPr/>
        </p:nvSpPr>
        <p:spPr>
          <a:xfrm>
            <a:off x="6228184" y="6453336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6 CuadroTexto"/>
          <p:cNvSpPr txBox="1"/>
          <p:nvPr/>
        </p:nvSpPr>
        <p:spPr>
          <a:xfrm>
            <a:off x="179512" y="194156"/>
            <a:ext cx="543739" cy="276999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/>
                </a:solidFill>
                <a:latin typeface="Comic Sans MS" pitchFamily="66" charset="0"/>
              </a:rPr>
              <a:t>IIB2</a:t>
            </a:r>
            <a:endParaRPr lang="es-VE" sz="12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1" name="4 CuadroTexto"/>
          <p:cNvSpPr txBox="1"/>
          <p:nvPr/>
        </p:nvSpPr>
        <p:spPr>
          <a:xfrm>
            <a:off x="846103" y="213111"/>
            <a:ext cx="1368152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Microbiota y </a:t>
            </a:r>
            <a:r>
              <a:rPr lang="es-VE" sz="1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Enf</a:t>
            </a:r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Metabólica </a:t>
            </a:r>
          </a:p>
        </p:txBody>
      </p:sp>
    </p:spTree>
    <p:extLst>
      <p:ext uri="{BB962C8B-B14F-4D97-AF65-F5344CB8AC3E}">
        <p14:creationId xmlns:p14="http://schemas.microsoft.com/office/powerpoint/2010/main" val="147411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548152" y="359479"/>
            <a:ext cx="4190571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000" dirty="0">
                <a:latin typeface="Comic Sans MS" panose="030F0702030302020204" pitchFamily="66" charset="0"/>
              </a:rPr>
              <a:t>Edulcorantes artificiales </a:t>
            </a:r>
            <a:r>
              <a:rPr lang="es-VE" sz="2000" dirty="0" smtClean="0">
                <a:latin typeface="Comic Sans MS" panose="030F0702030302020204" pitchFamily="66" charset="0"/>
              </a:rPr>
              <a:t>inducen </a:t>
            </a:r>
          </a:p>
          <a:p>
            <a:pPr algn="ctr"/>
            <a:r>
              <a:rPr lang="es-VE" sz="2000" dirty="0" smtClean="0">
                <a:latin typeface="Comic Sans MS" panose="030F0702030302020204" pitchFamily="66" charset="0"/>
              </a:rPr>
              <a:t>intolerancia a la glucosa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1147671" y="1612665"/>
            <a:ext cx="6913340" cy="44012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274638" indent="-274638">
              <a:buClr>
                <a:srgbClr val="0047D6"/>
              </a:buClr>
              <a:buFont typeface="+mj-lt"/>
              <a:buAutoNum type="arabicPeriod"/>
            </a:pPr>
            <a:r>
              <a:rPr lang="es-VE" sz="1600" b="1" dirty="0" smtClean="0">
                <a:latin typeface="Comic Sans MS" panose="030F0702030302020204" pitchFamily="66" charset="0"/>
              </a:rPr>
              <a:t>Grupo A</a:t>
            </a:r>
            <a:r>
              <a:rPr lang="es-VE" sz="1600" dirty="0" smtClean="0">
                <a:latin typeface="Comic Sans MS" panose="030F0702030302020204" pitchFamily="66" charset="0"/>
              </a:rPr>
              <a:t> con </a:t>
            </a:r>
            <a:r>
              <a:rPr lang="es-VE" sz="1600" b="1" dirty="0" smtClean="0">
                <a:latin typeface="Comic Sans MS" panose="030F0702030302020204" pitchFamily="66" charset="0"/>
              </a:rPr>
              <a:t>Edulcorantes artificiales </a:t>
            </a:r>
            <a:r>
              <a:rPr lang="es-VE" sz="1600" dirty="0" smtClean="0">
                <a:latin typeface="Comic Sans MS" panose="030F0702030302020204" pitchFamily="66" charset="0"/>
              </a:rPr>
              <a:t>(sacarina, </a:t>
            </a:r>
            <a:r>
              <a:rPr lang="es-VE" sz="1600" dirty="0" err="1" smtClean="0">
                <a:latin typeface="Comic Sans MS" panose="030F0702030302020204" pitchFamily="66" charset="0"/>
              </a:rPr>
              <a:t>sucralosa</a:t>
            </a:r>
            <a:r>
              <a:rPr lang="es-VE" sz="1600" dirty="0" smtClean="0">
                <a:latin typeface="Comic Sans MS" panose="030F0702030302020204" pitchFamily="66" charset="0"/>
              </a:rPr>
              <a:t> </a:t>
            </a:r>
            <a:r>
              <a:rPr lang="es-VE" sz="1600" dirty="0" err="1" smtClean="0">
                <a:latin typeface="Comic Sans MS" panose="030F0702030302020204" pitchFamily="66" charset="0"/>
              </a:rPr>
              <a:t>Splenda</a:t>
            </a:r>
            <a:r>
              <a:rPr lang="es-VE" sz="1600" dirty="0" smtClean="0">
                <a:latin typeface="Comic Sans MS" panose="030F0702030302020204" pitchFamily="66" charset="0"/>
              </a:rPr>
              <a:t>, aspartame)  </a:t>
            </a:r>
            <a:r>
              <a:rPr lang="es-VE" sz="1600" b="1" dirty="0" smtClean="0">
                <a:latin typeface="Comic Sans MS" panose="030F0702030302020204" pitchFamily="66" charset="0"/>
              </a:rPr>
              <a:t>Vs. </a:t>
            </a:r>
            <a:r>
              <a:rPr lang="es-VE" sz="1600" b="1" dirty="0">
                <a:latin typeface="Comic Sans MS" panose="030F0702030302020204" pitchFamily="66" charset="0"/>
              </a:rPr>
              <a:t>G</a:t>
            </a:r>
            <a:r>
              <a:rPr lang="es-VE" sz="1600" b="1" dirty="0" smtClean="0">
                <a:latin typeface="Comic Sans MS" panose="030F0702030302020204" pitchFamily="66" charset="0"/>
              </a:rPr>
              <a:t>rupo B </a:t>
            </a:r>
            <a:r>
              <a:rPr lang="es-VE" sz="1600" dirty="0" smtClean="0">
                <a:latin typeface="Comic Sans MS" panose="030F0702030302020204" pitchFamily="66" charset="0"/>
              </a:rPr>
              <a:t>con dieta con </a:t>
            </a:r>
            <a:r>
              <a:rPr lang="es-VE" sz="1600" b="1" dirty="0" smtClean="0">
                <a:latin typeface="Comic Sans MS" panose="030F0702030302020204" pitchFamily="66" charset="0"/>
              </a:rPr>
              <a:t>glucosa o </a:t>
            </a:r>
            <a:r>
              <a:rPr lang="es-VE" sz="1600" b="1" dirty="0" err="1" smtClean="0">
                <a:latin typeface="Comic Sans MS" panose="030F0702030302020204" pitchFamily="66" charset="0"/>
              </a:rPr>
              <a:t>sucrosa</a:t>
            </a:r>
            <a:endParaRPr lang="es-VE" sz="1600" b="1" dirty="0" smtClean="0">
              <a:latin typeface="Comic Sans MS" panose="030F0702030302020204" pitchFamily="66" charset="0"/>
            </a:endParaRPr>
          </a:p>
          <a:p>
            <a:pPr marL="274638" indent="-274638">
              <a:buClr>
                <a:srgbClr val="0047D6"/>
              </a:buClr>
            </a:pPr>
            <a:r>
              <a:rPr lang="es-VE" sz="1600" dirty="0">
                <a:latin typeface="Comic Sans MS" panose="030F0702030302020204" pitchFamily="66" charset="0"/>
              </a:rPr>
              <a:t> </a:t>
            </a:r>
            <a:r>
              <a:rPr lang="es-VE" sz="1600" dirty="0" smtClean="0">
                <a:latin typeface="Comic Sans MS" panose="030F0702030302020204" pitchFamily="66" charset="0"/>
              </a:rPr>
              <a:t>     A las 4 semanas </a:t>
            </a:r>
            <a:r>
              <a:rPr lang="es-VE" sz="1600" b="1" dirty="0" smtClean="0">
                <a:latin typeface="Comic Sans MS" panose="030F0702030302020204" pitchFamily="66" charset="0"/>
              </a:rPr>
              <a:t>Grupo A </a:t>
            </a:r>
            <a:r>
              <a:rPr lang="es-VE" sz="1600" dirty="0" smtClean="0">
                <a:latin typeface="Comic Sans MS" panose="030F0702030302020204" pitchFamily="66" charset="0"/>
              </a:rPr>
              <a:t>presentó </a:t>
            </a:r>
            <a:r>
              <a:rPr lang="es-VE" sz="1600" b="1" dirty="0" err="1" smtClean="0">
                <a:latin typeface="Comic Sans MS" panose="030F0702030302020204" pitchFamily="66" charset="0"/>
              </a:rPr>
              <a:t>disregulación</a:t>
            </a:r>
            <a:r>
              <a:rPr lang="es-VE" sz="1600" b="1" dirty="0" smtClean="0">
                <a:latin typeface="Comic Sans MS" panose="030F0702030302020204" pitchFamily="66" charset="0"/>
              </a:rPr>
              <a:t> de glicemia</a:t>
            </a:r>
          </a:p>
          <a:p>
            <a:pPr marL="274638" indent="-274638">
              <a:buClr>
                <a:srgbClr val="0047D6"/>
              </a:buClr>
              <a:buFont typeface="+mj-lt"/>
              <a:buAutoNum type="arabicPeriod"/>
            </a:pPr>
            <a:endParaRPr lang="es-VE" sz="800" dirty="0">
              <a:latin typeface="Comic Sans MS" panose="030F0702030302020204" pitchFamily="66" charset="0"/>
            </a:endParaRPr>
          </a:p>
          <a:p>
            <a:pPr marL="274638" indent="-274638">
              <a:buClr>
                <a:srgbClr val="0047D6"/>
              </a:buClr>
              <a:buFont typeface="+mj-lt"/>
              <a:buAutoNum type="arabicPeriod" startAt="2"/>
            </a:pPr>
            <a:r>
              <a:rPr lang="es-VE" sz="1600" dirty="0">
                <a:latin typeface="Comic Sans MS" panose="030F0702030302020204" pitchFamily="66" charset="0"/>
              </a:rPr>
              <a:t>M</a:t>
            </a:r>
            <a:r>
              <a:rPr lang="es-VE" sz="1600" b="1" dirty="0" smtClean="0">
                <a:latin typeface="Comic Sans MS" panose="030F0702030302020204" pitchFamily="66" charset="0"/>
              </a:rPr>
              <a:t>icrobios </a:t>
            </a:r>
            <a:r>
              <a:rPr lang="es-VE" sz="1600" b="1" dirty="0">
                <a:latin typeface="Comic Sans MS" panose="030F0702030302020204" pitchFamily="66" charset="0"/>
              </a:rPr>
              <a:t>en </a:t>
            </a:r>
            <a:r>
              <a:rPr lang="es-VE" sz="1600" b="1" dirty="0" smtClean="0">
                <a:latin typeface="Comic Sans MS" panose="030F0702030302020204" pitchFamily="66" charset="0"/>
              </a:rPr>
              <a:t>TGI </a:t>
            </a:r>
            <a:r>
              <a:rPr lang="es-VE" sz="1600" dirty="0" smtClean="0">
                <a:latin typeface="Comic Sans MS" panose="030F0702030302020204" pitchFamily="66" charset="0"/>
              </a:rPr>
              <a:t>fermentan </a:t>
            </a:r>
            <a:r>
              <a:rPr lang="es-VE" sz="1600" dirty="0">
                <a:latin typeface="Comic Sans MS" panose="030F0702030302020204" pitchFamily="66" charset="0"/>
              </a:rPr>
              <a:t>l</a:t>
            </a:r>
            <a:r>
              <a:rPr lang="es-VE" sz="1600" dirty="0" smtClean="0">
                <a:latin typeface="Comic Sans MS" panose="030F0702030302020204" pitchFamily="66" charset="0"/>
              </a:rPr>
              <a:t>os azúcares y los convierten en </a:t>
            </a:r>
          </a:p>
          <a:p>
            <a:pPr marL="274638" indent="-274638">
              <a:buClr>
                <a:srgbClr val="0047D6"/>
              </a:buClr>
            </a:pPr>
            <a:r>
              <a:rPr lang="es-VE" sz="1600" dirty="0" smtClean="0">
                <a:latin typeface="Comic Sans MS" panose="030F0702030302020204" pitchFamily="66" charset="0"/>
              </a:rPr>
              <a:t>	</a:t>
            </a:r>
            <a:r>
              <a:rPr lang="es-VE" sz="1600" b="1" dirty="0" smtClean="0">
                <a:latin typeface="Comic Sans MS" panose="030F0702030302020204" pitchFamily="66" charset="0"/>
              </a:rPr>
              <a:t>productos que activan vías de señalización </a:t>
            </a:r>
            <a:r>
              <a:rPr lang="es-VE" sz="1600" dirty="0" smtClean="0">
                <a:latin typeface="Comic Sans MS" panose="030F0702030302020204" pitchFamily="66" charset="0"/>
              </a:rPr>
              <a:t>o actúan como </a:t>
            </a:r>
            <a:r>
              <a:rPr lang="es-VE" sz="1600" b="1" dirty="0" smtClean="0">
                <a:latin typeface="Comic Sans MS" panose="030F0702030302020204" pitchFamily="66" charset="0"/>
              </a:rPr>
              <a:t>prebióticos</a:t>
            </a:r>
            <a:r>
              <a:rPr lang="es-VE" sz="1600" dirty="0" smtClean="0">
                <a:latin typeface="Comic Sans MS" panose="030F0702030302020204" pitchFamily="66" charset="0"/>
              </a:rPr>
              <a:t> que eliminan bacterias buenas  y </a:t>
            </a:r>
            <a:r>
              <a:rPr lang="es-VE" sz="1600" b="1" dirty="0" smtClean="0">
                <a:latin typeface="Comic Sans MS" panose="030F0702030302020204" pitchFamily="66" charset="0"/>
              </a:rPr>
              <a:t>aumentan las malas </a:t>
            </a:r>
            <a:r>
              <a:rPr lang="es-VE" sz="1600" dirty="0" smtClean="0">
                <a:latin typeface="Comic Sans MS" panose="030F0702030302020204" pitchFamily="66" charset="0"/>
              </a:rPr>
              <a:t>creando </a:t>
            </a:r>
            <a:r>
              <a:rPr lang="es-VE" sz="1600" b="1" dirty="0" smtClean="0">
                <a:latin typeface="Comic Sans MS" panose="030F0702030302020204" pitchFamily="66" charset="0"/>
              </a:rPr>
              <a:t>DISBIOSIS INTESTINAL</a:t>
            </a:r>
            <a:endParaRPr lang="es-VE" sz="1600" dirty="0" smtClean="0">
              <a:latin typeface="Comic Sans MS" panose="030F0702030302020204" pitchFamily="66" charset="0"/>
            </a:endParaRPr>
          </a:p>
          <a:p>
            <a:pPr marL="274638" indent="-274638">
              <a:buClr>
                <a:srgbClr val="0047D6"/>
              </a:buClr>
            </a:pPr>
            <a:endParaRPr lang="es-VE" sz="800" dirty="0" smtClean="0">
              <a:latin typeface="Comic Sans MS" panose="030F0702030302020204" pitchFamily="66" charset="0"/>
            </a:endParaRPr>
          </a:p>
          <a:p>
            <a:pPr marL="274638" indent="-274638">
              <a:buClr>
                <a:srgbClr val="0047D6"/>
              </a:buClr>
              <a:buFont typeface="+mj-lt"/>
              <a:buAutoNum type="arabicPeriod" startAt="3"/>
            </a:pPr>
            <a:r>
              <a:rPr lang="es-VE" sz="1600" b="1" dirty="0" smtClean="0">
                <a:latin typeface="Comic Sans MS" panose="030F0702030302020204" pitchFamily="66" charset="0"/>
              </a:rPr>
              <a:t>Grupo A con intolerancia a glucosa </a:t>
            </a:r>
            <a:r>
              <a:rPr lang="es-VE" sz="1600" dirty="0" smtClean="0">
                <a:latin typeface="Comic Sans MS" panose="030F0702030302020204" pitchFamily="66" charset="0"/>
              </a:rPr>
              <a:t>recibió </a:t>
            </a:r>
            <a:r>
              <a:rPr lang="es-VE" sz="1600" b="1" dirty="0" smtClean="0">
                <a:latin typeface="Comic Sans MS" panose="030F0702030302020204" pitchFamily="66" charset="0"/>
              </a:rPr>
              <a:t>antibióticos que revirtieron </a:t>
            </a:r>
            <a:r>
              <a:rPr lang="es-VE" sz="1600" dirty="0" smtClean="0">
                <a:latin typeface="Comic Sans MS" panose="030F0702030302020204" pitchFamily="66" charset="0"/>
              </a:rPr>
              <a:t>la alteración metabólica</a:t>
            </a:r>
          </a:p>
          <a:p>
            <a:pPr marL="274638" indent="-274638">
              <a:buClr>
                <a:srgbClr val="0047D6"/>
              </a:buClr>
              <a:buFont typeface="+mj-lt"/>
              <a:buAutoNum type="arabicPeriod" startAt="3"/>
            </a:pPr>
            <a:endParaRPr lang="es-VE" sz="800" dirty="0">
              <a:latin typeface="Comic Sans MS" panose="030F0702030302020204" pitchFamily="66" charset="0"/>
            </a:endParaRPr>
          </a:p>
          <a:p>
            <a:pPr marL="274638" indent="-274638">
              <a:buClr>
                <a:srgbClr val="0047D6"/>
              </a:buClr>
              <a:buFont typeface="+mj-lt"/>
              <a:buAutoNum type="arabicPeriod" startAt="3"/>
            </a:pPr>
            <a:r>
              <a:rPr lang="es-VE" sz="1600" b="1" dirty="0">
                <a:latin typeface="Comic Sans MS" panose="030F0702030302020204" pitchFamily="66" charset="0"/>
              </a:rPr>
              <a:t>C</a:t>
            </a:r>
            <a:r>
              <a:rPr lang="es-VE" sz="1600" b="1" dirty="0" smtClean="0">
                <a:latin typeface="Comic Sans MS" panose="030F0702030302020204" pitchFamily="66" charset="0"/>
              </a:rPr>
              <a:t>ambios en microbiota </a:t>
            </a:r>
            <a:r>
              <a:rPr lang="es-VE" sz="1600" dirty="0" smtClean="0">
                <a:latin typeface="Comic Sans MS" panose="030F0702030302020204" pitchFamily="66" charset="0"/>
              </a:rPr>
              <a:t>ocasionaron </a:t>
            </a:r>
            <a:r>
              <a:rPr lang="es-VE" sz="1600" b="1" dirty="0" smtClean="0">
                <a:latin typeface="Comic Sans MS" panose="030F0702030302020204" pitchFamily="66" charset="0"/>
              </a:rPr>
              <a:t>cambios metabólicos    </a:t>
            </a:r>
          </a:p>
          <a:p>
            <a:pPr marL="258763" indent="-258763">
              <a:buClr>
                <a:srgbClr val="0047D6"/>
              </a:buClr>
            </a:pPr>
            <a:r>
              <a:rPr lang="es-VE" sz="1600" b="1" dirty="0" smtClean="0">
                <a:latin typeface="Comic Sans MS" panose="030F0702030302020204" pitchFamily="66" charset="0"/>
              </a:rPr>
              <a:t>	 </a:t>
            </a:r>
            <a:r>
              <a:rPr lang="es-VE" sz="1600" b="1" dirty="0" err="1" smtClean="0">
                <a:latin typeface="Comic Sans MS" panose="030F0702030302020204" pitchFamily="66" charset="0"/>
              </a:rPr>
              <a:t>metagenómicos</a:t>
            </a:r>
            <a:r>
              <a:rPr lang="es-VE" sz="1600" dirty="0" smtClean="0">
                <a:latin typeface="Comic Sans MS" panose="030F0702030302020204" pitchFamily="66" charset="0"/>
              </a:rPr>
              <a:t> como:</a:t>
            </a:r>
          </a:p>
          <a:p>
            <a:pPr marL="715963" indent="-182563">
              <a:buClr>
                <a:srgbClr val="0047D6"/>
              </a:buClr>
              <a:buFont typeface="Arial" panose="020B0604020202020204" pitchFamily="34" charset="0"/>
              <a:buChar char="•"/>
            </a:pPr>
            <a:r>
              <a:rPr lang="es-VE" sz="1600" b="1" dirty="0" smtClean="0">
                <a:latin typeface="Comic Sans MS" panose="030F0702030302020204" pitchFamily="66" charset="0"/>
              </a:rPr>
              <a:t>Aumento en degradación de glicanos</a:t>
            </a:r>
            <a:r>
              <a:rPr lang="es-VE" sz="1600" dirty="0" smtClean="0">
                <a:latin typeface="Comic Sans MS" panose="030F0702030302020204" pitchFamily="66" charset="0"/>
              </a:rPr>
              <a:t> </a:t>
            </a:r>
          </a:p>
          <a:p>
            <a:pPr marL="715963" indent="-182563">
              <a:buClr>
                <a:srgbClr val="0047D6"/>
              </a:buClr>
              <a:buFont typeface="Arial" panose="020B0604020202020204" pitchFamily="34" charset="0"/>
              <a:buChar char="•"/>
            </a:pPr>
            <a:r>
              <a:rPr lang="es-VE" sz="1600" b="1" dirty="0" smtClean="0">
                <a:latin typeface="Comic Sans MS" panose="030F0702030302020204" pitchFamily="66" charset="0"/>
              </a:rPr>
              <a:t>Aumento metabolismo </a:t>
            </a:r>
            <a:r>
              <a:rPr lang="es-VE" sz="1600" b="1" dirty="0">
                <a:latin typeface="Comic Sans MS" panose="030F0702030302020204" pitchFamily="66" charset="0"/>
              </a:rPr>
              <a:t>de almidón, </a:t>
            </a:r>
            <a:r>
              <a:rPr lang="es-VE" sz="1600" b="1" dirty="0" err="1">
                <a:latin typeface="Comic Sans MS" panose="030F0702030302020204" pitchFamily="66" charset="0"/>
              </a:rPr>
              <a:t>sucrosa</a:t>
            </a:r>
            <a:r>
              <a:rPr lang="es-VE" sz="1600" b="1" dirty="0">
                <a:latin typeface="Comic Sans MS" panose="030F0702030302020204" pitchFamily="66" charset="0"/>
              </a:rPr>
              <a:t>, fructosa y </a:t>
            </a:r>
            <a:r>
              <a:rPr lang="es-VE" sz="1600" b="1" dirty="0" smtClean="0">
                <a:latin typeface="Comic Sans MS" panose="030F0702030302020204" pitchFamily="66" charset="0"/>
              </a:rPr>
              <a:t> </a:t>
            </a:r>
          </a:p>
          <a:p>
            <a:pPr marL="533400"/>
            <a:r>
              <a:rPr lang="es-VE" sz="1600" b="1" dirty="0">
                <a:latin typeface="Comic Sans MS" panose="030F0702030302020204" pitchFamily="66" charset="0"/>
              </a:rPr>
              <a:t> </a:t>
            </a:r>
            <a:r>
              <a:rPr lang="es-VE" sz="1600" b="1" dirty="0" smtClean="0">
                <a:latin typeface="Comic Sans MS" panose="030F0702030302020204" pitchFamily="66" charset="0"/>
              </a:rPr>
              <a:t> </a:t>
            </a:r>
            <a:r>
              <a:rPr lang="es-VE" sz="1600" b="1" dirty="0" err="1" smtClean="0">
                <a:latin typeface="Comic Sans MS" panose="030F0702030302020204" pitchFamily="66" charset="0"/>
              </a:rPr>
              <a:t>manosa</a:t>
            </a:r>
            <a:r>
              <a:rPr lang="es-VE" sz="1600" b="1" dirty="0" smtClean="0">
                <a:latin typeface="Comic Sans MS" panose="030F0702030302020204" pitchFamily="66" charset="0"/>
              </a:rPr>
              <a:t> </a:t>
            </a:r>
            <a:r>
              <a:rPr lang="es-VE" sz="1600" b="1" dirty="0">
                <a:latin typeface="Comic Sans MS" panose="030F0702030302020204" pitchFamily="66" charset="0"/>
              </a:rPr>
              <a:t>y </a:t>
            </a:r>
            <a:r>
              <a:rPr lang="es-VE" sz="1600" b="1" dirty="0" smtClean="0">
                <a:latin typeface="Comic Sans MS" panose="030F0702030302020204" pitchFamily="66" charset="0"/>
              </a:rPr>
              <a:t> biosíntesis </a:t>
            </a:r>
            <a:r>
              <a:rPr lang="es-VE" sz="1600" b="1" dirty="0">
                <a:latin typeface="Comic Sans MS" panose="030F0702030302020204" pitchFamily="66" charset="0"/>
              </a:rPr>
              <a:t>de </a:t>
            </a:r>
            <a:r>
              <a:rPr lang="es-VE" sz="1600" b="1" dirty="0" err="1">
                <a:latin typeface="Comic Sans MS" panose="030F0702030302020204" pitchFamily="66" charset="0"/>
              </a:rPr>
              <a:t>ac</a:t>
            </a:r>
            <a:r>
              <a:rPr lang="es-VE" sz="1600" b="1" dirty="0">
                <a:latin typeface="Comic Sans MS" panose="030F0702030302020204" pitchFamily="66" charset="0"/>
              </a:rPr>
              <a:t>. grasos, </a:t>
            </a:r>
            <a:r>
              <a:rPr lang="es-VE" sz="1600" b="1" dirty="0" err="1">
                <a:latin typeface="Comic Sans MS" panose="030F0702030302020204" pitchFamily="66" charset="0"/>
              </a:rPr>
              <a:t>glicerolipidos</a:t>
            </a:r>
            <a:r>
              <a:rPr lang="es-VE" sz="1600" b="1" dirty="0">
                <a:latin typeface="Comic Sans MS" panose="030F0702030302020204" pitchFamily="66" charset="0"/>
              </a:rPr>
              <a:t> y folato</a:t>
            </a:r>
            <a:r>
              <a:rPr lang="es-VE" sz="1600" dirty="0">
                <a:latin typeface="Comic Sans MS" panose="030F0702030302020204" pitchFamily="66" charset="0"/>
              </a:rPr>
              <a:t>. </a:t>
            </a:r>
            <a:endParaRPr lang="es-VE" sz="1600" dirty="0" smtClean="0">
              <a:latin typeface="Comic Sans MS" panose="030F0702030302020204" pitchFamily="66" charset="0"/>
            </a:endParaRPr>
          </a:p>
          <a:p>
            <a:pPr marL="258763" indent="-258763"/>
            <a:r>
              <a:rPr lang="es-VE" sz="1600" dirty="0" smtClean="0">
                <a:latin typeface="Comic Sans MS" panose="030F0702030302020204" pitchFamily="66" charset="0"/>
              </a:rPr>
              <a:t>      Estas </a:t>
            </a:r>
            <a:r>
              <a:rPr lang="es-VE" sz="1600" b="1" dirty="0" smtClean="0">
                <a:latin typeface="Comic Sans MS" panose="030F0702030302020204" pitchFamily="66" charset="0"/>
              </a:rPr>
              <a:t>regulaciones </a:t>
            </a:r>
            <a:r>
              <a:rPr lang="es-VE" sz="1600" b="1" dirty="0" err="1" smtClean="0">
                <a:latin typeface="Comic Sans MS" panose="030F0702030302020204" pitchFamily="66" charset="0"/>
              </a:rPr>
              <a:t>metagenómicas</a:t>
            </a:r>
            <a:r>
              <a:rPr lang="es-VE" sz="1600" b="1" dirty="0" smtClean="0">
                <a:latin typeface="Comic Sans MS" panose="030F0702030302020204" pitchFamily="66" charset="0"/>
              </a:rPr>
              <a:t> están </a:t>
            </a:r>
            <a:r>
              <a:rPr lang="es-VE" sz="1600" dirty="0" smtClean="0">
                <a:latin typeface="Comic Sans MS" panose="030F0702030302020204" pitchFamily="66" charset="0"/>
              </a:rPr>
              <a:t>expresadas </a:t>
            </a:r>
            <a:r>
              <a:rPr lang="es-VE" sz="1600" dirty="0">
                <a:latin typeface="Comic Sans MS" panose="030F0702030302020204" pitchFamily="66" charset="0"/>
              </a:rPr>
              <a:t>y </a:t>
            </a:r>
            <a:r>
              <a:rPr lang="es-VE" sz="1600" dirty="0" smtClean="0">
                <a:latin typeface="Comic Sans MS" panose="030F0702030302020204" pitchFamily="66" charset="0"/>
              </a:rPr>
              <a:t>aumentadas </a:t>
            </a:r>
            <a:r>
              <a:rPr lang="es-VE" sz="1600" dirty="0">
                <a:latin typeface="Comic Sans MS" panose="030F0702030302020204" pitchFamily="66" charset="0"/>
              </a:rPr>
              <a:t>en </a:t>
            </a:r>
            <a:r>
              <a:rPr lang="es-VE" sz="1600" b="1" dirty="0" smtClean="0">
                <a:latin typeface="Comic Sans MS" panose="030F0702030302020204" pitchFamily="66" charset="0"/>
              </a:rPr>
              <a:t>diabetes y obesidad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3044633" y="1139960"/>
            <a:ext cx="3289683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47D6"/>
            </a:solidFill>
          </a:ln>
        </p:spPr>
        <p:txBody>
          <a:bodyPr wrap="none" rtlCol="0">
            <a:spAutoFit/>
          </a:bodyPr>
          <a:lstStyle/>
          <a:p>
            <a:r>
              <a:rPr lang="es-VE" sz="2000" dirty="0" smtClean="0">
                <a:latin typeface="Comic Sans MS" panose="030F0702030302020204" pitchFamily="66" charset="0"/>
              </a:rPr>
              <a:t>Experimentos en Ratones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2299008" y="6156870"/>
            <a:ext cx="4780929" cy="246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000" i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Artificial </a:t>
            </a:r>
            <a:r>
              <a:rPr lang="es-VE" sz="1000" i="1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Sweeteners</a:t>
            </a:r>
            <a:r>
              <a:rPr lang="es-VE" sz="1000" i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: a Wolf in </a:t>
            </a:r>
            <a:r>
              <a:rPr lang="es-VE" sz="1000" i="1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sheep’s</a:t>
            </a:r>
            <a:r>
              <a:rPr lang="es-VE" sz="1000" i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clothing</a:t>
            </a:r>
            <a:r>
              <a:rPr lang="es-VE" sz="1000" i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? </a:t>
            </a:r>
            <a:r>
              <a:rPr lang="es-VE" sz="10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Medscape</a:t>
            </a:r>
            <a:r>
              <a:rPr lang="es-VE" sz="10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Marzo 22, </a:t>
            </a:r>
            <a:r>
              <a:rPr lang="es-VE" sz="10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2016</a:t>
            </a:r>
            <a:endParaRPr lang="es-VE" sz="1000" b="1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7" name="7 CuadroTexto"/>
          <p:cNvSpPr txBox="1"/>
          <p:nvPr/>
        </p:nvSpPr>
        <p:spPr>
          <a:xfrm>
            <a:off x="6978022" y="6534335"/>
            <a:ext cx="216597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6 CuadroTexto"/>
          <p:cNvSpPr txBox="1"/>
          <p:nvPr/>
        </p:nvSpPr>
        <p:spPr>
          <a:xfrm>
            <a:off x="179512" y="194156"/>
            <a:ext cx="543739" cy="276999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0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0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1" name="4 CuadroTexto"/>
          <p:cNvSpPr txBox="1"/>
          <p:nvPr/>
        </p:nvSpPr>
        <p:spPr>
          <a:xfrm>
            <a:off x="194221" y="530665"/>
            <a:ext cx="1353443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Microbiota y </a:t>
            </a:r>
            <a:r>
              <a:rPr lang="es-VE" sz="1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Enf</a:t>
            </a:r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Metabólica </a:t>
            </a:r>
          </a:p>
        </p:txBody>
      </p:sp>
    </p:spTree>
    <p:extLst>
      <p:ext uri="{BB962C8B-B14F-4D97-AF65-F5344CB8AC3E}">
        <p14:creationId xmlns:p14="http://schemas.microsoft.com/office/powerpoint/2010/main" val="871032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476714" y="418524"/>
            <a:ext cx="4190571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000" dirty="0">
                <a:latin typeface="Comic Sans MS" panose="030F0702030302020204" pitchFamily="66" charset="0"/>
              </a:rPr>
              <a:t>Edulcorantes artificiales </a:t>
            </a:r>
            <a:r>
              <a:rPr lang="es-VE" sz="2000" dirty="0" smtClean="0">
                <a:latin typeface="Comic Sans MS" panose="030F0702030302020204" pitchFamily="66" charset="0"/>
              </a:rPr>
              <a:t>inducen </a:t>
            </a:r>
          </a:p>
          <a:p>
            <a:pPr algn="ctr"/>
            <a:r>
              <a:rPr lang="es-VE" sz="2000" dirty="0" smtClean="0">
                <a:latin typeface="Comic Sans MS" panose="030F0702030302020204" pitchFamily="66" charset="0"/>
              </a:rPr>
              <a:t>intolerancia a la glucosa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1080829" y="1766834"/>
            <a:ext cx="7200800" cy="44012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endParaRPr lang="es-VE" sz="800" b="1" dirty="0" smtClean="0">
              <a:latin typeface="Comic Sans MS" panose="030F0702030302020204" pitchFamily="66" charset="0"/>
            </a:endParaRPr>
          </a:p>
          <a:p>
            <a:pPr marL="342900" indent="-342900">
              <a:buAutoNum type="arabicPeriod"/>
            </a:pPr>
            <a:r>
              <a:rPr lang="es-VE" b="1" dirty="0" smtClean="0">
                <a:latin typeface="Comic Sans MS" panose="030F0702030302020204" pitchFamily="66" charset="0"/>
              </a:rPr>
              <a:t>No diabéticos </a:t>
            </a:r>
            <a:r>
              <a:rPr lang="es-VE" dirty="0" smtClean="0">
                <a:latin typeface="Comic Sans MS" panose="030F0702030302020204" pitchFamily="66" charset="0"/>
              </a:rPr>
              <a:t>que recibieron </a:t>
            </a:r>
            <a:r>
              <a:rPr lang="es-VE" b="1" dirty="0" smtClean="0">
                <a:latin typeface="Comic Sans MS" panose="030F0702030302020204" pitchFamily="66" charset="0"/>
              </a:rPr>
              <a:t>edulcorantes artificiales</a:t>
            </a:r>
            <a:r>
              <a:rPr lang="es-VE" dirty="0" smtClean="0">
                <a:latin typeface="Comic Sans MS" panose="030F0702030302020204" pitchFamily="66" charset="0"/>
              </a:rPr>
              <a:t> presentaron </a:t>
            </a:r>
            <a:r>
              <a:rPr lang="es-VE" b="1" dirty="0" smtClean="0">
                <a:latin typeface="Comic Sans MS" panose="030F0702030302020204" pitchFamily="66" charset="0"/>
              </a:rPr>
              <a:t>patrón de Obesidad: </a:t>
            </a:r>
          </a:p>
          <a:p>
            <a:pPr marL="533400" indent="-179388">
              <a:buFont typeface="Arial" panose="020B0604020202020204" pitchFamily="34" charset="0"/>
              <a:buChar char="•"/>
            </a:pPr>
            <a:r>
              <a:rPr lang="es-VE" dirty="0">
                <a:latin typeface="Comic Sans MS" panose="030F0702030302020204" pitchFamily="66" charset="0"/>
              </a:rPr>
              <a:t>A</a:t>
            </a:r>
            <a:r>
              <a:rPr lang="es-VE" dirty="0" smtClean="0">
                <a:latin typeface="Comic Sans MS" panose="030F0702030302020204" pitchFamily="66" charset="0"/>
              </a:rPr>
              <a:t>umento de HbA1c, más prediabetes y disminución tolerancia a la glucosa, deterioro de glicemia en ayunas y aumento de peso.  </a:t>
            </a:r>
          </a:p>
          <a:p>
            <a:pPr marL="533400" indent="-179388">
              <a:buFont typeface="Arial" panose="020B0604020202020204" pitchFamily="34" charset="0"/>
              <a:buChar char="•"/>
            </a:pPr>
            <a:r>
              <a:rPr lang="es-VE" dirty="0" smtClean="0">
                <a:latin typeface="Comic Sans MS" panose="030F0702030302020204" pitchFamily="66" charset="0"/>
              </a:rPr>
              <a:t>Estos cambios fueron relacionados con los </a:t>
            </a:r>
            <a:r>
              <a:rPr lang="es-VE" b="1" dirty="0" smtClean="0">
                <a:latin typeface="Comic Sans MS" panose="030F0702030302020204" pitchFamily="66" charset="0"/>
              </a:rPr>
              <a:t>edulcorantes artificiales </a:t>
            </a:r>
            <a:r>
              <a:rPr lang="es-VE" dirty="0" smtClean="0">
                <a:latin typeface="Comic Sans MS" panose="030F0702030302020204" pitchFamily="66" charset="0"/>
              </a:rPr>
              <a:t>y el efecto fue dosis-respuesta.</a:t>
            </a:r>
          </a:p>
          <a:p>
            <a:endParaRPr lang="es-VE" sz="1200" dirty="0">
              <a:latin typeface="Comic Sans MS" panose="030F0702030302020204" pitchFamily="66" charset="0"/>
            </a:endParaRPr>
          </a:p>
          <a:p>
            <a:pPr marL="276225" indent="-276225"/>
            <a:r>
              <a:rPr lang="es-VE" b="1" dirty="0" smtClean="0">
                <a:latin typeface="Comic Sans MS" panose="030F0702030302020204" pitchFamily="66" charset="0"/>
              </a:rPr>
              <a:t>2. </a:t>
            </a:r>
            <a:r>
              <a:rPr lang="es-VE" b="1" dirty="0">
                <a:latin typeface="Comic Sans MS" panose="030F0702030302020204" pitchFamily="66" charset="0"/>
              </a:rPr>
              <a:t>V</a:t>
            </a:r>
            <a:r>
              <a:rPr lang="es-VE" b="1" dirty="0" smtClean="0">
                <a:latin typeface="Comic Sans MS" panose="030F0702030302020204" pitchFamily="66" charset="0"/>
              </a:rPr>
              <a:t>oluntarios sanos </a:t>
            </a:r>
            <a:r>
              <a:rPr lang="es-VE" dirty="0" smtClean="0">
                <a:latin typeface="Comic Sans MS" panose="030F0702030302020204" pitchFamily="66" charset="0"/>
              </a:rPr>
              <a:t>(</a:t>
            </a:r>
            <a:r>
              <a:rPr lang="es-VE" sz="1200" dirty="0" smtClean="0">
                <a:latin typeface="Comic Sans MS" panose="030F0702030302020204" pitchFamily="66" charset="0"/>
              </a:rPr>
              <a:t>7</a:t>
            </a:r>
            <a:r>
              <a:rPr lang="es-VE" dirty="0" smtClean="0">
                <a:latin typeface="Comic Sans MS" panose="030F0702030302020204" pitchFamily="66" charset="0"/>
              </a:rPr>
              <a:t>) recibieron </a:t>
            </a:r>
            <a:r>
              <a:rPr lang="es-VE" b="1" dirty="0" smtClean="0">
                <a:latin typeface="Comic Sans MS" panose="030F0702030302020204" pitchFamily="66" charset="0"/>
              </a:rPr>
              <a:t>sacarina</a:t>
            </a:r>
            <a:r>
              <a:rPr lang="es-VE" dirty="0" smtClean="0">
                <a:latin typeface="Comic Sans MS" panose="030F0702030302020204" pitchFamily="66" charset="0"/>
              </a:rPr>
              <a:t>. </a:t>
            </a:r>
            <a:endParaRPr lang="es-VE" dirty="0">
              <a:latin typeface="Comic Sans MS" panose="030F0702030302020204" pitchFamily="66" charset="0"/>
            </a:endParaRPr>
          </a:p>
          <a:p>
            <a:pPr marL="533400" indent="-168275">
              <a:buFont typeface="Arial" panose="020B0604020202020204" pitchFamily="34" charset="0"/>
              <a:buChar char="•"/>
            </a:pPr>
            <a:r>
              <a:rPr lang="es-VE" dirty="0" smtClean="0">
                <a:latin typeface="Comic Sans MS" panose="030F0702030302020204" pitchFamily="66" charset="0"/>
              </a:rPr>
              <a:t>Desarrollaron (</a:t>
            </a:r>
            <a:r>
              <a:rPr lang="es-VE" sz="1200" dirty="0" smtClean="0">
                <a:latin typeface="Comic Sans MS" panose="030F0702030302020204" pitchFamily="66" charset="0"/>
              </a:rPr>
              <a:t>4</a:t>
            </a:r>
            <a:r>
              <a:rPr lang="es-VE" dirty="0" smtClean="0">
                <a:latin typeface="Comic Sans MS" panose="030F0702030302020204" pitchFamily="66" charset="0"/>
              </a:rPr>
              <a:t>) </a:t>
            </a:r>
            <a:r>
              <a:rPr lang="es-VE" b="1" dirty="0" smtClean="0">
                <a:latin typeface="Comic Sans MS" panose="030F0702030302020204" pitchFamily="66" charset="0"/>
              </a:rPr>
              <a:t>intolerancia a glucosa  </a:t>
            </a:r>
            <a:r>
              <a:rPr lang="es-VE" dirty="0" smtClean="0">
                <a:latin typeface="Comic Sans MS" panose="030F0702030302020204" pitchFamily="66" charset="0"/>
              </a:rPr>
              <a:t>y </a:t>
            </a:r>
            <a:r>
              <a:rPr lang="es-VE" b="1" dirty="0" smtClean="0">
                <a:latin typeface="Comic Sans MS" panose="030F0702030302020204" pitchFamily="66" charset="0"/>
              </a:rPr>
              <a:t>profundos cambios en su microbiota</a:t>
            </a:r>
            <a:r>
              <a:rPr lang="es-VE" dirty="0" smtClean="0">
                <a:latin typeface="Comic Sans MS" panose="030F0702030302020204" pitchFamily="66" charset="0"/>
              </a:rPr>
              <a:t>. </a:t>
            </a:r>
          </a:p>
          <a:p>
            <a:pPr marL="533400" indent="-168275">
              <a:buFont typeface="Arial" panose="020B0604020202020204" pitchFamily="34" charset="0"/>
              <a:buChar char="•"/>
            </a:pPr>
            <a:r>
              <a:rPr lang="es-VE" dirty="0" smtClean="0">
                <a:latin typeface="Comic Sans MS" panose="030F0702030302020204" pitchFamily="66" charset="0"/>
              </a:rPr>
              <a:t>Los que no tuvieron afectación de la glucosa no tuvieron cambios en microbiota. </a:t>
            </a:r>
          </a:p>
          <a:p>
            <a:pPr marL="533400" indent="-168275">
              <a:buFont typeface="Arial" panose="020B0604020202020204" pitchFamily="34" charset="0"/>
              <a:buChar char="•"/>
            </a:pPr>
            <a:r>
              <a:rPr lang="es-VE" dirty="0" smtClean="0">
                <a:latin typeface="Comic Sans MS" panose="030F0702030302020204" pitchFamily="66" charset="0"/>
              </a:rPr>
              <a:t>Al volver a su </a:t>
            </a:r>
            <a:r>
              <a:rPr lang="es-VE" b="1" dirty="0" smtClean="0">
                <a:latin typeface="Comic Sans MS" panose="030F0702030302020204" pitchFamily="66" charset="0"/>
              </a:rPr>
              <a:t>dieta normal </a:t>
            </a:r>
            <a:r>
              <a:rPr lang="es-VE" dirty="0" smtClean="0">
                <a:latin typeface="Comic Sans MS" panose="030F0702030302020204" pitchFamily="66" charset="0"/>
              </a:rPr>
              <a:t>regreso a la </a:t>
            </a:r>
            <a:r>
              <a:rPr lang="es-VE" b="1" dirty="0" smtClean="0">
                <a:latin typeface="Comic Sans MS" panose="030F0702030302020204" pitchFamily="66" charset="0"/>
              </a:rPr>
              <a:t>normalidad el trastorno metabólico</a:t>
            </a:r>
            <a:r>
              <a:rPr lang="es-VE" dirty="0" smtClean="0">
                <a:latin typeface="Comic Sans MS" panose="030F0702030302020204" pitchFamily="66" charset="0"/>
              </a:rPr>
              <a:t>.</a:t>
            </a:r>
          </a:p>
          <a:p>
            <a:pPr marL="276225" indent="-276225"/>
            <a:endParaRPr lang="es-VE" sz="800" dirty="0">
              <a:latin typeface="Comic Sans MS" panose="030F0702030302020204" pitchFamily="66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2917539" y="1246567"/>
            <a:ext cx="3308919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47D6"/>
            </a:solidFill>
          </a:ln>
        </p:spPr>
        <p:txBody>
          <a:bodyPr wrap="none" rtlCol="0">
            <a:spAutoFit/>
          </a:bodyPr>
          <a:lstStyle/>
          <a:p>
            <a:r>
              <a:rPr lang="es-VE" sz="2000" dirty="0" smtClean="0">
                <a:latin typeface="Comic Sans MS" panose="030F0702030302020204" pitchFamily="66" charset="0"/>
              </a:rPr>
              <a:t>Experimentos en Humanos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7" name="7 CuadroTexto"/>
          <p:cNvSpPr txBox="1"/>
          <p:nvPr/>
        </p:nvSpPr>
        <p:spPr>
          <a:xfrm>
            <a:off x="6325777" y="6581001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2071159" y="6236020"/>
            <a:ext cx="50016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Artificial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Sweeteners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a Wolf in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sheep’s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clothing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Medscape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Marzo 22, 2016</a:t>
            </a:r>
            <a:endParaRPr lang="es-V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6 CuadroTexto"/>
          <p:cNvSpPr txBox="1"/>
          <p:nvPr/>
        </p:nvSpPr>
        <p:spPr>
          <a:xfrm>
            <a:off x="179512" y="194156"/>
            <a:ext cx="543739" cy="276999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/>
                </a:solidFill>
                <a:latin typeface="Comic Sans MS" pitchFamily="66" charset="0"/>
              </a:rPr>
              <a:t>IIB2</a:t>
            </a:r>
            <a:endParaRPr lang="es-VE" sz="12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1" name="4 CuadroTexto"/>
          <p:cNvSpPr txBox="1"/>
          <p:nvPr/>
        </p:nvSpPr>
        <p:spPr>
          <a:xfrm>
            <a:off x="179512" y="541635"/>
            <a:ext cx="1368152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Microbiota y </a:t>
            </a:r>
            <a:r>
              <a:rPr lang="es-VE" sz="1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Enf</a:t>
            </a:r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Metabólica </a:t>
            </a:r>
          </a:p>
        </p:txBody>
      </p:sp>
    </p:spTree>
    <p:extLst>
      <p:ext uri="{BB962C8B-B14F-4D97-AF65-F5344CB8AC3E}">
        <p14:creationId xmlns:p14="http://schemas.microsoft.com/office/powerpoint/2010/main" val="3900405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331652" y="476672"/>
            <a:ext cx="6791551" cy="283154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2000" b="1" dirty="0" smtClean="0">
                <a:latin typeface="Comic Sans MS" panose="030F0702030302020204" pitchFamily="66" charset="0"/>
              </a:rPr>
              <a:t>Edulcorantes </a:t>
            </a:r>
            <a:r>
              <a:rPr lang="es-VE" sz="2000" b="1" dirty="0">
                <a:latin typeface="Comic Sans MS" panose="030F0702030302020204" pitchFamily="66" charset="0"/>
              </a:rPr>
              <a:t>A</a:t>
            </a:r>
            <a:r>
              <a:rPr lang="es-VE" sz="2000" b="1" dirty="0" smtClean="0">
                <a:latin typeface="Comic Sans MS" panose="030F0702030302020204" pitchFamily="66" charset="0"/>
              </a:rPr>
              <a:t>rtificiales </a:t>
            </a:r>
            <a:r>
              <a:rPr lang="es-VE" sz="2000" dirty="0" smtClean="0">
                <a:latin typeface="Comic Sans MS" panose="030F0702030302020204" pitchFamily="66" charset="0"/>
              </a:rPr>
              <a:t>se usan para:</a:t>
            </a:r>
          </a:p>
          <a:p>
            <a:endParaRPr lang="es-VE" sz="900" dirty="0" smtClean="0"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VE" sz="2000" dirty="0" smtClean="0">
                <a:latin typeface="Comic Sans MS" panose="030F0702030302020204" pitchFamily="66" charset="0"/>
              </a:rPr>
              <a:t>Disminuir la exposición a la glucosa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VE" sz="2000" dirty="0" smtClean="0">
                <a:latin typeface="Comic Sans MS" panose="030F0702030302020204" pitchFamily="66" charset="0"/>
              </a:rPr>
              <a:t>Aumentar el control de glicemia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VE" sz="2000" dirty="0" smtClean="0">
                <a:latin typeface="Comic Sans MS" panose="030F0702030302020204" pitchFamily="66" charset="0"/>
              </a:rPr>
              <a:t>Disminuir la tendencia a obesidad</a:t>
            </a:r>
          </a:p>
          <a:p>
            <a:endParaRPr lang="es-VE" sz="900" dirty="0">
              <a:latin typeface="Comic Sans MS" panose="030F0702030302020204" pitchFamily="66" charset="0"/>
            </a:endParaRPr>
          </a:p>
          <a:p>
            <a:r>
              <a:rPr lang="es-VE" sz="2000" dirty="0" smtClean="0">
                <a:latin typeface="Comic Sans MS" panose="030F0702030302020204" pitchFamily="66" charset="0"/>
              </a:rPr>
              <a:t>Pero por la </a:t>
            </a:r>
            <a:r>
              <a:rPr lang="es-VE" sz="2000" b="1" dirty="0" smtClean="0">
                <a:latin typeface="Comic Sans MS" panose="030F0702030302020204" pitchFamily="66" charset="0"/>
              </a:rPr>
              <a:t>DISBIOSIS</a:t>
            </a:r>
            <a:r>
              <a:rPr lang="es-VE" sz="2000" dirty="0" smtClean="0">
                <a:latin typeface="Comic Sans MS" panose="030F0702030302020204" pitchFamily="66" charset="0"/>
              </a:rPr>
              <a:t> que producen causan profundos efectos metabólicos que </a:t>
            </a:r>
            <a:r>
              <a:rPr lang="es-VE" sz="2000" b="1" dirty="0" smtClean="0">
                <a:latin typeface="Comic Sans MS" panose="030F0702030302020204" pitchFamily="66" charset="0"/>
              </a:rPr>
              <a:t>aumentan el riesgo de </a:t>
            </a:r>
          </a:p>
          <a:p>
            <a:r>
              <a:rPr lang="es-VE" sz="2000" b="1" dirty="0" smtClean="0">
                <a:latin typeface="Comic Sans MS" panose="030F0702030302020204" pitchFamily="66" charset="0"/>
              </a:rPr>
              <a:t>Diabetes </a:t>
            </a:r>
            <a:r>
              <a:rPr lang="es-VE" sz="2000" dirty="0" smtClean="0">
                <a:latin typeface="Comic Sans MS" panose="030F0702030302020204" pitchFamily="66" charset="0"/>
              </a:rPr>
              <a:t>o exacerban el </a:t>
            </a:r>
            <a:r>
              <a:rPr lang="es-VE" sz="2000" b="1" dirty="0" smtClean="0">
                <a:latin typeface="Comic Sans MS" panose="030F0702030302020204" pitchFamily="66" charset="0"/>
              </a:rPr>
              <a:t>descontrol glicémico </a:t>
            </a:r>
            <a:r>
              <a:rPr lang="es-VE" sz="2000" dirty="0" smtClean="0">
                <a:latin typeface="Comic Sans MS" panose="030F0702030302020204" pitchFamily="66" charset="0"/>
              </a:rPr>
              <a:t>en </a:t>
            </a:r>
            <a:r>
              <a:rPr lang="es-VE" sz="2000" b="1" dirty="0" smtClean="0">
                <a:latin typeface="Comic Sans MS" panose="030F0702030302020204" pitchFamily="66" charset="0"/>
              </a:rPr>
              <a:t>diabéticos </a:t>
            </a:r>
            <a:r>
              <a:rPr lang="es-VE" sz="2000" dirty="0" smtClean="0">
                <a:latin typeface="Comic Sans MS" panose="030F0702030302020204" pitchFamily="66" charset="0"/>
              </a:rPr>
              <a:t>y lo mismo en </a:t>
            </a:r>
            <a:r>
              <a:rPr lang="es-VE" sz="2000" b="1" dirty="0" smtClean="0">
                <a:latin typeface="Comic Sans MS" panose="030F0702030302020204" pitchFamily="66" charset="0"/>
              </a:rPr>
              <a:t>obesos</a:t>
            </a:r>
            <a:r>
              <a:rPr lang="es-VE" sz="2000" dirty="0" smtClean="0">
                <a:latin typeface="Comic Sans MS" panose="030F0702030302020204" pitchFamily="66" charset="0"/>
              </a:rPr>
              <a:t>.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247662" y="3644900"/>
            <a:ext cx="6791551" cy="2092881"/>
          </a:xfrm>
          <a:prstGeom prst="rect">
            <a:avLst/>
          </a:prstGeom>
          <a:solidFill>
            <a:srgbClr val="2860A4"/>
          </a:solidFill>
          <a:ln>
            <a:solidFill>
              <a:srgbClr val="0047D6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“Los pacientes deben discutir el uso de edulcorantes artificiales </a:t>
            </a:r>
          </a:p>
          <a:p>
            <a:pPr algn="ctr"/>
            <a:r>
              <a:rPr lang="es-VE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con sus  médicos </a:t>
            </a:r>
          </a:p>
          <a:p>
            <a:pPr algn="ctr"/>
            <a:r>
              <a:rPr lang="es-VE" sz="1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</a:p>
          <a:p>
            <a:pPr algn="ctr"/>
            <a:r>
              <a:rPr lang="es-VE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Y los médicos que los recomiendan deben </a:t>
            </a:r>
          </a:p>
          <a:p>
            <a:pPr algn="ctr"/>
            <a:r>
              <a:rPr lang="es-VE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reevaluar sus recomendaciones”</a:t>
            </a:r>
            <a:endParaRPr lang="es-VE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824973" y="5976483"/>
            <a:ext cx="56369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Artificial </a:t>
            </a:r>
            <a:r>
              <a:rPr lang="es-VE" sz="1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Sweeteners</a:t>
            </a:r>
            <a:r>
              <a:rPr lang="es-VE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a Wolf in </a:t>
            </a:r>
            <a:r>
              <a:rPr lang="es-VE" sz="1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sheep’s</a:t>
            </a:r>
            <a:r>
              <a:rPr lang="es-VE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clothing</a:t>
            </a:r>
            <a:r>
              <a:rPr lang="es-VE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es-VE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Medscape</a:t>
            </a:r>
            <a:r>
              <a:rPr lang="es-VE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Marzo 22, 2016</a:t>
            </a:r>
            <a:endParaRPr lang="es-VE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7 CuadroTexto"/>
          <p:cNvSpPr txBox="1"/>
          <p:nvPr/>
        </p:nvSpPr>
        <p:spPr>
          <a:xfrm>
            <a:off x="6504271" y="6552459"/>
            <a:ext cx="26068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6 CuadroTexto"/>
          <p:cNvSpPr txBox="1"/>
          <p:nvPr/>
        </p:nvSpPr>
        <p:spPr>
          <a:xfrm>
            <a:off x="179512" y="194156"/>
            <a:ext cx="543739" cy="276999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/>
                </a:solidFill>
                <a:latin typeface="Comic Sans MS" pitchFamily="66" charset="0"/>
              </a:rPr>
              <a:t>IIB2</a:t>
            </a:r>
            <a:endParaRPr lang="es-VE" sz="12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9" name="4 CuadroTexto"/>
          <p:cNvSpPr txBox="1"/>
          <p:nvPr/>
        </p:nvSpPr>
        <p:spPr>
          <a:xfrm>
            <a:off x="179512" y="541635"/>
            <a:ext cx="1068150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Microbiota y </a:t>
            </a:r>
            <a:r>
              <a:rPr lang="es-VE" sz="1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Enf</a:t>
            </a:r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Metabólica </a:t>
            </a:r>
          </a:p>
        </p:txBody>
      </p:sp>
    </p:spTree>
    <p:extLst>
      <p:ext uri="{BB962C8B-B14F-4D97-AF65-F5344CB8AC3E}">
        <p14:creationId xmlns:p14="http://schemas.microsoft.com/office/powerpoint/2010/main" val="3950524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619672" y="5631306"/>
            <a:ext cx="651513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http://www.mdpi.com/ijerph/ijerph-12-00162/article_deploy/html/images/ijerph-12-00162-g001.png</a:t>
            </a:r>
          </a:p>
        </p:txBody>
      </p:sp>
      <p:sp>
        <p:nvSpPr>
          <p:cNvPr id="14" name="CuadroTexto 13"/>
          <p:cNvSpPr txBox="1"/>
          <p:nvPr/>
        </p:nvSpPr>
        <p:spPr>
          <a:xfrm>
            <a:off x="2776365" y="1236637"/>
            <a:ext cx="8595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smtClean="0">
                <a:latin typeface="Comic Sans MS" panose="030F0702030302020204" pitchFamily="66" charset="0"/>
              </a:rPr>
              <a:t>SCFA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2794801" y="1971761"/>
            <a:ext cx="8226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smtClean="0">
                <a:latin typeface="Comic Sans MS" panose="030F0702030302020204" pitchFamily="66" charset="0"/>
              </a:rPr>
              <a:t>FIAF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2862624" y="3248350"/>
            <a:ext cx="18533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smtClean="0">
                <a:latin typeface="Comic Sans MS" panose="030F0702030302020204" pitchFamily="66" charset="0"/>
              </a:rPr>
              <a:t>Permeabilidad</a:t>
            </a:r>
          </a:p>
          <a:p>
            <a:r>
              <a:rPr lang="es-VE" sz="2000" dirty="0" smtClean="0">
                <a:latin typeface="Comic Sans MS" panose="030F0702030302020204" pitchFamily="66" charset="0"/>
              </a:rPr>
              <a:t>Intestinal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2805490" y="4469050"/>
            <a:ext cx="8883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smtClean="0">
                <a:latin typeface="Comic Sans MS" panose="030F0702030302020204" pitchFamily="66" charset="0"/>
              </a:rPr>
              <a:t>AMPK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cxnSp>
        <p:nvCxnSpPr>
          <p:cNvPr id="18" name="Conector recto de flecha 17"/>
          <p:cNvCxnSpPr/>
          <p:nvPr/>
        </p:nvCxnSpPr>
        <p:spPr>
          <a:xfrm flipV="1">
            <a:off x="2735251" y="1093404"/>
            <a:ext cx="0" cy="686577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de flecha 18"/>
          <p:cNvCxnSpPr/>
          <p:nvPr/>
        </p:nvCxnSpPr>
        <p:spPr>
          <a:xfrm>
            <a:off x="2735251" y="2037660"/>
            <a:ext cx="0" cy="455236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de flecha 20"/>
          <p:cNvCxnSpPr/>
          <p:nvPr/>
        </p:nvCxnSpPr>
        <p:spPr>
          <a:xfrm>
            <a:off x="2791416" y="4368957"/>
            <a:ext cx="0" cy="500203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21"/>
          <p:cNvCxnSpPr/>
          <p:nvPr/>
        </p:nvCxnSpPr>
        <p:spPr>
          <a:xfrm>
            <a:off x="2468043" y="789415"/>
            <a:ext cx="0" cy="4381626"/>
          </a:xfrm>
          <a:prstGeom prst="line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riángulo isósceles 29"/>
          <p:cNvSpPr/>
          <p:nvPr/>
        </p:nvSpPr>
        <p:spPr>
          <a:xfrm rot="5400000" flipH="1">
            <a:off x="2442725" y="2853214"/>
            <a:ext cx="304666" cy="254029"/>
          </a:xfrm>
          <a:prstGeom prst="triangle">
            <a:avLst>
              <a:gd name="adj" fmla="val 42411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" name="Rectángulo 1"/>
          <p:cNvSpPr/>
          <p:nvPr/>
        </p:nvSpPr>
        <p:spPr>
          <a:xfrm>
            <a:off x="5652120" y="3248350"/>
            <a:ext cx="277614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AMPK: PK activada por </a:t>
            </a:r>
            <a:r>
              <a:rPr lang="es-VE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monofosfato</a:t>
            </a:r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de adenosina </a:t>
            </a:r>
            <a:r>
              <a:rPr lang="es-VE" sz="1600" dirty="0" smtClean="0">
                <a:latin typeface="Comic Sans MS" panose="030F0702030302020204" pitchFamily="66" charset="0"/>
              </a:rPr>
              <a:t>es enzima que tiene rol en homeostasis de energía.</a:t>
            </a:r>
          </a:p>
          <a:p>
            <a:r>
              <a:rPr lang="es-VE" sz="800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es-VE" sz="1600" dirty="0" smtClean="0">
                <a:latin typeface="Comic Sans MS" panose="030F0702030302020204" pitchFamily="66" charset="0"/>
              </a:rPr>
              <a:t>Activa </a:t>
            </a:r>
            <a:r>
              <a:rPr lang="es-VE" sz="1600" dirty="0">
                <a:latin typeface="Comic Sans MS" panose="030F0702030302020204" pitchFamily="66" charset="0"/>
              </a:rPr>
              <a:t>la oxidación á</a:t>
            </a:r>
            <a:r>
              <a:rPr lang="es-VE" sz="1600" dirty="0" smtClean="0">
                <a:latin typeface="Comic Sans MS" panose="030F0702030302020204" pitchFamily="66" charset="0"/>
              </a:rPr>
              <a:t>cidos grasos en </a:t>
            </a:r>
            <a:r>
              <a:rPr lang="es-VE" sz="1600" dirty="0">
                <a:latin typeface="Comic Sans MS" panose="030F0702030302020204" pitchFamily="66" charset="0"/>
              </a:rPr>
              <a:t>hígado y músculo </a:t>
            </a:r>
            <a:r>
              <a:rPr lang="es-VE" sz="1600" dirty="0" smtClean="0">
                <a:latin typeface="Comic Sans MS" panose="030F0702030302020204" pitchFamily="66" charset="0"/>
              </a:rPr>
              <a:t>esquelético.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26" name="3 CuadroTexto"/>
          <p:cNvSpPr txBox="1"/>
          <p:nvPr/>
        </p:nvSpPr>
        <p:spPr>
          <a:xfrm>
            <a:off x="6372200" y="882119"/>
            <a:ext cx="1886721" cy="132343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2000" dirty="0" smtClean="0">
                <a:latin typeface="Comic Sans MS" pitchFamily="66" charset="0"/>
              </a:rPr>
              <a:t>Alteraciones </a:t>
            </a:r>
          </a:p>
          <a:p>
            <a:r>
              <a:rPr lang="es-VE" sz="2000" dirty="0" smtClean="0">
                <a:latin typeface="Comic Sans MS" pitchFamily="66" charset="0"/>
              </a:rPr>
              <a:t>Metabólicas</a:t>
            </a:r>
          </a:p>
          <a:p>
            <a:r>
              <a:rPr lang="es-VE" sz="2000" dirty="0" smtClean="0">
                <a:latin typeface="Comic Sans MS" pitchFamily="66" charset="0"/>
              </a:rPr>
              <a:t>Inducidas por </a:t>
            </a:r>
          </a:p>
          <a:p>
            <a:r>
              <a:rPr lang="es-VE" sz="2000" dirty="0" smtClean="0">
                <a:latin typeface="Comic Sans MS" pitchFamily="66" charset="0"/>
              </a:rPr>
              <a:t>Microbiota</a:t>
            </a:r>
          </a:p>
        </p:txBody>
      </p:sp>
      <p:cxnSp>
        <p:nvCxnSpPr>
          <p:cNvPr id="27" name="Conector recto de flecha 26"/>
          <p:cNvCxnSpPr/>
          <p:nvPr/>
        </p:nvCxnSpPr>
        <p:spPr>
          <a:xfrm flipV="1">
            <a:off x="2791416" y="3222115"/>
            <a:ext cx="0" cy="686577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2 CuadroTexto"/>
          <p:cNvSpPr txBox="1"/>
          <p:nvPr/>
        </p:nvSpPr>
        <p:spPr>
          <a:xfrm>
            <a:off x="6741679" y="659375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CuadroTexto 28"/>
          <p:cNvSpPr txBox="1"/>
          <p:nvPr/>
        </p:nvSpPr>
        <p:spPr>
          <a:xfrm>
            <a:off x="727981" y="2626285"/>
            <a:ext cx="1560042" cy="70788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2000" dirty="0" err="1" smtClean="0">
                <a:latin typeface="Comic Sans MS" panose="030F0702030302020204" pitchFamily="66" charset="0"/>
              </a:rPr>
              <a:t>disbiótico</a:t>
            </a:r>
            <a:endParaRPr lang="es-VE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700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288687" y="6181975"/>
            <a:ext cx="651513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http://www.mdpi.com/ijerph/ijerph-12-00162/article_deploy/html/images/ijerph-12-00162-g001.png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217839" y="5074791"/>
            <a:ext cx="1835759" cy="83099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38100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latin typeface="Comic Sans MS" panose="030F0702030302020204" pitchFamily="66" charset="0"/>
              </a:rPr>
              <a:t>Microbiota </a:t>
            </a:r>
          </a:p>
          <a:p>
            <a:pPr algn="ctr"/>
            <a:r>
              <a:rPr lang="es-VE" sz="2400" dirty="0" smtClean="0">
                <a:latin typeface="Comic Sans MS" panose="030F0702030302020204" pitchFamily="66" charset="0"/>
              </a:rPr>
              <a:t>restaurado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2178642" y="1023027"/>
            <a:ext cx="1008112" cy="7319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CuadroTexto 13"/>
          <p:cNvSpPr txBox="1"/>
          <p:nvPr/>
        </p:nvSpPr>
        <p:spPr>
          <a:xfrm>
            <a:off x="2888885" y="1031852"/>
            <a:ext cx="8595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smtClean="0">
                <a:latin typeface="Comic Sans MS" panose="030F0702030302020204" pitchFamily="66" charset="0"/>
              </a:rPr>
              <a:t>SCFA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2907321" y="1766976"/>
            <a:ext cx="8226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smtClean="0">
                <a:latin typeface="Comic Sans MS" panose="030F0702030302020204" pitchFamily="66" charset="0"/>
              </a:rPr>
              <a:t>FIAF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2847771" y="3047858"/>
            <a:ext cx="18533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smtClean="0">
                <a:latin typeface="Comic Sans MS" panose="030F0702030302020204" pitchFamily="66" charset="0"/>
              </a:rPr>
              <a:t>Permeabilidad</a:t>
            </a:r>
          </a:p>
          <a:p>
            <a:r>
              <a:rPr lang="es-VE" sz="2000" dirty="0" smtClean="0">
                <a:latin typeface="Comic Sans MS" panose="030F0702030302020204" pitchFamily="66" charset="0"/>
              </a:rPr>
              <a:t>Intestinal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2790637" y="4268558"/>
            <a:ext cx="8883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smtClean="0">
                <a:latin typeface="Comic Sans MS" panose="030F0702030302020204" pitchFamily="66" charset="0"/>
              </a:rPr>
              <a:t>AMPK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cxnSp>
        <p:nvCxnSpPr>
          <p:cNvPr id="18" name="Conector recto de flecha 17"/>
          <p:cNvCxnSpPr/>
          <p:nvPr/>
        </p:nvCxnSpPr>
        <p:spPr>
          <a:xfrm flipV="1">
            <a:off x="2847771" y="888619"/>
            <a:ext cx="0" cy="686577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de flecha 18"/>
          <p:cNvCxnSpPr/>
          <p:nvPr/>
        </p:nvCxnSpPr>
        <p:spPr>
          <a:xfrm>
            <a:off x="2847771" y="1832875"/>
            <a:ext cx="0" cy="455236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de flecha 20"/>
          <p:cNvCxnSpPr/>
          <p:nvPr/>
        </p:nvCxnSpPr>
        <p:spPr>
          <a:xfrm>
            <a:off x="2776563" y="4168465"/>
            <a:ext cx="0" cy="500203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21"/>
          <p:cNvCxnSpPr/>
          <p:nvPr/>
        </p:nvCxnSpPr>
        <p:spPr>
          <a:xfrm>
            <a:off x="2339752" y="853378"/>
            <a:ext cx="0" cy="438162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riángulo isósceles 29"/>
          <p:cNvSpPr/>
          <p:nvPr/>
        </p:nvSpPr>
        <p:spPr>
          <a:xfrm rot="5400000" flipH="1">
            <a:off x="2388268" y="2673531"/>
            <a:ext cx="304666" cy="254029"/>
          </a:xfrm>
          <a:prstGeom prst="triangle">
            <a:avLst>
              <a:gd name="adj" fmla="val 424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1" name="CuadroTexto 30"/>
          <p:cNvSpPr txBox="1"/>
          <p:nvPr/>
        </p:nvSpPr>
        <p:spPr>
          <a:xfrm>
            <a:off x="293230" y="1967031"/>
            <a:ext cx="1792478" cy="120032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38100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latin typeface="Comic Sans MS" panose="030F0702030302020204" pitchFamily="66" charset="0"/>
              </a:rPr>
              <a:t>Prebióticos</a:t>
            </a:r>
          </a:p>
          <a:p>
            <a:pPr algn="ctr"/>
            <a:r>
              <a:rPr lang="es-VE" sz="2400" dirty="0" smtClean="0">
                <a:latin typeface="Comic Sans MS" panose="030F0702030302020204" pitchFamily="66" charset="0"/>
              </a:rPr>
              <a:t>y/o </a:t>
            </a:r>
          </a:p>
          <a:p>
            <a:pPr algn="ctr"/>
            <a:r>
              <a:rPr lang="es-VE" sz="2400" dirty="0" smtClean="0">
                <a:latin typeface="Comic Sans MS" panose="030F0702030302020204" pitchFamily="66" charset="0"/>
              </a:rPr>
              <a:t>Probióticos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32" name="Flecha abajo 31"/>
          <p:cNvSpPr/>
          <p:nvPr/>
        </p:nvSpPr>
        <p:spPr>
          <a:xfrm>
            <a:off x="971023" y="3308212"/>
            <a:ext cx="436891" cy="1465809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cxnSp>
        <p:nvCxnSpPr>
          <p:cNvPr id="34" name="Conector recto 33"/>
          <p:cNvCxnSpPr/>
          <p:nvPr/>
        </p:nvCxnSpPr>
        <p:spPr>
          <a:xfrm>
            <a:off x="2665526" y="705522"/>
            <a:ext cx="1817201" cy="4141404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35"/>
          <p:cNvCxnSpPr/>
          <p:nvPr/>
        </p:nvCxnSpPr>
        <p:spPr>
          <a:xfrm flipH="1">
            <a:off x="2483768" y="851125"/>
            <a:ext cx="1821598" cy="4141404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Flecha derecha 37"/>
          <p:cNvSpPr/>
          <p:nvPr/>
        </p:nvSpPr>
        <p:spPr>
          <a:xfrm>
            <a:off x="2466768" y="5420021"/>
            <a:ext cx="1907270" cy="504056"/>
          </a:xfrm>
          <a:prstGeom prst="rightArrow">
            <a:avLst/>
          </a:prstGeom>
          <a:solidFill>
            <a:srgbClr val="0047D6"/>
          </a:solidFill>
          <a:ln>
            <a:solidFill>
              <a:srgbClr val="ACC8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9" name="CuadroTexto 38"/>
          <p:cNvSpPr txBox="1"/>
          <p:nvPr/>
        </p:nvSpPr>
        <p:spPr>
          <a:xfrm>
            <a:off x="4901403" y="5068532"/>
            <a:ext cx="1364476" cy="101566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38100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000" dirty="0" smtClean="0">
                <a:latin typeface="Comic Sans MS" panose="030F0702030302020204" pitchFamily="66" charset="0"/>
              </a:rPr>
              <a:t>PYY</a:t>
            </a:r>
          </a:p>
          <a:p>
            <a:pPr algn="ctr"/>
            <a:r>
              <a:rPr lang="es-VE" sz="2000" dirty="0" smtClean="0">
                <a:latin typeface="Comic Sans MS" panose="030F0702030302020204" pitchFamily="66" charset="0"/>
              </a:rPr>
              <a:t>GLP-1</a:t>
            </a:r>
          </a:p>
          <a:p>
            <a:pPr algn="ctr"/>
            <a:r>
              <a:rPr lang="es-VE" sz="2000" dirty="0" smtClean="0">
                <a:latin typeface="Comic Sans MS" panose="030F0702030302020204" pitchFamily="66" charset="0"/>
              </a:rPr>
              <a:t>GHRELIN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cxnSp>
        <p:nvCxnSpPr>
          <p:cNvPr id="41" name="Conector recto de flecha 40"/>
          <p:cNvCxnSpPr/>
          <p:nvPr/>
        </p:nvCxnSpPr>
        <p:spPr>
          <a:xfrm flipV="1">
            <a:off x="4701163" y="4892683"/>
            <a:ext cx="0" cy="118290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CuadroTexto 41"/>
          <p:cNvSpPr txBox="1"/>
          <p:nvPr/>
        </p:nvSpPr>
        <p:spPr>
          <a:xfrm>
            <a:off x="6466118" y="4702810"/>
            <a:ext cx="2089033" cy="138499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38100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>
                <a:latin typeface="Comic Sans MS" panose="030F0702030302020204" pitchFamily="66" charset="0"/>
              </a:rPr>
              <a:t>Saciedad</a:t>
            </a:r>
          </a:p>
          <a:p>
            <a:pPr algn="ctr"/>
            <a:r>
              <a:rPr lang="es-VE" sz="2000" dirty="0" smtClean="0">
                <a:latin typeface="Comic Sans MS" panose="030F0702030302020204" pitchFamily="66" charset="0"/>
              </a:rPr>
              <a:t>Disminuyen:</a:t>
            </a:r>
          </a:p>
          <a:p>
            <a:pPr algn="ctr"/>
            <a:r>
              <a:rPr lang="es-VE" sz="2000" dirty="0" smtClean="0">
                <a:latin typeface="Comic Sans MS" panose="030F0702030302020204" pitchFamily="66" charset="0"/>
              </a:rPr>
              <a:t>Ingesta Energía</a:t>
            </a:r>
          </a:p>
          <a:p>
            <a:pPr algn="ctr"/>
            <a:r>
              <a:rPr lang="es-VE" sz="2000" dirty="0" smtClean="0">
                <a:latin typeface="Comic Sans MS" panose="030F0702030302020204" pitchFamily="66" charset="0"/>
              </a:rPr>
              <a:t>Peso corporal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26" name="3 CuadroTexto"/>
          <p:cNvSpPr txBox="1"/>
          <p:nvPr/>
        </p:nvSpPr>
        <p:spPr>
          <a:xfrm>
            <a:off x="5722067" y="1067364"/>
            <a:ext cx="2175704" cy="10156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000" dirty="0" smtClean="0">
                <a:latin typeface="Comic Sans MS" pitchFamily="66" charset="0"/>
              </a:rPr>
              <a:t>Alteraciones </a:t>
            </a:r>
          </a:p>
          <a:p>
            <a:pPr algn="ctr"/>
            <a:r>
              <a:rPr lang="es-VE" sz="2000" dirty="0" smtClean="0">
                <a:latin typeface="Comic Sans MS" pitchFamily="66" charset="0"/>
              </a:rPr>
              <a:t>Metabólicas </a:t>
            </a:r>
          </a:p>
          <a:p>
            <a:pPr algn="ctr"/>
            <a:r>
              <a:rPr lang="es-VE" sz="2000" dirty="0" smtClean="0">
                <a:latin typeface="Comic Sans MS" pitchFamily="66" charset="0"/>
              </a:rPr>
              <a:t>corregidas</a:t>
            </a:r>
            <a:endParaRPr lang="es-VE" sz="2000" dirty="0">
              <a:latin typeface="Comic Sans MS" pitchFamily="66" charset="0"/>
            </a:endParaRPr>
          </a:p>
        </p:txBody>
      </p:sp>
      <p:cxnSp>
        <p:nvCxnSpPr>
          <p:cNvPr id="27" name="Conector recto de flecha 26"/>
          <p:cNvCxnSpPr/>
          <p:nvPr/>
        </p:nvCxnSpPr>
        <p:spPr>
          <a:xfrm flipV="1">
            <a:off x="2776563" y="3021623"/>
            <a:ext cx="0" cy="686577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2 CuadroTexto"/>
          <p:cNvSpPr txBox="1"/>
          <p:nvPr/>
        </p:nvSpPr>
        <p:spPr>
          <a:xfrm>
            <a:off x="6741679" y="659375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5391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/>
      <p:bldP spid="15" grpId="0"/>
      <p:bldP spid="16" grpId="0"/>
      <p:bldP spid="17" grpId="0"/>
      <p:bldP spid="30" grpId="0" animBg="1"/>
      <p:bldP spid="31" grpId="0" animBg="1"/>
      <p:bldP spid="32" grpId="0" animBg="1"/>
      <p:bldP spid="38" grpId="0" animBg="1"/>
      <p:bldP spid="39" grpId="0" animBg="1"/>
      <p:bldP spid="42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914334" y="365928"/>
            <a:ext cx="3315331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latin typeface="Comic Sans MS" panose="030F0702030302020204" pitchFamily="66" charset="0"/>
              </a:rPr>
              <a:t>Mecanismo de Acción </a:t>
            </a:r>
          </a:p>
          <a:p>
            <a:pPr algn="ctr"/>
            <a:r>
              <a:rPr lang="es-VE" sz="2400" dirty="0" smtClean="0">
                <a:latin typeface="Comic Sans MS" panose="030F0702030302020204" pitchFamily="66" charset="0"/>
              </a:rPr>
              <a:t>de </a:t>
            </a:r>
            <a:r>
              <a:rPr lang="es-VE" sz="2400" dirty="0" err="1" smtClean="0">
                <a:latin typeface="Comic Sans MS" panose="030F0702030302020204" pitchFamily="66" charset="0"/>
              </a:rPr>
              <a:t>Metformina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94" b="40880"/>
          <a:stretch/>
        </p:blipFill>
        <p:spPr>
          <a:xfrm>
            <a:off x="179512" y="2631722"/>
            <a:ext cx="8337878" cy="1728192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1615083" y="4713580"/>
            <a:ext cx="59400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GL.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Guo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W.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Xie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Metformin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action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through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bile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acids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Dec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2018</a:t>
            </a:r>
            <a:endParaRPr lang="es-V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97158" y="321951"/>
            <a:ext cx="663964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8" name="4 CuadroTexto"/>
          <p:cNvSpPr txBox="1"/>
          <p:nvPr/>
        </p:nvSpPr>
        <p:spPr>
          <a:xfrm>
            <a:off x="197158" y="705777"/>
            <a:ext cx="1275809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</a:t>
            </a:r>
          </a:p>
          <a:p>
            <a:r>
              <a:rPr lang="es-VE" sz="1400" dirty="0" smtClean="0">
                <a:latin typeface="Comic Sans MS" pitchFamily="66" charset="0"/>
              </a:rPr>
              <a:t>y </a:t>
            </a:r>
            <a:r>
              <a:rPr lang="es-VE" sz="1400" dirty="0" err="1" smtClean="0">
                <a:latin typeface="Comic Sans MS" pitchFamily="66" charset="0"/>
              </a:rPr>
              <a:t>Enf</a:t>
            </a:r>
            <a:r>
              <a:rPr lang="es-VE" sz="1400" dirty="0" smtClean="0">
                <a:latin typeface="Comic Sans MS" pitchFamily="66" charset="0"/>
              </a:rPr>
              <a:t>. </a:t>
            </a:r>
            <a:r>
              <a:rPr lang="es-VE" sz="1400" dirty="0" err="1" smtClean="0">
                <a:latin typeface="Comic Sans MS" pitchFamily="66" charset="0"/>
              </a:rPr>
              <a:t>Sist</a:t>
            </a:r>
            <a:r>
              <a:rPr lang="es-VE" sz="1400" dirty="0" smtClean="0">
                <a:latin typeface="Comic Sans MS" pitchFamily="66" charset="0"/>
              </a:rPr>
              <a:t>.</a:t>
            </a:r>
          </a:p>
          <a:p>
            <a:r>
              <a:rPr lang="es-VE" sz="1400" b="1" dirty="0" smtClean="0">
                <a:latin typeface="Comic Sans MS" pitchFamily="66" charset="0"/>
              </a:rPr>
              <a:t>Metabólicas</a:t>
            </a:r>
            <a:r>
              <a:rPr lang="es-VE" sz="1400" dirty="0" smtClean="0">
                <a:latin typeface="Comic Sans MS" pitchFamily="66" charset="0"/>
              </a:rPr>
              <a:t> </a:t>
            </a:r>
          </a:p>
        </p:txBody>
      </p:sp>
      <p:sp>
        <p:nvSpPr>
          <p:cNvPr id="9" name="2 CuadroTexto"/>
          <p:cNvSpPr txBox="1"/>
          <p:nvPr/>
        </p:nvSpPr>
        <p:spPr>
          <a:xfrm>
            <a:off x="6780051" y="66117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034365" y="1486743"/>
            <a:ext cx="5164484" cy="70788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 err="1">
                <a:latin typeface="Comic Sans MS" panose="030F0702030302020204" pitchFamily="66" charset="0"/>
              </a:rPr>
              <a:t>A</a:t>
            </a:r>
            <a:r>
              <a:rPr lang="en-US" sz="2000" dirty="0" err="1" smtClean="0">
                <a:latin typeface="Comic Sans MS" panose="030F0702030302020204" pitchFamily="66" charset="0"/>
              </a:rPr>
              <a:t>ctúa</a:t>
            </a:r>
            <a:r>
              <a:rPr lang="en-US" sz="2000" dirty="0" smtClean="0">
                <a:latin typeface="Comic Sans MS" panose="030F0702030302020204" pitchFamily="66" charset="0"/>
              </a:rPr>
              <a:t> a </a:t>
            </a:r>
            <a:r>
              <a:rPr lang="en-US" sz="2000" dirty="0" err="1" smtClean="0">
                <a:latin typeface="Comic Sans MS" panose="030F0702030302020204" pitchFamily="66" charset="0"/>
              </a:rPr>
              <a:t>través</a:t>
            </a:r>
            <a:r>
              <a:rPr lang="en-US" sz="2000" dirty="0" smtClean="0">
                <a:latin typeface="Comic Sans MS" panose="030F0702030302020204" pitchFamily="66" charset="0"/>
              </a:rPr>
              <a:t> de </a:t>
            </a:r>
            <a:r>
              <a:rPr lang="en-US" sz="2000" dirty="0" err="1" smtClean="0">
                <a:latin typeface="Comic Sans MS" panose="030F0702030302020204" pitchFamily="66" charset="0"/>
              </a:rPr>
              <a:t>cambios</a:t>
            </a:r>
            <a:r>
              <a:rPr lang="en-US" sz="2000" dirty="0" smtClean="0">
                <a:latin typeface="Comic Sans MS" panose="030F0702030302020204" pitchFamily="66" charset="0"/>
              </a:rPr>
              <a:t> en </a:t>
            </a:r>
            <a:r>
              <a:rPr lang="en-US" sz="2000" i="1" dirty="0" smtClean="0">
                <a:latin typeface="Comic Sans MS" panose="030F0702030302020204" pitchFamily="66" charset="0"/>
              </a:rPr>
              <a:t>B. </a:t>
            </a:r>
            <a:r>
              <a:rPr lang="en-US" sz="2000" i="1" dirty="0" err="1" smtClean="0">
                <a:latin typeface="Comic Sans MS" panose="030F0702030302020204" pitchFamily="66" charset="0"/>
              </a:rPr>
              <a:t>fragilis</a:t>
            </a:r>
            <a:r>
              <a:rPr lang="en-US" sz="2000" i="1" dirty="0" smtClean="0">
                <a:latin typeface="Comic Sans MS" panose="030F0702030302020204" pitchFamily="66" charset="0"/>
              </a:rPr>
              <a:t> </a:t>
            </a:r>
            <a:r>
              <a:rPr lang="en-US" sz="2000" dirty="0" smtClean="0">
                <a:latin typeface="Comic Sans MS" panose="030F0702030302020204" pitchFamily="66" charset="0"/>
              </a:rPr>
              <a:t>intestinal y </a:t>
            </a:r>
            <a:r>
              <a:rPr lang="en-US" sz="2000" dirty="0" err="1" smtClean="0">
                <a:latin typeface="Comic Sans MS" panose="030F0702030302020204" pitchFamily="66" charset="0"/>
              </a:rPr>
              <a:t>señalización</a:t>
            </a:r>
            <a:r>
              <a:rPr lang="en-US" sz="2000" dirty="0" smtClean="0">
                <a:latin typeface="Comic Sans MS" panose="030F0702030302020204" pitchFamily="66" charset="0"/>
              </a:rPr>
              <a:t> de </a:t>
            </a:r>
            <a:r>
              <a:rPr lang="en-US" sz="2000" dirty="0" err="1" smtClean="0">
                <a:latin typeface="Comic Sans MS" panose="030F0702030302020204" pitchFamily="66" charset="0"/>
              </a:rPr>
              <a:t>ácidos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biliares</a:t>
            </a:r>
            <a:endParaRPr lang="es-VE" sz="2000" dirty="0"/>
          </a:p>
        </p:txBody>
      </p:sp>
      <p:sp>
        <p:nvSpPr>
          <p:cNvPr id="3" name="Rectángulo 2"/>
          <p:cNvSpPr/>
          <p:nvPr/>
        </p:nvSpPr>
        <p:spPr>
          <a:xfrm>
            <a:off x="431992" y="2882587"/>
            <a:ext cx="650245" cy="2531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1" name="Rectángulo 20"/>
          <p:cNvSpPr/>
          <p:nvPr/>
        </p:nvSpPr>
        <p:spPr>
          <a:xfrm>
            <a:off x="2159824" y="2911819"/>
            <a:ext cx="650245" cy="2531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2" name="Rectángulo 21"/>
          <p:cNvSpPr/>
          <p:nvPr/>
        </p:nvSpPr>
        <p:spPr>
          <a:xfrm>
            <a:off x="2268193" y="3920540"/>
            <a:ext cx="812430" cy="2524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3" name="Rectángulo 22"/>
          <p:cNvSpPr/>
          <p:nvPr/>
        </p:nvSpPr>
        <p:spPr>
          <a:xfrm>
            <a:off x="4790381" y="2856810"/>
            <a:ext cx="873035" cy="2828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CuadroTexto 10"/>
          <p:cNvSpPr txBox="1"/>
          <p:nvPr/>
        </p:nvSpPr>
        <p:spPr>
          <a:xfrm>
            <a:off x="190351" y="2742542"/>
            <a:ext cx="10839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Intestino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1954456" y="2747240"/>
            <a:ext cx="11913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600" b="1" i="1" dirty="0" smtClean="0">
                <a:latin typeface="Comic Sans MS" panose="030F0702030302020204" pitchFamily="66" charset="0"/>
              </a:rPr>
              <a:t>B. </a:t>
            </a:r>
            <a:r>
              <a:rPr lang="es-VE" sz="1600" b="1" i="1" dirty="0" err="1" smtClean="0">
                <a:latin typeface="Comic Sans MS" panose="030F0702030302020204" pitchFamily="66" charset="0"/>
              </a:rPr>
              <a:t>fragilis</a:t>
            </a:r>
            <a:endParaRPr lang="es-VE" sz="1600" b="1" i="1" dirty="0">
              <a:latin typeface="Comic Sans MS" panose="030F0702030302020204" pitchFamily="66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2005730" y="4026550"/>
            <a:ext cx="1326004" cy="33855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 err="1" smtClean="0">
                <a:latin typeface="Comic Sans MS" panose="030F0702030302020204" pitchFamily="66" charset="0"/>
              </a:rPr>
              <a:t>Metformina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3031465" y="3376795"/>
            <a:ext cx="670010" cy="3943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CuadroTexto 17"/>
          <p:cNvSpPr txBox="1"/>
          <p:nvPr/>
        </p:nvSpPr>
        <p:spPr>
          <a:xfrm>
            <a:off x="3072422" y="3335535"/>
            <a:ext cx="7200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GUDCA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25" name="Rectángulo 24"/>
          <p:cNvSpPr/>
          <p:nvPr/>
        </p:nvSpPr>
        <p:spPr>
          <a:xfrm>
            <a:off x="3999057" y="3316897"/>
            <a:ext cx="351367" cy="2246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7" name="CuadroTexto 16"/>
          <p:cNvSpPr txBox="1"/>
          <p:nvPr/>
        </p:nvSpPr>
        <p:spPr>
          <a:xfrm>
            <a:off x="3941282" y="3335535"/>
            <a:ext cx="4860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FXR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4681575" y="2702118"/>
            <a:ext cx="9941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Vaso </a:t>
            </a:r>
          </a:p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sanguíneo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26" name="Rectángulo 25"/>
          <p:cNvSpPr/>
          <p:nvPr/>
        </p:nvSpPr>
        <p:spPr>
          <a:xfrm>
            <a:off x="6686303" y="2926260"/>
            <a:ext cx="552998" cy="1867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CuadroTexto 14"/>
          <p:cNvSpPr txBox="1"/>
          <p:nvPr/>
        </p:nvSpPr>
        <p:spPr>
          <a:xfrm>
            <a:off x="6537846" y="2802414"/>
            <a:ext cx="8499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Hígado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27" name="Rectángulo 26"/>
          <p:cNvSpPr/>
          <p:nvPr/>
        </p:nvSpPr>
        <p:spPr>
          <a:xfrm>
            <a:off x="7644133" y="3290716"/>
            <a:ext cx="821945" cy="4804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8" name="Elipse 27"/>
          <p:cNvSpPr/>
          <p:nvPr/>
        </p:nvSpPr>
        <p:spPr>
          <a:xfrm>
            <a:off x="7396547" y="3573994"/>
            <a:ext cx="317120" cy="19719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0" name="CuadroTexto 19"/>
          <p:cNvSpPr txBox="1"/>
          <p:nvPr/>
        </p:nvSpPr>
        <p:spPr>
          <a:xfrm>
            <a:off x="7628542" y="3247973"/>
            <a:ext cx="1262692" cy="5232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Sensibilidad </a:t>
            </a:r>
          </a:p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a Insulina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29" name="Elipse 28"/>
          <p:cNvSpPr/>
          <p:nvPr/>
        </p:nvSpPr>
        <p:spPr>
          <a:xfrm>
            <a:off x="6428021" y="3301646"/>
            <a:ext cx="459434" cy="544499"/>
          </a:xfrm>
          <a:prstGeom prst="ellipse">
            <a:avLst/>
          </a:prstGeom>
          <a:solidFill>
            <a:srgbClr val="D5A1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CuadroTexto 18"/>
          <p:cNvSpPr txBox="1"/>
          <p:nvPr/>
        </p:nvSpPr>
        <p:spPr>
          <a:xfrm>
            <a:off x="6487920" y="3279926"/>
            <a:ext cx="5661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Ac. </a:t>
            </a:r>
          </a:p>
          <a:p>
            <a:pPr algn="ctr"/>
            <a:r>
              <a:rPr lang="es-VE" sz="1400" b="1" dirty="0" err="1" smtClean="0">
                <a:latin typeface="Comic Sans MS" panose="030F0702030302020204" pitchFamily="66" charset="0"/>
              </a:rPr>
              <a:t>bils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cxnSp>
        <p:nvCxnSpPr>
          <p:cNvPr id="31" name="Conector recto de flecha 30"/>
          <p:cNvCxnSpPr/>
          <p:nvPr/>
        </p:nvCxnSpPr>
        <p:spPr>
          <a:xfrm flipV="1">
            <a:off x="6560912" y="3274936"/>
            <a:ext cx="0" cy="45364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de flecha 31"/>
          <p:cNvCxnSpPr/>
          <p:nvPr/>
        </p:nvCxnSpPr>
        <p:spPr>
          <a:xfrm flipV="1">
            <a:off x="7690899" y="3265364"/>
            <a:ext cx="0" cy="45364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ángulo 32"/>
          <p:cNvSpPr/>
          <p:nvPr/>
        </p:nvSpPr>
        <p:spPr>
          <a:xfrm>
            <a:off x="2484946" y="3247973"/>
            <a:ext cx="388707" cy="16695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6" name="CuadroTexto 15"/>
          <p:cNvSpPr txBox="1"/>
          <p:nvPr/>
        </p:nvSpPr>
        <p:spPr>
          <a:xfrm>
            <a:off x="2358928" y="3204848"/>
            <a:ext cx="5613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BSH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cxnSp>
        <p:nvCxnSpPr>
          <p:cNvPr id="34" name="Conector recto de flecha 33"/>
          <p:cNvCxnSpPr/>
          <p:nvPr/>
        </p:nvCxnSpPr>
        <p:spPr>
          <a:xfrm flipV="1">
            <a:off x="3091211" y="3211357"/>
            <a:ext cx="0" cy="45364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CuadroTexto 35"/>
          <p:cNvSpPr txBox="1"/>
          <p:nvPr/>
        </p:nvSpPr>
        <p:spPr>
          <a:xfrm>
            <a:off x="206102" y="5321434"/>
            <a:ext cx="63706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BSH: </a:t>
            </a:r>
            <a:r>
              <a:rPr lang="es-VE" sz="1100" dirty="0" smtClean="0">
                <a:latin typeface="Comic Sans MS" panose="030F0702030302020204" pitchFamily="66" charset="0"/>
              </a:rPr>
              <a:t>hidrolasa de sales biliares, enzima de </a:t>
            </a:r>
            <a:r>
              <a:rPr lang="es-VE" sz="1100" i="1" dirty="0" smtClean="0">
                <a:latin typeface="Comic Sans MS" panose="030F0702030302020204" pitchFamily="66" charset="0"/>
              </a:rPr>
              <a:t>B. </a:t>
            </a:r>
            <a:r>
              <a:rPr lang="es-VE" sz="1100" i="1" dirty="0" err="1" smtClean="0">
                <a:latin typeface="Comic Sans MS" panose="030F0702030302020204" pitchFamily="66" charset="0"/>
              </a:rPr>
              <a:t>fragilis</a:t>
            </a:r>
            <a:endParaRPr lang="es-VE" sz="1100" i="1" dirty="0" smtClean="0">
              <a:latin typeface="Comic Sans MS" panose="030F0702030302020204" pitchFamily="66" charset="0"/>
            </a:endParaRPr>
          </a:p>
          <a:p>
            <a:r>
              <a:rPr lang="es-VE" sz="1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GUDCA: </a:t>
            </a:r>
            <a:r>
              <a:rPr lang="es-VE" sz="1100" dirty="0" err="1" smtClean="0">
                <a:latin typeface="Comic Sans MS" panose="030F0702030302020204" pitchFamily="66" charset="0"/>
              </a:rPr>
              <a:t>ac</a:t>
            </a:r>
            <a:r>
              <a:rPr lang="es-VE" sz="1100" dirty="0" smtClean="0">
                <a:latin typeface="Comic Sans MS" panose="030F0702030302020204" pitchFamily="66" charset="0"/>
              </a:rPr>
              <a:t>. biliar </a:t>
            </a:r>
            <a:r>
              <a:rPr lang="es-VE" sz="1100" dirty="0" err="1" smtClean="0">
                <a:latin typeface="Comic Sans MS" panose="030F0702030302020204" pitchFamily="66" charset="0"/>
              </a:rPr>
              <a:t>glicoursodeoxicólico</a:t>
            </a:r>
            <a:r>
              <a:rPr lang="es-VE" sz="1100" dirty="0" smtClean="0">
                <a:latin typeface="Comic Sans MS" panose="030F0702030302020204" pitchFamily="66" charset="0"/>
              </a:rPr>
              <a:t> tiene acción protectora antiinflamatoria</a:t>
            </a:r>
          </a:p>
          <a:p>
            <a:r>
              <a:rPr lang="es-VE" sz="1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FXR: </a:t>
            </a:r>
            <a:r>
              <a:rPr lang="es-VE" sz="1100" dirty="0" smtClean="0">
                <a:latin typeface="Comic Sans MS" panose="030F0702030302020204" pitchFamily="66" charset="0"/>
              </a:rPr>
              <a:t>receptor </a:t>
            </a:r>
            <a:r>
              <a:rPr lang="es-VE" sz="1100" dirty="0" err="1" smtClean="0">
                <a:latin typeface="Comic Sans MS" panose="030F0702030302020204" pitchFamily="66" charset="0"/>
              </a:rPr>
              <a:t>farsenoide</a:t>
            </a:r>
            <a:r>
              <a:rPr lang="es-VE" sz="1100" dirty="0" smtClean="0">
                <a:latin typeface="Comic Sans MS" panose="030F0702030302020204" pitchFamily="66" charset="0"/>
              </a:rPr>
              <a:t>, receptor nuclear de </a:t>
            </a:r>
            <a:r>
              <a:rPr lang="es-VE" sz="1100" dirty="0" err="1" smtClean="0">
                <a:latin typeface="Comic Sans MS" panose="030F0702030302020204" pitchFamily="66" charset="0"/>
              </a:rPr>
              <a:t>ac</a:t>
            </a:r>
            <a:r>
              <a:rPr lang="es-VE" sz="1100" dirty="0" smtClean="0">
                <a:latin typeface="Comic Sans MS" panose="030F0702030302020204" pitchFamily="66" charset="0"/>
              </a:rPr>
              <a:t>. biliar, </a:t>
            </a:r>
            <a:r>
              <a:rPr lang="es-VE" sz="1100" dirty="0" err="1" smtClean="0">
                <a:latin typeface="Comic Sans MS" panose="030F0702030302020204" pitchFamily="66" charset="0"/>
              </a:rPr>
              <a:t>ac</a:t>
            </a:r>
            <a:r>
              <a:rPr lang="es-VE" sz="1100" dirty="0" smtClean="0">
                <a:latin typeface="Comic Sans MS" panose="030F0702030302020204" pitchFamily="66" charset="0"/>
              </a:rPr>
              <a:t>. </a:t>
            </a:r>
            <a:r>
              <a:rPr lang="es-VE" sz="1100" dirty="0" err="1" smtClean="0">
                <a:latin typeface="Comic Sans MS" panose="030F0702030302020204" pitchFamily="66" charset="0"/>
              </a:rPr>
              <a:t>bil</a:t>
            </a:r>
            <a:r>
              <a:rPr lang="es-VE" sz="1100" dirty="0" smtClean="0">
                <a:latin typeface="Comic Sans MS" panose="030F0702030302020204" pitchFamily="66" charset="0"/>
              </a:rPr>
              <a:t> estimulan transcripción FGF19</a:t>
            </a:r>
          </a:p>
          <a:p>
            <a:r>
              <a:rPr lang="es-VE" sz="1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FGF19: </a:t>
            </a:r>
            <a:r>
              <a:rPr lang="es-VE" sz="1100" dirty="0" smtClean="0">
                <a:latin typeface="Comic Sans MS" panose="030F0702030302020204" pitchFamily="66" charset="0"/>
              </a:rPr>
              <a:t>factor de crecimiento </a:t>
            </a:r>
            <a:r>
              <a:rPr lang="es-VE" sz="1100" dirty="0" err="1" smtClean="0">
                <a:latin typeface="Comic Sans MS" panose="030F0702030302020204" pitchFamily="66" charset="0"/>
              </a:rPr>
              <a:t>fibroblástico</a:t>
            </a:r>
            <a:r>
              <a:rPr lang="es-VE" sz="1100" dirty="0" smtClean="0">
                <a:latin typeface="Comic Sans MS" panose="030F0702030302020204" pitchFamily="66" charset="0"/>
              </a:rPr>
              <a:t> 19, regula síntesis de nuevos </a:t>
            </a:r>
            <a:r>
              <a:rPr lang="es-VE" sz="1100" dirty="0" err="1" smtClean="0">
                <a:latin typeface="Comic Sans MS" panose="030F0702030302020204" pitchFamily="66" charset="0"/>
              </a:rPr>
              <a:t>ac</a:t>
            </a:r>
            <a:r>
              <a:rPr lang="es-VE" sz="1100" dirty="0" smtClean="0">
                <a:latin typeface="Comic Sans MS" panose="030F0702030302020204" pitchFamily="66" charset="0"/>
              </a:rPr>
              <a:t>. biliares</a:t>
            </a:r>
            <a:endParaRPr lang="es-VE" sz="11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9690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/>
      <p:bldP spid="12" grpId="0"/>
      <p:bldP spid="13" grpId="0" animBg="1"/>
      <p:bldP spid="18" grpId="0"/>
      <p:bldP spid="17" grpId="0"/>
      <p:bldP spid="15" grpId="0"/>
      <p:bldP spid="20" grpId="0" animBg="1"/>
      <p:bldP spid="19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3184368" y="536024"/>
            <a:ext cx="2794355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000" dirty="0" smtClean="0">
                <a:latin typeface="Comic Sans MS" panose="030F0702030302020204" pitchFamily="66" charset="0"/>
              </a:rPr>
              <a:t>Mecanismo de Acción </a:t>
            </a:r>
          </a:p>
          <a:p>
            <a:pPr algn="ctr"/>
            <a:r>
              <a:rPr lang="es-VE" sz="2000" dirty="0" smtClean="0">
                <a:latin typeface="Comic Sans MS" panose="030F0702030302020204" pitchFamily="66" charset="0"/>
              </a:rPr>
              <a:t>de </a:t>
            </a:r>
            <a:r>
              <a:rPr lang="es-VE" sz="2000" dirty="0" err="1" smtClean="0">
                <a:latin typeface="Comic Sans MS" panose="030F0702030302020204" pitchFamily="66" charset="0"/>
              </a:rPr>
              <a:t>Metformina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513992" y="353295"/>
            <a:ext cx="663964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8" name="4 CuadroTexto"/>
          <p:cNvSpPr txBox="1"/>
          <p:nvPr/>
        </p:nvSpPr>
        <p:spPr>
          <a:xfrm>
            <a:off x="525380" y="736603"/>
            <a:ext cx="1275809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</a:t>
            </a:r>
          </a:p>
          <a:p>
            <a:r>
              <a:rPr lang="es-VE" sz="1400" dirty="0" smtClean="0">
                <a:latin typeface="Comic Sans MS" pitchFamily="66" charset="0"/>
              </a:rPr>
              <a:t>y </a:t>
            </a:r>
            <a:r>
              <a:rPr lang="es-VE" sz="1400" dirty="0" err="1" smtClean="0">
                <a:latin typeface="Comic Sans MS" pitchFamily="66" charset="0"/>
              </a:rPr>
              <a:t>Enf</a:t>
            </a:r>
            <a:r>
              <a:rPr lang="es-VE" sz="1400" dirty="0" smtClean="0">
                <a:latin typeface="Comic Sans MS" pitchFamily="66" charset="0"/>
              </a:rPr>
              <a:t>. </a:t>
            </a:r>
            <a:r>
              <a:rPr lang="es-VE" sz="1400" dirty="0" err="1" smtClean="0">
                <a:latin typeface="Comic Sans MS" pitchFamily="66" charset="0"/>
              </a:rPr>
              <a:t>Sist</a:t>
            </a:r>
            <a:r>
              <a:rPr lang="es-VE" sz="1400" dirty="0" smtClean="0">
                <a:latin typeface="Comic Sans MS" pitchFamily="66" charset="0"/>
              </a:rPr>
              <a:t>.</a:t>
            </a:r>
          </a:p>
          <a:p>
            <a:r>
              <a:rPr lang="es-VE" sz="1400" b="1" dirty="0" smtClean="0">
                <a:latin typeface="Comic Sans MS" pitchFamily="66" charset="0"/>
              </a:rPr>
              <a:t>Metabólicas</a:t>
            </a:r>
            <a:r>
              <a:rPr lang="es-VE" sz="1400" dirty="0" smtClean="0">
                <a:latin typeface="Comic Sans MS" pitchFamily="66" charset="0"/>
              </a:rPr>
              <a:t> </a:t>
            </a:r>
          </a:p>
        </p:txBody>
      </p:sp>
      <p:sp>
        <p:nvSpPr>
          <p:cNvPr id="9" name="2 CuadroTexto"/>
          <p:cNvSpPr txBox="1"/>
          <p:nvPr/>
        </p:nvSpPr>
        <p:spPr>
          <a:xfrm>
            <a:off x="6780051" y="66117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084365" y="1586601"/>
            <a:ext cx="4994363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dirty="0" err="1">
                <a:latin typeface="Comic Sans MS" panose="030F0702030302020204" pitchFamily="66" charset="0"/>
              </a:rPr>
              <a:t>A</a:t>
            </a:r>
            <a:r>
              <a:rPr lang="en-US" dirty="0" err="1" smtClean="0">
                <a:latin typeface="Comic Sans MS" panose="030F0702030302020204" pitchFamily="66" charset="0"/>
              </a:rPr>
              <a:t>ctúa</a:t>
            </a:r>
            <a:r>
              <a:rPr lang="en-US" dirty="0" smtClean="0">
                <a:latin typeface="Comic Sans MS" panose="030F0702030302020204" pitchFamily="66" charset="0"/>
              </a:rPr>
              <a:t> a </a:t>
            </a:r>
            <a:r>
              <a:rPr lang="en-US" dirty="0" err="1" smtClean="0">
                <a:latin typeface="Comic Sans MS" panose="030F0702030302020204" pitchFamily="66" charset="0"/>
              </a:rPr>
              <a:t>través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cambios</a:t>
            </a:r>
            <a:r>
              <a:rPr lang="en-US" dirty="0" smtClean="0">
                <a:latin typeface="Comic Sans MS" panose="030F0702030302020204" pitchFamily="66" charset="0"/>
              </a:rPr>
              <a:t> en </a:t>
            </a:r>
            <a:r>
              <a:rPr lang="en-US" i="1" dirty="0" smtClean="0">
                <a:latin typeface="Comic Sans MS" panose="030F0702030302020204" pitchFamily="66" charset="0"/>
              </a:rPr>
              <a:t>B. </a:t>
            </a:r>
            <a:r>
              <a:rPr lang="en-US" i="1" dirty="0" err="1" smtClean="0">
                <a:latin typeface="Comic Sans MS" panose="030F0702030302020204" pitchFamily="66" charset="0"/>
              </a:rPr>
              <a:t>fragilis</a:t>
            </a:r>
            <a:r>
              <a:rPr lang="en-US" i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intestinal y </a:t>
            </a:r>
            <a:r>
              <a:rPr lang="en-US" dirty="0" err="1" smtClean="0">
                <a:latin typeface="Comic Sans MS" panose="030F0702030302020204" pitchFamily="66" charset="0"/>
              </a:rPr>
              <a:t>señalización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ácidos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biliares</a:t>
            </a:r>
            <a:endParaRPr lang="es-VE" dirty="0"/>
          </a:p>
        </p:txBody>
      </p:sp>
      <p:sp>
        <p:nvSpPr>
          <p:cNvPr id="10" name="Rectángulo 9"/>
          <p:cNvSpPr/>
          <p:nvPr/>
        </p:nvSpPr>
        <p:spPr>
          <a:xfrm>
            <a:off x="1505367" y="2613263"/>
            <a:ext cx="654959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Sun et al.</a:t>
            </a:r>
            <a:r>
              <a:rPr lang="en-US" baseline="30000" dirty="0" smtClean="0">
                <a:latin typeface="Comic Sans MS" panose="030F0702030302020204" pitchFamily="66" charset="0"/>
              </a:rPr>
              <a:t>1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encontraron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metformina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baja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niveles</a:t>
            </a:r>
            <a:r>
              <a:rPr lang="en-US" b="1" dirty="0" smtClean="0">
                <a:latin typeface="Comic Sans MS" panose="030F0702030302020204" pitchFamily="66" charset="0"/>
              </a:rPr>
              <a:t> de </a:t>
            </a:r>
            <a:r>
              <a:rPr lang="en-US" b="1" i="1" dirty="0" smtClean="0">
                <a:latin typeface="Comic Sans MS" panose="030F0702030302020204" pitchFamily="66" charset="0"/>
              </a:rPr>
              <a:t>B. </a:t>
            </a:r>
            <a:r>
              <a:rPr lang="en-US" b="1" i="1" dirty="0" err="1" smtClean="0">
                <a:latin typeface="Comic Sans MS" panose="030F0702030302020204" pitchFamily="66" charset="0"/>
              </a:rPr>
              <a:t>fragilis</a:t>
            </a:r>
            <a:r>
              <a:rPr lang="en-US" b="1" dirty="0" smtClean="0">
                <a:latin typeface="Comic Sans MS" panose="030F0702030302020204" pitchFamily="66" charset="0"/>
              </a:rPr>
              <a:t> en el </a:t>
            </a:r>
            <a:r>
              <a:rPr lang="en-US" b="1" dirty="0" err="1" smtClean="0">
                <a:latin typeface="Comic Sans MS" panose="030F0702030302020204" pitchFamily="66" charset="0"/>
              </a:rPr>
              <a:t>intestino</a:t>
            </a:r>
            <a:r>
              <a:rPr lang="en-US" dirty="0" smtClean="0">
                <a:latin typeface="Comic Sans MS" panose="030F0702030302020204" pitchFamily="66" charset="0"/>
              </a:rPr>
              <a:t>, lo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resulta</a:t>
            </a:r>
            <a:r>
              <a:rPr lang="en-US" dirty="0" smtClean="0">
                <a:latin typeface="Comic Sans MS" panose="030F0702030302020204" pitchFamily="66" charset="0"/>
              </a:rPr>
              <a:t> en </a:t>
            </a:r>
            <a:r>
              <a:rPr lang="en-US" b="1" dirty="0" err="1" smtClean="0">
                <a:latin typeface="Comic Sans MS" panose="030F0702030302020204" pitchFamily="66" charset="0"/>
              </a:rPr>
              <a:t>reducción</a:t>
            </a:r>
            <a:r>
              <a:rPr lang="en-US" b="1" dirty="0" smtClean="0">
                <a:latin typeface="Comic Sans MS" panose="030F0702030302020204" pitchFamily="66" charset="0"/>
              </a:rPr>
              <a:t> en la </a:t>
            </a:r>
            <a:r>
              <a:rPr lang="en-US" b="1" dirty="0" err="1" smtClean="0">
                <a:latin typeface="Comic Sans MS" panose="030F0702030302020204" pitchFamily="66" charset="0"/>
              </a:rPr>
              <a:t>enzima</a:t>
            </a:r>
            <a:r>
              <a:rPr lang="en-US" b="1" dirty="0" smtClean="0">
                <a:latin typeface="Comic Sans MS" panose="030F0702030302020204" pitchFamily="66" charset="0"/>
              </a:rPr>
              <a:t> BSH</a:t>
            </a:r>
            <a:r>
              <a:rPr lang="en-US" dirty="0" smtClean="0">
                <a:latin typeface="Comic Sans MS" panose="030F0702030302020204" pitchFamily="66" charset="0"/>
              </a:rPr>
              <a:t>. El </a:t>
            </a:r>
            <a:r>
              <a:rPr lang="en-US" dirty="0" err="1" smtClean="0">
                <a:latin typeface="Comic Sans MS" panose="030F0702030302020204" pitchFamily="66" charset="0"/>
              </a:rPr>
              <a:t>subsecuente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aumento</a:t>
            </a:r>
            <a:r>
              <a:rPr lang="en-US" b="1" dirty="0" smtClean="0">
                <a:latin typeface="Comic Sans MS" panose="030F0702030302020204" pitchFamily="66" charset="0"/>
              </a:rPr>
              <a:t> en el </a:t>
            </a:r>
            <a:r>
              <a:rPr lang="en-US" b="1" dirty="0" err="1" smtClean="0">
                <a:latin typeface="Comic Sans MS" panose="030F0702030302020204" pitchFamily="66" charset="0"/>
              </a:rPr>
              <a:t>ácido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biliar</a:t>
            </a:r>
            <a:r>
              <a:rPr lang="en-US" b="1" dirty="0" smtClean="0">
                <a:latin typeface="Comic Sans MS" panose="030F0702030302020204" pitchFamily="66" charset="0"/>
              </a:rPr>
              <a:t> GUDCA</a:t>
            </a:r>
            <a:r>
              <a:rPr lang="en-US" dirty="0" smtClean="0"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antagonista</a:t>
            </a:r>
            <a:r>
              <a:rPr lang="en-US" b="1" dirty="0" smtClean="0">
                <a:latin typeface="Comic Sans MS" panose="030F0702030302020204" pitchFamily="66" charset="0"/>
              </a:rPr>
              <a:t> de FXR, </a:t>
            </a:r>
            <a:r>
              <a:rPr lang="en-US" b="1" dirty="0" err="1" smtClean="0">
                <a:latin typeface="Comic Sans MS" panose="030F0702030302020204" pitchFamily="66" charset="0"/>
              </a:rPr>
              <a:t>aumenta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niveles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acidos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biliares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hepáticos</a:t>
            </a:r>
            <a:r>
              <a:rPr lang="en-US" dirty="0" smtClean="0">
                <a:latin typeface="Comic Sans MS" panose="030F0702030302020204" pitchFamily="66" charset="0"/>
              </a:rPr>
              <a:t> y a </a:t>
            </a:r>
            <a:r>
              <a:rPr lang="en-US" dirty="0" err="1" smtClean="0">
                <a:latin typeface="Comic Sans MS" panose="030F0702030302020204" pitchFamily="66" charset="0"/>
              </a:rPr>
              <a:t>través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esta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señalización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aumenta</a:t>
            </a:r>
            <a:r>
              <a:rPr lang="en-US" b="1" dirty="0" smtClean="0">
                <a:latin typeface="Comic Sans MS" panose="030F0702030302020204" pitchFamily="66" charset="0"/>
              </a:rPr>
              <a:t> la </a:t>
            </a:r>
            <a:r>
              <a:rPr lang="en-US" b="1" dirty="0" err="1" smtClean="0">
                <a:latin typeface="Comic Sans MS" panose="030F0702030302020204" pitchFamily="66" charset="0"/>
              </a:rPr>
              <a:t>sensibilidad</a:t>
            </a:r>
            <a:r>
              <a:rPr lang="en-US" b="1" dirty="0" smtClean="0">
                <a:latin typeface="Comic Sans MS" panose="030F0702030302020204" pitchFamily="66" charset="0"/>
              </a:rPr>
              <a:t> a la </a:t>
            </a:r>
            <a:r>
              <a:rPr lang="en-US" b="1" dirty="0" err="1" smtClean="0">
                <a:latin typeface="Comic Sans MS" panose="030F0702030302020204" pitchFamily="66" charset="0"/>
              </a:rPr>
              <a:t>insulina</a:t>
            </a:r>
            <a:r>
              <a:rPr lang="en-US" b="1" dirty="0" smtClean="0">
                <a:latin typeface="Comic Sans MS" panose="030F0702030302020204" pitchFamily="66" charset="0"/>
              </a:rPr>
              <a:t>.</a:t>
            </a:r>
            <a:endParaRPr lang="es-VE" b="1" dirty="0"/>
          </a:p>
        </p:txBody>
      </p:sp>
      <p:sp>
        <p:nvSpPr>
          <p:cNvPr id="35" name="CuadroTexto 34"/>
          <p:cNvSpPr txBox="1"/>
          <p:nvPr/>
        </p:nvSpPr>
        <p:spPr>
          <a:xfrm>
            <a:off x="2310972" y="4479503"/>
            <a:ext cx="44690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(1)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Sun et al.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Gut microbiota and intestinal FXR mediate the clinical benefits of metformin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Nature Medicine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2018;24:1919–1929.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CuadroTexto 35"/>
          <p:cNvSpPr txBox="1"/>
          <p:nvPr/>
        </p:nvSpPr>
        <p:spPr>
          <a:xfrm>
            <a:off x="409396" y="5517232"/>
            <a:ext cx="63706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BSH: </a:t>
            </a:r>
            <a:r>
              <a:rPr lang="es-VE" sz="1100" dirty="0" smtClean="0">
                <a:latin typeface="Comic Sans MS" panose="030F0702030302020204" pitchFamily="66" charset="0"/>
              </a:rPr>
              <a:t>hidrolasa de sales biliares, enzima de </a:t>
            </a:r>
            <a:r>
              <a:rPr lang="es-VE" sz="1100" i="1" dirty="0" smtClean="0">
                <a:latin typeface="Comic Sans MS" panose="030F0702030302020204" pitchFamily="66" charset="0"/>
              </a:rPr>
              <a:t>B. </a:t>
            </a:r>
            <a:r>
              <a:rPr lang="es-VE" sz="1100" i="1" dirty="0" err="1" smtClean="0">
                <a:latin typeface="Comic Sans MS" panose="030F0702030302020204" pitchFamily="66" charset="0"/>
              </a:rPr>
              <a:t>fragilis</a:t>
            </a:r>
            <a:endParaRPr lang="es-VE" sz="1100" i="1" dirty="0" smtClean="0">
              <a:latin typeface="Comic Sans MS" panose="030F0702030302020204" pitchFamily="66" charset="0"/>
            </a:endParaRPr>
          </a:p>
          <a:p>
            <a:r>
              <a:rPr lang="es-VE" sz="1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GUDCA: </a:t>
            </a:r>
            <a:r>
              <a:rPr lang="es-VE" sz="1100" dirty="0" err="1" smtClean="0">
                <a:latin typeface="Comic Sans MS" panose="030F0702030302020204" pitchFamily="66" charset="0"/>
              </a:rPr>
              <a:t>ac</a:t>
            </a:r>
            <a:r>
              <a:rPr lang="es-VE" sz="1100" dirty="0" smtClean="0">
                <a:latin typeface="Comic Sans MS" panose="030F0702030302020204" pitchFamily="66" charset="0"/>
              </a:rPr>
              <a:t>. biliar </a:t>
            </a:r>
            <a:r>
              <a:rPr lang="es-VE" sz="1100" dirty="0" err="1" smtClean="0">
                <a:latin typeface="Comic Sans MS" panose="030F0702030302020204" pitchFamily="66" charset="0"/>
              </a:rPr>
              <a:t>glicoursodeoxicólico</a:t>
            </a:r>
            <a:r>
              <a:rPr lang="es-VE" sz="1100" dirty="0" smtClean="0">
                <a:latin typeface="Comic Sans MS" panose="030F0702030302020204" pitchFamily="66" charset="0"/>
              </a:rPr>
              <a:t> tiene acción protectora antiinflamatoria</a:t>
            </a:r>
          </a:p>
          <a:p>
            <a:r>
              <a:rPr lang="es-VE" sz="1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FXR: </a:t>
            </a:r>
            <a:r>
              <a:rPr lang="es-VE" sz="1100" dirty="0" smtClean="0">
                <a:latin typeface="Comic Sans MS" panose="030F0702030302020204" pitchFamily="66" charset="0"/>
              </a:rPr>
              <a:t>receptor </a:t>
            </a:r>
            <a:r>
              <a:rPr lang="es-VE" sz="1100" dirty="0" err="1" smtClean="0">
                <a:latin typeface="Comic Sans MS" panose="030F0702030302020204" pitchFamily="66" charset="0"/>
              </a:rPr>
              <a:t>farsenoide</a:t>
            </a:r>
            <a:r>
              <a:rPr lang="es-VE" sz="1100" dirty="0" smtClean="0">
                <a:latin typeface="Comic Sans MS" panose="030F0702030302020204" pitchFamily="66" charset="0"/>
              </a:rPr>
              <a:t>, receptor nuclear de </a:t>
            </a:r>
            <a:r>
              <a:rPr lang="es-VE" sz="1100" dirty="0" err="1" smtClean="0">
                <a:latin typeface="Comic Sans MS" panose="030F0702030302020204" pitchFamily="66" charset="0"/>
              </a:rPr>
              <a:t>ac</a:t>
            </a:r>
            <a:r>
              <a:rPr lang="es-VE" sz="1100" dirty="0" smtClean="0">
                <a:latin typeface="Comic Sans MS" panose="030F0702030302020204" pitchFamily="66" charset="0"/>
              </a:rPr>
              <a:t>. biliar, </a:t>
            </a:r>
            <a:r>
              <a:rPr lang="es-VE" sz="1100" dirty="0" err="1" smtClean="0">
                <a:latin typeface="Comic Sans MS" panose="030F0702030302020204" pitchFamily="66" charset="0"/>
              </a:rPr>
              <a:t>ac</a:t>
            </a:r>
            <a:r>
              <a:rPr lang="es-VE" sz="1100" dirty="0" smtClean="0">
                <a:latin typeface="Comic Sans MS" panose="030F0702030302020204" pitchFamily="66" charset="0"/>
              </a:rPr>
              <a:t>. </a:t>
            </a:r>
            <a:r>
              <a:rPr lang="es-VE" sz="1100" dirty="0" err="1" smtClean="0">
                <a:latin typeface="Comic Sans MS" panose="030F0702030302020204" pitchFamily="66" charset="0"/>
              </a:rPr>
              <a:t>bil</a:t>
            </a:r>
            <a:r>
              <a:rPr lang="es-VE" sz="1100" dirty="0" smtClean="0">
                <a:latin typeface="Comic Sans MS" panose="030F0702030302020204" pitchFamily="66" charset="0"/>
              </a:rPr>
              <a:t> estimulan transcripción FGF19</a:t>
            </a:r>
          </a:p>
          <a:p>
            <a:r>
              <a:rPr lang="es-VE" sz="1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FGF19: </a:t>
            </a:r>
            <a:r>
              <a:rPr lang="es-VE" sz="1100" dirty="0" smtClean="0">
                <a:latin typeface="Comic Sans MS" panose="030F0702030302020204" pitchFamily="66" charset="0"/>
              </a:rPr>
              <a:t>factor de crecimiento </a:t>
            </a:r>
            <a:r>
              <a:rPr lang="es-VE" sz="1100" dirty="0" err="1" smtClean="0">
                <a:latin typeface="Comic Sans MS" panose="030F0702030302020204" pitchFamily="66" charset="0"/>
              </a:rPr>
              <a:t>fibroblástico</a:t>
            </a:r>
            <a:r>
              <a:rPr lang="es-VE" sz="1100" dirty="0" smtClean="0">
                <a:latin typeface="Comic Sans MS" panose="030F0702030302020204" pitchFamily="66" charset="0"/>
              </a:rPr>
              <a:t> 19, regula síntesis de nuevos </a:t>
            </a:r>
            <a:r>
              <a:rPr lang="es-VE" sz="1100" dirty="0" err="1" smtClean="0">
                <a:latin typeface="Comic Sans MS" panose="030F0702030302020204" pitchFamily="66" charset="0"/>
              </a:rPr>
              <a:t>ac</a:t>
            </a:r>
            <a:r>
              <a:rPr lang="es-VE" sz="1100" dirty="0" smtClean="0">
                <a:latin typeface="Comic Sans MS" panose="030F0702030302020204" pitchFamily="66" charset="0"/>
              </a:rPr>
              <a:t>. biliares</a:t>
            </a:r>
            <a:endParaRPr lang="es-VE" sz="11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0827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403648" y="519954"/>
            <a:ext cx="6858000" cy="553997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omic Sans MS" panose="030F0702030302020204" pitchFamily="66" charset="0"/>
              </a:rPr>
              <a:t>“El </a:t>
            </a:r>
            <a:r>
              <a:rPr lang="en-US" sz="1400" dirty="0" err="1" smtClean="0">
                <a:latin typeface="Comic Sans MS" panose="030F0702030302020204" pitchFamily="66" charset="0"/>
              </a:rPr>
              <a:t>efecto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antihiperglicemiante</a:t>
            </a:r>
            <a:r>
              <a:rPr lang="en-US" sz="1400" dirty="0" smtClean="0">
                <a:latin typeface="Comic Sans MS" panose="030F0702030302020204" pitchFamily="66" charset="0"/>
              </a:rPr>
              <a:t> de </a:t>
            </a:r>
            <a:r>
              <a:rPr lang="en-US" sz="1400" dirty="0" err="1" smtClean="0">
                <a:latin typeface="Comic Sans MS" panose="030F0702030302020204" pitchFamily="66" charset="0"/>
              </a:rPr>
              <a:t>metformina</a:t>
            </a:r>
            <a:r>
              <a:rPr lang="en-US" sz="1400" dirty="0" smtClean="0">
                <a:latin typeface="Comic Sans MS" panose="030F0702030302020204" pitchFamily="66" charset="0"/>
              </a:rPr>
              <a:t> se </a:t>
            </a:r>
            <a:r>
              <a:rPr lang="en-US" sz="1400" dirty="0" err="1" smtClean="0">
                <a:latin typeface="Comic Sans MS" panose="030F0702030302020204" pitchFamily="66" charset="0"/>
              </a:rPr>
              <a:t>cree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es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causado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por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su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acción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directa</a:t>
            </a:r>
            <a:r>
              <a:rPr lang="en-US" sz="1400" dirty="0" smtClean="0">
                <a:latin typeface="Comic Sans MS" panose="030F0702030302020204" pitchFamily="66" charset="0"/>
              </a:rPr>
              <a:t> en </a:t>
            </a:r>
            <a:r>
              <a:rPr lang="en-US" sz="1400" dirty="0" err="1" smtClean="0">
                <a:latin typeface="Comic Sans MS" panose="030F0702030302020204" pitchFamily="66" charset="0"/>
              </a:rPr>
              <a:t>procesos</a:t>
            </a:r>
            <a:r>
              <a:rPr lang="en-US" sz="1400" dirty="0" smtClean="0">
                <a:latin typeface="Comic Sans MS" panose="030F0702030302020204" pitchFamily="66" charset="0"/>
              </a:rPr>
              <a:t> de  </a:t>
            </a:r>
            <a:r>
              <a:rPr lang="en-US" sz="1400" dirty="0" err="1" smtClean="0">
                <a:latin typeface="Comic Sans MS" panose="030F0702030302020204" pitchFamily="66" charset="0"/>
              </a:rPr>
              <a:t>señalización</a:t>
            </a:r>
            <a:r>
              <a:rPr lang="en-US" sz="1400" dirty="0" smtClean="0">
                <a:latin typeface="Comic Sans MS" panose="030F0702030302020204" pitchFamily="66" charset="0"/>
              </a:rPr>
              <a:t> en </a:t>
            </a:r>
            <a:r>
              <a:rPr lang="en-US" sz="1400" dirty="0" err="1" smtClean="0">
                <a:latin typeface="Comic Sans MS" panose="030F0702030302020204" pitchFamily="66" charset="0"/>
              </a:rPr>
              <a:t>hepatocitos</a:t>
            </a:r>
            <a:r>
              <a:rPr lang="en-US" sz="1400" dirty="0" smtClean="0">
                <a:latin typeface="Comic Sans MS" panose="030F0702030302020204" pitchFamily="66" charset="0"/>
              </a:rPr>
              <a:t>, </a:t>
            </a:r>
            <a:r>
              <a:rPr lang="en-US" sz="1400" dirty="0" err="1" smtClean="0">
                <a:latin typeface="Comic Sans MS" panose="030F0702030302020204" pitchFamily="66" charset="0"/>
              </a:rPr>
              <a:t>llevando</a:t>
            </a:r>
            <a:r>
              <a:rPr lang="en-US" sz="1400" dirty="0" smtClean="0">
                <a:latin typeface="Comic Sans MS" panose="030F0702030302020204" pitchFamily="66" charset="0"/>
              </a:rPr>
              <a:t> a </a:t>
            </a:r>
            <a:r>
              <a:rPr lang="en-US" sz="1400" dirty="0" err="1" smtClean="0">
                <a:latin typeface="Comic Sans MS" panose="030F0702030302020204" pitchFamily="66" charset="0"/>
              </a:rPr>
              <a:t>bajar</a:t>
            </a:r>
            <a:r>
              <a:rPr lang="en-US" sz="1400" dirty="0" smtClean="0">
                <a:latin typeface="Comic Sans MS" panose="030F0702030302020204" pitchFamily="66" charset="0"/>
              </a:rPr>
              <a:t> la gluconeogenesis </a:t>
            </a:r>
            <a:r>
              <a:rPr lang="en-US" sz="1400" dirty="0" err="1" smtClean="0">
                <a:latin typeface="Comic Sans MS" panose="030F0702030302020204" pitchFamily="66" charset="0"/>
              </a:rPr>
              <a:t>hepática</a:t>
            </a:r>
            <a:r>
              <a:rPr lang="en-US" sz="1400" dirty="0" smtClean="0">
                <a:latin typeface="Comic Sans MS" panose="030F0702030302020204" pitchFamily="66" charset="0"/>
              </a:rPr>
              <a:t>. </a:t>
            </a:r>
          </a:p>
          <a:p>
            <a:endParaRPr lang="en-US" sz="800" dirty="0" smtClean="0">
              <a:latin typeface="Comic Sans MS" panose="030F0702030302020204" pitchFamily="66" charset="0"/>
            </a:endParaRPr>
          </a:p>
          <a:p>
            <a:r>
              <a:rPr lang="en-US" sz="1400" dirty="0" err="1" smtClean="0">
                <a:latin typeface="Comic Sans MS" panose="030F0702030302020204" pitchFamily="66" charset="0"/>
              </a:rPr>
              <a:t>Recientemente</a:t>
            </a:r>
            <a:r>
              <a:rPr lang="en-US" sz="1400" dirty="0" smtClean="0">
                <a:latin typeface="Comic Sans MS" panose="030F0702030302020204" pitchFamily="66" charset="0"/>
              </a:rPr>
              <a:t>, </a:t>
            </a:r>
            <a:r>
              <a:rPr lang="en-US" sz="1400" dirty="0">
                <a:latin typeface="Comic Sans MS" panose="030F0702030302020204" pitchFamily="66" charset="0"/>
              </a:rPr>
              <a:t>se </a:t>
            </a:r>
            <a:r>
              <a:rPr lang="en-US" sz="1400" dirty="0" err="1">
                <a:latin typeface="Comic Sans MS" panose="030F0702030302020204" pitchFamily="66" charset="0"/>
              </a:rPr>
              <a:t>reporta</a:t>
            </a:r>
            <a:r>
              <a:rPr lang="en-US" sz="1400" dirty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que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metformina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altera</a:t>
            </a:r>
            <a:r>
              <a:rPr lang="en-US" sz="1400" dirty="0" smtClean="0">
                <a:latin typeface="Comic Sans MS" panose="030F0702030302020204" pitchFamily="66" charset="0"/>
              </a:rPr>
              <a:t> la </a:t>
            </a:r>
            <a:r>
              <a:rPr lang="en-US" sz="1400" dirty="0" err="1" smtClean="0">
                <a:latin typeface="Comic Sans MS" panose="030F0702030302020204" pitchFamily="66" charset="0"/>
              </a:rPr>
              <a:t>comunidad</a:t>
            </a:r>
            <a:r>
              <a:rPr lang="en-US" sz="1400" dirty="0" smtClean="0">
                <a:latin typeface="Comic Sans MS" panose="030F0702030302020204" pitchFamily="66" charset="0"/>
              </a:rPr>
              <a:t> microbiota intestinal en humanos, </a:t>
            </a:r>
            <a:r>
              <a:rPr lang="en-US" sz="1400" dirty="0" err="1" smtClean="0">
                <a:latin typeface="Comic Sans MS" panose="030F0702030302020204" pitchFamily="66" charset="0"/>
              </a:rPr>
              <a:t>sugiriendo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que</a:t>
            </a:r>
            <a:r>
              <a:rPr lang="en-US" sz="1400" dirty="0" smtClean="0">
                <a:latin typeface="Comic Sans MS" panose="030F0702030302020204" pitchFamily="66" charset="0"/>
              </a:rPr>
              <a:t> la </a:t>
            </a:r>
            <a:r>
              <a:rPr lang="en-US" sz="1400" dirty="0" err="1" smtClean="0">
                <a:latin typeface="Comic Sans MS" panose="030F0702030302020204" pitchFamily="66" charset="0"/>
              </a:rPr>
              <a:t>acción</a:t>
            </a:r>
            <a:r>
              <a:rPr lang="en-US" sz="1400" dirty="0" smtClean="0">
                <a:latin typeface="Comic Sans MS" panose="030F0702030302020204" pitchFamily="66" charset="0"/>
              </a:rPr>
              <a:t> de </a:t>
            </a:r>
            <a:r>
              <a:rPr lang="en-US" sz="1400" dirty="0" err="1" smtClean="0">
                <a:latin typeface="Comic Sans MS" panose="030F0702030302020204" pitchFamily="66" charset="0"/>
              </a:rPr>
              <a:t>bajar</a:t>
            </a:r>
            <a:r>
              <a:rPr lang="en-US" sz="1400" dirty="0" smtClean="0">
                <a:latin typeface="Comic Sans MS" panose="030F0702030302020204" pitchFamily="66" charset="0"/>
              </a:rPr>
              <a:t> la </a:t>
            </a:r>
            <a:r>
              <a:rPr lang="en-US" sz="1400" dirty="0" err="1" smtClean="0">
                <a:latin typeface="Comic Sans MS" panose="030F0702030302020204" pitchFamily="66" charset="0"/>
              </a:rPr>
              <a:t>hiperglicemia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podría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ser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resultado</a:t>
            </a:r>
            <a:r>
              <a:rPr lang="en-US" sz="1400" dirty="0" smtClean="0">
                <a:latin typeface="Comic Sans MS" panose="030F0702030302020204" pitchFamily="66" charset="0"/>
              </a:rPr>
              <a:t> de modular la </a:t>
            </a:r>
            <a:r>
              <a:rPr lang="en-US" sz="1400" dirty="0" err="1" smtClean="0">
                <a:latin typeface="Comic Sans MS" panose="030F0702030302020204" pitchFamily="66" charset="0"/>
              </a:rPr>
              <a:t>poblacion</a:t>
            </a:r>
            <a:r>
              <a:rPr lang="en-US" sz="1400" dirty="0" smtClean="0">
                <a:latin typeface="Comic Sans MS" panose="030F0702030302020204" pitchFamily="66" charset="0"/>
              </a:rPr>
              <a:t> microbiota Sin embargo, la </a:t>
            </a:r>
            <a:r>
              <a:rPr lang="en-US" sz="1400" dirty="0" err="1" smtClean="0">
                <a:latin typeface="Comic Sans MS" panose="030F0702030302020204" pitchFamily="66" charset="0"/>
              </a:rPr>
              <a:t>señalización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crítica</a:t>
            </a:r>
            <a:r>
              <a:rPr lang="en-US" sz="1400" dirty="0" smtClean="0">
                <a:latin typeface="Comic Sans MS" panose="030F0702030302020204" pitchFamily="66" charset="0"/>
              </a:rPr>
              <a:t> de </a:t>
            </a:r>
            <a:r>
              <a:rPr lang="en-US" sz="1400" dirty="0" err="1" smtClean="0">
                <a:latin typeface="Comic Sans MS" panose="030F0702030302020204" pitchFamily="66" charset="0"/>
              </a:rPr>
              <a:t>metabolitos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bacterianos</a:t>
            </a:r>
            <a:r>
              <a:rPr lang="en-US" sz="1400" dirty="0" smtClean="0">
                <a:latin typeface="Comic Sans MS" panose="030F0702030302020204" pitchFamily="66" charset="0"/>
              </a:rPr>
              <a:t> y los </a:t>
            </a:r>
            <a:r>
              <a:rPr lang="en-US" sz="1400" dirty="0" err="1" smtClean="0">
                <a:latin typeface="Comic Sans MS" panose="030F0702030302020204" pitchFamily="66" charset="0"/>
              </a:rPr>
              <a:t>blancos</a:t>
            </a:r>
            <a:r>
              <a:rPr lang="en-US" sz="1400" dirty="0" smtClean="0">
                <a:latin typeface="Comic Sans MS" panose="030F0702030302020204" pitchFamily="66" charset="0"/>
              </a:rPr>
              <a:t> del </a:t>
            </a:r>
            <a:r>
              <a:rPr lang="en-US" sz="1400" dirty="0" err="1" smtClean="0">
                <a:latin typeface="Comic Sans MS" panose="030F0702030302020204" pitchFamily="66" charset="0"/>
              </a:rPr>
              <a:t>hospedero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asociados</a:t>
            </a:r>
            <a:r>
              <a:rPr lang="en-US" sz="1400" dirty="0" smtClean="0">
                <a:latin typeface="Comic Sans MS" panose="030F0702030302020204" pitchFamily="66" charset="0"/>
              </a:rPr>
              <a:t> con los </a:t>
            </a:r>
            <a:r>
              <a:rPr lang="en-US" sz="1400" dirty="0" err="1" smtClean="0">
                <a:latin typeface="Comic Sans MS" panose="030F0702030302020204" pitchFamily="66" charset="0"/>
              </a:rPr>
              <a:t>beneficios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metabólicos</a:t>
            </a:r>
            <a:r>
              <a:rPr lang="en-US" sz="1400" dirty="0" smtClean="0">
                <a:latin typeface="Comic Sans MS" panose="030F0702030302020204" pitchFamily="66" charset="0"/>
              </a:rPr>
              <a:t> de </a:t>
            </a:r>
            <a:r>
              <a:rPr lang="en-US" sz="1400" dirty="0" err="1" smtClean="0">
                <a:latin typeface="Comic Sans MS" panose="030F0702030302020204" pitchFamily="66" charset="0"/>
              </a:rPr>
              <a:t>metformina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permanecen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desconocidos</a:t>
            </a:r>
            <a:r>
              <a:rPr lang="en-US" sz="1400" dirty="0" smtClean="0">
                <a:latin typeface="Comic Sans MS" panose="030F0702030302020204" pitchFamily="66" charset="0"/>
              </a:rPr>
              <a:t>. </a:t>
            </a:r>
          </a:p>
          <a:p>
            <a:endParaRPr lang="en-US" sz="800" dirty="0">
              <a:latin typeface="Comic Sans MS" panose="030F0702030302020204" pitchFamily="66" charset="0"/>
            </a:endParaRPr>
          </a:p>
          <a:p>
            <a:r>
              <a:rPr lang="en-US" sz="1400" dirty="0" err="1" smtClean="0">
                <a:latin typeface="Comic Sans MS" panose="030F0702030302020204" pitchFamily="66" charset="0"/>
              </a:rPr>
              <a:t>Realizamos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análisis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metagenómico</a:t>
            </a:r>
            <a:r>
              <a:rPr lang="en-US" sz="1400" dirty="0" smtClean="0">
                <a:latin typeface="Comic Sans MS" panose="030F0702030302020204" pitchFamily="66" charset="0"/>
              </a:rPr>
              <a:t> y </a:t>
            </a:r>
            <a:r>
              <a:rPr lang="en-US" sz="1400" dirty="0" err="1" smtClean="0">
                <a:latin typeface="Comic Sans MS" panose="030F0702030302020204" pitchFamily="66" charset="0"/>
              </a:rPr>
              <a:t>metabolómico</a:t>
            </a:r>
            <a:r>
              <a:rPr lang="en-US" sz="1400" dirty="0" smtClean="0">
                <a:latin typeface="Comic Sans MS" panose="030F0702030302020204" pitchFamily="66" charset="0"/>
              </a:rPr>
              <a:t> de </a:t>
            </a:r>
            <a:r>
              <a:rPr lang="en-US" sz="1400" dirty="0" err="1" smtClean="0">
                <a:latin typeface="Comic Sans MS" panose="030F0702030302020204" pitchFamily="66" charset="0"/>
              </a:rPr>
              <a:t>muestras</a:t>
            </a:r>
            <a:r>
              <a:rPr lang="en-US" sz="1400" dirty="0" smtClean="0">
                <a:latin typeface="Comic Sans MS" panose="030F0702030302020204" pitchFamily="66" charset="0"/>
              </a:rPr>
              <a:t> de </a:t>
            </a:r>
            <a:r>
              <a:rPr lang="en-US" sz="1400" b="1" dirty="0" err="1" smtClean="0">
                <a:latin typeface="Comic Sans MS" panose="030F0702030302020204" pitchFamily="66" charset="0"/>
              </a:rPr>
              <a:t>individuos</a:t>
            </a:r>
            <a:r>
              <a:rPr lang="en-US" sz="1400" b="1" dirty="0" smtClean="0">
                <a:latin typeface="Comic Sans MS" panose="030F0702030302020204" pitchFamily="66" charset="0"/>
              </a:rPr>
              <a:t> </a:t>
            </a:r>
            <a:r>
              <a:rPr lang="en-US" sz="1400" b="1" dirty="0" err="1" smtClean="0">
                <a:latin typeface="Comic Sans MS" panose="030F0702030302020204" pitchFamily="66" charset="0"/>
              </a:rPr>
              <a:t>recién</a:t>
            </a:r>
            <a:r>
              <a:rPr lang="en-US" sz="1400" b="1" dirty="0" smtClean="0">
                <a:latin typeface="Comic Sans MS" panose="030F0702030302020204" pitchFamily="66" charset="0"/>
              </a:rPr>
              <a:t> </a:t>
            </a:r>
            <a:r>
              <a:rPr lang="en-US" sz="1400" b="1" dirty="0" err="1" smtClean="0">
                <a:latin typeface="Comic Sans MS" panose="030F0702030302020204" pitchFamily="66" charset="0"/>
              </a:rPr>
              <a:t>diagnosticados</a:t>
            </a:r>
            <a:r>
              <a:rPr lang="en-US" sz="1400" b="1" dirty="0" smtClean="0">
                <a:latin typeface="Comic Sans MS" panose="030F0702030302020204" pitchFamily="66" charset="0"/>
              </a:rPr>
              <a:t> con diabetes </a:t>
            </a:r>
            <a:r>
              <a:rPr lang="en-US" sz="1400" b="1" dirty="0" err="1" smtClean="0">
                <a:latin typeface="Comic Sans MS" panose="030F0702030302020204" pitchFamily="66" charset="0"/>
              </a:rPr>
              <a:t>tipo</a:t>
            </a:r>
            <a:r>
              <a:rPr lang="en-US" sz="1400" b="1" dirty="0" smtClean="0">
                <a:latin typeface="Comic Sans MS" panose="030F0702030302020204" pitchFamily="66" charset="0"/>
              </a:rPr>
              <a:t> 2 </a:t>
            </a:r>
            <a:r>
              <a:rPr lang="en-US" sz="1400" dirty="0" smtClean="0">
                <a:latin typeface="Comic Sans MS" panose="030F0702030302020204" pitchFamily="66" charset="0"/>
              </a:rPr>
              <a:t>(</a:t>
            </a:r>
            <a:r>
              <a:rPr lang="en-US" sz="1400" dirty="0">
                <a:latin typeface="Comic Sans MS" panose="030F0702030302020204" pitchFamily="66" charset="0"/>
              </a:rPr>
              <a:t>T2D) </a:t>
            </a:r>
            <a:r>
              <a:rPr lang="en-US" sz="1400" dirty="0" err="1" smtClean="0">
                <a:latin typeface="Comic Sans MS" panose="030F0702030302020204" pitchFamily="66" charset="0"/>
              </a:rPr>
              <a:t>tratados</a:t>
            </a:r>
            <a:r>
              <a:rPr lang="en-US" sz="1400" dirty="0" smtClean="0">
                <a:latin typeface="Comic Sans MS" panose="030F0702030302020204" pitchFamily="66" charset="0"/>
              </a:rPr>
              <a:t> con </a:t>
            </a:r>
            <a:r>
              <a:rPr lang="en-US" sz="1400" dirty="0" err="1" smtClean="0">
                <a:latin typeface="Comic Sans MS" panose="030F0702030302020204" pitchFamily="66" charset="0"/>
              </a:rPr>
              <a:t>metformina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por</a:t>
            </a:r>
            <a:r>
              <a:rPr lang="en-US" sz="1400" dirty="0" smtClean="0">
                <a:latin typeface="Comic Sans MS" panose="030F0702030302020204" pitchFamily="66" charset="0"/>
              </a:rPr>
              <a:t> 3 </a:t>
            </a:r>
            <a:r>
              <a:rPr lang="en-US" sz="1400" dirty="0" err="1" smtClean="0">
                <a:latin typeface="Comic Sans MS" panose="030F0702030302020204" pitchFamily="66" charset="0"/>
              </a:rPr>
              <a:t>semanas</a:t>
            </a:r>
            <a:r>
              <a:rPr lang="en-US" sz="1400" dirty="0" smtClean="0">
                <a:latin typeface="Comic Sans MS" panose="030F0702030302020204" pitchFamily="66" charset="0"/>
              </a:rPr>
              <a:t>, lo </a:t>
            </a:r>
            <a:r>
              <a:rPr lang="en-US" sz="1400" dirty="0" err="1" smtClean="0">
                <a:latin typeface="Comic Sans MS" panose="030F0702030302020204" pitchFamily="66" charset="0"/>
              </a:rPr>
              <a:t>que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reveló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que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i="1" dirty="0" smtClean="0">
                <a:latin typeface="Comic Sans MS" panose="030F0702030302020204" pitchFamily="66" charset="0"/>
              </a:rPr>
              <a:t>Bacteroides </a:t>
            </a:r>
            <a:r>
              <a:rPr lang="en-US" sz="1400" i="1" dirty="0" err="1">
                <a:latin typeface="Comic Sans MS" panose="030F0702030302020204" pitchFamily="66" charset="0"/>
              </a:rPr>
              <a:t>fragilis</a:t>
            </a:r>
            <a:r>
              <a:rPr lang="en-US" sz="1400" dirty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estaba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reducido</a:t>
            </a:r>
            <a:r>
              <a:rPr lang="en-US" sz="1400" dirty="0" smtClean="0">
                <a:latin typeface="Comic Sans MS" panose="030F0702030302020204" pitchFamily="66" charset="0"/>
              </a:rPr>
              <a:t> y el ac. </a:t>
            </a:r>
            <a:r>
              <a:rPr lang="en-US" sz="1400" dirty="0" err="1" smtClean="0">
                <a:latin typeface="Comic Sans MS" panose="030F0702030302020204" pitchFamily="66" charset="0"/>
              </a:rPr>
              <a:t>Biliar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glicoursodeoxicólico</a:t>
            </a:r>
            <a:r>
              <a:rPr lang="en-US" sz="1400" dirty="0" smtClean="0">
                <a:latin typeface="Comic Sans MS" panose="030F0702030302020204" pitchFamily="66" charset="0"/>
              </a:rPr>
              <a:t> (</a:t>
            </a:r>
            <a:r>
              <a:rPr lang="en-US" sz="1400" dirty="0">
                <a:latin typeface="Comic Sans MS" panose="030F0702030302020204" pitchFamily="66" charset="0"/>
              </a:rPr>
              <a:t>GUDCA) </a:t>
            </a:r>
            <a:r>
              <a:rPr lang="en-US" sz="1400" dirty="0" err="1" smtClean="0">
                <a:latin typeface="Comic Sans MS" panose="030F0702030302020204" pitchFamily="66" charset="0"/>
              </a:rPr>
              <a:t>estaba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aumentado</a:t>
            </a:r>
            <a:r>
              <a:rPr lang="en-US" sz="1400" dirty="0" smtClean="0">
                <a:latin typeface="Comic Sans MS" panose="030F0702030302020204" pitchFamily="66" charset="0"/>
              </a:rPr>
              <a:t> en </a:t>
            </a:r>
            <a:r>
              <a:rPr lang="en-US" sz="1400" dirty="0" err="1" smtClean="0">
                <a:latin typeface="Comic Sans MS" panose="030F0702030302020204" pitchFamily="66" charset="0"/>
              </a:rPr>
              <a:t>intestino</a:t>
            </a:r>
            <a:r>
              <a:rPr lang="en-US" sz="1400" dirty="0" smtClean="0">
                <a:latin typeface="Comic Sans MS" panose="030F0702030302020204" pitchFamily="66" charset="0"/>
              </a:rPr>
              <a:t>. </a:t>
            </a:r>
            <a:r>
              <a:rPr lang="en-US" sz="1400" dirty="0" err="1" smtClean="0">
                <a:latin typeface="Comic Sans MS" panose="030F0702030302020204" pitchFamily="66" charset="0"/>
              </a:rPr>
              <a:t>Estos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cambios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fueron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acompañados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por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inhibición</a:t>
            </a:r>
            <a:r>
              <a:rPr lang="en-US" sz="1400" dirty="0" smtClean="0">
                <a:latin typeface="Comic Sans MS" panose="030F0702030302020204" pitchFamily="66" charset="0"/>
              </a:rPr>
              <a:t> de </a:t>
            </a:r>
            <a:r>
              <a:rPr lang="en-US" sz="1400" dirty="0" err="1" smtClean="0">
                <a:latin typeface="Comic Sans MS" panose="030F0702030302020204" pitchFamily="66" charset="0"/>
              </a:rPr>
              <a:t>señalización</a:t>
            </a:r>
            <a:r>
              <a:rPr lang="en-US" sz="1400" dirty="0" smtClean="0">
                <a:latin typeface="Comic Sans MS" panose="030F0702030302020204" pitchFamily="66" charset="0"/>
              </a:rPr>
              <a:t> del receptor </a:t>
            </a:r>
            <a:r>
              <a:rPr lang="en-US" sz="1400" dirty="0" err="1" smtClean="0">
                <a:latin typeface="Comic Sans MS" panose="030F0702030302020204" pitchFamily="66" charset="0"/>
              </a:rPr>
              <a:t>farnesoide</a:t>
            </a:r>
            <a:r>
              <a:rPr lang="en-US" sz="1400" dirty="0" smtClean="0">
                <a:latin typeface="Comic Sans MS" panose="030F0702030302020204" pitchFamily="66" charset="0"/>
              </a:rPr>
              <a:t> X intestinal (</a:t>
            </a:r>
            <a:r>
              <a:rPr lang="en-US" sz="1400" dirty="0">
                <a:latin typeface="Comic Sans MS" panose="030F0702030302020204" pitchFamily="66" charset="0"/>
              </a:rPr>
              <a:t>FXR</a:t>
            </a:r>
            <a:r>
              <a:rPr lang="en-US" sz="1400" dirty="0" smtClean="0">
                <a:latin typeface="Comic Sans MS" panose="030F0702030302020204" pitchFamily="66" charset="0"/>
              </a:rPr>
              <a:t>). </a:t>
            </a:r>
          </a:p>
          <a:p>
            <a:endParaRPr lang="en-US" sz="800" dirty="0" smtClean="0">
              <a:latin typeface="Comic Sans MS" panose="030F0702030302020204" pitchFamily="66" charset="0"/>
            </a:endParaRPr>
          </a:p>
          <a:p>
            <a:r>
              <a:rPr lang="en-US" sz="1400" dirty="0" err="1" smtClean="0">
                <a:latin typeface="Comic Sans MS" panose="030F0702030302020204" pitchFamily="66" charset="0"/>
              </a:rPr>
              <a:t>Además</a:t>
            </a:r>
            <a:r>
              <a:rPr lang="en-US" sz="1400" dirty="0" smtClean="0">
                <a:latin typeface="Comic Sans MS" panose="030F0702030302020204" pitchFamily="66" charset="0"/>
              </a:rPr>
              <a:t> se </a:t>
            </a:r>
            <a:r>
              <a:rPr lang="en-US" sz="1400" dirty="0" err="1" smtClean="0">
                <a:latin typeface="Comic Sans MS" panose="030F0702030302020204" pitchFamily="66" charset="0"/>
              </a:rPr>
              <a:t>encontró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que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b="1" dirty="0" err="1" smtClean="0">
                <a:latin typeface="Comic Sans MS" panose="030F0702030302020204" pitchFamily="66" charset="0"/>
              </a:rPr>
              <a:t>ratones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alimentados</a:t>
            </a:r>
            <a:r>
              <a:rPr lang="en-US" sz="1400" dirty="0" smtClean="0">
                <a:latin typeface="Comic Sans MS" panose="030F0702030302020204" pitchFamily="66" charset="0"/>
              </a:rPr>
              <a:t> con </a:t>
            </a:r>
            <a:r>
              <a:rPr lang="en-US" sz="1400" dirty="0" err="1" smtClean="0">
                <a:latin typeface="Comic Sans MS" panose="030F0702030302020204" pitchFamily="66" charset="0"/>
              </a:rPr>
              <a:t>dieta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rica</a:t>
            </a:r>
            <a:r>
              <a:rPr lang="en-US" sz="1400" dirty="0" smtClean="0">
                <a:latin typeface="Comic Sans MS" panose="030F0702030302020204" pitchFamily="66" charset="0"/>
              </a:rPr>
              <a:t> en </a:t>
            </a:r>
            <a:r>
              <a:rPr lang="en-US" sz="1400" dirty="0" err="1" smtClean="0">
                <a:latin typeface="Comic Sans MS" panose="030F0702030302020204" pitchFamily="66" charset="0"/>
              </a:rPr>
              <a:t>grasa</a:t>
            </a:r>
            <a:r>
              <a:rPr lang="en-US" sz="1400" dirty="0" smtClean="0">
                <a:latin typeface="Comic Sans MS" panose="030F0702030302020204" pitchFamily="66" charset="0"/>
              </a:rPr>
              <a:t> (HFD </a:t>
            </a:r>
            <a:r>
              <a:rPr lang="en-US" sz="1400" b="1" dirty="0" err="1" smtClean="0">
                <a:latin typeface="Comic Sans MS" panose="030F0702030302020204" pitchFamily="66" charset="0"/>
              </a:rPr>
              <a:t>colonizados</a:t>
            </a:r>
            <a:r>
              <a:rPr lang="en-US" sz="1400" b="1" dirty="0" smtClean="0">
                <a:latin typeface="Comic Sans MS" panose="030F0702030302020204" pitchFamily="66" charset="0"/>
              </a:rPr>
              <a:t> con </a:t>
            </a:r>
            <a:r>
              <a:rPr lang="en-US" sz="1400" b="1" i="1" dirty="0" smtClean="0">
                <a:latin typeface="Comic Sans MS" panose="030F0702030302020204" pitchFamily="66" charset="0"/>
              </a:rPr>
              <a:t>B</a:t>
            </a:r>
            <a:r>
              <a:rPr lang="en-US" sz="1400" b="1" i="1" dirty="0">
                <a:latin typeface="Comic Sans MS" panose="030F0702030302020204" pitchFamily="66" charset="0"/>
              </a:rPr>
              <a:t>. </a:t>
            </a:r>
            <a:r>
              <a:rPr lang="en-US" sz="1400" b="1" i="1" dirty="0" err="1">
                <a:latin typeface="Comic Sans MS" panose="030F0702030302020204" pitchFamily="66" charset="0"/>
              </a:rPr>
              <a:t>fragilis</a:t>
            </a:r>
            <a:r>
              <a:rPr lang="en-US" sz="1400" b="1" dirty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estuvieron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predispuestos</a:t>
            </a:r>
            <a:r>
              <a:rPr lang="en-US" sz="1400" dirty="0" smtClean="0">
                <a:latin typeface="Comic Sans MS" panose="030F0702030302020204" pitchFamily="66" charset="0"/>
              </a:rPr>
              <a:t> a </a:t>
            </a:r>
            <a:r>
              <a:rPr lang="en-US" sz="1400" dirty="0" err="1" smtClean="0">
                <a:latin typeface="Comic Sans MS" panose="030F0702030302020204" pitchFamily="66" charset="0"/>
              </a:rPr>
              <a:t>más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severa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intolerancia</a:t>
            </a:r>
            <a:r>
              <a:rPr lang="en-US" sz="1400" dirty="0" smtClean="0">
                <a:latin typeface="Comic Sans MS" panose="030F0702030302020204" pitchFamily="66" charset="0"/>
              </a:rPr>
              <a:t> a </a:t>
            </a:r>
            <a:r>
              <a:rPr lang="en-US" sz="1400" dirty="0" err="1" smtClean="0">
                <a:latin typeface="Comic Sans MS" panose="030F0702030302020204" pitchFamily="66" charset="0"/>
              </a:rPr>
              <a:t>glucosa</a:t>
            </a:r>
            <a:r>
              <a:rPr lang="en-US" sz="1400" dirty="0" smtClean="0">
                <a:latin typeface="Comic Sans MS" panose="030F0702030302020204" pitchFamily="66" charset="0"/>
              </a:rPr>
              <a:t>, y los </a:t>
            </a:r>
            <a:r>
              <a:rPr lang="en-US" sz="1400" dirty="0" err="1" smtClean="0">
                <a:latin typeface="Comic Sans MS" panose="030F0702030302020204" pitchFamily="66" charset="0"/>
              </a:rPr>
              <a:t>beneficios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metabólicos</a:t>
            </a:r>
            <a:r>
              <a:rPr lang="en-US" sz="1400" dirty="0" smtClean="0">
                <a:latin typeface="Comic Sans MS" panose="030F0702030302020204" pitchFamily="66" charset="0"/>
              </a:rPr>
              <a:t> de </a:t>
            </a:r>
            <a:r>
              <a:rPr lang="en-US" sz="1400" dirty="0" err="1" smtClean="0">
                <a:latin typeface="Comic Sans MS" panose="030F0702030302020204" pitchFamily="66" charset="0"/>
              </a:rPr>
              <a:t>tratamiento</a:t>
            </a:r>
            <a:r>
              <a:rPr lang="en-US" sz="1400" dirty="0" smtClean="0">
                <a:latin typeface="Comic Sans MS" panose="030F0702030302020204" pitchFamily="66" charset="0"/>
              </a:rPr>
              <a:t> con </a:t>
            </a:r>
            <a:r>
              <a:rPr lang="en-US" sz="1400" dirty="0" err="1" smtClean="0">
                <a:latin typeface="Comic Sans MS" panose="030F0702030302020204" pitchFamily="66" charset="0"/>
              </a:rPr>
              <a:t>metformina</a:t>
            </a:r>
            <a:r>
              <a:rPr lang="en-US" sz="1400" dirty="0" smtClean="0">
                <a:latin typeface="Comic Sans MS" panose="030F0702030302020204" pitchFamily="66" charset="0"/>
              </a:rPr>
              <a:t> par la </a:t>
            </a:r>
            <a:r>
              <a:rPr lang="en-US" sz="1400" dirty="0" err="1" smtClean="0">
                <a:latin typeface="Comic Sans MS" panose="030F0702030302020204" pitchFamily="66" charset="0"/>
              </a:rPr>
              <a:t>intolerancia</a:t>
            </a:r>
            <a:r>
              <a:rPr lang="en-US" sz="1400" dirty="0" smtClean="0">
                <a:latin typeface="Comic Sans MS" panose="030F0702030302020204" pitchFamily="66" charset="0"/>
              </a:rPr>
              <a:t> a la </a:t>
            </a:r>
            <a:r>
              <a:rPr lang="en-US" sz="1400" dirty="0" err="1" smtClean="0">
                <a:latin typeface="Comic Sans MS" panose="030F0702030302020204" pitchFamily="66" charset="0"/>
              </a:rPr>
              <a:t>glucosa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fueron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eliminados</a:t>
            </a:r>
            <a:r>
              <a:rPr lang="en-US" sz="1400" dirty="0" smtClean="0">
                <a:latin typeface="Comic Sans MS" panose="030F0702030302020204" pitchFamily="66" charset="0"/>
              </a:rPr>
              <a:t>. </a:t>
            </a:r>
          </a:p>
          <a:p>
            <a:endParaRPr lang="en-US" sz="800" dirty="0" smtClean="0">
              <a:latin typeface="Comic Sans MS" panose="030F0702030302020204" pitchFamily="66" charset="0"/>
            </a:endParaRPr>
          </a:p>
          <a:p>
            <a:r>
              <a:rPr lang="en-US" sz="1400" dirty="0" smtClean="0">
                <a:latin typeface="Comic Sans MS" panose="030F0702030302020204" pitchFamily="66" charset="0"/>
              </a:rPr>
              <a:t>GUDCA </a:t>
            </a:r>
            <a:r>
              <a:rPr lang="en-US" sz="1400" dirty="0" err="1" smtClean="0">
                <a:latin typeface="Comic Sans MS" panose="030F0702030302020204" pitchFamily="66" charset="0"/>
              </a:rPr>
              <a:t>fue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identificado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como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antagonista</a:t>
            </a:r>
            <a:r>
              <a:rPr lang="en-US" sz="1400" dirty="0" smtClean="0">
                <a:latin typeface="Comic Sans MS" panose="030F0702030302020204" pitchFamily="66" charset="0"/>
              </a:rPr>
              <a:t> de FXR </a:t>
            </a:r>
            <a:r>
              <a:rPr lang="en-US" sz="1400" dirty="0" err="1" smtClean="0">
                <a:latin typeface="Comic Sans MS" panose="030F0702030302020204" pitchFamily="66" charset="0"/>
              </a:rPr>
              <a:t>que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mejoró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diversos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puntos</a:t>
            </a:r>
            <a:r>
              <a:rPr lang="en-US" sz="1400" dirty="0" smtClean="0">
                <a:latin typeface="Comic Sans MS" panose="030F0702030302020204" pitchFamily="66" charset="0"/>
              </a:rPr>
              <a:t> finales </a:t>
            </a:r>
            <a:r>
              <a:rPr lang="en-US" sz="1400" dirty="0" err="1" smtClean="0">
                <a:latin typeface="Comic Sans MS" panose="030F0702030302020204" pitchFamily="66" charset="0"/>
              </a:rPr>
              <a:t>metabólicos</a:t>
            </a:r>
            <a:r>
              <a:rPr lang="en-US" sz="1400" dirty="0" smtClean="0">
                <a:latin typeface="Comic Sans MS" panose="030F0702030302020204" pitchFamily="66" charset="0"/>
              </a:rPr>
              <a:t> en </a:t>
            </a:r>
            <a:r>
              <a:rPr lang="en-US" sz="1400" dirty="0" err="1" smtClean="0">
                <a:latin typeface="Comic Sans MS" panose="030F0702030302020204" pitchFamily="66" charset="0"/>
              </a:rPr>
              <a:t>ratones</a:t>
            </a:r>
            <a:r>
              <a:rPr lang="en-US" sz="1400" dirty="0" smtClean="0">
                <a:latin typeface="Comic Sans MS" panose="030F0702030302020204" pitchFamily="66" charset="0"/>
              </a:rPr>
              <a:t> con </a:t>
            </a:r>
            <a:r>
              <a:rPr lang="en-US" sz="1400" dirty="0" err="1" smtClean="0">
                <a:latin typeface="Comic Sans MS" panose="030F0702030302020204" pitchFamily="66" charset="0"/>
              </a:rPr>
              <a:t>obesidad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establecida</a:t>
            </a:r>
            <a:r>
              <a:rPr lang="en-US" sz="1400" dirty="0" smtClean="0">
                <a:latin typeface="Comic Sans MS" panose="030F0702030302020204" pitchFamily="66" charset="0"/>
              </a:rPr>
              <a:t>. </a:t>
            </a:r>
          </a:p>
          <a:p>
            <a:r>
              <a:rPr lang="en-US" sz="1400" dirty="0" err="1" smtClean="0">
                <a:latin typeface="Comic Sans MS" panose="030F0702030302020204" pitchFamily="66" charset="0"/>
              </a:rPr>
              <a:t>Concluimos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que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b="1" dirty="0" err="1" smtClean="0">
                <a:latin typeface="Comic Sans MS" panose="030F0702030302020204" pitchFamily="66" charset="0"/>
              </a:rPr>
              <a:t>metformina</a:t>
            </a:r>
            <a:r>
              <a:rPr lang="en-US" sz="1400" b="1" dirty="0" smtClean="0">
                <a:latin typeface="Comic Sans MS" panose="030F0702030302020204" pitchFamily="66" charset="0"/>
              </a:rPr>
              <a:t> </a:t>
            </a:r>
            <a:r>
              <a:rPr lang="en-US" sz="1400" b="1" dirty="0" err="1" smtClean="0">
                <a:latin typeface="Comic Sans MS" panose="030F0702030302020204" pitchFamily="66" charset="0"/>
              </a:rPr>
              <a:t>actúa</a:t>
            </a:r>
            <a:r>
              <a:rPr lang="en-US" sz="1400" b="1" dirty="0" smtClean="0">
                <a:latin typeface="Comic Sans MS" panose="030F0702030302020204" pitchFamily="66" charset="0"/>
              </a:rPr>
              <a:t> en parte a </a:t>
            </a:r>
            <a:r>
              <a:rPr lang="en-US" sz="1400" b="1" dirty="0" err="1" smtClean="0">
                <a:latin typeface="Comic Sans MS" panose="030F0702030302020204" pitchFamily="66" charset="0"/>
              </a:rPr>
              <a:t>través</a:t>
            </a:r>
            <a:r>
              <a:rPr lang="en-US" sz="1400" b="1" dirty="0" smtClean="0">
                <a:latin typeface="Comic Sans MS" panose="030F0702030302020204" pitchFamily="66" charset="0"/>
              </a:rPr>
              <a:t> de un </a:t>
            </a:r>
            <a:r>
              <a:rPr lang="en-US" sz="1400" b="1" dirty="0" err="1" smtClean="0">
                <a:latin typeface="Comic Sans MS" panose="030F0702030302020204" pitchFamily="66" charset="0"/>
              </a:rPr>
              <a:t>eje</a:t>
            </a:r>
            <a:r>
              <a:rPr lang="en-US" sz="1400" b="1" dirty="0" smtClean="0">
                <a:latin typeface="Comic Sans MS" panose="030F0702030302020204" pitchFamily="66" charset="0"/>
              </a:rPr>
              <a:t> </a:t>
            </a:r>
            <a:r>
              <a:rPr lang="en-US" sz="1400" b="1" i="1" dirty="0">
                <a:latin typeface="Comic Sans MS" panose="030F0702030302020204" pitchFamily="66" charset="0"/>
              </a:rPr>
              <a:t>B. </a:t>
            </a:r>
            <a:r>
              <a:rPr lang="en-US" sz="1400" b="1" i="1" dirty="0" err="1">
                <a:latin typeface="Comic Sans MS" panose="030F0702030302020204" pitchFamily="66" charset="0"/>
              </a:rPr>
              <a:t>fragilis</a:t>
            </a:r>
            <a:r>
              <a:rPr lang="en-US" sz="1400" b="1" dirty="0">
                <a:latin typeface="Comic Sans MS" panose="030F0702030302020204" pitchFamily="66" charset="0"/>
              </a:rPr>
              <a:t>–GUDCA–intestinal FXR </a:t>
            </a:r>
            <a:r>
              <a:rPr lang="en-US" sz="1400" dirty="0" smtClean="0">
                <a:latin typeface="Comic Sans MS" panose="030F0702030302020204" pitchFamily="66" charset="0"/>
              </a:rPr>
              <a:t>para </a:t>
            </a:r>
            <a:r>
              <a:rPr lang="en-US" sz="1400" dirty="0" err="1" smtClean="0">
                <a:latin typeface="Comic Sans MS" panose="030F0702030302020204" pitchFamily="66" charset="0"/>
              </a:rPr>
              <a:t>mejorar</a:t>
            </a:r>
            <a:r>
              <a:rPr lang="en-US" sz="1400" dirty="0" smtClean="0">
                <a:latin typeface="Comic Sans MS" panose="030F0702030302020204" pitchFamily="66" charset="0"/>
              </a:rPr>
              <a:t> la </a:t>
            </a:r>
            <a:r>
              <a:rPr lang="en-US" sz="1400" dirty="0" err="1" smtClean="0">
                <a:latin typeface="Comic Sans MS" panose="030F0702030302020204" pitchFamily="66" charset="0"/>
              </a:rPr>
              <a:t>disfunción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metabólica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incluyendo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hiperglicemia</a:t>
            </a:r>
            <a:r>
              <a:rPr lang="en-US" sz="1400" dirty="0" smtClean="0">
                <a:latin typeface="Comic Sans MS" panose="030F0702030302020204" pitchFamily="66" charset="0"/>
              </a:rPr>
              <a:t>”. 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529916" y="6098886"/>
            <a:ext cx="60841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Sun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et al.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microbiota and intestinal FXR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mediate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clinical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benefits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metformin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Medicine 2018;24:1919–1929</a:t>
            </a:r>
            <a:endParaRPr lang="es-V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2 CuadroTexto"/>
          <p:cNvSpPr txBox="1"/>
          <p:nvPr/>
        </p:nvSpPr>
        <p:spPr>
          <a:xfrm>
            <a:off x="6814617" y="6560551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6 CuadroTexto"/>
          <p:cNvSpPr txBox="1"/>
          <p:nvPr/>
        </p:nvSpPr>
        <p:spPr>
          <a:xfrm>
            <a:off x="197158" y="321951"/>
            <a:ext cx="663964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8" name="4 CuadroTexto"/>
          <p:cNvSpPr txBox="1"/>
          <p:nvPr/>
        </p:nvSpPr>
        <p:spPr>
          <a:xfrm>
            <a:off x="197159" y="705777"/>
            <a:ext cx="1062474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200" dirty="0" smtClean="0">
                <a:latin typeface="Comic Sans MS" pitchFamily="66" charset="0"/>
              </a:rPr>
              <a:t>Microbiota </a:t>
            </a:r>
          </a:p>
          <a:p>
            <a:r>
              <a:rPr lang="es-VE" sz="1200" dirty="0" smtClean="0">
                <a:latin typeface="Comic Sans MS" pitchFamily="66" charset="0"/>
              </a:rPr>
              <a:t>y </a:t>
            </a:r>
            <a:r>
              <a:rPr lang="es-VE" sz="1200" dirty="0" err="1" smtClean="0">
                <a:latin typeface="Comic Sans MS" pitchFamily="66" charset="0"/>
              </a:rPr>
              <a:t>Enf</a:t>
            </a:r>
            <a:r>
              <a:rPr lang="es-VE" sz="1200" dirty="0" smtClean="0">
                <a:latin typeface="Comic Sans MS" pitchFamily="66" charset="0"/>
              </a:rPr>
              <a:t>. </a:t>
            </a:r>
            <a:r>
              <a:rPr lang="es-VE" sz="1200" dirty="0" err="1" smtClean="0">
                <a:latin typeface="Comic Sans MS" pitchFamily="66" charset="0"/>
              </a:rPr>
              <a:t>Sist</a:t>
            </a:r>
            <a:r>
              <a:rPr lang="es-VE" sz="1200" dirty="0" smtClean="0">
                <a:latin typeface="Comic Sans MS" pitchFamily="66" charset="0"/>
              </a:rPr>
              <a:t>.</a:t>
            </a:r>
          </a:p>
          <a:p>
            <a:r>
              <a:rPr lang="es-VE" sz="1200" b="1" dirty="0" smtClean="0">
                <a:latin typeface="Comic Sans MS" pitchFamily="66" charset="0"/>
              </a:rPr>
              <a:t>Metabólicas</a:t>
            </a:r>
            <a:r>
              <a:rPr lang="es-VE" sz="1200" dirty="0" smtClean="0">
                <a:latin typeface="Comic Sans MS" pitchFamily="66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4041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8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8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827584" y="1331282"/>
            <a:ext cx="575799" cy="52322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800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endParaRPr lang="es-VE" sz="28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547664" y="1291401"/>
            <a:ext cx="6552728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Microbiota </a:t>
            </a:r>
            <a:r>
              <a:rPr lang="es-VE" sz="2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y </a:t>
            </a:r>
            <a:r>
              <a:rPr lang="es-VE" sz="2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Salud-Enfermedad</a:t>
            </a: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A. </a:t>
            </a:r>
            <a:r>
              <a:rPr lang="es-VE" sz="2000" dirty="0" smtClean="0">
                <a:solidFill>
                  <a:srgbClr val="F57E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Mecanismos en Salud y Enfermedad</a:t>
            </a:r>
            <a:endParaRPr lang="es-VE" sz="2000" dirty="0" smtClean="0">
              <a:solidFill>
                <a:srgbClr val="F79646">
                  <a:lumMod val="60000"/>
                  <a:lumOff val="40000"/>
                </a:srgbClr>
              </a:solidFill>
              <a:latin typeface="Comic Sans MS" pitchFamily="66" charset="0"/>
            </a:endParaRPr>
          </a:p>
          <a:p>
            <a:pPr marL="630238" indent="-188913">
              <a:buClr>
                <a:srgbClr val="3399FF"/>
              </a:buClr>
              <a:buSzPct val="130000"/>
              <a:buFont typeface="Wingdings" panose="05000000000000000000" pitchFamily="2" charset="2"/>
              <a:buChar char="ü"/>
            </a:pPr>
            <a:endParaRPr lang="es-VE" sz="2000" dirty="0" smtClean="0">
              <a:solidFill>
                <a:srgbClr val="F79646">
                  <a:lumMod val="60000"/>
                  <a:lumOff val="40000"/>
                </a:srgbClr>
              </a:solidFill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B. </a:t>
            </a:r>
            <a:r>
              <a:rPr lang="es-VE" sz="2400" dirty="0" smtClean="0">
                <a:solidFill>
                  <a:srgbClr val="F57E1B"/>
                </a:solidFill>
                <a:latin typeface="Comic Sans MS" pitchFamily="66" charset="0"/>
              </a:rPr>
              <a:t>Microbiota Intestinal y </a:t>
            </a:r>
            <a:r>
              <a:rPr lang="es-VE" sz="2400" dirty="0" err="1" smtClean="0">
                <a:solidFill>
                  <a:srgbClr val="F57E1B"/>
                </a:solidFill>
                <a:latin typeface="Comic Sans MS" pitchFamily="66" charset="0"/>
              </a:rPr>
              <a:t>Enf</a:t>
            </a:r>
            <a:r>
              <a:rPr lang="es-VE" sz="2400" dirty="0" smtClean="0">
                <a:solidFill>
                  <a:srgbClr val="F57E1B"/>
                </a:solidFill>
                <a:latin typeface="Comic Sans MS" pitchFamily="66" charset="0"/>
              </a:rPr>
              <a:t>. asociadas</a:t>
            </a:r>
          </a:p>
          <a:p>
            <a:pPr marL="441325">
              <a:buClr>
                <a:srgbClr val="3399FF"/>
              </a:buClr>
              <a:buSzPct val="130000"/>
            </a:pPr>
            <a:r>
              <a:rPr lang="es-VE" dirty="0" smtClean="0">
                <a:solidFill>
                  <a:schemeClr val="bg1"/>
                </a:solidFill>
                <a:latin typeface="Comic Sans MS" pitchFamily="66" charset="0"/>
              </a:rPr>
              <a:t>B1. </a:t>
            </a:r>
            <a:r>
              <a:rPr lang="es-VE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Generalidades. Disbiosis</a:t>
            </a:r>
          </a:p>
          <a:p>
            <a:pPr marL="441325">
              <a:buClr>
                <a:srgbClr val="3399FF"/>
              </a:buClr>
              <a:buSzPct val="130000"/>
            </a:pPr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B1.</a:t>
            </a:r>
            <a:r>
              <a:rPr lang="es-VE" sz="2800" dirty="0" smtClean="0">
                <a:solidFill>
                  <a:prstClr val="white"/>
                </a:solidFill>
                <a:latin typeface="Comic Sans MS" pitchFamily="66" charset="0"/>
              </a:rPr>
              <a:t> </a:t>
            </a:r>
            <a:r>
              <a:rPr lang="es-VE" dirty="0" err="1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Enf</a:t>
            </a:r>
            <a:r>
              <a:rPr lang="es-VE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. Locales: </a:t>
            </a:r>
            <a:r>
              <a:rPr lang="es-VE" dirty="0" smtClean="0">
                <a:solidFill>
                  <a:schemeClr val="bg1"/>
                </a:solidFill>
                <a:latin typeface="Comic Sans MS" pitchFamily="66" charset="0"/>
              </a:rPr>
              <a:t>GI</a:t>
            </a:r>
          </a:p>
          <a:p>
            <a:pPr marL="630238" indent="-188913">
              <a:buClr>
                <a:srgbClr val="3399FF"/>
              </a:buClr>
              <a:buSzPct val="130000"/>
              <a:buFont typeface="Wingdings" panose="05000000000000000000" pitchFamily="2" charset="2"/>
              <a:buChar char="ü"/>
            </a:pPr>
            <a:endParaRPr lang="es-VE" sz="2000" dirty="0" smtClean="0">
              <a:solidFill>
                <a:srgbClr val="F79646">
                  <a:lumMod val="20000"/>
                  <a:lumOff val="80000"/>
                </a:srgbClr>
              </a:solidFill>
              <a:latin typeface="Comic Sans MS" pitchFamily="66" charset="0"/>
            </a:endParaRPr>
          </a:p>
          <a:p>
            <a:pPr marL="441325">
              <a:buClr>
                <a:srgbClr val="3399FF"/>
              </a:buClr>
              <a:buSzPct val="130000"/>
            </a:pPr>
            <a:r>
              <a:rPr lang="es-VE" sz="2800" dirty="0" smtClean="0">
                <a:solidFill>
                  <a:prstClr val="white"/>
                </a:solidFill>
                <a:latin typeface="Comic Sans MS" pitchFamily="66" charset="0"/>
              </a:rPr>
              <a:t>B3. </a:t>
            </a:r>
            <a:r>
              <a:rPr lang="es-VE" sz="2800" dirty="0" err="1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Enf</a:t>
            </a:r>
            <a:r>
              <a:rPr lang="es-VE" sz="28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. Sistémicas</a:t>
            </a:r>
            <a:r>
              <a:rPr lang="es-VE" sz="24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:</a:t>
            </a:r>
          </a:p>
          <a:p>
            <a:pPr marL="1338263">
              <a:buClr>
                <a:srgbClr val="3399FF"/>
              </a:buClr>
              <a:buSzPct val="130000"/>
            </a:pPr>
            <a:r>
              <a:rPr lang="es-VE" dirty="0" err="1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Enf</a:t>
            </a:r>
            <a:r>
              <a:rPr lang="es-VE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. Metabólicas</a:t>
            </a:r>
          </a:p>
          <a:p>
            <a:pPr marL="1338263">
              <a:buClr>
                <a:srgbClr val="3399FF"/>
              </a:buClr>
              <a:buSzPct val="130000"/>
            </a:pPr>
            <a:r>
              <a:rPr lang="es-VE" dirty="0" err="1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Enf</a:t>
            </a:r>
            <a:r>
              <a:rPr lang="es-VE" dirty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. Cardiacas y Vasculares</a:t>
            </a:r>
          </a:p>
          <a:p>
            <a:pPr marL="1338263">
              <a:buClr>
                <a:srgbClr val="3399FF"/>
              </a:buClr>
              <a:buSzPct val="130000"/>
            </a:pPr>
            <a:r>
              <a:rPr lang="es-VE" dirty="0" err="1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Enf</a:t>
            </a:r>
            <a:r>
              <a:rPr lang="es-VE" dirty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. </a:t>
            </a:r>
            <a:r>
              <a:rPr lang="es-VE" dirty="0" err="1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Neuropsiquiátricas</a:t>
            </a:r>
            <a:endParaRPr lang="es-VE" dirty="0" smtClean="0">
              <a:solidFill>
                <a:srgbClr val="F79646">
                  <a:lumMod val="20000"/>
                  <a:lumOff val="80000"/>
                </a:srgbClr>
              </a:solidFill>
              <a:latin typeface="Comic Sans MS" pitchFamily="66" charset="0"/>
            </a:endParaRPr>
          </a:p>
          <a:p>
            <a:pPr marL="1338263">
              <a:buClr>
                <a:srgbClr val="3399FF"/>
              </a:buClr>
              <a:buSzPct val="130000"/>
            </a:pPr>
            <a:r>
              <a:rPr lang="es-VE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Otras</a:t>
            </a:r>
          </a:p>
        </p:txBody>
      </p:sp>
      <p:cxnSp>
        <p:nvCxnSpPr>
          <p:cNvPr id="6" name="Conector recto 5"/>
          <p:cNvCxnSpPr/>
          <p:nvPr/>
        </p:nvCxnSpPr>
        <p:spPr>
          <a:xfrm>
            <a:off x="1547664" y="1331282"/>
            <a:ext cx="0" cy="386888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2094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D:\Mis Documentos\EN PROCESO 2013-2014\DIGESTIVO 2014\POSGRADO 2014\TEMAS DIGESTIVO\MICROBIOMA\MICROBIOTA IMAGENES\nrd2505-f1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340" y="666951"/>
            <a:ext cx="7934296" cy="5597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5 CuadroTexto"/>
          <p:cNvSpPr txBox="1"/>
          <p:nvPr/>
        </p:nvSpPr>
        <p:spPr>
          <a:xfrm>
            <a:off x="6330858" y="6444747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782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uadroTexto 10"/>
          <p:cNvSpPr txBox="1"/>
          <p:nvPr/>
        </p:nvSpPr>
        <p:spPr>
          <a:xfrm>
            <a:off x="1070310" y="5615662"/>
            <a:ext cx="67322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H. </a:t>
            </a:r>
            <a:r>
              <a:rPr lang="en-US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Guo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et al. </a:t>
            </a:r>
            <a:r>
              <a:rPr lang="en-US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Inflammasomes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mechanism of action, role in disease and therapeutics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Nature Med </a:t>
            </a:r>
            <a:r>
              <a:rPr lang="en-U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2015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;21:677–687</a:t>
            </a:r>
            <a:endParaRPr lang="es-V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5 CuadroTexto"/>
          <p:cNvSpPr txBox="1"/>
          <p:nvPr/>
        </p:nvSpPr>
        <p:spPr>
          <a:xfrm>
            <a:off x="6330858" y="6444747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2051848" y="347095"/>
            <a:ext cx="5094312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VE" sz="2000" dirty="0">
                <a:latin typeface="Comic Sans MS" panose="030F0702030302020204" pitchFamily="66" charset="0"/>
              </a:rPr>
              <a:t>Mecanismo de activación de </a:t>
            </a:r>
            <a:r>
              <a:rPr lang="es-VE" sz="2000" dirty="0" smtClean="0">
                <a:latin typeface="Comic Sans MS" panose="030F0702030302020204" pitchFamily="66" charset="0"/>
              </a:rPr>
              <a:t>Inflamasoma</a:t>
            </a:r>
            <a:endParaRPr lang="es-VE" sz="2000" dirty="0">
              <a:latin typeface="Comic Sans MS" panose="030F0702030302020204" pitchFamily="66" charset="0"/>
            </a:endParaRPr>
          </a:p>
          <a:p>
            <a:pPr algn="ctr"/>
            <a:r>
              <a:rPr lang="es-VE" sz="2000" dirty="0">
                <a:latin typeface="Comic Sans MS" panose="030F0702030302020204" pitchFamily="66" charset="0"/>
              </a:rPr>
              <a:t>en </a:t>
            </a:r>
            <a:r>
              <a:rPr lang="es-VE" sz="2000" dirty="0" err="1" smtClean="0">
                <a:latin typeface="Comic Sans MS" panose="030F0702030302020204" pitchFamily="66" charset="0"/>
              </a:rPr>
              <a:t>Enf</a:t>
            </a:r>
            <a:r>
              <a:rPr lang="es-VE" sz="2000" dirty="0">
                <a:latin typeface="Comic Sans MS" panose="030F0702030302020204" pitchFamily="66" charset="0"/>
              </a:rPr>
              <a:t>. </a:t>
            </a:r>
            <a:r>
              <a:rPr lang="es-VE" sz="2000" dirty="0" smtClean="0">
                <a:latin typeface="Comic Sans MS" panose="030F0702030302020204" pitchFamily="66" charset="0"/>
              </a:rPr>
              <a:t>Inflamatoria</a:t>
            </a:r>
            <a:r>
              <a:rPr lang="es-VE" sz="2000" dirty="0">
                <a:latin typeface="Comic Sans MS" panose="030F0702030302020204" pitchFamily="66" charset="0"/>
              </a:rPr>
              <a:t>.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829"/>
          <a:stretch/>
        </p:blipFill>
        <p:spPr>
          <a:xfrm>
            <a:off x="831959" y="1481608"/>
            <a:ext cx="7534090" cy="4009001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323528" y="1439447"/>
            <a:ext cx="1888659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Ateroesclerosis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3631873" y="1688159"/>
            <a:ext cx="288032" cy="25991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7" name="CuadroTexto 6"/>
          <p:cNvSpPr txBox="1"/>
          <p:nvPr/>
        </p:nvSpPr>
        <p:spPr>
          <a:xfrm>
            <a:off x="3508828" y="1643707"/>
            <a:ext cx="534121" cy="30777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FFA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4495969" y="1862913"/>
            <a:ext cx="504056" cy="2099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" name="CuadroTexto 7"/>
          <p:cNvSpPr txBox="1"/>
          <p:nvPr/>
        </p:nvSpPr>
        <p:spPr>
          <a:xfrm>
            <a:off x="4443249" y="1688159"/>
            <a:ext cx="827471" cy="30777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TLR2/4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6080145" y="1610078"/>
            <a:ext cx="504056" cy="16277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CuadroTexto 8"/>
          <p:cNvSpPr txBox="1"/>
          <p:nvPr/>
        </p:nvSpPr>
        <p:spPr>
          <a:xfrm>
            <a:off x="5975344" y="1465074"/>
            <a:ext cx="713657" cy="30777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err="1" smtClean="0">
                <a:latin typeface="Comic Sans MS" panose="030F0702030302020204" pitchFamily="66" charset="0"/>
              </a:rPr>
              <a:t>LDLox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7016249" y="1481608"/>
            <a:ext cx="1152128" cy="4664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CuadroTexto 11"/>
          <p:cNvSpPr txBox="1"/>
          <p:nvPr/>
        </p:nvSpPr>
        <p:spPr>
          <a:xfrm>
            <a:off x="7010773" y="1439447"/>
            <a:ext cx="1237839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Cristales de 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Colesterol?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1558360" y="2466755"/>
            <a:ext cx="777369" cy="144016"/>
          </a:xfrm>
          <a:prstGeom prst="rect">
            <a:avLst/>
          </a:prstGeom>
          <a:solidFill>
            <a:srgbClr val="F3EE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CuadroTexto 12"/>
          <p:cNvSpPr txBox="1"/>
          <p:nvPr/>
        </p:nvSpPr>
        <p:spPr>
          <a:xfrm>
            <a:off x="1461173" y="2346511"/>
            <a:ext cx="971741" cy="30777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Caspasa 1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25" name="Rectángulo 24"/>
          <p:cNvSpPr/>
          <p:nvPr/>
        </p:nvSpPr>
        <p:spPr>
          <a:xfrm>
            <a:off x="5270720" y="3330851"/>
            <a:ext cx="1061452" cy="291225"/>
          </a:xfrm>
          <a:prstGeom prst="rect">
            <a:avLst/>
          </a:prstGeom>
          <a:solidFill>
            <a:srgbClr val="F3EE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0" name="CuadroTexto 19"/>
          <p:cNvSpPr txBox="1"/>
          <p:nvPr/>
        </p:nvSpPr>
        <p:spPr>
          <a:xfrm>
            <a:off x="5115039" y="3246159"/>
            <a:ext cx="1469162" cy="30777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err="1" smtClean="0">
                <a:latin typeface="Comic Sans MS" panose="030F0702030302020204" pitchFamily="66" charset="0"/>
              </a:rPr>
              <a:t>Fagolisosoma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26" name="Rectángulo 25"/>
          <p:cNvSpPr/>
          <p:nvPr/>
        </p:nvSpPr>
        <p:spPr>
          <a:xfrm>
            <a:off x="6773349" y="4890483"/>
            <a:ext cx="818964" cy="200362"/>
          </a:xfrm>
          <a:prstGeom prst="rect">
            <a:avLst/>
          </a:prstGeom>
          <a:solidFill>
            <a:srgbClr val="F7F3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CuadroTexto 17"/>
          <p:cNvSpPr txBox="1"/>
          <p:nvPr/>
        </p:nvSpPr>
        <p:spPr>
          <a:xfrm>
            <a:off x="6728217" y="4823274"/>
            <a:ext cx="1074333" cy="30777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err="1" smtClean="0">
                <a:latin typeface="Comic Sans MS" panose="030F0702030302020204" pitchFamily="66" charset="0"/>
              </a:rPr>
              <a:t>Catepsinas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27" name="Rectángulo 26"/>
          <p:cNvSpPr/>
          <p:nvPr/>
        </p:nvSpPr>
        <p:spPr>
          <a:xfrm>
            <a:off x="1813524" y="4736594"/>
            <a:ext cx="954253" cy="354251"/>
          </a:xfrm>
          <a:prstGeom prst="rect">
            <a:avLst/>
          </a:prstGeom>
          <a:solidFill>
            <a:srgbClr val="F7F3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CuadroTexto 13"/>
          <p:cNvSpPr txBox="1"/>
          <p:nvPr/>
        </p:nvSpPr>
        <p:spPr>
          <a:xfrm>
            <a:off x="1687760" y="4715552"/>
            <a:ext cx="1205779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NLRP3 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inflamasoma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28" name="Rectángulo 27"/>
          <p:cNvSpPr/>
          <p:nvPr/>
        </p:nvSpPr>
        <p:spPr>
          <a:xfrm>
            <a:off x="3226227" y="3433831"/>
            <a:ext cx="549661" cy="188245"/>
          </a:xfrm>
          <a:prstGeom prst="rect">
            <a:avLst/>
          </a:prstGeom>
          <a:solidFill>
            <a:srgbClr val="F3EE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9" name="Rectángulo 28"/>
          <p:cNvSpPr/>
          <p:nvPr/>
        </p:nvSpPr>
        <p:spPr>
          <a:xfrm>
            <a:off x="3919905" y="3616565"/>
            <a:ext cx="1080120" cy="208963"/>
          </a:xfrm>
          <a:prstGeom prst="rect">
            <a:avLst/>
          </a:prstGeom>
          <a:solidFill>
            <a:srgbClr val="F3EE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CuadroTexto 14"/>
          <p:cNvSpPr txBox="1"/>
          <p:nvPr/>
        </p:nvSpPr>
        <p:spPr>
          <a:xfrm>
            <a:off x="3293517" y="3374064"/>
            <a:ext cx="548548" cy="30777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ASC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3827535" y="3486365"/>
            <a:ext cx="1231427" cy="30777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err="1" smtClean="0">
                <a:latin typeface="Comic Sans MS" panose="030F0702030302020204" pitchFamily="66" charset="0"/>
              </a:rPr>
              <a:t>Procaspasa</a:t>
            </a:r>
            <a:r>
              <a:rPr lang="es-VE" sz="1400" dirty="0" smtClean="0">
                <a:latin typeface="Comic Sans MS" panose="030F0702030302020204" pitchFamily="66" charset="0"/>
              </a:rPr>
              <a:t> 1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30" name="Rectángulo 29"/>
          <p:cNvSpPr/>
          <p:nvPr/>
        </p:nvSpPr>
        <p:spPr>
          <a:xfrm>
            <a:off x="4167545" y="4682096"/>
            <a:ext cx="756735" cy="208387"/>
          </a:xfrm>
          <a:prstGeom prst="rect">
            <a:avLst/>
          </a:prstGeom>
          <a:solidFill>
            <a:srgbClr val="F7F3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7" name="CuadroTexto 16"/>
          <p:cNvSpPr txBox="1"/>
          <p:nvPr/>
        </p:nvSpPr>
        <p:spPr>
          <a:xfrm>
            <a:off x="4032673" y="4570959"/>
            <a:ext cx="740908" cy="30777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NLRP3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31" name="Rectángulo 30"/>
          <p:cNvSpPr/>
          <p:nvPr/>
        </p:nvSpPr>
        <p:spPr>
          <a:xfrm>
            <a:off x="5375521" y="3794142"/>
            <a:ext cx="848640" cy="479566"/>
          </a:xfrm>
          <a:prstGeom prst="rect">
            <a:avLst/>
          </a:prstGeom>
          <a:solidFill>
            <a:srgbClr val="F7F3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CuadroTexto 18"/>
          <p:cNvSpPr txBox="1"/>
          <p:nvPr/>
        </p:nvSpPr>
        <p:spPr>
          <a:xfrm>
            <a:off x="5136802" y="3686625"/>
            <a:ext cx="1340432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Inhibidores 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de </a:t>
            </a:r>
            <a:r>
              <a:rPr lang="es-VE" sz="1400" dirty="0" err="1" smtClean="0">
                <a:latin typeface="Comic Sans MS" panose="030F0702030302020204" pitchFamily="66" charset="0"/>
              </a:rPr>
              <a:t>catepsinas</a:t>
            </a:r>
            <a:endParaRPr lang="es-VE" sz="1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0420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1153402" y="1023988"/>
            <a:ext cx="6837196" cy="5170646"/>
          </a:xfrm>
          <a:prstGeom prst="rect">
            <a:avLst/>
          </a:prstGeom>
          <a:solidFill>
            <a:srgbClr val="FEF2E8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es-VE" sz="800" dirty="0" smtClean="0">
              <a:latin typeface="Comic Sans MS" panose="030F0702030302020204" pitchFamily="66" charset="0"/>
            </a:endParaRPr>
          </a:p>
          <a:p>
            <a:r>
              <a:rPr lang="es-VE" b="1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En ateroesclerosis</a:t>
            </a:r>
            <a:r>
              <a:rPr lang="es-VE" dirty="0" smtClean="0">
                <a:latin typeface="Comic Sans MS" panose="030F0702030302020204" pitchFamily="66" charset="0"/>
              </a:rPr>
              <a:t>,</a:t>
            </a:r>
          </a:p>
          <a:p>
            <a:endParaRPr lang="es-VE" sz="800" dirty="0">
              <a:latin typeface="Comic Sans MS" panose="030F0702030302020204" pitchFamily="66" charset="0"/>
            </a:endParaRPr>
          </a:p>
          <a:p>
            <a:r>
              <a:rPr lang="es-VE" dirty="0" smtClean="0">
                <a:latin typeface="Comic Sans MS" panose="030F0702030302020204" pitchFamily="66" charset="0"/>
              </a:rPr>
              <a:t>Ac. grasos libres (FFA) pueden primar el inflamasoma NLRP3 a través </a:t>
            </a:r>
            <a:r>
              <a:rPr lang="es-VE" dirty="0">
                <a:latin typeface="Comic Sans MS" panose="030F0702030302020204" pitchFamily="66" charset="0"/>
              </a:rPr>
              <a:t>d</a:t>
            </a:r>
            <a:r>
              <a:rPr lang="es-VE" dirty="0" smtClean="0">
                <a:latin typeface="Comic Sans MS" panose="030F0702030302020204" pitchFamily="66" charset="0"/>
              </a:rPr>
              <a:t>e señalización TLT2-TLR4.</a:t>
            </a:r>
          </a:p>
          <a:p>
            <a:r>
              <a:rPr lang="es-VE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es-VE" dirty="0" smtClean="0">
                <a:latin typeface="Comic Sans MS" panose="030F0702030302020204" pitchFamily="66" charset="0"/>
              </a:rPr>
              <a:t>LDL oxidada prima el inflamasoma NLRP3 a través de complejo  señalización CD36-TLR4-TLR6.</a:t>
            </a:r>
          </a:p>
          <a:p>
            <a:endParaRPr lang="es-VE" dirty="0" smtClean="0">
              <a:latin typeface="Comic Sans MS" panose="030F0702030302020204" pitchFamily="66" charset="0"/>
            </a:endParaRPr>
          </a:p>
          <a:p>
            <a:r>
              <a:rPr lang="es-VE" dirty="0" smtClean="0">
                <a:latin typeface="Comic Sans MS" panose="030F0702030302020204" pitchFamily="66" charset="0"/>
              </a:rPr>
              <a:t>CD36 también facilita la internalización de </a:t>
            </a:r>
            <a:r>
              <a:rPr lang="es-VE" b="1" dirty="0" err="1" smtClean="0">
                <a:latin typeface="Comic Sans MS" panose="030F0702030302020204" pitchFamily="66" charset="0"/>
              </a:rPr>
              <a:t>LDLox</a:t>
            </a:r>
            <a:r>
              <a:rPr lang="es-VE" b="1" dirty="0" smtClean="0">
                <a:latin typeface="Comic Sans MS" panose="030F0702030302020204" pitchFamily="66" charset="0"/>
              </a:rPr>
              <a:t> </a:t>
            </a:r>
            <a:r>
              <a:rPr lang="es-VE" dirty="0" smtClean="0">
                <a:latin typeface="Comic Sans MS" panose="030F0702030302020204" pitchFamily="66" charset="0"/>
              </a:rPr>
              <a:t>y su conversión intracelular a </a:t>
            </a:r>
            <a:r>
              <a:rPr lang="es-VE" b="1" dirty="0" smtClean="0">
                <a:latin typeface="Comic Sans MS" panose="030F0702030302020204" pitchFamily="66" charset="0"/>
              </a:rPr>
              <a:t>cristales de colesterol</a:t>
            </a:r>
            <a:r>
              <a:rPr lang="es-VE" dirty="0" smtClean="0">
                <a:latin typeface="Comic Sans MS" panose="030F0702030302020204" pitchFamily="66" charset="0"/>
              </a:rPr>
              <a:t>, lo cual </a:t>
            </a:r>
            <a:r>
              <a:rPr lang="es-VE" dirty="0" err="1" smtClean="0">
                <a:latin typeface="Comic Sans MS" panose="030F0702030302020204" pitchFamily="66" charset="0"/>
              </a:rPr>
              <a:t>disrumpe</a:t>
            </a:r>
            <a:r>
              <a:rPr lang="es-VE" dirty="0" smtClean="0">
                <a:latin typeface="Comic Sans MS" panose="030F0702030302020204" pitchFamily="66" charset="0"/>
              </a:rPr>
              <a:t> el </a:t>
            </a:r>
            <a:r>
              <a:rPr lang="es-VE" b="1" dirty="0" err="1" smtClean="0">
                <a:latin typeface="Comic Sans MS" panose="030F0702030302020204" pitchFamily="66" charset="0"/>
              </a:rPr>
              <a:t>fagolisosoma</a:t>
            </a:r>
            <a:r>
              <a:rPr lang="es-VE" dirty="0" smtClean="0">
                <a:latin typeface="Comic Sans MS" panose="030F0702030302020204" pitchFamily="66" charset="0"/>
              </a:rPr>
              <a:t> y activa el NLRP3 inflamasoma a través de liberación de </a:t>
            </a:r>
            <a:r>
              <a:rPr lang="es-VE" b="1" dirty="0" err="1" smtClean="0">
                <a:latin typeface="Comic Sans MS" panose="030F0702030302020204" pitchFamily="66" charset="0"/>
              </a:rPr>
              <a:t>catepsina</a:t>
            </a:r>
            <a:r>
              <a:rPr lang="es-VE" b="1" dirty="0" smtClean="0">
                <a:latin typeface="Comic Sans MS" panose="030F0702030302020204" pitchFamily="66" charset="0"/>
              </a:rPr>
              <a:t>.</a:t>
            </a:r>
            <a:r>
              <a:rPr lang="es-VE" dirty="0" smtClean="0">
                <a:latin typeface="Comic Sans MS" panose="030F0702030302020204" pitchFamily="66" charset="0"/>
              </a:rPr>
              <a:t> </a:t>
            </a:r>
          </a:p>
          <a:p>
            <a:endParaRPr lang="es-VE" dirty="0" smtClean="0">
              <a:latin typeface="Comic Sans MS" panose="030F0702030302020204" pitchFamily="66" charset="0"/>
            </a:endParaRPr>
          </a:p>
          <a:p>
            <a:r>
              <a:rPr lang="es-VE" b="1" dirty="0" smtClean="0">
                <a:latin typeface="Comic Sans MS" panose="030F0702030302020204" pitchFamily="66" charset="0"/>
              </a:rPr>
              <a:t>Fagocitosis extracelular de cristales de colesterol </a:t>
            </a:r>
            <a:r>
              <a:rPr lang="es-VE" dirty="0" smtClean="0">
                <a:latin typeface="Comic Sans MS" panose="030F0702030302020204" pitchFamily="66" charset="0"/>
              </a:rPr>
              <a:t>puede también contribuir a activación de inflamasoma. </a:t>
            </a:r>
          </a:p>
          <a:p>
            <a:endParaRPr lang="es-VE" b="1" dirty="0">
              <a:latin typeface="Comic Sans MS" panose="030F0702030302020204" pitchFamily="66" charset="0"/>
            </a:endParaRPr>
          </a:p>
          <a:p>
            <a:r>
              <a:rPr lang="es-VE" b="1" dirty="0" smtClean="0">
                <a:latin typeface="Comic Sans MS" panose="030F0702030302020204" pitchFamily="66" charset="0"/>
              </a:rPr>
              <a:t>Inhibición de </a:t>
            </a:r>
            <a:r>
              <a:rPr lang="es-VE" b="1" dirty="0" err="1" smtClean="0">
                <a:latin typeface="Comic Sans MS" panose="030F0702030302020204" pitchFamily="66" charset="0"/>
              </a:rPr>
              <a:t>catepsina</a:t>
            </a:r>
            <a:r>
              <a:rPr lang="es-VE" b="1" dirty="0" smtClean="0">
                <a:latin typeface="Comic Sans MS" panose="030F0702030302020204" pitchFamily="66" charset="0"/>
              </a:rPr>
              <a:t> previene la activación de inflamasoma NLRP3</a:t>
            </a:r>
            <a:r>
              <a:rPr lang="es-VE" dirty="0" smtClean="0">
                <a:latin typeface="Comic Sans MS" panose="030F0702030302020204" pitchFamily="66" charset="0"/>
              </a:rPr>
              <a:t> inducida por cristales de colesterol.</a:t>
            </a:r>
            <a:endParaRPr lang="es-VE" sz="800" dirty="0">
              <a:latin typeface="Comic Sans MS" panose="030F0702030302020204" pitchFamily="66" charset="0"/>
            </a:endParaRPr>
          </a:p>
          <a:p>
            <a:endParaRPr lang="es-VE" sz="800" dirty="0" smtClean="0">
              <a:latin typeface="Comic Sans MS" panose="030F0702030302020204" pitchFamily="66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241884" y="6285260"/>
            <a:ext cx="66602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H. </a:t>
            </a:r>
            <a:r>
              <a:rPr lang="en-US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Guo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et al. </a:t>
            </a:r>
            <a:r>
              <a:rPr lang="en-US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Inflammasomes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mechanism of action, role in disease and therapeutics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Nature Med </a:t>
            </a:r>
            <a:r>
              <a:rPr lang="en-U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2015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;21:677–687</a:t>
            </a:r>
            <a:endParaRPr lang="es-V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5 CuadroTexto"/>
          <p:cNvSpPr txBox="1"/>
          <p:nvPr/>
        </p:nvSpPr>
        <p:spPr>
          <a:xfrm>
            <a:off x="6798025" y="6611779"/>
            <a:ext cx="23310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2’19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024844" y="260648"/>
            <a:ext cx="5094312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VE" dirty="0">
                <a:latin typeface="Comic Sans MS" panose="030F0702030302020204" pitchFamily="66" charset="0"/>
              </a:rPr>
              <a:t>Mecanismo de activación de </a:t>
            </a:r>
            <a:r>
              <a:rPr lang="es-VE" dirty="0" smtClean="0">
                <a:latin typeface="Comic Sans MS" panose="030F0702030302020204" pitchFamily="66" charset="0"/>
              </a:rPr>
              <a:t>Inflamasoma</a:t>
            </a:r>
            <a:endParaRPr lang="es-VE" dirty="0">
              <a:latin typeface="Comic Sans MS" panose="030F0702030302020204" pitchFamily="66" charset="0"/>
            </a:endParaRPr>
          </a:p>
          <a:p>
            <a:pPr algn="ctr"/>
            <a:r>
              <a:rPr lang="es-VE" dirty="0">
                <a:latin typeface="Comic Sans MS" panose="030F0702030302020204" pitchFamily="66" charset="0"/>
              </a:rPr>
              <a:t>en </a:t>
            </a:r>
            <a:r>
              <a:rPr lang="es-VE" dirty="0" err="1" smtClean="0">
                <a:latin typeface="Comic Sans MS" panose="030F0702030302020204" pitchFamily="66" charset="0"/>
              </a:rPr>
              <a:t>Enf</a:t>
            </a:r>
            <a:r>
              <a:rPr lang="es-VE" dirty="0">
                <a:latin typeface="Comic Sans MS" panose="030F0702030302020204" pitchFamily="66" charset="0"/>
              </a:rPr>
              <a:t>. inflamatoria.</a:t>
            </a:r>
          </a:p>
        </p:txBody>
      </p:sp>
    </p:spTree>
    <p:extLst>
      <p:ext uri="{BB962C8B-B14F-4D97-AF65-F5344CB8AC3E}">
        <p14:creationId xmlns:p14="http://schemas.microsoft.com/office/powerpoint/2010/main" val="2941236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ángulo 52"/>
          <p:cNvSpPr/>
          <p:nvPr/>
        </p:nvSpPr>
        <p:spPr>
          <a:xfrm>
            <a:off x="4833432" y="1340612"/>
            <a:ext cx="341231" cy="2339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CuadroTexto 10"/>
          <p:cNvSpPr txBox="1"/>
          <p:nvPr/>
        </p:nvSpPr>
        <p:spPr>
          <a:xfrm>
            <a:off x="1443925" y="6263751"/>
            <a:ext cx="68042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H. </a:t>
            </a:r>
            <a:r>
              <a:rPr lang="en-US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Guo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et al. </a:t>
            </a:r>
            <a:r>
              <a:rPr lang="en-US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Inflammasomes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mechanism of action, role in disease and therapeutics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Nature Med </a:t>
            </a:r>
            <a:r>
              <a:rPr lang="en-U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2015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;21:677–687</a:t>
            </a:r>
            <a:endParaRPr lang="es-V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5 CuadroTexto"/>
          <p:cNvSpPr txBox="1"/>
          <p:nvPr/>
        </p:nvSpPr>
        <p:spPr>
          <a:xfrm>
            <a:off x="6787741" y="6555841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024844" y="218954"/>
            <a:ext cx="5094312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V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Mecanismo de activación de 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Inflamasoma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V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en </a:t>
            </a:r>
            <a:r>
              <a:rPr lang="es-V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Enf</a:t>
            </a:r>
            <a:r>
              <a:rPr lang="es-V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. inflamatoria.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835" r="3413" b="-767"/>
          <a:stretch/>
        </p:blipFill>
        <p:spPr>
          <a:xfrm>
            <a:off x="1471349" y="1155500"/>
            <a:ext cx="6269003" cy="5027637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495254" y="966768"/>
            <a:ext cx="1213794" cy="6463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Diabetes </a:t>
            </a:r>
          </a:p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tipo 2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024844" y="1155500"/>
            <a:ext cx="674948" cy="2775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" name="CuadroTexto 7"/>
          <p:cNvSpPr txBox="1"/>
          <p:nvPr/>
        </p:nvSpPr>
        <p:spPr>
          <a:xfrm>
            <a:off x="1802857" y="978505"/>
            <a:ext cx="1620957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c. </a:t>
            </a:r>
            <a:r>
              <a:rPr lang="es-VE" dirty="0" smtClean="0">
                <a:latin typeface="Symbol" panose="05050102010706020507" pitchFamily="18" charset="2"/>
              </a:rPr>
              <a:t>b  </a:t>
            </a:r>
            <a:r>
              <a:rPr lang="es-VE" dirty="0" smtClean="0">
                <a:latin typeface="Comic Sans MS" panose="030F0702030302020204" pitchFamily="66" charset="0"/>
              </a:rPr>
              <a:t>páncreas</a:t>
            </a:r>
            <a:endParaRPr lang="es-VE" dirty="0">
              <a:latin typeface="Symbol" panose="05050102010706020507" pitchFamily="18" charset="2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5148064" y="1236764"/>
            <a:ext cx="877717" cy="1963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6" name="CuadroTexto 25"/>
          <p:cNvSpPr txBox="1"/>
          <p:nvPr/>
        </p:nvSpPr>
        <p:spPr>
          <a:xfrm>
            <a:off x="4747121" y="978505"/>
            <a:ext cx="1311578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c. mieloide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2570695" y="1685099"/>
            <a:ext cx="563599" cy="4189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CuadroTexto 11"/>
          <p:cNvSpPr txBox="1"/>
          <p:nvPr/>
        </p:nvSpPr>
        <p:spPr>
          <a:xfrm>
            <a:off x="2244823" y="1323271"/>
            <a:ext cx="1074333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Glucosa 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aumentada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28" name="Rectángulo 27"/>
          <p:cNvSpPr/>
          <p:nvPr/>
        </p:nvSpPr>
        <p:spPr>
          <a:xfrm>
            <a:off x="2205486" y="2780739"/>
            <a:ext cx="278282" cy="153889"/>
          </a:xfrm>
          <a:prstGeom prst="rect">
            <a:avLst/>
          </a:prstGeom>
          <a:solidFill>
            <a:srgbClr val="F3EE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CuadroTexto 12"/>
          <p:cNvSpPr txBox="1"/>
          <p:nvPr/>
        </p:nvSpPr>
        <p:spPr>
          <a:xfrm>
            <a:off x="2086952" y="2703947"/>
            <a:ext cx="564578" cy="30777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ROS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29" name="Rectángulo 28"/>
          <p:cNvSpPr/>
          <p:nvPr/>
        </p:nvSpPr>
        <p:spPr>
          <a:xfrm>
            <a:off x="2570695" y="3203104"/>
            <a:ext cx="563599" cy="153888"/>
          </a:xfrm>
          <a:prstGeom prst="rect">
            <a:avLst/>
          </a:prstGeom>
          <a:solidFill>
            <a:srgbClr val="F3EE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CuadroTexto 13"/>
          <p:cNvSpPr txBox="1"/>
          <p:nvPr/>
        </p:nvSpPr>
        <p:spPr>
          <a:xfrm>
            <a:off x="2413954" y="3088516"/>
            <a:ext cx="769763" cy="30777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TXNIP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30" name="Rectángulo 29"/>
          <p:cNvSpPr/>
          <p:nvPr/>
        </p:nvSpPr>
        <p:spPr>
          <a:xfrm>
            <a:off x="3059832" y="3414755"/>
            <a:ext cx="309280" cy="196519"/>
          </a:xfrm>
          <a:prstGeom prst="rect">
            <a:avLst/>
          </a:prstGeom>
          <a:solidFill>
            <a:srgbClr val="F3EE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CuadroTexto 14"/>
          <p:cNvSpPr txBox="1"/>
          <p:nvPr/>
        </p:nvSpPr>
        <p:spPr>
          <a:xfrm>
            <a:off x="2987824" y="3356992"/>
            <a:ext cx="548548" cy="30777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TRX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31" name="Rectángulo 30"/>
          <p:cNvSpPr/>
          <p:nvPr/>
        </p:nvSpPr>
        <p:spPr>
          <a:xfrm>
            <a:off x="2598297" y="3966661"/>
            <a:ext cx="308110" cy="198801"/>
          </a:xfrm>
          <a:prstGeom prst="rect">
            <a:avLst/>
          </a:prstGeom>
          <a:solidFill>
            <a:srgbClr val="F3EE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6" name="CuadroTexto 15"/>
          <p:cNvSpPr txBox="1"/>
          <p:nvPr/>
        </p:nvSpPr>
        <p:spPr>
          <a:xfrm>
            <a:off x="2483768" y="3974494"/>
            <a:ext cx="548548" cy="30777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TRX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32" name="Rectángulo 31"/>
          <p:cNvSpPr/>
          <p:nvPr/>
        </p:nvSpPr>
        <p:spPr>
          <a:xfrm>
            <a:off x="3134294" y="3772466"/>
            <a:ext cx="789634" cy="163715"/>
          </a:xfrm>
          <a:prstGeom prst="rect">
            <a:avLst/>
          </a:prstGeom>
          <a:solidFill>
            <a:srgbClr val="F3EE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7" name="CuadroTexto 16"/>
          <p:cNvSpPr txBox="1"/>
          <p:nvPr/>
        </p:nvSpPr>
        <p:spPr>
          <a:xfrm>
            <a:off x="3097297" y="3700434"/>
            <a:ext cx="971741" cy="30777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Caspasa 1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33" name="Rectángulo 32"/>
          <p:cNvSpPr/>
          <p:nvPr/>
        </p:nvSpPr>
        <p:spPr>
          <a:xfrm>
            <a:off x="2743768" y="4462287"/>
            <a:ext cx="277168" cy="186907"/>
          </a:xfrm>
          <a:prstGeom prst="rect">
            <a:avLst/>
          </a:prstGeom>
          <a:solidFill>
            <a:srgbClr val="F3EE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CuadroTexto 17"/>
          <p:cNvSpPr txBox="1"/>
          <p:nvPr/>
        </p:nvSpPr>
        <p:spPr>
          <a:xfrm>
            <a:off x="2652120" y="4329867"/>
            <a:ext cx="548548" cy="30777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ASC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34" name="Rectángulo 33"/>
          <p:cNvSpPr/>
          <p:nvPr/>
        </p:nvSpPr>
        <p:spPr>
          <a:xfrm>
            <a:off x="1873543" y="4962006"/>
            <a:ext cx="418870" cy="160339"/>
          </a:xfrm>
          <a:prstGeom prst="rect">
            <a:avLst/>
          </a:prstGeom>
          <a:solidFill>
            <a:srgbClr val="F3EE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CuadroTexto 18"/>
          <p:cNvSpPr txBox="1"/>
          <p:nvPr/>
        </p:nvSpPr>
        <p:spPr>
          <a:xfrm>
            <a:off x="1629250" y="4888286"/>
            <a:ext cx="769763" cy="30777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TXNIP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35" name="Rectángulo 34"/>
          <p:cNvSpPr/>
          <p:nvPr/>
        </p:nvSpPr>
        <p:spPr>
          <a:xfrm>
            <a:off x="1786616" y="5479567"/>
            <a:ext cx="418870" cy="153889"/>
          </a:xfrm>
          <a:prstGeom prst="rect">
            <a:avLst/>
          </a:prstGeom>
          <a:solidFill>
            <a:srgbClr val="F3EE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0" name="CuadroTexto 19"/>
          <p:cNvSpPr txBox="1"/>
          <p:nvPr/>
        </p:nvSpPr>
        <p:spPr>
          <a:xfrm>
            <a:off x="1571405" y="5468787"/>
            <a:ext cx="740908" cy="30777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NLRP3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36" name="Rectángulo 35"/>
          <p:cNvSpPr/>
          <p:nvPr/>
        </p:nvSpPr>
        <p:spPr>
          <a:xfrm>
            <a:off x="2205486" y="5710401"/>
            <a:ext cx="854346" cy="156687"/>
          </a:xfrm>
          <a:prstGeom prst="rect">
            <a:avLst/>
          </a:prstGeom>
          <a:solidFill>
            <a:srgbClr val="F3EE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1" name="CuadroTexto 20"/>
          <p:cNvSpPr txBox="1"/>
          <p:nvPr/>
        </p:nvSpPr>
        <p:spPr>
          <a:xfrm>
            <a:off x="2189585" y="5634417"/>
            <a:ext cx="1231427" cy="30777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err="1" smtClean="0">
                <a:latin typeface="Comic Sans MS" panose="030F0702030302020204" pitchFamily="66" charset="0"/>
              </a:rPr>
              <a:t>Procaspasa</a:t>
            </a:r>
            <a:r>
              <a:rPr lang="es-VE" sz="1400" dirty="0" smtClean="0">
                <a:latin typeface="Comic Sans MS" panose="030F0702030302020204" pitchFamily="66" charset="0"/>
              </a:rPr>
              <a:t> 1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37" name="Rectángulo 36"/>
          <p:cNvSpPr/>
          <p:nvPr/>
        </p:nvSpPr>
        <p:spPr>
          <a:xfrm>
            <a:off x="4069038" y="5556511"/>
            <a:ext cx="935010" cy="385683"/>
          </a:xfrm>
          <a:prstGeom prst="rect">
            <a:avLst/>
          </a:prstGeom>
          <a:solidFill>
            <a:srgbClr val="FAF8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2" name="CuadroTexto 21"/>
          <p:cNvSpPr txBox="1"/>
          <p:nvPr/>
        </p:nvSpPr>
        <p:spPr>
          <a:xfrm>
            <a:off x="4039192" y="5497756"/>
            <a:ext cx="1205779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NLRP3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inflamasoma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38" name="Rectángulo 37"/>
          <p:cNvSpPr/>
          <p:nvPr/>
        </p:nvSpPr>
        <p:spPr>
          <a:xfrm>
            <a:off x="5504286" y="5710401"/>
            <a:ext cx="785278" cy="156687"/>
          </a:xfrm>
          <a:prstGeom prst="rect">
            <a:avLst/>
          </a:prstGeom>
          <a:solidFill>
            <a:srgbClr val="FAF8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3" name="CuadroTexto 22"/>
          <p:cNvSpPr txBox="1"/>
          <p:nvPr/>
        </p:nvSpPr>
        <p:spPr>
          <a:xfrm>
            <a:off x="5438544" y="5634417"/>
            <a:ext cx="1231427" cy="30777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err="1" smtClean="0">
                <a:latin typeface="Comic Sans MS" panose="030F0702030302020204" pitchFamily="66" charset="0"/>
              </a:rPr>
              <a:t>Procaspasa</a:t>
            </a:r>
            <a:r>
              <a:rPr lang="es-VE" sz="1400" dirty="0" smtClean="0">
                <a:latin typeface="Comic Sans MS" panose="030F0702030302020204" pitchFamily="66" charset="0"/>
              </a:rPr>
              <a:t> 1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39" name="Rectángulo 38"/>
          <p:cNvSpPr/>
          <p:nvPr/>
        </p:nvSpPr>
        <p:spPr>
          <a:xfrm>
            <a:off x="6994976" y="4722914"/>
            <a:ext cx="673595" cy="239092"/>
          </a:xfrm>
          <a:prstGeom prst="rect">
            <a:avLst/>
          </a:prstGeom>
          <a:solidFill>
            <a:srgbClr val="FAF8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0" name="CuadroTexto 39"/>
          <p:cNvSpPr txBox="1"/>
          <p:nvPr/>
        </p:nvSpPr>
        <p:spPr>
          <a:xfrm>
            <a:off x="6896236" y="4592674"/>
            <a:ext cx="1074333" cy="30777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err="1" smtClean="0">
                <a:latin typeface="Comic Sans MS" panose="030F0702030302020204" pitchFamily="66" charset="0"/>
              </a:rPr>
              <a:t>Catepsinas</a:t>
            </a:r>
            <a:endParaRPr lang="es-VE" sz="1400" dirty="0">
              <a:latin typeface="Symbol" panose="05050102010706020507" pitchFamily="18" charset="2"/>
            </a:endParaRPr>
          </a:p>
        </p:txBody>
      </p:sp>
      <p:sp>
        <p:nvSpPr>
          <p:cNvPr id="41" name="Rectángulo 40"/>
          <p:cNvSpPr/>
          <p:nvPr/>
        </p:nvSpPr>
        <p:spPr>
          <a:xfrm>
            <a:off x="5504286" y="4462287"/>
            <a:ext cx="392639" cy="175357"/>
          </a:xfrm>
          <a:prstGeom prst="rect">
            <a:avLst/>
          </a:prstGeom>
          <a:solidFill>
            <a:srgbClr val="FAF8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5" name="CuadroTexto 24"/>
          <p:cNvSpPr txBox="1"/>
          <p:nvPr/>
        </p:nvSpPr>
        <p:spPr>
          <a:xfrm>
            <a:off x="5391574" y="4445915"/>
            <a:ext cx="497252" cy="27699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200" dirty="0" smtClean="0">
                <a:latin typeface="Comic Sans MS" panose="030F0702030302020204" pitchFamily="66" charset="0"/>
              </a:rPr>
              <a:t>ASC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42" name="Rectángulo 41"/>
          <p:cNvSpPr/>
          <p:nvPr/>
        </p:nvSpPr>
        <p:spPr>
          <a:xfrm>
            <a:off x="6087410" y="5443778"/>
            <a:ext cx="603859" cy="189678"/>
          </a:xfrm>
          <a:prstGeom prst="rect">
            <a:avLst/>
          </a:prstGeom>
          <a:solidFill>
            <a:srgbClr val="FAF8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4" name="CuadroTexto 23"/>
          <p:cNvSpPr txBox="1"/>
          <p:nvPr/>
        </p:nvSpPr>
        <p:spPr>
          <a:xfrm rot="942045">
            <a:off x="5993247" y="5337399"/>
            <a:ext cx="663964" cy="27699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200" dirty="0" smtClean="0">
                <a:latin typeface="Comic Sans MS" panose="030F0702030302020204" pitchFamily="66" charset="0"/>
              </a:rPr>
              <a:t>NLRP3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43" name="Rectángulo 42"/>
          <p:cNvSpPr/>
          <p:nvPr/>
        </p:nvSpPr>
        <p:spPr>
          <a:xfrm>
            <a:off x="3694023" y="1580871"/>
            <a:ext cx="754346" cy="233912"/>
          </a:xfrm>
          <a:prstGeom prst="rect">
            <a:avLst/>
          </a:prstGeom>
          <a:solidFill>
            <a:srgbClr val="EDF2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7" name="CuadroTexto 26"/>
          <p:cNvSpPr txBox="1"/>
          <p:nvPr/>
        </p:nvSpPr>
        <p:spPr>
          <a:xfrm>
            <a:off x="3616553" y="1525508"/>
            <a:ext cx="1035861" cy="27699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200" dirty="0" err="1" smtClean="0">
                <a:latin typeface="Comic Sans MS" panose="030F0702030302020204" pitchFamily="66" charset="0"/>
              </a:rPr>
              <a:t>Anandamida</a:t>
            </a:r>
            <a:endParaRPr lang="es-VE" sz="1200" dirty="0">
              <a:latin typeface="Symbol" panose="05050102010706020507" pitchFamily="18" charset="2"/>
            </a:endParaRPr>
          </a:p>
        </p:txBody>
      </p:sp>
      <p:sp>
        <p:nvSpPr>
          <p:cNvPr id="45" name="Rectángulo 44"/>
          <p:cNvSpPr/>
          <p:nvPr/>
        </p:nvSpPr>
        <p:spPr>
          <a:xfrm>
            <a:off x="5504286" y="2703794"/>
            <a:ext cx="885053" cy="230834"/>
          </a:xfrm>
          <a:prstGeom prst="rect">
            <a:avLst/>
          </a:prstGeom>
          <a:solidFill>
            <a:srgbClr val="F3EE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4" name="CuadroTexto 43"/>
          <p:cNvSpPr txBox="1"/>
          <p:nvPr/>
        </p:nvSpPr>
        <p:spPr>
          <a:xfrm>
            <a:off x="5253876" y="2606122"/>
            <a:ext cx="1269899" cy="30777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err="1" smtClean="0">
                <a:latin typeface="Comic Sans MS" panose="030F0702030302020204" pitchFamily="66" charset="0"/>
              </a:rPr>
              <a:t>Fagolisosoma</a:t>
            </a:r>
            <a:endParaRPr lang="es-VE" sz="1400" dirty="0">
              <a:latin typeface="Symbol" panose="05050102010706020507" pitchFamily="18" charset="2"/>
            </a:endParaRPr>
          </a:p>
        </p:txBody>
      </p:sp>
      <p:sp>
        <p:nvSpPr>
          <p:cNvPr id="47" name="Rectángulo 46"/>
          <p:cNvSpPr/>
          <p:nvPr/>
        </p:nvSpPr>
        <p:spPr>
          <a:xfrm>
            <a:off x="5134858" y="3429000"/>
            <a:ext cx="565747" cy="182274"/>
          </a:xfrm>
          <a:prstGeom prst="rect">
            <a:avLst/>
          </a:prstGeom>
          <a:solidFill>
            <a:srgbClr val="F3EE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6" name="CuadroTexto 45"/>
          <p:cNvSpPr txBox="1"/>
          <p:nvPr/>
        </p:nvSpPr>
        <p:spPr>
          <a:xfrm>
            <a:off x="4982975" y="3356992"/>
            <a:ext cx="1007007" cy="30777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Autofagia</a:t>
            </a:r>
            <a:endParaRPr lang="es-VE" sz="1400" dirty="0">
              <a:latin typeface="Symbol" panose="05050102010706020507" pitchFamily="18" charset="2"/>
            </a:endParaRPr>
          </a:p>
        </p:txBody>
      </p:sp>
      <p:sp>
        <p:nvSpPr>
          <p:cNvPr id="49" name="Rectángulo 48"/>
          <p:cNvSpPr/>
          <p:nvPr/>
        </p:nvSpPr>
        <p:spPr>
          <a:xfrm>
            <a:off x="5823695" y="4202357"/>
            <a:ext cx="480232" cy="164405"/>
          </a:xfrm>
          <a:prstGeom prst="rect">
            <a:avLst/>
          </a:prstGeom>
          <a:solidFill>
            <a:srgbClr val="F3EE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8" name="CuadroTexto 47"/>
          <p:cNvSpPr txBox="1"/>
          <p:nvPr/>
        </p:nvSpPr>
        <p:spPr>
          <a:xfrm>
            <a:off x="5752908" y="4165462"/>
            <a:ext cx="704039" cy="27699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200" dirty="0" err="1" smtClean="0">
                <a:latin typeface="Comic Sans MS" panose="030F0702030302020204" pitchFamily="66" charset="0"/>
              </a:rPr>
              <a:t>mtROS</a:t>
            </a:r>
            <a:endParaRPr lang="es-VE" sz="1200" dirty="0">
              <a:latin typeface="Symbol" panose="05050102010706020507" pitchFamily="18" charset="2"/>
            </a:endParaRPr>
          </a:p>
        </p:txBody>
      </p:sp>
      <p:sp>
        <p:nvSpPr>
          <p:cNvPr id="50" name="Rectángulo 49"/>
          <p:cNvSpPr/>
          <p:nvPr/>
        </p:nvSpPr>
        <p:spPr>
          <a:xfrm>
            <a:off x="4687169" y="2815707"/>
            <a:ext cx="410144" cy="154383"/>
          </a:xfrm>
          <a:prstGeom prst="rect">
            <a:avLst/>
          </a:prstGeom>
          <a:solidFill>
            <a:srgbClr val="F3EE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1" name="CuadroTexto 50"/>
          <p:cNvSpPr txBox="1"/>
          <p:nvPr/>
        </p:nvSpPr>
        <p:spPr>
          <a:xfrm>
            <a:off x="4568183" y="2756623"/>
            <a:ext cx="676788" cy="30777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AMPK</a:t>
            </a:r>
            <a:endParaRPr lang="es-VE" sz="1400" dirty="0">
              <a:latin typeface="Symbol" panose="05050102010706020507" pitchFamily="18" charset="2"/>
            </a:endParaRPr>
          </a:p>
        </p:txBody>
      </p:sp>
      <p:sp>
        <p:nvSpPr>
          <p:cNvPr id="54" name="Rectángulo 53"/>
          <p:cNvSpPr/>
          <p:nvPr/>
        </p:nvSpPr>
        <p:spPr>
          <a:xfrm>
            <a:off x="5097313" y="1603106"/>
            <a:ext cx="341231" cy="138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2" name="CuadroTexto 51"/>
          <p:cNvSpPr txBox="1"/>
          <p:nvPr/>
        </p:nvSpPr>
        <p:spPr>
          <a:xfrm>
            <a:off x="5079962" y="1575408"/>
            <a:ext cx="497252" cy="27699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200" dirty="0" smtClean="0">
                <a:latin typeface="Comic Sans MS" panose="030F0702030302020204" pitchFamily="66" charset="0"/>
              </a:rPr>
              <a:t>SFA</a:t>
            </a:r>
            <a:endParaRPr lang="es-VE" sz="1200" dirty="0">
              <a:latin typeface="Symbol" panose="05050102010706020507" pitchFamily="18" charset="2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5823695" y="1525508"/>
            <a:ext cx="465107" cy="276999"/>
          </a:xfrm>
          <a:prstGeom prst="rect">
            <a:avLst/>
          </a:prstGeom>
          <a:solidFill>
            <a:srgbClr val="EDF2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7" name="Rectángulo 56"/>
          <p:cNvSpPr/>
          <p:nvPr/>
        </p:nvSpPr>
        <p:spPr>
          <a:xfrm>
            <a:off x="6830647" y="1406612"/>
            <a:ext cx="577017" cy="412975"/>
          </a:xfrm>
          <a:prstGeom prst="rect">
            <a:avLst/>
          </a:prstGeom>
          <a:solidFill>
            <a:srgbClr val="F9FB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5" name="CuadroTexto 54"/>
          <p:cNvSpPr txBox="1"/>
          <p:nvPr/>
        </p:nvSpPr>
        <p:spPr>
          <a:xfrm>
            <a:off x="5769447" y="1357111"/>
            <a:ext cx="679994" cy="4616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200" dirty="0" smtClean="0">
                <a:latin typeface="Comic Sans MS" panose="030F0702030302020204" pitchFamily="66" charset="0"/>
              </a:rPr>
              <a:t>IAPP 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soluble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56" name="CuadroTexto 55"/>
          <p:cNvSpPr txBox="1"/>
          <p:nvPr/>
        </p:nvSpPr>
        <p:spPr>
          <a:xfrm>
            <a:off x="6705748" y="1281882"/>
            <a:ext cx="880369" cy="4616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200" dirty="0" smtClean="0">
                <a:latin typeface="Comic Sans MS" panose="030F0702030302020204" pitchFamily="66" charset="0"/>
              </a:rPr>
              <a:t>IAPP 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Amiloide?</a:t>
            </a:r>
            <a:endParaRPr lang="es-VE" sz="1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822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uadroTexto 10"/>
          <p:cNvSpPr txBox="1"/>
          <p:nvPr/>
        </p:nvSpPr>
        <p:spPr>
          <a:xfrm>
            <a:off x="0" y="6427113"/>
            <a:ext cx="3275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H. </a:t>
            </a:r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Guo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et al. </a:t>
            </a:r>
            <a:r>
              <a:rPr lang="en-US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Inflammasomes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mechanism of action, role in disease and therapeutics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Nature Med </a:t>
            </a:r>
            <a:r>
              <a:rPr lang="en-US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2015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;21:677–687</a:t>
            </a:r>
            <a:endParaRPr lang="es-VE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331505" y="50283"/>
            <a:ext cx="7596336" cy="6340197"/>
          </a:xfrm>
          <a:prstGeom prst="rect">
            <a:avLst/>
          </a:prstGeom>
          <a:solidFill>
            <a:srgbClr val="FEF2E8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s-VE" sz="900" dirty="0" smtClean="0">
              <a:latin typeface="Comic Sans MS" panose="030F0702030302020204" pitchFamily="66" charset="0"/>
            </a:endParaRPr>
          </a:p>
          <a:p>
            <a:r>
              <a:rPr lang="es-VE" b="1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En diabetes tipo 2 (T2D)</a:t>
            </a:r>
            <a:r>
              <a:rPr lang="es-VE" dirty="0" smtClean="0">
                <a:latin typeface="Comic Sans MS" panose="030F0702030302020204" pitchFamily="66" charset="0"/>
              </a:rPr>
              <a:t>,</a:t>
            </a:r>
          </a:p>
          <a:p>
            <a:endParaRPr lang="es-VE" sz="900" dirty="0">
              <a:latin typeface="Comic Sans MS" panose="030F0702030302020204" pitchFamily="66" charset="0"/>
            </a:endParaRPr>
          </a:p>
          <a:p>
            <a:r>
              <a:rPr lang="es-VE" dirty="0" smtClean="0">
                <a:latin typeface="Comic Sans MS" panose="030F0702030302020204" pitchFamily="66" charset="0"/>
              </a:rPr>
              <a:t>El inflamasoma NLRP3 es activado en c. beta de islotes y c. mieloides.</a:t>
            </a:r>
            <a:endParaRPr lang="es-VE" dirty="0">
              <a:latin typeface="Comic Sans MS" panose="030F0702030302020204" pitchFamily="66" charset="0"/>
            </a:endParaRPr>
          </a:p>
          <a:p>
            <a:r>
              <a:rPr lang="es-VE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En c. beta</a:t>
            </a:r>
            <a:r>
              <a:rPr lang="es-VE" dirty="0" smtClean="0">
                <a:latin typeface="Comic Sans MS" panose="030F0702030302020204" pitchFamily="66" charset="0"/>
              </a:rPr>
              <a:t>, la glucosa elevada aumenta proteína que interactúa con </a:t>
            </a:r>
            <a:r>
              <a:rPr lang="es-VE" dirty="0" err="1" smtClean="0">
                <a:latin typeface="Comic Sans MS" panose="030F0702030302020204" pitchFamily="66" charset="0"/>
              </a:rPr>
              <a:t>tioredoxin</a:t>
            </a:r>
            <a:r>
              <a:rPr lang="es-VE" dirty="0">
                <a:latin typeface="Comic Sans MS" panose="030F0702030302020204" pitchFamily="66" charset="0"/>
              </a:rPr>
              <a:t> </a:t>
            </a:r>
            <a:r>
              <a:rPr lang="es-VE" dirty="0" smtClean="0">
                <a:latin typeface="Comic Sans MS" panose="030F0702030302020204" pitchFamily="66" charset="0"/>
              </a:rPr>
              <a:t>(TRX</a:t>
            </a:r>
            <a:r>
              <a:rPr lang="es-VE" dirty="0">
                <a:latin typeface="Comic Sans MS" panose="030F0702030302020204" pitchFamily="66" charset="0"/>
              </a:rPr>
              <a:t>)-</a:t>
            </a:r>
            <a:r>
              <a:rPr lang="es-VE" dirty="0" err="1">
                <a:latin typeface="Comic Sans MS" panose="030F0702030302020204" pitchFamily="66" charset="0"/>
              </a:rPr>
              <a:t>interacting</a:t>
            </a:r>
            <a:r>
              <a:rPr lang="es-VE" dirty="0">
                <a:latin typeface="Comic Sans MS" panose="030F0702030302020204" pitchFamily="66" charset="0"/>
              </a:rPr>
              <a:t> protein (TXNIP). </a:t>
            </a:r>
            <a:endParaRPr lang="es-VE" dirty="0" smtClean="0">
              <a:latin typeface="Comic Sans MS" panose="030F0702030302020204" pitchFamily="66" charset="0"/>
            </a:endParaRPr>
          </a:p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ROS</a:t>
            </a:r>
            <a:r>
              <a:rPr lang="es-VE" dirty="0" smtClean="0">
                <a:latin typeface="Comic Sans MS" panose="030F0702030302020204" pitchFamily="66" charset="0"/>
              </a:rPr>
              <a:t> intracelular también causa cambio conformacional en TXNIP</a:t>
            </a:r>
            <a:r>
              <a:rPr lang="es-VE" dirty="0">
                <a:latin typeface="Comic Sans MS" panose="030F0702030302020204" pitchFamily="66" charset="0"/>
              </a:rPr>
              <a:t>, </a:t>
            </a:r>
            <a:r>
              <a:rPr lang="es-VE" dirty="0" smtClean="0">
                <a:latin typeface="Comic Sans MS" panose="030F0702030302020204" pitchFamily="66" charset="0"/>
              </a:rPr>
              <a:t>llevando a su disociación de TRX</a:t>
            </a:r>
            <a:r>
              <a:rPr lang="es-VE" dirty="0">
                <a:latin typeface="Comic Sans MS" panose="030F0702030302020204" pitchFamily="66" charset="0"/>
              </a:rPr>
              <a:t>. TXNIP </a:t>
            </a:r>
            <a:r>
              <a:rPr lang="es-VE" dirty="0" smtClean="0">
                <a:latin typeface="Comic Sans MS" panose="030F0702030302020204" pitchFamily="66" charset="0"/>
              </a:rPr>
              <a:t>luego se 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enlaza a NLRP3 </a:t>
            </a:r>
            <a:r>
              <a:rPr lang="es-VE" dirty="0" smtClean="0">
                <a:latin typeface="Comic Sans MS" panose="030F0702030302020204" pitchFamily="66" charset="0"/>
              </a:rPr>
              <a:t>y promueve 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activación de inflamasoma NLRP3</a:t>
            </a:r>
            <a:r>
              <a:rPr lang="es-VE" dirty="0" smtClean="0">
                <a:latin typeface="Comic Sans MS" panose="030F0702030302020204" pitchFamily="66" charset="0"/>
              </a:rPr>
              <a:t>.</a:t>
            </a:r>
          </a:p>
          <a:p>
            <a:endParaRPr lang="es-VE" sz="1000" dirty="0">
              <a:latin typeface="Comic Sans MS" panose="030F0702030302020204" pitchFamily="66" charset="0"/>
            </a:endParaRPr>
          </a:p>
          <a:p>
            <a:r>
              <a:rPr lang="es-VE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En c. mieloides</a:t>
            </a:r>
            <a:r>
              <a:rPr lang="es-VE" dirty="0" smtClean="0">
                <a:latin typeface="Comic Sans MS" panose="030F0702030302020204" pitchFamily="66" charset="0"/>
              </a:rPr>
              <a:t>, el </a:t>
            </a:r>
            <a:r>
              <a:rPr lang="es-VE" dirty="0" err="1" smtClean="0">
                <a:latin typeface="Comic Sans MS" panose="030F0702030302020204" pitchFamily="66" charset="0"/>
              </a:rPr>
              <a:t>endocanabinoide</a:t>
            </a:r>
            <a:r>
              <a:rPr lang="es-VE" dirty="0" smtClean="0">
                <a:latin typeface="Comic Sans MS" panose="030F0702030302020204" pitchFamily="66" charset="0"/>
              </a:rPr>
              <a:t> </a:t>
            </a:r>
            <a:r>
              <a:rPr lang="es-V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anandamida</a:t>
            </a:r>
            <a:r>
              <a:rPr lang="es-VE" dirty="0" smtClean="0">
                <a:latin typeface="Comic Sans MS" panose="030F0702030302020204" pitchFamily="66" charset="0"/>
              </a:rPr>
              <a:t> enlaza el receptor CB1 para 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aumentar la expresión de NLRP3, ASC y IL1B</a:t>
            </a:r>
            <a:r>
              <a:rPr lang="es-VE" dirty="0" smtClean="0">
                <a:latin typeface="Comic Sans MS" panose="030F0702030302020204" pitchFamily="66" charset="0"/>
              </a:rPr>
              <a:t>. </a:t>
            </a:r>
          </a:p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Ac. grasos saturados </a:t>
            </a:r>
            <a:r>
              <a:rPr lang="es-VE" dirty="0" smtClean="0">
                <a:latin typeface="Comic Sans MS" panose="030F0702030302020204" pitchFamily="66" charset="0"/>
              </a:rPr>
              <a:t>(SFA) </a:t>
            </a:r>
            <a:r>
              <a:rPr lang="es-VE" b="1" dirty="0" smtClean="0">
                <a:latin typeface="Comic Sans MS" panose="030F0702030302020204" pitchFamily="66" charset="0"/>
              </a:rPr>
              <a:t>inhiben</a:t>
            </a:r>
            <a:r>
              <a:rPr lang="es-VE" dirty="0" smtClean="0">
                <a:latin typeface="Comic Sans MS" panose="030F0702030302020204" pitchFamily="66" charset="0"/>
              </a:rPr>
              <a:t> proteinkinasa intracelular activada por AMP (</a:t>
            </a:r>
            <a:r>
              <a:rPr lang="es-VE" b="1" dirty="0" smtClean="0">
                <a:latin typeface="Comic Sans MS" panose="030F0702030302020204" pitchFamily="66" charset="0"/>
              </a:rPr>
              <a:t>AMPK</a:t>
            </a:r>
            <a:r>
              <a:rPr lang="es-VE" dirty="0" smtClean="0">
                <a:latin typeface="Comic Sans MS" panose="030F0702030302020204" pitchFamily="66" charset="0"/>
              </a:rPr>
              <a:t>). Esto 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disminuye autofagia</a:t>
            </a:r>
            <a:r>
              <a:rPr lang="es-VE" dirty="0" smtClean="0">
                <a:latin typeface="Comic Sans MS" panose="030F0702030302020204" pitchFamily="66" charset="0"/>
              </a:rPr>
              <a:t>, lo que lleva a 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aumento en ROS mitocondrial </a:t>
            </a:r>
            <a:r>
              <a:rPr lang="es-VE" dirty="0" smtClean="0">
                <a:latin typeface="Comic Sans MS" panose="030F0702030302020204" pitchFamily="66" charset="0"/>
              </a:rPr>
              <a:t>(</a:t>
            </a:r>
            <a:r>
              <a:rPr lang="es-VE" dirty="0" err="1">
                <a:latin typeface="Comic Sans MS" panose="030F0702030302020204" pitchFamily="66" charset="0"/>
              </a:rPr>
              <a:t>mtROS</a:t>
            </a:r>
            <a:r>
              <a:rPr lang="es-VE" dirty="0">
                <a:latin typeface="Comic Sans MS" panose="030F0702030302020204" pitchFamily="66" charset="0"/>
              </a:rPr>
              <a:t>), </a:t>
            </a:r>
            <a:r>
              <a:rPr lang="es-VE" dirty="0" smtClean="0">
                <a:latin typeface="Comic Sans MS" panose="030F0702030302020204" pitchFamily="66" charset="0"/>
              </a:rPr>
              <a:t>un estimulo para el inflamasoma NLRP3. </a:t>
            </a:r>
          </a:p>
          <a:p>
            <a:endParaRPr lang="es-VE" sz="1000" dirty="0" smtClean="0">
              <a:latin typeface="Comic Sans MS" panose="030F0702030302020204" pitchFamily="66" charset="0"/>
            </a:endParaRPr>
          </a:p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CD36 </a:t>
            </a:r>
            <a:r>
              <a:rPr lang="es-VE" dirty="0" smtClean="0">
                <a:latin typeface="Comic Sans MS" panose="030F0702030302020204" pitchFamily="66" charset="0"/>
              </a:rPr>
              <a:t>facilita la 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internalización</a:t>
            </a:r>
            <a:r>
              <a:rPr lang="es-VE" dirty="0">
                <a:latin typeface="Comic Sans MS" panose="030F0702030302020204" pitchFamily="66" charset="0"/>
              </a:rPr>
              <a:t> </a:t>
            </a:r>
            <a:r>
              <a:rPr lang="es-VE" dirty="0" smtClean="0">
                <a:latin typeface="Comic Sans MS" panose="030F0702030302020204" pitchFamily="66" charset="0"/>
              </a:rPr>
              <a:t>del islote </a:t>
            </a:r>
            <a:r>
              <a:rPr lang="es-VE" dirty="0" err="1" smtClean="0">
                <a:latin typeface="Comic Sans MS" panose="030F0702030302020204" pitchFamily="66" charset="0"/>
              </a:rPr>
              <a:t>polipéptido</a:t>
            </a:r>
            <a:r>
              <a:rPr lang="es-VE" dirty="0" smtClean="0">
                <a:latin typeface="Comic Sans MS" panose="030F0702030302020204" pitchFamily="66" charset="0"/>
              </a:rPr>
              <a:t> amiloide soluble (</a:t>
            </a:r>
            <a:r>
              <a:rPr lang="es-V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IAPP</a:t>
            </a:r>
            <a:r>
              <a:rPr lang="es-VE" dirty="0">
                <a:latin typeface="Comic Sans MS" panose="030F0702030302020204" pitchFamily="66" charset="0"/>
              </a:rPr>
              <a:t>), </a:t>
            </a:r>
            <a:r>
              <a:rPr lang="es-VE" dirty="0" smtClean="0">
                <a:latin typeface="Comic Sans MS" panose="030F0702030302020204" pitchFamily="66" charset="0"/>
              </a:rPr>
              <a:t>el cual es 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convertido</a:t>
            </a:r>
            <a:r>
              <a:rPr lang="es-VE" dirty="0" smtClean="0">
                <a:latin typeface="Comic Sans MS" panose="030F0702030302020204" pitchFamily="66" charset="0"/>
              </a:rPr>
              <a:t> intracelularmente a su 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forma amiloide</a:t>
            </a:r>
            <a:r>
              <a:rPr lang="es-VE" dirty="0" smtClean="0">
                <a:latin typeface="Comic Sans MS" panose="030F0702030302020204" pitchFamily="66" charset="0"/>
              </a:rPr>
              <a:t>. Esto 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altera el </a:t>
            </a:r>
            <a:r>
              <a:rPr lang="es-V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fagolisosoma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s-VE" dirty="0" smtClean="0">
                <a:latin typeface="Comic Sans MS" panose="030F0702030302020204" pitchFamily="66" charset="0"/>
              </a:rPr>
              <a:t>y 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activa</a:t>
            </a:r>
            <a:r>
              <a:rPr lang="es-VE" dirty="0" smtClean="0">
                <a:latin typeface="Comic Sans MS" panose="030F0702030302020204" pitchFamily="66" charset="0"/>
              </a:rPr>
              <a:t> el 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inflamasoma</a:t>
            </a:r>
            <a:r>
              <a:rPr lang="es-VE" dirty="0" smtClean="0">
                <a:latin typeface="Comic Sans MS" panose="030F0702030302020204" pitchFamily="66" charset="0"/>
              </a:rPr>
              <a:t> NLRP3 debido a liberación de </a:t>
            </a:r>
            <a:r>
              <a:rPr lang="es-V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catepsina</a:t>
            </a:r>
            <a:r>
              <a:rPr lang="es-VE" dirty="0" smtClean="0">
                <a:latin typeface="Comic Sans MS" panose="030F0702030302020204" pitchFamily="66" charset="0"/>
              </a:rPr>
              <a:t>. Como la forma 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amiloide de IAPP </a:t>
            </a:r>
            <a:r>
              <a:rPr lang="es-VE" dirty="0" smtClean="0">
                <a:latin typeface="Comic Sans MS" panose="030F0702030302020204" pitchFamily="66" charset="0"/>
              </a:rPr>
              <a:t>se forma en los islotes pancreáticos de individuos con 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T2D</a:t>
            </a:r>
            <a:r>
              <a:rPr lang="es-VE" dirty="0">
                <a:latin typeface="Comic Sans MS" panose="030F0702030302020204" pitchFamily="66" charset="0"/>
              </a:rPr>
              <a:t>, 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fagocitosis de amiloide extracelular IAPP</a:t>
            </a:r>
            <a:r>
              <a:rPr lang="es-VE" dirty="0" smtClean="0">
                <a:latin typeface="Comic Sans MS" panose="030F0702030302020204" pitchFamily="66" charset="0"/>
              </a:rPr>
              <a:t> puede también contribuir a activación de inflamasoma NLRP3.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5" name="5 CuadroTexto"/>
          <p:cNvSpPr txBox="1"/>
          <p:nvPr/>
        </p:nvSpPr>
        <p:spPr>
          <a:xfrm>
            <a:off x="6735739" y="6538921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5364088" y="72419"/>
            <a:ext cx="2448272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VE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</a:t>
            </a:r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ctivación </a:t>
            </a:r>
            <a:r>
              <a:rPr lang="es-VE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 </a:t>
            </a:r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Inflamasoma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VE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en </a:t>
            </a:r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Enf</a:t>
            </a:r>
            <a:r>
              <a:rPr lang="es-VE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. inflamatoria.</a:t>
            </a:r>
          </a:p>
        </p:txBody>
      </p:sp>
    </p:spTree>
    <p:extLst>
      <p:ext uri="{BB962C8B-B14F-4D97-AF65-F5344CB8AC3E}">
        <p14:creationId xmlns:p14="http://schemas.microsoft.com/office/powerpoint/2010/main" val="94017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53"/>
          <a:stretch/>
        </p:blipFill>
        <p:spPr>
          <a:xfrm>
            <a:off x="323528" y="548680"/>
            <a:ext cx="8224801" cy="5369412"/>
          </a:xfrm>
          <a:prstGeom prst="rect">
            <a:avLst/>
          </a:prstGeom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620322" y="6233617"/>
            <a:ext cx="619268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W. 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Gohir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EM. 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Ratcliffe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DM. 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Sloboda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s-VE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bugs </a:t>
            </a:r>
            <a:r>
              <a:rPr lang="es-VE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es-V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shape</a:t>
            </a:r>
            <a:r>
              <a:rPr lang="es-V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us</a:t>
            </a:r>
            <a:r>
              <a:rPr lang="es-V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maternal </a:t>
            </a:r>
            <a:r>
              <a:rPr lang="es-VE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obesity</a:t>
            </a:r>
            <a:r>
              <a:rPr lang="es-V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VE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s-V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long-term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  <a:r>
              <a:rPr lang="es-V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risk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kumimoji="0" lang="es-VE" sz="1000" b="0" i="0" strike="noStrike" cap="none" normalizeH="0" baseline="0" dirty="0" err="1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Pediatric</a:t>
            </a:r>
            <a:r>
              <a:rPr kumimoji="0" lang="es-VE" sz="1000" b="0" i="0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s-VE" sz="1000" b="0" i="0" strike="noStrike" cap="none" normalizeH="0" baseline="0" dirty="0" err="1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Research</a:t>
            </a:r>
            <a:r>
              <a:rPr kumimoji="0" lang="es-VE" sz="1000" b="0" i="0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2015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77: 196–204</a:t>
            </a:r>
            <a:endParaRPr lang="es-VE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434726" y="221492"/>
            <a:ext cx="1733167" cy="4001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Preembarazo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708162" y="303207"/>
            <a:ext cx="1354858" cy="4001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</a:t>
            </a: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mbarazo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7085435" y="303207"/>
            <a:ext cx="1803699" cy="4001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Descendencia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117228" y="1412776"/>
            <a:ext cx="798588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CuadroTexto 8"/>
          <p:cNvSpPr txBox="1"/>
          <p:nvPr/>
        </p:nvSpPr>
        <p:spPr>
          <a:xfrm>
            <a:off x="2044098" y="1284746"/>
            <a:ext cx="9621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Microbiota</a:t>
            </a:r>
          </a:p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normal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2035460" y="3614621"/>
            <a:ext cx="1096380" cy="390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CuadroTexto 9"/>
          <p:cNvSpPr txBox="1"/>
          <p:nvPr/>
        </p:nvSpPr>
        <p:spPr>
          <a:xfrm>
            <a:off x="2117228" y="3614621"/>
            <a:ext cx="9621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Microbiota</a:t>
            </a:r>
          </a:p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alterado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4860033" y="908720"/>
            <a:ext cx="936104" cy="3760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CuadroTexto 12"/>
          <p:cNvSpPr txBox="1"/>
          <p:nvPr/>
        </p:nvSpPr>
        <p:spPr>
          <a:xfrm>
            <a:off x="4815151" y="865900"/>
            <a:ext cx="9621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Microbiota</a:t>
            </a:r>
          </a:p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materno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5436096" y="2708920"/>
            <a:ext cx="1296144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CuadroTexto 13"/>
          <p:cNvSpPr txBox="1"/>
          <p:nvPr/>
        </p:nvSpPr>
        <p:spPr>
          <a:xfrm>
            <a:off x="5392804" y="2693609"/>
            <a:ext cx="1340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Microbiota</a:t>
            </a:r>
          </a:p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Intestinal fetal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7339232" y="2537049"/>
            <a:ext cx="1152128" cy="4457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7" name="CuadroTexto 16"/>
          <p:cNvSpPr txBox="1"/>
          <p:nvPr/>
        </p:nvSpPr>
        <p:spPr>
          <a:xfrm>
            <a:off x="7091177" y="2541379"/>
            <a:ext cx="1742785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Resultado </a:t>
            </a:r>
          </a:p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metabólico sano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7416427" y="4891291"/>
            <a:ext cx="1290865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CuadroTexto 17"/>
          <p:cNvSpPr txBox="1"/>
          <p:nvPr/>
        </p:nvSpPr>
        <p:spPr>
          <a:xfrm>
            <a:off x="7139141" y="5076595"/>
            <a:ext cx="1455848" cy="9233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b="1" dirty="0" smtClean="0">
                <a:latin typeface="Comic Sans MS" panose="030F0702030302020204" pitchFamily="66" charset="0"/>
              </a:rPr>
              <a:t>Resultado </a:t>
            </a:r>
          </a:p>
          <a:p>
            <a:pPr algn="ctr"/>
            <a:r>
              <a:rPr lang="es-VE" b="1" dirty="0" smtClean="0">
                <a:latin typeface="Comic Sans MS" panose="030F0702030302020204" pitchFamily="66" charset="0"/>
              </a:rPr>
              <a:t>metabólico </a:t>
            </a:r>
          </a:p>
          <a:p>
            <a:pPr algn="ctr"/>
            <a:r>
              <a:rPr lang="es-VE" b="1" dirty="0" smtClean="0">
                <a:latin typeface="Comic Sans MS" panose="030F0702030302020204" pitchFamily="66" charset="0"/>
              </a:rPr>
              <a:t>adverso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5089622" y="3243644"/>
            <a:ext cx="96212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200" dirty="0" smtClean="0">
                <a:latin typeface="Comic Sans MS" panose="030F0702030302020204" pitchFamily="66" charset="0"/>
              </a:rPr>
              <a:t>Microbiota</a:t>
            </a:r>
          </a:p>
          <a:p>
            <a:pPr algn="ctr"/>
            <a:r>
              <a:rPr lang="es-VE" sz="1200" dirty="0" smtClean="0">
                <a:latin typeface="Comic Sans MS" panose="030F0702030302020204" pitchFamily="66" charset="0"/>
              </a:rPr>
              <a:t>materno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5580112" y="5055995"/>
            <a:ext cx="1368152" cy="3465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1" name="CuadroTexto 20"/>
          <p:cNvSpPr txBox="1"/>
          <p:nvPr/>
        </p:nvSpPr>
        <p:spPr>
          <a:xfrm>
            <a:off x="5612641" y="5048964"/>
            <a:ext cx="1335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Microbiota</a:t>
            </a:r>
          </a:p>
          <a:p>
            <a:pPr algn="ctr"/>
            <a:r>
              <a:rPr lang="es-VE" sz="1200" b="1" dirty="0">
                <a:latin typeface="Comic Sans MS" panose="030F0702030302020204" pitchFamily="66" charset="0"/>
              </a:rPr>
              <a:t>I</a:t>
            </a:r>
            <a:r>
              <a:rPr lang="es-VE" sz="1200" b="1" dirty="0" smtClean="0">
                <a:latin typeface="Comic Sans MS" panose="030F0702030302020204" pitchFamily="66" charset="0"/>
              </a:rPr>
              <a:t>ntestinal fetal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23" name="7 CuadroTexto"/>
          <p:cNvSpPr txBox="1"/>
          <p:nvPr/>
        </p:nvSpPr>
        <p:spPr>
          <a:xfrm>
            <a:off x="6509608" y="6628237"/>
            <a:ext cx="26068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323528" y="414259"/>
            <a:ext cx="216024" cy="451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600"/>
          </a:p>
        </p:txBody>
      </p:sp>
      <p:sp>
        <p:nvSpPr>
          <p:cNvPr id="25" name="Rectángulo 24"/>
          <p:cNvSpPr/>
          <p:nvPr/>
        </p:nvSpPr>
        <p:spPr>
          <a:xfrm>
            <a:off x="241760" y="2852936"/>
            <a:ext cx="324070" cy="3907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6" name="CuadroTexto 25"/>
          <p:cNvSpPr txBox="1"/>
          <p:nvPr/>
        </p:nvSpPr>
        <p:spPr>
          <a:xfrm>
            <a:off x="651072" y="5279796"/>
            <a:ext cx="1539204" cy="33855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Bacteroidetes</a:t>
            </a:r>
            <a:endParaRPr lang="es-VE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7" name="CuadroTexto 26"/>
          <p:cNvSpPr txBox="1"/>
          <p:nvPr/>
        </p:nvSpPr>
        <p:spPr>
          <a:xfrm>
            <a:off x="976219" y="5605942"/>
            <a:ext cx="1204176" cy="338554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s-VE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Firmicutes</a:t>
            </a:r>
            <a:endParaRPr lang="es-VE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0" name="Rectángulo 29"/>
          <p:cNvSpPr/>
          <p:nvPr/>
        </p:nvSpPr>
        <p:spPr>
          <a:xfrm>
            <a:off x="2444890" y="5402574"/>
            <a:ext cx="866584" cy="5436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1" name="Rectángulo 30"/>
          <p:cNvSpPr/>
          <p:nvPr/>
        </p:nvSpPr>
        <p:spPr>
          <a:xfrm>
            <a:off x="4012501" y="5435996"/>
            <a:ext cx="866584" cy="5436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8" name="CuadroTexto 27"/>
          <p:cNvSpPr txBox="1"/>
          <p:nvPr/>
        </p:nvSpPr>
        <p:spPr>
          <a:xfrm>
            <a:off x="4058080" y="5300202"/>
            <a:ext cx="1633781" cy="338554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s-VE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Actinobacteria</a:t>
            </a:r>
            <a:endParaRPr lang="es-VE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9" name="CuadroTexto 28"/>
          <p:cNvSpPr txBox="1"/>
          <p:nvPr/>
        </p:nvSpPr>
        <p:spPr>
          <a:xfrm>
            <a:off x="4032766" y="5682734"/>
            <a:ext cx="1619354" cy="338554"/>
          </a:xfrm>
          <a:prstGeom prst="rect">
            <a:avLst/>
          </a:prstGeom>
          <a:solidFill>
            <a:srgbClr val="FF9B9B"/>
          </a:solidFill>
        </p:spPr>
        <p:txBody>
          <a:bodyPr wrap="none" rtlCol="0">
            <a:spAutoFit/>
          </a:bodyPr>
          <a:lstStyle/>
          <a:p>
            <a:r>
              <a:rPr lang="es-VE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Proteobacteria</a:t>
            </a:r>
            <a:endParaRPr lang="es-VE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578307" y="3065376"/>
            <a:ext cx="1087157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Obesa</a:t>
            </a:r>
            <a:endParaRPr lang="es-VE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2" name="CuadroTexto 31"/>
          <p:cNvSpPr txBox="1"/>
          <p:nvPr/>
        </p:nvSpPr>
        <p:spPr>
          <a:xfrm>
            <a:off x="1562428" y="854239"/>
            <a:ext cx="1058303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Delgada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33" name="CuadroTexto 32"/>
          <p:cNvSpPr txBox="1"/>
          <p:nvPr/>
        </p:nvSpPr>
        <p:spPr>
          <a:xfrm>
            <a:off x="169263" y="598925"/>
            <a:ext cx="1096775" cy="33855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latin typeface="Comic Sans MS" panose="030F0702030302020204" pitchFamily="66" charset="0"/>
              </a:rPr>
              <a:t>Obesidad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34" name="6 CuadroTexto"/>
          <p:cNvSpPr txBox="1"/>
          <p:nvPr/>
        </p:nvSpPr>
        <p:spPr>
          <a:xfrm>
            <a:off x="165376" y="178488"/>
            <a:ext cx="663964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IIB2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6067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348756" y="1747515"/>
            <a:ext cx="6535612" cy="3908762"/>
          </a:xfrm>
          <a:prstGeom prst="rect">
            <a:avLst/>
          </a:prstGeom>
          <a:solidFill>
            <a:srgbClr val="FEF6F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342900" indent="-342900">
              <a:buAutoNum type="alphaLcParenBoth"/>
            </a:pPr>
            <a:r>
              <a:rPr lang="en-US" b="1" dirty="0" err="1" smtClean="0">
                <a:latin typeface="Comic Sans MS" panose="030F0702030302020204" pitchFamily="66" charset="0"/>
              </a:rPr>
              <a:t>Mujer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delgada</a:t>
            </a:r>
            <a:r>
              <a:rPr lang="en-US" b="1" dirty="0" smtClean="0">
                <a:latin typeface="Comic Sans MS" panose="030F0702030302020204" pitchFamily="66" charset="0"/>
              </a:rPr>
              <a:t>: </a:t>
            </a:r>
            <a:r>
              <a:rPr lang="en-US" sz="2000" dirty="0" smtClean="0">
                <a:latin typeface="Comic Sans MS" panose="030F0702030302020204" pitchFamily="66" charset="0"/>
              </a:rPr>
              <a:t>microbiota intestinal </a:t>
            </a:r>
            <a:r>
              <a:rPr lang="en-US" sz="2000" dirty="0" err="1" smtClean="0">
                <a:latin typeface="Comic Sans MS" panose="030F0702030302020204" pitchFamily="66" charset="0"/>
              </a:rPr>
              <a:t>estable</a:t>
            </a:r>
            <a:r>
              <a:rPr lang="en-US" sz="2000" dirty="0" smtClean="0">
                <a:latin typeface="Comic Sans MS" panose="030F0702030302020204" pitchFamily="66" charset="0"/>
              </a:rPr>
              <a:t>, </a:t>
            </a:r>
            <a:r>
              <a:rPr lang="en-US" sz="2000" dirty="0" err="1" smtClean="0">
                <a:latin typeface="Comic Sans MS" panose="030F0702030302020204" pitchFamily="66" charset="0"/>
              </a:rPr>
              <a:t>sano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es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modulado</a:t>
            </a:r>
            <a:r>
              <a:rPr lang="en-US" sz="2000" dirty="0" smtClean="0">
                <a:latin typeface="Comic Sans MS" panose="030F0702030302020204" pitchFamily="66" charset="0"/>
              </a:rPr>
              <a:t> a lo largo del </a:t>
            </a:r>
            <a:r>
              <a:rPr lang="en-US" sz="2000" dirty="0" err="1" smtClean="0">
                <a:latin typeface="Comic Sans MS" panose="030F0702030302020204" pitchFamily="66" charset="0"/>
              </a:rPr>
              <a:t>embarazo</a:t>
            </a:r>
            <a:r>
              <a:rPr lang="en-US" sz="2000" dirty="0" smtClean="0">
                <a:latin typeface="Comic Sans MS" panose="030F0702030302020204" pitchFamily="66" charset="0"/>
              </a:rPr>
              <a:t>. Se </a:t>
            </a:r>
            <a:r>
              <a:rPr lang="en-US" sz="2000" dirty="0" err="1" smtClean="0">
                <a:latin typeface="Comic Sans MS" panose="030F0702030302020204" pitchFamily="66" charset="0"/>
              </a:rPr>
              <a:t>desconoce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cómo</a:t>
            </a:r>
            <a:r>
              <a:rPr lang="en-US" sz="2000" dirty="0" smtClean="0">
                <a:latin typeface="Comic Sans MS" panose="030F0702030302020204" pitchFamily="66" charset="0"/>
              </a:rPr>
              <a:t> se </a:t>
            </a:r>
            <a:r>
              <a:rPr lang="en-US" sz="2000" dirty="0" err="1" smtClean="0">
                <a:latin typeface="Comic Sans MS" panose="030F0702030302020204" pitchFamily="66" charset="0"/>
              </a:rPr>
              <a:t>transfiere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esto</a:t>
            </a:r>
            <a:r>
              <a:rPr lang="en-US" sz="2000" dirty="0" smtClean="0">
                <a:latin typeface="Comic Sans MS" panose="030F0702030302020204" pitchFamily="66" charset="0"/>
              </a:rPr>
              <a:t> al </a:t>
            </a:r>
            <a:r>
              <a:rPr lang="en-US" sz="2000" dirty="0" err="1" smtClean="0">
                <a:latin typeface="Comic Sans MS" panose="030F0702030302020204" pitchFamily="66" charset="0"/>
              </a:rPr>
              <a:t>feto</a:t>
            </a:r>
            <a:r>
              <a:rPr lang="en-US" sz="2000" dirty="0" smtClean="0">
                <a:latin typeface="Comic Sans MS" panose="030F0702030302020204" pitchFamily="66" charset="0"/>
              </a:rPr>
              <a:t> en </a:t>
            </a:r>
            <a:r>
              <a:rPr lang="en-US" sz="2000" dirty="0" err="1" smtClean="0">
                <a:latin typeface="Comic Sans MS" panose="030F0702030302020204" pitchFamily="66" charset="0"/>
              </a:rPr>
              <a:t>útero</a:t>
            </a:r>
            <a:r>
              <a:rPr lang="en-US" sz="2000" dirty="0" smtClean="0">
                <a:latin typeface="Comic Sans MS" panose="030F0702030302020204" pitchFamily="66" charset="0"/>
              </a:rPr>
              <a:t>, </a:t>
            </a:r>
            <a:r>
              <a:rPr lang="en-US" sz="2000" dirty="0" err="1" smtClean="0">
                <a:latin typeface="Comic Sans MS" panose="030F0702030302020204" pitchFamily="66" charset="0"/>
              </a:rPr>
              <a:t>pero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facilita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desarrollo</a:t>
            </a:r>
            <a:r>
              <a:rPr lang="en-US" sz="2000" dirty="0" smtClean="0">
                <a:latin typeface="Comic Sans MS" panose="030F0702030302020204" pitchFamily="66" charset="0"/>
              </a:rPr>
              <a:t> normal </a:t>
            </a:r>
            <a:r>
              <a:rPr lang="en-US" sz="2000" dirty="0">
                <a:latin typeface="Comic Sans MS" panose="030F0702030302020204" pitchFamily="66" charset="0"/>
              </a:rPr>
              <a:t>del </a:t>
            </a:r>
            <a:r>
              <a:rPr lang="en-US" sz="2000" dirty="0" err="1">
                <a:latin typeface="Comic Sans MS" panose="030F0702030302020204" pitchFamily="66" charset="0"/>
              </a:rPr>
              <a:t>intestino</a:t>
            </a:r>
            <a:r>
              <a:rPr lang="en-US" sz="2000" dirty="0">
                <a:latin typeface="Comic Sans MS" panose="030F0702030302020204" pitchFamily="66" charset="0"/>
              </a:rPr>
              <a:t> y </a:t>
            </a:r>
            <a:r>
              <a:rPr lang="en-US" sz="2000" dirty="0" smtClean="0">
                <a:latin typeface="Comic Sans MS" panose="030F0702030302020204" pitchFamily="66" charset="0"/>
              </a:rPr>
              <a:t>la </a:t>
            </a:r>
            <a:r>
              <a:rPr lang="en-US" sz="2000" dirty="0" err="1" smtClean="0">
                <a:latin typeface="Comic Sans MS" panose="030F0702030302020204" pitchFamily="66" charset="0"/>
              </a:rPr>
              <a:t>función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latin typeface="Comic Sans MS" panose="030F0702030302020204" pitchFamily="66" charset="0"/>
              </a:rPr>
              <a:t>metabólica</a:t>
            </a:r>
            <a:r>
              <a:rPr lang="en-US" sz="2000" dirty="0" smtClean="0">
                <a:latin typeface="Comic Sans MS" panose="030F0702030302020204" pitchFamily="66" charset="0"/>
              </a:rPr>
              <a:t> en </a:t>
            </a:r>
            <a:r>
              <a:rPr lang="en-US" sz="2000" dirty="0">
                <a:latin typeface="Comic Sans MS" panose="030F0702030302020204" pitchFamily="66" charset="0"/>
              </a:rPr>
              <a:t>la </a:t>
            </a:r>
            <a:r>
              <a:rPr lang="en-US" sz="2000" dirty="0" err="1" smtClean="0">
                <a:latin typeface="Comic Sans MS" panose="030F0702030302020204" pitchFamily="66" charset="0"/>
              </a:rPr>
              <a:t>descendencia</a:t>
            </a:r>
            <a:r>
              <a:rPr lang="en-US" sz="2000" dirty="0" smtClean="0">
                <a:latin typeface="Comic Sans MS" panose="030F0702030302020204" pitchFamily="66" charset="0"/>
              </a:rPr>
              <a:t>. </a:t>
            </a:r>
          </a:p>
          <a:p>
            <a:pPr marL="342900" indent="-342900">
              <a:buAutoNum type="alphaLcParenBoth"/>
            </a:pPr>
            <a:endParaRPr lang="en-US" sz="800" b="1" dirty="0" smtClean="0">
              <a:latin typeface="Comic Sans MS" panose="030F0702030302020204" pitchFamily="66" charset="0"/>
            </a:endParaRPr>
          </a:p>
          <a:p>
            <a:pPr marL="342900" indent="-342900">
              <a:buAutoNum type="alphaLcParenBoth"/>
            </a:pPr>
            <a:r>
              <a:rPr lang="en-US" b="1" dirty="0" err="1" smtClean="0">
                <a:latin typeface="Comic Sans MS" panose="030F0702030302020204" pitchFamily="66" charset="0"/>
              </a:rPr>
              <a:t>Mujer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obesa</a:t>
            </a:r>
            <a:r>
              <a:rPr lang="en-US" b="1" dirty="0" smtClean="0">
                <a:latin typeface="Comic Sans MS" panose="030F0702030302020204" pitchFamily="66" charset="0"/>
              </a:rPr>
              <a:t>: </a:t>
            </a:r>
            <a:r>
              <a:rPr lang="en-US" sz="2000" dirty="0" smtClean="0">
                <a:latin typeface="Comic Sans MS" panose="030F0702030302020204" pitchFamily="66" charset="0"/>
              </a:rPr>
              <a:t>microbiota </a:t>
            </a:r>
            <a:r>
              <a:rPr lang="en-US" sz="2000" dirty="0" err="1" smtClean="0">
                <a:latin typeface="Comic Sans MS" panose="030F0702030302020204" pitchFamily="66" charset="0"/>
              </a:rPr>
              <a:t>alterado</a:t>
            </a:r>
            <a:r>
              <a:rPr lang="en-US" sz="2000" dirty="0" smtClean="0">
                <a:latin typeface="Comic Sans MS" panose="030F0702030302020204" pitchFamily="66" charset="0"/>
              </a:rPr>
              <a:t> antes del </a:t>
            </a:r>
            <a:r>
              <a:rPr lang="en-US" sz="2000" dirty="0" err="1" smtClean="0">
                <a:latin typeface="Comic Sans MS" panose="030F0702030302020204" pitchFamily="66" charset="0"/>
              </a:rPr>
              <a:t>embarazo</a:t>
            </a:r>
            <a:r>
              <a:rPr lang="en-US" sz="2000" dirty="0" smtClean="0">
                <a:latin typeface="Comic Sans MS" panose="030F0702030302020204" pitchFamily="66" charset="0"/>
              </a:rPr>
              <a:t>, </a:t>
            </a:r>
            <a:r>
              <a:rPr lang="en-US" sz="2000" dirty="0" err="1" smtClean="0">
                <a:latin typeface="Comic Sans MS" panose="030F0702030302020204" pitchFamily="66" charset="0"/>
              </a:rPr>
              <a:t>es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amplificado</a:t>
            </a:r>
            <a:r>
              <a:rPr lang="en-US" sz="2000" dirty="0" smtClean="0">
                <a:latin typeface="Comic Sans MS" panose="030F0702030302020204" pitchFamily="66" charset="0"/>
              </a:rPr>
              <a:t> o </a:t>
            </a:r>
            <a:r>
              <a:rPr lang="en-US" sz="2000" dirty="0" err="1" smtClean="0">
                <a:latin typeface="Comic Sans MS" panose="030F0702030302020204" pitchFamily="66" charset="0"/>
              </a:rPr>
              <a:t>adicionalmente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modificado</a:t>
            </a:r>
            <a:r>
              <a:rPr lang="en-US" sz="2000" dirty="0" smtClean="0">
                <a:latin typeface="Comic Sans MS" panose="030F0702030302020204" pitchFamily="66" charset="0"/>
              </a:rPr>
              <a:t> con </a:t>
            </a:r>
            <a:r>
              <a:rPr lang="en-US" sz="2000" dirty="0" err="1" smtClean="0">
                <a:latin typeface="Comic Sans MS" panose="030F0702030302020204" pitchFamily="66" charset="0"/>
              </a:rPr>
              <a:t>adaptaciones</a:t>
            </a:r>
            <a:r>
              <a:rPr lang="en-US" sz="2000" dirty="0" smtClean="0">
                <a:latin typeface="Comic Sans MS" panose="030F0702030302020204" pitchFamily="66" charset="0"/>
              </a:rPr>
              <a:t> del </a:t>
            </a:r>
            <a:r>
              <a:rPr lang="en-US" sz="2000" dirty="0" err="1" smtClean="0">
                <a:latin typeface="Comic Sans MS" panose="030F0702030302020204" pitchFamily="66" charset="0"/>
              </a:rPr>
              <a:t>embarazo</a:t>
            </a:r>
            <a:r>
              <a:rPr lang="en-US" sz="2000" dirty="0" smtClean="0">
                <a:latin typeface="Comic Sans MS" panose="030F0702030302020204" pitchFamily="66" charset="0"/>
              </a:rPr>
              <a:t>. </a:t>
            </a:r>
          </a:p>
          <a:p>
            <a:pPr marL="365125" lvl="1"/>
            <a:r>
              <a:rPr lang="en-US" sz="2000" dirty="0" err="1" smtClean="0">
                <a:latin typeface="Comic Sans MS" panose="030F0702030302020204" pitchFamily="66" charset="0"/>
              </a:rPr>
              <a:t>Esto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llevan</a:t>
            </a:r>
            <a:r>
              <a:rPr lang="en-US" sz="2000" dirty="0" smtClean="0">
                <a:latin typeface="Comic Sans MS" panose="030F0702030302020204" pitchFamily="66" charset="0"/>
              </a:rPr>
              <a:t> a </a:t>
            </a:r>
            <a:r>
              <a:rPr lang="en-US" sz="2000" dirty="0" err="1" smtClean="0">
                <a:latin typeface="Comic Sans MS" panose="030F0702030302020204" pitchFamily="66" charset="0"/>
              </a:rPr>
              <a:t>ambiente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uterino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aberrante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que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podría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lleva</a:t>
            </a:r>
            <a:r>
              <a:rPr lang="en-US" sz="2000" dirty="0" smtClean="0">
                <a:latin typeface="Comic Sans MS" panose="030F0702030302020204" pitchFamily="66" charset="0"/>
              </a:rPr>
              <a:t> a </a:t>
            </a:r>
            <a:r>
              <a:rPr lang="en-US" sz="2000" dirty="0" err="1" smtClean="0">
                <a:latin typeface="Comic Sans MS" panose="030F0702030302020204" pitchFamily="66" charset="0"/>
              </a:rPr>
              <a:t>desarrollo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intestino</a:t>
            </a:r>
            <a:r>
              <a:rPr lang="en-US" sz="2000" dirty="0" smtClean="0">
                <a:latin typeface="Comic Sans MS" panose="030F0702030302020204" pitchFamily="66" charset="0"/>
              </a:rPr>
              <a:t> fetal </a:t>
            </a:r>
            <a:r>
              <a:rPr lang="en-US" sz="2000" dirty="0" err="1" smtClean="0">
                <a:latin typeface="Comic Sans MS" panose="030F0702030302020204" pitchFamily="66" charset="0"/>
              </a:rPr>
              <a:t>pobre</a:t>
            </a:r>
            <a:r>
              <a:rPr lang="en-US" sz="2000" dirty="0" smtClean="0">
                <a:latin typeface="Comic Sans MS" panose="030F0702030302020204" pitchFamily="66" charset="0"/>
              </a:rPr>
              <a:t> o </a:t>
            </a:r>
            <a:r>
              <a:rPr lang="en-US" sz="2000" dirty="0" err="1" smtClean="0">
                <a:latin typeface="Comic Sans MS" panose="030F0702030302020204" pitchFamily="66" charset="0"/>
              </a:rPr>
              <a:t>alterado</a:t>
            </a:r>
            <a:r>
              <a:rPr lang="en-US" sz="2000" dirty="0" smtClean="0">
                <a:latin typeface="Comic Sans MS" panose="030F0702030302020204" pitchFamily="66" charset="0"/>
              </a:rPr>
              <a:t> y </a:t>
            </a:r>
            <a:r>
              <a:rPr lang="en-US" sz="2000" dirty="0" err="1" smtClean="0">
                <a:latin typeface="Comic Sans MS" panose="030F0702030302020204" pitchFamily="66" charset="0"/>
              </a:rPr>
              <a:t>riesgo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aumentado</a:t>
            </a:r>
            <a:r>
              <a:rPr lang="en-US" sz="2000" dirty="0" smtClean="0">
                <a:latin typeface="Comic Sans MS" panose="030F0702030302020204" pitchFamily="66" charset="0"/>
              </a:rPr>
              <a:t> de </a:t>
            </a:r>
            <a:r>
              <a:rPr lang="en-US" sz="2000" dirty="0" err="1" smtClean="0">
                <a:latin typeface="Comic Sans MS" panose="030F0702030302020204" pitchFamily="66" charset="0"/>
              </a:rPr>
              <a:t>enfermedad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crónica</a:t>
            </a:r>
            <a:r>
              <a:rPr lang="en-US" sz="2000" dirty="0" smtClean="0">
                <a:latin typeface="Comic Sans MS" panose="030F0702030302020204" pitchFamily="66" charset="0"/>
              </a:rPr>
              <a:t>.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589509" y="6020286"/>
            <a:ext cx="619268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dirty="0">
                <a:latin typeface="Comic Sans MS" panose="030F0702030302020204" pitchFamily="66" charset="0"/>
              </a:rPr>
              <a:t>W. </a:t>
            </a:r>
            <a:r>
              <a:rPr lang="en-US" sz="1000" dirty="0" err="1">
                <a:latin typeface="Comic Sans MS" panose="030F0702030302020204" pitchFamily="66" charset="0"/>
              </a:rPr>
              <a:t>Gohir</a:t>
            </a:r>
            <a:r>
              <a:rPr lang="en-US" sz="1000" dirty="0">
                <a:latin typeface="Comic Sans MS" panose="030F0702030302020204" pitchFamily="66" charset="0"/>
              </a:rPr>
              <a:t>, EM. </a:t>
            </a:r>
            <a:r>
              <a:rPr lang="en-US" sz="1000" dirty="0" err="1">
                <a:latin typeface="Comic Sans MS" panose="030F0702030302020204" pitchFamily="66" charset="0"/>
              </a:rPr>
              <a:t>Ratcliffe</a:t>
            </a:r>
            <a:r>
              <a:rPr lang="en-US" sz="1000" dirty="0">
                <a:latin typeface="Comic Sans MS" panose="030F0702030302020204" pitchFamily="66" charset="0"/>
              </a:rPr>
              <a:t>, DM. </a:t>
            </a:r>
            <a:r>
              <a:rPr lang="en-US" sz="1000" dirty="0" err="1">
                <a:latin typeface="Comic Sans MS" panose="030F0702030302020204" pitchFamily="66" charset="0"/>
              </a:rPr>
              <a:t>Sloboda</a:t>
            </a:r>
            <a:r>
              <a:rPr lang="en-US" sz="1000" dirty="0">
                <a:latin typeface="Comic Sans MS" panose="030F0702030302020204" pitchFamily="66" charset="0"/>
              </a:rPr>
              <a:t>. </a:t>
            </a:r>
            <a:r>
              <a:rPr lang="es-VE" sz="1000" i="1" dirty="0" smtClean="0">
                <a:latin typeface="Comic Sans MS" panose="030F0702030302020204" pitchFamily="66" charset="0"/>
              </a:rPr>
              <a:t>Of </a:t>
            </a:r>
            <a:r>
              <a:rPr lang="es-VE" sz="1000" i="1" dirty="0" err="1">
                <a:latin typeface="Comic Sans MS" panose="030F0702030302020204" pitchFamily="66" charset="0"/>
              </a:rPr>
              <a:t>the</a:t>
            </a:r>
            <a:r>
              <a:rPr lang="es-VE" sz="1000" i="1" dirty="0">
                <a:latin typeface="Comic Sans MS" panose="030F0702030302020204" pitchFamily="66" charset="0"/>
              </a:rPr>
              <a:t> bugs </a:t>
            </a:r>
            <a:r>
              <a:rPr lang="es-VE" sz="1000" i="1" dirty="0" err="1">
                <a:latin typeface="Comic Sans MS" panose="030F0702030302020204" pitchFamily="66" charset="0"/>
              </a:rPr>
              <a:t>that</a:t>
            </a:r>
            <a:r>
              <a:rPr lang="es-VE" sz="1000" i="1" dirty="0">
                <a:latin typeface="Comic Sans MS" panose="030F0702030302020204" pitchFamily="66" charset="0"/>
              </a:rPr>
              <a:t> </a:t>
            </a:r>
            <a:r>
              <a:rPr lang="es-VE" sz="1000" i="1" dirty="0" err="1">
                <a:latin typeface="Comic Sans MS" panose="030F0702030302020204" pitchFamily="66" charset="0"/>
              </a:rPr>
              <a:t>shape</a:t>
            </a:r>
            <a:r>
              <a:rPr lang="es-VE" sz="1000" i="1" dirty="0">
                <a:latin typeface="Comic Sans MS" panose="030F0702030302020204" pitchFamily="66" charset="0"/>
              </a:rPr>
              <a:t> </a:t>
            </a:r>
            <a:r>
              <a:rPr lang="es-VE" sz="1000" i="1" dirty="0" err="1">
                <a:latin typeface="Comic Sans MS" panose="030F0702030302020204" pitchFamily="66" charset="0"/>
              </a:rPr>
              <a:t>us</a:t>
            </a:r>
            <a:r>
              <a:rPr lang="es-VE" sz="1000" i="1" dirty="0">
                <a:latin typeface="Comic Sans MS" panose="030F0702030302020204" pitchFamily="66" charset="0"/>
              </a:rPr>
              <a:t>: maternal </a:t>
            </a:r>
            <a:r>
              <a:rPr lang="es-VE" sz="1000" i="1" dirty="0" err="1">
                <a:latin typeface="Comic Sans MS" panose="030F0702030302020204" pitchFamily="66" charset="0"/>
              </a:rPr>
              <a:t>obesity</a:t>
            </a:r>
            <a:r>
              <a:rPr lang="es-VE" sz="1000" i="1" dirty="0">
                <a:latin typeface="Comic Sans MS" panose="030F0702030302020204" pitchFamily="66" charset="0"/>
              </a:rPr>
              <a:t>, </a:t>
            </a:r>
            <a:r>
              <a:rPr lang="es-VE" sz="1000" i="1" dirty="0" err="1">
                <a:latin typeface="Comic Sans MS" panose="030F0702030302020204" pitchFamily="66" charset="0"/>
              </a:rPr>
              <a:t>gut</a:t>
            </a:r>
            <a:r>
              <a:rPr lang="es-VE" sz="1000" i="1" dirty="0">
                <a:latin typeface="Comic Sans MS" panose="030F0702030302020204" pitchFamily="66" charset="0"/>
              </a:rPr>
              <a:t> </a:t>
            </a:r>
            <a:r>
              <a:rPr lang="es-VE" sz="1000" i="1" dirty="0" err="1">
                <a:latin typeface="Comic Sans MS" panose="030F0702030302020204" pitchFamily="66" charset="0"/>
              </a:rPr>
              <a:t>microbiome</a:t>
            </a:r>
            <a:r>
              <a:rPr lang="es-VE" sz="1000" i="1" dirty="0">
                <a:latin typeface="Comic Sans MS" panose="030F0702030302020204" pitchFamily="66" charset="0"/>
              </a:rPr>
              <a:t> </a:t>
            </a:r>
            <a:r>
              <a:rPr lang="es-VE" sz="1000" i="1" dirty="0" smtClean="0">
                <a:latin typeface="Comic Sans MS" panose="030F0702030302020204" pitchFamily="66" charset="0"/>
              </a:rPr>
              <a:t>and </a:t>
            </a:r>
            <a:r>
              <a:rPr lang="es-VE" sz="1000" i="1" dirty="0" err="1" smtClean="0">
                <a:latin typeface="Comic Sans MS" panose="030F0702030302020204" pitchFamily="66" charset="0"/>
              </a:rPr>
              <a:t>long-term</a:t>
            </a:r>
            <a:r>
              <a:rPr lang="es-VE" sz="1000" i="1" dirty="0" smtClean="0">
                <a:latin typeface="Comic Sans MS" panose="030F0702030302020204" pitchFamily="66" charset="0"/>
              </a:rPr>
              <a:t> </a:t>
            </a:r>
            <a:r>
              <a:rPr lang="es-VE" sz="1000" i="1" dirty="0" err="1">
                <a:latin typeface="Comic Sans MS" panose="030F0702030302020204" pitchFamily="66" charset="0"/>
              </a:rPr>
              <a:t>disease</a:t>
            </a:r>
            <a:r>
              <a:rPr lang="es-VE" sz="1000" i="1" dirty="0">
                <a:latin typeface="Comic Sans MS" panose="030F0702030302020204" pitchFamily="66" charset="0"/>
              </a:rPr>
              <a:t> </a:t>
            </a:r>
            <a:r>
              <a:rPr lang="es-VE" sz="1000" i="1" dirty="0" err="1" smtClean="0">
                <a:latin typeface="Comic Sans MS" panose="030F0702030302020204" pitchFamily="66" charset="0"/>
              </a:rPr>
              <a:t>risk</a:t>
            </a:r>
            <a:r>
              <a:rPr lang="es-VE" sz="1000" i="1" dirty="0" smtClean="0">
                <a:latin typeface="Comic Sans MS" panose="030F0702030302020204" pitchFamily="66" charset="0"/>
              </a:rPr>
              <a:t>. </a:t>
            </a:r>
            <a:r>
              <a:rPr kumimoji="0" lang="es-VE" sz="1000" b="0" i="0" strike="noStrike" cap="none" normalizeH="0" baseline="0" dirty="0" err="1" smtClean="0">
                <a:ln>
                  <a:noFill/>
                </a:ln>
                <a:effectLst/>
                <a:latin typeface="Comic Sans MS" panose="030F0702030302020204" pitchFamily="66" charset="0"/>
              </a:rPr>
              <a:t>Pediatric</a:t>
            </a:r>
            <a:r>
              <a:rPr kumimoji="0" lang="es-VE" sz="1000" b="0" i="0" strike="noStrike" cap="none" normalizeH="0" baseline="0" dirty="0" smtClean="0">
                <a:ln>
                  <a:noFill/>
                </a:ln>
                <a:effectLst/>
                <a:latin typeface="Comic Sans MS" panose="030F0702030302020204" pitchFamily="66" charset="0"/>
              </a:rPr>
              <a:t> </a:t>
            </a:r>
            <a:r>
              <a:rPr kumimoji="0" lang="es-VE" sz="1000" b="0" i="0" strike="noStrike" cap="none" normalizeH="0" baseline="0" dirty="0" err="1" smtClean="0">
                <a:ln>
                  <a:noFill/>
                </a:ln>
                <a:effectLst/>
                <a:latin typeface="Comic Sans MS" panose="030F0702030302020204" pitchFamily="66" charset="0"/>
              </a:rPr>
              <a:t>Research</a:t>
            </a:r>
            <a:r>
              <a:rPr kumimoji="0" lang="es-VE" sz="1000" b="0" i="0" strike="noStrike" cap="none" normalizeH="0" baseline="0" dirty="0" smtClean="0">
                <a:ln>
                  <a:noFill/>
                </a:ln>
                <a:effectLst/>
                <a:latin typeface="Comic Sans MS" panose="030F0702030302020204" pitchFamily="66" charset="0"/>
              </a:rPr>
              <a:t> </a:t>
            </a:r>
            <a:r>
              <a:rPr lang="es-VE" sz="1000" b="1" dirty="0" smtClean="0">
                <a:latin typeface="Comic Sans MS" panose="030F0702030302020204" pitchFamily="66" charset="0"/>
              </a:rPr>
              <a:t>2015</a:t>
            </a:r>
            <a:r>
              <a:rPr lang="es-VE" sz="1000" dirty="0" smtClean="0">
                <a:latin typeface="Comic Sans MS" panose="030F0702030302020204" pitchFamily="66" charset="0"/>
              </a:rPr>
              <a:t>; 77</a:t>
            </a:r>
            <a:r>
              <a:rPr lang="es-VE" sz="1000" dirty="0">
                <a:latin typeface="Comic Sans MS" panose="030F0702030302020204" pitchFamily="66" charset="0"/>
              </a:rPr>
              <a:t>:</a:t>
            </a:r>
            <a:r>
              <a:rPr lang="es-VE" sz="1000" dirty="0" smtClean="0">
                <a:latin typeface="Comic Sans MS" panose="030F0702030302020204" pitchFamily="66" charset="0"/>
              </a:rPr>
              <a:t> 196–204</a:t>
            </a:r>
            <a:endParaRPr lang="es-VE" sz="1000" dirty="0">
              <a:latin typeface="Comic Sans MS" panose="030F0702030302020204" pitchFamily="66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683798" y="706397"/>
            <a:ext cx="6004110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400" dirty="0" err="1">
                <a:latin typeface="Comic Sans MS" panose="030F0702030302020204" pitchFamily="66" charset="0"/>
              </a:rPr>
              <a:t>Modulación</a:t>
            </a:r>
            <a:r>
              <a:rPr lang="en-US" sz="2400" dirty="0">
                <a:latin typeface="Comic Sans MS" panose="030F0702030302020204" pitchFamily="66" charset="0"/>
              </a:rPr>
              <a:t> del microbiota intestinal </a:t>
            </a:r>
            <a:r>
              <a:rPr lang="en-US" sz="2400" dirty="0" err="1">
                <a:latin typeface="Comic Sans MS" panose="030F0702030302020204" pitchFamily="66" charset="0"/>
              </a:rPr>
              <a:t>materno</a:t>
            </a:r>
            <a:r>
              <a:rPr lang="en-US" sz="2400" dirty="0">
                <a:latin typeface="Comic Sans MS" panose="030F0702030302020204" pitchFamily="66" charset="0"/>
              </a:rPr>
              <a:t> </a:t>
            </a:r>
            <a:r>
              <a:rPr lang="en-US" sz="2400" dirty="0" smtClean="0">
                <a:latin typeface="Comic Sans MS" panose="030F0702030302020204" pitchFamily="66" charset="0"/>
              </a:rPr>
              <a:t>en </a:t>
            </a:r>
            <a:r>
              <a:rPr lang="en-US" sz="2400" dirty="0" err="1">
                <a:latin typeface="Comic Sans MS" panose="030F0702030302020204" pitchFamily="66" charset="0"/>
              </a:rPr>
              <a:t>embarazo</a:t>
            </a:r>
            <a:r>
              <a:rPr lang="en-US" sz="2400" dirty="0">
                <a:latin typeface="Comic Sans MS" panose="030F0702030302020204" pitchFamily="66" charset="0"/>
              </a:rPr>
              <a:t> </a:t>
            </a:r>
            <a:r>
              <a:rPr lang="en-US" sz="2400" dirty="0" smtClean="0">
                <a:latin typeface="Comic Sans MS" panose="030F0702030302020204" pitchFamily="66" charset="0"/>
              </a:rPr>
              <a:t>con y sin </a:t>
            </a:r>
            <a:r>
              <a:rPr lang="en-US" sz="2400" dirty="0" err="1">
                <a:latin typeface="Comic Sans MS" panose="030F0702030302020204" pitchFamily="66" charset="0"/>
              </a:rPr>
              <a:t>obesidad</a:t>
            </a:r>
            <a:r>
              <a:rPr lang="en-US" sz="2400" dirty="0">
                <a:latin typeface="Comic Sans MS" panose="030F0702030302020204" pitchFamily="66" charset="0"/>
              </a:rPr>
              <a:t>. </a:t>
            </a:r>
          </a:p>
        </p:txBody>
      </p:sp>
      <p:sp>
        <p:nvSpPr>
          <p:cNvPr id="9" name="7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69263" y="598925"/>
            <a:ext cx="1212191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Obesidad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10" name="6 CuadroTexto"/>
          <p:cNvSpPr txBox="1"/>
          <p:nvPr/>
        </p:nvSpPr>
        <p:spPr>
          <a:xfrm>
            <a:off x="165376" y="178488"/>
            <a:ext cx="72487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IIB2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9264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 CuadroTexto"/>
          <p:cNvSpPr txBox="1"/>
          <p:nvPr/>
        </p:nvSpPr>
        <p:spPr>
          <a:xfrm>
            <a:off x="6323727" y="6575852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2555261" y="730942"/>
            <a:ext cx="4033476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Hígado graso no alcohólico </a:t>
            </a:r>
          </a:p>
          <a:p>
            <a:pPr algn="ctr"/>
            <a:r>
              <a:rPr lang="es-VE" sz="2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NAFLD</a:t>
            </a:r>
            <a:endParaRPr lang="es-VE" sz="24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6 CuadroTexto"/>
          <p:cNvSpPr txBox="1"/>
          <p:nvPr/>
        </p:nvSpPr>
        <p:spPr>
          <a:xfrm>
            <a:off x="481164" y="404664"/>
            <a:ext cx="902811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20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7" name="4 CuadroTexto"/>
          <p:cNvSpPr txBox="1"/>
          <p:nvPr/>
        </p:nvSpPr>
        <p:spPr>
          <a:xfrm>
            <a:off x="481164" y="980728"/>
            <a:ext cx="1210516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Microbiota y </a:t>
            </a:r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Enf</a:t>
            </a:r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Metabólicas 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975" y="1863408"/>
            <a:ext cx="6104399" cy="4154636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3118421" y="5932366"/>
            <a:ext cx="290715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http://patients.gi.org/topics/fatty-liver-disease-nafld/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481164" y="4990456"/>
            <a:ext cx="1199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dirty="0" smtClean="0">
                <a:latin typeface="Comic Sans MS" panose="030F0702030302020204" pitchFamily="66" charset="0"/>
              </a:rPr>
              <a:t>Obesidad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6323727" y="3940726"/>
            <a:ext cx="984577" cy="4963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7" name="Rectángulo 16"/>
          <p:cNvSpPr/>
          <p:nvPr/>
        </p:nvSpPr>
        <p:spPr>
          <a:xfrm>
            <a:off x="4529908" y="3860640"/>
            <a:ext cx="720080" cy="3489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Rectángulo 17"/>
          <p:cNvSpPr/>
          <p:nvPr/>
        </p:nvSpPr>
        <p:spPr>
          <a:xfrm>
            <a:off x="1469264" y="3970340"/>
            <a:ext cx="1389824" cy="251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CuadroTexto 18"/>
          <p:cNvSpPr txBox="1"/>
          <p:nvPr/>
        </p:nvSpPr>
        <p:spPr>
          <a:xfrm>
            <a:off x="888473" y="2560106"/>
            <a:ext cx="1314784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dirty="0" smtClean="0">
                <a:latin typeface="Comic Sans MS" panose="030F0702030302020204" pitchFamily="66" charset="0"/>
              </a:rPr>
              <a:t>Esteatosis</a:t>
            </a:r>
          </a:p>
          <a:p>
            <a:pPr algn="ctr"/>
            <a:r>
              <a:rPr lang="es-VE" sz="1400" dirty="0" smtClean="0">
                <a:latin typeface="Comic Sans MS" panose="030F0702030302020204" pitchFamily="66" charset="0"/>
              </a:rPr>
              <a:t>simple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4599423" y="2728364"/>
            <a:ext cx="875561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dirty="0" smtClean="0">
                <a:latin typeface="Comic Sans MS" panose="030F0702030302020204" pitchFamily="66" charset="0"/>
              </a:rPr>
              <a:t>NASH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6697643" y="2550903"/>
            <a:ext cx="1019830" cy="5847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>
                <a:latin typeface="Comic Sans MS" panose="030F0702030302020204" pitchFamily="66" charset="0"/>
              </a:rPr>
              <a:t>Fibrosis</a:t>
            </a:r>
          </a:p>
          <a:p>
            <a:pPr algn="ctr"/>
            <a:r>
              <a:rPr lang="es-VE" dirty="0" smtClean="0">
                <a:latin typeface="Comic Sans MS" panose="030F0702030302020204" pitchFamily="66" charset="0"/>
              </a:rPr>
              <a:t>Cirrosis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3118421" y="1740392"/>
            <a:ext cx="1669603" cy="511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3" name="Rectángulo 22"/>
          <p:cNvSpPr/>
          <p:nvPr/>
        </p:nvSpPr>
        <p:spPr>
          <a:xfrm>
            <a:off x="2859088" y="2424155"/>
            <a:ext cx="979947" cy="4395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4" name="Rectángulo 23"/>
          <p:cNvSpPr/>
          <p:nvPr/>
        </p:nvSpPr>
        <p:spPr>
          <a:xfrm>
            <a:off x="2699792" y="3825247"/>
            <a:ext cx="909456" cy="3997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5" name="Rectángulo 24"/>
          <p:cNvSpPr/>
          <p:nvPr/>
        </p:nvSpPr>
        <p:spPr>
          <a:xfrm>
            <a:off x="2993801" y="4313274"/>
            <a:ext cx="959421" cy="4576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6" name="Rectángulo 25"/>
          <p:cNvSpPr/>
          <p:nvPr/>
        </p:nvSpPr>
        <p:spPr>
          <a:xfrm>
            <a:off x="3473511" y="4889585"/>
            <a:ext cx="1239382" cy="463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CuadroTexto 10"/>
          <p:cNvSpPr txBox="1"/>
          <p:nvPr/>
        </p:nvSpPr>
        <p:spPr>
          <a:xfrm>
            <a:off x="3118421" y="1740392"/>
            <a:ext cx="1669603" cy="523220"/>
          </a:xfrm>
          <a:prstGeom prst="rect">
            <a:avLst/>
          </a:prstGeom>
          <a:solidFill>
            <a:srgbClr val="FEF2E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sz="1400" dirty="0" smtClean="0">
                <a:latin typeface="Comic Sans MS" panose="030F0702030302020204" pitchFamily="66" charset="0"/>
              </a:rPr>
              <a:t>Inflamación </a:t>
            </a:r>
          </a:p>
          <a:p>
            <a:pPr algn="ctr"/>
            <a:r>
              <a:rPr lang="es-VE" sz="1400" dirty="0" err="1" smtClean="0">
                <a:latin typeface="Comic Sans MS" panose="030F0702030302020204" pitchFamily="66" charset="0"/>
              </a:rPr>
              <a:t>Tej</a:t>
            </a:r>
            <a:r>
              <a:rPr lang="es-VE" sz="1400" dirty="0" smtClean="0">
                <a:latin typeface="Comic Sans MS" panose="030F0702030302020204" pitchFamily="66" charset="0"/>
              </a:rPr>
              <a:t>. adiposo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2699792" y="2401777"/>
            <a:ext cx="1253430" cy="523220"/>
          </a:xfrm>
          <a:prstGeom prst="rect">
            <a:avLst/>
          </a:prstGeom>
          <a:solidFill>
            <a:srgbClr val="FEF2E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sz="1400" dirty="0" smtClean="0">
                <a:latin typeface="Comic Sans MS" panose="030F0702030302020204" pitchFamily="66" charset="0"/>
              </a:rPr>
              <a:t>Microbiota </a:t>
            </a:r>
          </a:p>
          <a:p>
            <a:pPr algn="ctr"/>
            <a:r>
              <a:rPr lang="es-VE" sz="1400" dirty="0" smtClean="0">
                <a:latin typeface="Comic Sans MS" panose="030F0702030302020204" pitchFamily="66" charset="0"/>
              </a:rPr>
              <a:t>intestinal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2781397" y="3754539"/>
            <a:ext cx="947695" cy="523220"/>
          </a:xfrm>
          <a:prstGeom prst="rect">
            <a:avLst/>
          </a:prstGeom>
          <a:solidFill>
            <a:srgbClr val="FEF2E8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>
                <a:latin typeface="Comic Sans MS" panose="030F0702030302020204" pitchFamily="66" charset="0"/>
              </a:rPr>
              <a:t>Estrés </a:t>
            </a:r>
          </a:p>
          <a:p>
            <a:pPr algn="ctr"/>
            <a:r>
              <a:rPr lang="es-VE" sz="1400" dirty="0" smtClean="0">
                <a:latin typeface="Comic Sans MS" panose="030F0702030302020204" pitchFamily="66" charset="0"/>
              </a:rPr>
              <a:t>oxidativo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3037058" y="4301113"/>
            <a:ext cx="1075936" cy="523220"/>
          </a:xfrm>
          <a:prstGeom prst="rect">
            <a:avLst/>
          </a:prstGeom>
          <a:solidFill>
            <a:srgbClr val="FEF2E8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>
                <a:latin typeface="Comic Sans MS" panose="030F0702030302020204" pitchFamily="66" charset="0"/>
              </a:rPr>
              <a:t>Apoptosis </a:t>
            </a:r>
          </a:p>
          <a:p>
            <a:pPr algn="ctr"/>
            <a:r>
              <a:rPr lang="es-VE" sz="1400" dirty="0" smtClean="0">
                <a:latin typeface="Comic Sans MS" panose="030F0702030302020204" pitchFamily="66" charset="0"/>
              </a:rPr>
              <a:t>hepatocito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3582548" y="4879994"/>
            <a:ext cx="1225014" cy="523220"/>
          </a:xfrm>
          <a:prstGeom prst="rect">
            <a:avLst/>
          </a:prstGeom>
          <a:solidFill>
            <a:srgbClr val="FEF2E8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>
                <a:latin typeface="Comic Sans MS" panose="030F0702030302020204" pitchFamily="66" charset="0"/>
              </a:rPr>
              <a:t>Inflamación </a:t>
            </a:r>
          </a:p>
          <a:p>
            <a:pPr algn="ctr"/>
            <a:r>
              <a:rPr lang="es-VE" sz="1400" dirty="0" smtClean="0">
                <a:latin typeface="Comic Sans MS" panose="030F0702030302020204" pitchFamily="66" charset="0"/>
              </a:rPr>
              <a:t>hígado</a:t>
            </a:r>
            <a:endParaRPr lang="es-VE" sz="1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1855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285999" y="2792281"/>
            <a:ext cx="4572000" cy="20932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marL="342900" indent="-342900">
              <a:lnSpc>
                <a:spcPct val="107000"/>
              </a:lnSpc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VE" sz="2400" dirty="0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Disbiosis bacteriana puede conducir a hepatitis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VE" sz="2400" dirty="0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</a:rPr>
              <a:t>Productos bacterianos pueden causar inflamación del hígado </a:t>
            </a:r>
            <a:endParaRPr lang="es-VE" sz="24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2920746" y="2129814"/>
            <a:ext cx="3302507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Enfermedad Hepática</a:t>
            </a:r>
            <a:endParaRPr lang="es-VE" sz="24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317039" y="5099338"/>
            <a:ext cx="6390653" cy="289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sz="1200" kern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JR. </a:t>
            </a:r>
            <a:r>
              <a:rPr lang="en-US" sz="1200" kern="1800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Marchesi</a:t>
            </a:r>
            <a:r>
              <a:rPr lang="en-US" sz="1200" kern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i="1" kern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200" i="1" kern="1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Gut Microbiota and</a:t>
            </a:r>
            <a:r>
              <a:rPr lang="en-US" sz="1200" kern="1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Host </a:t>
            </a:r>
            <a:r>
              <a:rPr lang="en-US" sz="1200" kern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Health. 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 Clinical 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Frontier</a:t>
            </a:r>
            <a:r>
              <a:rPr lang="es-VE" sz="12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en-US" sz="12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2016;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65:330-339</a:t>
            </a:r>
            <a:endParaRPr lang="es-VE" sz="12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7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6 CuadroTexto"/>
          <p:cNvSpPr txBox="1"/>
          <p:nvPr/>
        </p:nvSpPr>
        <p:spPr>
          <a:xfrm>
            <a:off x="481164" y="548680"/>
            <a:ext cx="902811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20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0" name="4 CuadroTexto"/>
          <p:cNvSpPr txBox="1"/>
          <p:nvPr/>
        </p:nvSpPr>
        <p:spPr>
          <a:xfrm>
            <a:off x="481164" y="1124744"/>
            <a:ext cx="1518220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Microbiota y </a:t>
            </a:r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Enf</a:t>
            </a:r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Metabólica </a:t>
            </a:r>
          </a:p>
        </p:txBody>
      </p:sp>
    </p:spTree>
    <p:extLst>
      <p:ext uri="{BB962C8B-B14F-4D97-AF65-F5344CB8AC3E}">
        <p14:creationId xmlns:p14="http://schemas.microsoft.com/office/powerpoint/2010/main" val="4104070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2928045" y="583060"/>
            <a:ext cx="3302507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Enfermedad Hepática</a:t>
            </a:r>
            <a:endParaRPr lang="es-VE" sz="24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383973" y="6295789"/>
            <a:ext cx="6390653" cy="289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sz="1200" kern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JR. </a:t>
            </a:r>
            <a:r>
              <a:rPr lang="en-US" sz="1200" kern="1800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Marchesi</a:t>
            </a:r>
            <a:r>
              <a:rPr lang="en-US" sz="1200" kern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i="1" kern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200" i="1" kern="1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Gut Microbiota and</a:t>
            </a:r>
            <a:r>
              <a:rPr lang="en-US" sz="1200" kern="1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i="1" kern="1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Host </a:t>
            </a:r>
            <a:r>
              <a:rPr lang="en-US" sz="1200" i="1" kern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Health</a:t>
            </a:r>
            <a:r>
              <a:rPr lang="en-US" sz="1200" kern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 Clinical 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Frontier</a:t>
            </a:r>
            <a:r>
              <a:rPr lang="es-VE" sz="12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en-US" sz="12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2016;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65:330-339</a:t>
            </a:r>
            <a:endParaRPr lang="es-VE" sz="12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7 CuadroTexto"/>
          <p:cNvSpPr txBox="1"/>
          <p:nvPr/>
        </p:nvSpPr>
        <p:spPr>
          <a:xfrm>
            <a:off x="6536291" y="6585740"/>
            <a:ext cx="26068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1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6 CuadroTexto"/>
          <p:cNvSpPr txBox="1"/>
          <p:nvPr/>
        </p:nvSpPr>
        <p:spPr>
          <a:xfrm>
            <a:off x="323528" y="260648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0" name="4 CuadroTexto"/>
          <p:cNvSpPr txBox="1"/>
          <p:nvPr/>
        </p:nvSpPr>
        <p:spPr>
          <a:xfrm>
            <a:off x="323528" y="836712"/>
            <a:ext cx="1518220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Microbiota y </a:t>
            </a:r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Enf</a:t>
            </a:r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Metabólica </a:t>
            </a:r>
          </a:p>
        </p:txBody>
      </p:sp>
      <p:sp>
        <p:nvSpPr>
          <p:cNvPr id="2" name="Rectángulo 1"/>
          <p:cNvSpPr/>
          <p:nvPr/>
        </p:nvSpPr>
        <p:spPr>
          <a:xfrm>
            <a:off x="1841748" y="1159124"/>
            <a:ext cx="6063012" cy="4955203"/>
          </a:xfrm>
          <a:prstGeom prst="rect">
            <a:avLst/>
          </a:prstGeom>
          <a:solidFill>
            <a:srgbClr val="FEF2E8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omic Sans MS" panose="030F0702030302020204" pitchFamily="66" charset="0"/>
              </a:rPr>
              <a:t>El </a:t>
            </a:r>
            <a:r>
              <a:rPr lang="en-US" sz="1600" dirty="0" err="1" smtClean="0">
                <a:latin typeface="Comic Sans MS" panose="030F0702030302020204" pitchFamily="66" charset="0"/>
              </a:rPr>
              <a:t>hígado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recibe</a:t>
            </a:r>
            <a:r>
              <a:rPr lang="en-US" sz="1600" dirty="0" smtClean="0">
                <a:latin typeface="Comic Sans MS" panose="030F0702030302020204" pitchFamily="66" charset="0"/>
              </a:rPr>
              <a:t> 70% de </a:t>
            </a:r>
            <a:r>
              <a:rPr lang="en-US" sz="1600" dirty="0" err="1" smtClean="0">
                <a:latin typeface="Comic Sans MS" panose="030F0702030302020204" pitchFamily="66" charset="0"/>
              </a:rPr>
              <a:t>su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aporte</a:t>
            </a:r>
            <a:r>
              <a:rPr lang="en-US" sz="1600" dirty="0" smtClean="0">
                <a:latin typeface="Comic Sans MS" panose="030F0702030302020204" pitchFamily="66" charset="0"/>
              </a:rPr>
              <a:t> de </a:t>
            </a:r>
            <a:r>
              <a:rPr lang="en-US" sz="1600" dirty="0" err="1" smtClean="0">
                <a:latin typeface="Comic Sans MS" panose="030F0702030302020204" pitchFamily="66" charset="0"/>
              </a:rPr>
              <a:t>sangre</a:t>
            </a:r>
            <a:r>
              <a:rPr lang="en-US" sz="1600" dirty="0" smtClean="0">
                <a:latin typeface="Comic Sans MS" panose="030F0702030302020204" pitchFamily="66" charset="0"/>
              </a:rPr>
              <a:t> del </a:t>
            </a:r>
            <a:r>
              <a:rPr lang="en-US" sz="1600" dirty="0" err="1" smtClean="0">
                <a:latin typeface="Comic Sans MS" panose="030F0702030302020204" pitchFamily="66" charset="0"/>
              </a:rPr>
              <a:t>intestino</a:t>
            </a:r>
            <a:r>
              <a:rPr lang="en-US" sz="1600" dirty="0" smtClean="0">
                <a:latin typeface="Comic Sans MS" panose="030F0702030302020204" pitchFamily="66" charset="0"/>
              </a:rPr>
              <a:t> via vena </a:t>
            </a:r>
            <a:r>
              <a:rPr lang="en-US" sz="1600" dirty="0" err="1" smtClean="0">
                <a:latin typeface="Comic Sans MS" panose="030F0702030302020204" pitchFamily="66" charset="0"/>
              </a:rPr>
              <a:t>porta</a:t>
            </a:r>
            <a:r>
              <a:rPr lang="en-US" sz="1600" dirty="0" smtClean="0">
                <a:latin typeface="Comic Sans MS" panose="030F0702030302020204" pitchFamily="66" charset="0"/>
              </a:rPr>
              <a:t>, </a:t>
            </a:r>
            <a:r>
              <a:rPr lang="en-US" sz="1600" dirty="0" err="1" smtClean="0">
                <a:latin typeface="Comic Sans MS" panose="030F0702030302020204" pitchFamily="66" charset="0"/>
              </a:rPr>
              <a:t>así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está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continuamente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expuesto</a:t>
            </a:r>
            <a:r>
              <a:rPr lang="en-US" sz="1600" dirty="0" smtClean="0">
                <a:latin typeface="Comic Sans MS" panose="030F0702030302020204" pitchFamily="66" charset="0"/>
              </a:rPr>
              <a:t> a </a:t>
            </a:r>
            <a:r>
              <a:rPr lang="en-US" sz="1600" dirty="0" err="1" smtClean="0">
                <a:latin typeface="Comic Sans MS" panose="030F0702030302020204" pitchFamily="66" charset="0"/>
              </a:rPr>
              <a:t>factores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derivados</a:t>
            </a:r>
            <a:r>
              <a:rPr lang="en-US" sz="1600" dirty="0" smtClean="0">
                <a:latin typeface="Comic Sans MS" panose="030F0702030302020204" pitchFamily="66" charset="0"/>
              </a:rPr>
              <a:t> del </a:t>
            </a:r>
            <a:r>
              <a:rPr lang="en-US" sz="1600" dirty="0" err="1" smtClean="0">
                <a:latin typeface="Comic Sans MS" panose="030F0702030302020204" pitchFamily="66" charset="0"/>
              </a:rPr>
              <a:t>intestino</a:t>
            </a:r>
            <a:r>
              <a:rPr lang="en-US" sz="1600" dirty="0" smtClean="0">
                <a:latin typeface="Comic Sans MS" panose="030F0702030302020204" pitchFamily="66" charset="0"/>
              </a:rPr>
              <a:t>, </a:t>
            </a:r>
            <a:r>
              <a:rPr lang="en-US" sz="1600" dirty="0" err="1" smtClean="0">
                <a:latin typeface="Comic Sans MS" panose="030F0702030302020204" pitchFamily="66" charset="0"/>
              </a:rPr>
              <a:t>incluyendocomponentes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bacterianos</a:t>
            </a:r>
            <a:r>
              <a:rPr lang="en-US" sz="1600" dirty="0" smtClean="0">
                <a:latin typeface="Comic Sans MS" panose="030F0702030302020204" pitchFamily="66" charset="0"/>
              </a:rPr>
              <a:t>, </a:t>
            </a:r>
            <a:r>
              <a:rPr lang="en-US" sz="1600" dirty="0" err="1" smtClean="0">
                <a:latin typeface="Comic Sans MS" panose="030F0702030302020204" pitchFamily="66" charset="0"/>
              </a:rPr>
              <a:t>endotoxinas</a:t>
            </a:r>
            <a:r>
              <a:rPr lang="en-US" sz="1600" dirty="0" smtClean="0">
                <a:latin typeface="Comic Sans MS" panose="030F0702030302020204" pitchFamily="66" charset="0"/>
              </a:rPr>
              <a:t>, (</a:t>
            </a:r>
            <a:r>
              <a:rPr lang="en-US" sz="1600" dirty="0" err="1" smtClean="0">
                <a:latin typeface="Comic Sans MS" panose="030F0702030302020204" pitchFamily="66" charset="0"/>
              </a:rPr>
              <a:t>lipopolisacarido</a:t>
            </a:r>
            <a:r>
              <a:rPr lang="en-US" sz="1600" dirty="0" smtClean="0">
                <a:latin typeface="Comic Sans MS" panose="030F0702030302020204" pitchFamily="66" charset="0"/>
              </a:rPr>
              <a:t>, flagelina y </a:t>
            </a:r>
            <a:r>
              <a:rPr lang="en-US" sz="1600" dirty="0" err="1" smtClean="0">
                <a:latin typeface="Comic Sans MS" panose="030F0702030302020204" pitchFamily="66" charset="0"/>
              </a:rPr>
              <a:t>ácido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lipoteicoico</a:t>
            </a:r>
            <a:r>
              <a:rPr lang="en-US" sz="1600" dirty="0" smtClean="0">
                <a:latin typeface="Comic Sans MS" panose="030F0702030302020204" pitchFamily="66" charset="0"/>
              </a:rPr>
              <a:t>) y </a:t>
            </a:r>
            <a:r>
              <a:rPr lang="en-US" sz="1600" dirty="0" err="1" smtClean="0">
                <a:latin typeface="Comic Sans MS" panose="030F0702030302020204" pitchFamily="66" charset="0"/>
              </a:rPr>
              <a:t>péptidoglicanos</a:t>
            </a:r>
            <a:r>
              <a:rPr lang="en-US" sz="1600" dirty="0" smtClean="0">
                <a:latin typeface="Comic Sans MS" panose="030F0702030302020204" pitchFamily="66" charset="0"/>
              </a:rPr>
              <a:t>. 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endParaRPr lang="en-US" sz="1400" dirty="0">
              <a:latin typeface="Comic Sans MS" panose="030F0702030302020204" pitchFamily="66" charset="0"/>
            </a:endParaRP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sz="1600" dirty="0" err="1" smtClean="0">
                <a:latin typeface="Comic Sans MS" panose="030F0702030302020204" pitchFamily="66" charset="0"/>
              </a:rPr>
              <a:t>Células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hepáticas</a:t>
            </a:r>
            <a:r>
              <a:rPr lang="en-US" sz="1600" dirty="0" smtClean="0">
                <a:latin typeface="Comic Sans MS" panose="030F0702030302020204" pitchFamily="66" charset="0"/>
              </a:rPr>
              <a:t>: c. Kupffer, c. </a:t>
            </a:r>
            <a:r>
              <a:rPr lang="en-US" sz="1600" dirty="0" err="1" smtClean="0">
                <a:latin typeface="Comic Sans MS" panose="030F0702030302020204" pitchFamily="66" charset="0"/>
              </a:rPr>
              <a:t>sinusoidales</a:t>
            </a:r>
            <a:r>
              <a:rPr lang="en-US" sz="1600" dirty="0" smtClean="0">
                <a:latin typeface="Comic Sans MS" panose="030F0702030302020204" pitchFamily="66" charset="0"/>
              </a:rPr>
              <a:t>, c. </a:t>
            </a:r>
            <a:r>
              <a:rPr lang="en-US" sz="1600" dirty="0" err="1" smtClean="0">
                <a:latin typeface="Comic Sans MS" panose="030F0702030302020204" pitchFamily="66" charset="0"/>
              </a:rPr>
              <a:t>epitelio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biliar</a:t>
            </a:r>
            <a:r>
              <a:rPr lang="en-US" sz="1600" dirty="0" smtClean="0">
                <a:latin typeface="Comic Sans MS" panose="030F0702030302020204" pitchFamily="66" charset="0"/>
              </a:rPr>
              <a:t> y </a:t>
            </a:r>
            <a:r>
              <a:rPr lang="en-US" sz="1600" dirty="0" err="1" smtClean="0">
                <a:latin typeface="Comic Sans MS" panose="030F0702030302020204" pitchFamily="66" charset="0"/>
              </a:rPr>
              <a:t>hepatocitos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expresan</a:t>
            </a:r>
            <a:r>
              <a:rPr lang="en-US" sz="1600" dirty="0" smtClean="0">
                <a:latin typeface="Comic Sans MS" panose="030F0702030302020204" pitchFamily="66" charset="0"/>
              </a:rPr>
              <a:t> receptors </a:t>
            </a:r>
            <a:r>
              <a:rPr lang="en-US" sz="1600" dirty="0" err="1" smtClean="0">
                <a:latin typeface="Comic Sans MS" panose="030F0702030302020204" pitchFamily="66" charset="0"/>
              </a:rPr>
              <a:t>inmunes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innatos</a:t>
            </a:r>
            <a:r>
              <a:rPr lang="en-US" sz="1600" dirty="0" smtClean="0">
                <a:latin typeface="Comic Sans MS" panose="030F0702030302020204" pitchFamily="66" charset="0"/>
              </a:rPr>
              <a:t> PRR </a:t>
            </a:r>
            <a:r>
              <a:rPr lang="en-US" sz="1600" dirty="0" err="1" smtClean="0">
                <a:latin typeface="Comic Sans MS" panose="030F0702030302020204" pitchFamily="66" charset="0"/>
              </a:rPr>
              <a:t>que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responden</a:t>
            </a:r>
            <a:r>
              <a:rPr lang="en-US" sz="1600" dirty="0" smtClean="0">
                <a:latin typeface="Comic Sans MS" panose="030F0702030302020204" pitchFamily="66" charset="0"/>
              </a:rPr>
              <a:t> a </a:t>
            </a:r>
            <a:r>
              <a:rPr lang="en-US" sz="1600" dirty="0" err="1" smtClean="0">
                <a:latin typeface="Comic Sans MS" panose="030F0702030302020204" pitchFamily="66" charset="0"/>
              </a:rPr>
              <a:t>constante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influjo</a:t>
            </a:r>
            <a:r>
              <a:rPr lang="en-US" sz="1600" dirty="0" smtClean="0">
                <a:latin typeface="Comic Sans MS" panose="030F0702030302020204" pitchFamily="66" charset="0"/>
              </a:rPr>
              <a:t> de los </a:t>
            </a:r>
            <a:r>
              <a:rPr lang="en-US" sz="1600" dirty="0" err="1" smtClean="0">
                <a:latin typeface="Comic Sans MS" panose="030F0702030302020204" pitchFamily="66" charset="0"/>
              </a:rPr>
              <a:t>productos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bacterianos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que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viene</a:t>
            </a:r>
            <a:r>
              <a:rPr lang="en-US" sz="1600" dirty="0" smtClean="0">
                <a:latin typeface="Comic Sans MS" panose="030F0702030302020204" pitchFamily="66" charset="0"/>
              </a:rPr>
              <a:t> del </a:t>
            </a:r>
            <a:r>
              <a:rPr lang="en-US" sz="1600" dirty="0" err="1" smtClean="0">
                <a:latin typeface="Comic Sans MS" panose="030F0702030302020204" pitchFamily="66" charset="0"/>
              </a:rPr>
              <a:t>intestino</a:t>
            </a:r>
            <a:r>
              <a:rPr lang="en-US" sz="1600" dirty="0" smtClean="0">
                <a:latin typeface="Comic Sans MS" panose="030F0702030302020204" pitchFamily="66" charset="0"/>
              </a:rPr>
              <a:t>.</a:t>
            </a:r>
          </a:p>
          <a:p>
            <a:pPr marL="182563" indent="-182563"/>
            <a:r>
              <a:rPr lang="en-US" sz="1400" dirty="0" smtClean="0">
                <a:latin typeface="Comic Sans MS" panose="030F0702030302020204" pitchFamily="66" charset="0"/>
              </a:rPr>
              <a:t> 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sz="1600" dirty="0" err="1" smtClean="0">
                <a:latin typeface="Comic Sans MS" panose="030F0702030302020204" pitchFamily="66" charset="0"/>
              </a:rPr>
              <a:t>Ahora</a:t>
            </a:r>
            <a:r>
              <a:rPr lang="en-US" sz="1600" dirty="0" smtClean="0">
                <a:latin typeface="Comic Sans MS" panose="030F0702030302020204" pitchFamily="66" charset="0"/>
              </a:rPr>
              <a:t> se </a:t>
            </a:r>
            <a:r>
              <a:rPr lang="en-US" sz="1600" dirty="0" err="1" smtClean="0">
                <a:latin typeface="Comic Sans MS" panose="030F0702030302020204" pitchFamily="66" charset="0"/>
              </a:rPr>
              <a:t>sabe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que</a:t>
            </a:r>
            <a:r>
              <a:rPr lang="en-US" sz="1600" dirty="0" smtClean="0">
                <a:latin typeface="Comic Sans MS" panose="030F0702030302020204" pitchFamily="66" charset="0"/>
              </a:rPr>
              <a:t> el </a:t>
            </a:r>
            <a:r>
              <a:rPr lang="en-US" sz="1600" b="1" dirty="0" smtClean="0">
                <a:latin typeface="Comic Sans MS" panose="030F0702030302020204" pitchFamily="66" charset="0"/>
              </a:rPr>
              <a:t>microbiota intestinal y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enfermedades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crónicas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hepáticas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están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estrechamente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relacionadas</a:t>
            </a:r>
            <a:r>
              <a:rPr lang="en-US" sz="1600" dirty="0" smtClean="0">
                <a:latin typeface="Comic Sans MS" panose="030F0702030302020204" pitchFamily="66" charset="0"/>
              </a:rPr>
              <a:t>. </a:t>
            </a:r>
            <a:r>
              <a:rPr lang="en-US" sz="1600" dirty="0" err="1" smtClean="0">
                <a:latin typeface="Comic Sans MS" panose="030F0702030302020204" pitchFamily="66" charset="0"/>
              </a:rPr>
              <a:t>Conocer</a:t>
            </a:r>
            <a:r>
              <a:rPr lang="en-US" sz="1600" dirty="0" smtClean="0">
                <a:latin typeface="Comic Sans MS" panose="030F0702030302020204" pitchFamily="66" charset="0"/>
              </a:rPr>
              <a:t> la </a:t>
            </a:r>
            <a:r>
              <a:rPr lang="en-US" sz="1600" dirty="0" err="1" smtClean="0">
                <a:latin typeface="Comic Sans MS" panose="030F0702030302020204" pitchFamily="66" charset="0"/>
              </a:rPr>
              <a:t>naturaleza</a:t>
            </a:r>
            <a:r>
              <a:rPr lang="en-US" sz="1600" dirty="0" smtClean="0">
                <a:latin typeface="Comic Sans MS" panose="030F0702030302020204" pitchFamily="66" charset="0"/>
              </a:rPr>
              <a:t> de la disbiosis intestinal, la </a:t>
            </a:r>
            <a:r>
              <a:rPr lang="en-US" sz="1600" dirty="0" err="1" smtClean="0">
                <a:latin typeface="Comic Sans MS" panose="030F0702030302020204" pitchFamily="66" charset="0"/>
              </a:rPr>
              <a:t>integridad</a:t>
            </a:r>
            <a:r>
              <a:rPr lang="en-US" sz="1600" dirty="0" smtClean="0">
                <a:latin typeface="Comic Sans MS" panose="030F0702030302020204" pitchFamily="66" charset="0"/>
              </a:rPr>
              <a:t> de la </a:t>
            </a:r>
            <a:r>
              <a:rPr lang="en-US" sz="1600" dirty="0" err="1" smtClean="0">
                <a:latin typeface="Comic Sans MS" panose="030F0702030302020204" pitchFamily="66" charset="0"/>
              </a:rPr>
              <a:t>barrera</a:t>
            </a:r>
            <a:r>
              <a:rPr lang="en-US" sz="1600" dirty="0" smtClean="0">
                <a:latin typeface="Comic Sans MS" panose="030F0702030302020204" pitchFamily="66" charset="0"/>
              </a:rPr>
              <a:t> y </a:t>
            </a:r>
            <a:r>
              <a:rPr lang="en-US" sz="1600" dirty="0" err="1" smtClean="0">
                <a:latin typeface="Comic Sans MS" panose="030F0702030302020204" pitchFamily="66" charset="0"/>
              </a:rPr>
              <a:t>mecanismos</a:t>
            </a:r>
            <a:r>
              <a:rPr lang="en-US" sz="1600" dirty="0" smtClean="0">
                <a:latin typeface="Comic Sans MS" panose="030F0702030302020204" pitchFamily="66" charset="0"/>
              </a:rPr>
              <a:t> de </a:t>
            </a:r>
            <a:r>
              <a:rPr lang="en-US" sz="1600" dirty="0" err="1" smtClean="0">
                <a:latin typeface="Comic Sans MS" panose="030F0702030302020204" pitchFamily="66" charset="0"/>
              </a:rPr>
              <a:t>respuesta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inmune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hepática</a:t>
            </a:r>
            <a:r>
              <a:rPr lang="en-US" sz="1600" dirty="0" smtClean="0">
                <a:latin typeface="Comic Sans MS" panose="030F0702030302020204" pitchFamily="66" charset="0"/>
              </a:rPr>
              <a:t> a </a:t>
            </a:r>
            <a:r>
              <a:rPr lang="en-US" sz="1600" dirty="0" err="1" smtClean="0">
                <a:latin typeface="Comic Sans MS" panose="030F0702030302020204" pitchFamily="66" charset="0"/>
              </a:rPr>
              <a:t>factores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derivados</a:t>
            </a:r>
            <a:r>
              <a:rPr lang="en-US" sz="1600" dirty="0" smtClean="0">
                <a:latin typeface="Comic Sans MS" panose="030F0702030302020204" pitchFamily="66" charset="0"/>
              </a:rPr>
              <a:t> del </a:t>
            </a:r>
            <a:r>
              <a:rPr lang="en-US" sz="1600" dirty="0" err="1" smtClean="0">
                <a:latin typeface="Comic Sans MS" panose="030F0702030302020204" pitchFamily="66" charset="0"/>
              </a:rPr>
              <a:t>intestino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es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potencialmente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relevante</a:t>
            </a:r>
            <a:r>
              <a:rPr lang="en-US" sz="1600" dirty="0" smtClean="0">
                <a:latin typeface="Comic Sans MS" panose="030F0702030302020204" pitchFamily="66" charset="0"/>
              </a:rPr>
              <a:t> para </a:t>
            </a:r>
            <a:r>
              <a:rPr lang="en-US" sz="1600" dirty="0" err="1" smtClean="0">
                <a:latin typeface="Comic Sans MS" panose="030F0702030302020204" pitchFamily="66" charset="0"/>
              </a:rPr>
              <a:t>desarrollar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nuevas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terapias</a:t>
            </a:r>
            <a:r>
              <a:rPr lang="en-US" sz="1600" dirty="0" smtClean="0">
                <a:latin typeface="Comic Sans MS" panose="030F0702030302020204" pitchFamily="66" charset="0"/>
              </a:rPr>
              <a:t> para </a:t>
            </a:r>
            <a:r>
              <a:rPr lang="en-US" sz="1600" dirty="0" err="1" smtClean="0">
                <a:latin typeface="Comic Sans MS" panose="030F0702030302020204" pitchFamily="66" charset="0"/>
              </a:rPr>
              <a:t>tratar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enfermedades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hepáticas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crónicas</a:t>
            </a:r>
            <a:r>
              <a:rPr lang="en-US" sz="1600" dirty="0" smtClean="0">
                <a:latin typeface="Comic Sans MS" panose="030F0702030302020204" pitchFamily="66" charset="0"/>
              </a:rPr>
              <a:t>. </a:t>
            </a:r>
            <a:r>
              <a:rPr lang="en-US" sz="1600" dirty="0" err="1" smtClean="0">
                <a:latin typeface="Comic Sans MS" panose="030F0702030302020204" pitchFamily="66" charset="0"/>
              </a:rPr>
              <a:t>Además</a:t>
            </a:r>
            <a:r>
              <a:rPr lang="en-US" sz="1600" dirty="0" smtClean="0">
                <a:latin typeface="Comic Sans MS" panose="030F0702030302020204" pitchFamily="66" charset="0"/>
              </a:rPr>
              <a:t> el campo de la </a:t>
            </a:r>
            <a:r>
              <a:rPr lang="en-US" sz="1600" dirty="0" err="1" smtClean="0">
                <a:latin typeface="Comic Sans MS" panose="030F0702030302020204" pitchFamily="66" charset="0"/>
              </a:rPr>
              <a:t>señalización</a:t>
            </a:r>
            <a:r>
              <a:rPr lang="en-US" sz="1600" dirty="0" smtClean="0">
                <a:latin typeface="Comic Sans MS" panose="030F0702030302020204" pitchFamily="66" charset="0"/>
              </a:rPr>
              <a:t> de </a:t>
            </a:r>
            <a:r>
              <a:rPr lang="en-US" sz="1600" dirty="0" err="1" smtClean="0">
                <a:latin typeface="Comic Sans MS" panose="030F0702030302020204" pitchFamily="66" charset="0"/>
              </a:rPr>
              <a:t>ácidos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biliares</a:t>
            </a:r>
            <a:r>
              <a:rPr lang="en-US" sz="1600" dirty="0" smtClean="0">
                <a:latin typeface="Comic Sans MS" panose="030F0702030302020204" pitchFamily="66" charset="0"/>
              </a:rPr>
              <a:t> ha </a:t>
            </a:r>
            <a:r>
              <a:rPr lang="en-US" sz="1600" dirty="0" err="1" smtClean="0">
                <a:latin typeface="Comic Sans MS" panose="030F0702030302020204" pitchFamily="66" charset="0"/>
              </a:rPr>
              <a:t>abierto</a:t>
            </a:r>
            <a:r>
              <a:rPr lang="en-US" sz="1600" dirty="0" smtClean="0">
                <a:latin typeface="Comic Sans MS" panose="030F0702030302020204" pitchFamily="66" charset="0"/>
              </a:rPr>
              <a:t> el </a:t>
            </a:r>
            <a:r>
              <a:rPr lang="en-US" sz="1600" dirty="0" err="1" smtClean="0">
                <a:latin typeface="Comic Sans MS" panose="030F0702030302020204" pitchFamily="66" charset="0"/>
              </a:rPr>
              <a:t>concepto</a:t>
            </a:r>
            <a:r>
              <a:rPr lang="en-US" sz="1600" dirty="0" smtClean="0">
                <a:latin typeface="Comic Sans MS" panose="030F0702030302020204" pitchFamily="66" charset="0"/>
              </a:rPr>
              <a:t> de </a:t>
            </a:r>
            <a:r>
              <a:rPr lang="en-US" sz="1600" dirty="0" err="1" smtClean="0">
                <a:latin typeface="Comic Sans MS" panose="030F0702030302020204" pitchFamily="66" charset="0"/>
              </a:rPr>
              <a:t>eje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hígado-intestino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que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es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activo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activo</a:t>
            </a:r>
            <a:r>
              <a:rPr lang="en-US" sz="1600" dirty="0" smtClean="0">
                <a:latin typeface="Comic Sans MS" panose="030F0702030302020204" pitchFamily="66" charset="0"/>
              </a:rPr>
              <a:t> y </a:t>
            </a:r>
            <a:r>
              <a:rPr lang="en-US" sz="1600" dirty="0" err="1" smtClean="0">
                <a:latin typeface="Comic Sans MS" panose="030F0702030302020204" pitchFamily="66" charset="0"/>
              </a:rPr>
              <a:t>altamente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regulado</a:t>
            </a:r>
            <a:r>
              <a:rPr lang="en-US" sz="1600" dirty="0" smtClean="0">
                <a:latin typeface="Comic Sans MS" panose="030F0702030302020204" pitchFamily="66" charset="0"/>
              </a:rPr>
              <a:t>.</a:t>
            </a:r>
            <a:endParaRPr lang="en-US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327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940152" y="5348761"/>
            <a:ext cx="2952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VE" dirty="0" smtClean="0">
                <a:solidFill>
                  <a:schemeClr val="bg1"/>
                </a:solidFill>
              </a:rPr>
              <a:t>Ximena Páez</a:t>
            </a:r>
          </a:p>
          <a:p>
            <a:pPr algn="r"/>
            <a:r>
              <a:rPr lang="es-VE" dirty="0" err="1" smtClean="0">
                <a:solidFill>
                  <a:schemeClr val="bg1"/>
                </a:solidFill>
              </a:rPr>
              <a:t>Lab</a:t>
            </a:r>
            <a:r>
              <a:rPr lang="es-VE" dirty="0" smtClean="0">
                <a:solidFill>
                  <a:schemeClr val="bg1"/>
                </a:solidFill>
              </a:rPr>
              <a:t>. Fisiología de la Conducta </a:t>
            </a:r>
          </a:p>
          <a:p>
            <a:pPr algn="r"/>
            <a:r>
              <a:rPr lang="es-VE" dirty="0" smtClean="0">
                <a:solidFill>
                  <a:schemeClr val="bg1"/>
                </a:solidFill>
              </a:rPr>
              <a:t>Facultad de Medicina ULA</a:t>
            </a:r>
          </a:p>
          <a:p>
            <a:pPr algn="r"/>
            <a:r>
              <a:rPr lang="es-VE" dirty="0" smtClean="0">
                <a:solidFill>
                  <a:schemeClr val="bg1"/>
                </a:solidFill>
              </a:rPr>
              <a:t>2019</a:t>
            </a:r>
            <a:endParaRPr lang="es-VE" dirty="0">
              <a:solidFill>
                <a:schemeClr val="bg1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039602" y="2182505"/>
            <a:ext cx="7104829" cy="249299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>
            <a:solidFill>
              <a:srgbClr val="0047D6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II</a:t>
            </a:r>
          </a:p>
          <a:p>
            <a:pPr algn="ctr"/>
            <a:r>
              <a:rPr lang="es-VE" sz="6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</a:t>
            </a:r>
            <a:r>
              <a:rPr lang="es-VE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Humano</a:t>
            </a:r>
          </a:p>
          <a:p>
            <a:pPr algn="ctr"/>
            <a:r>
              <a:rPr lang="es-V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Relación con enfermedad</a:t>
            </a:r>
          </a:p>
        </p:txBody>
      </p:sp>
    </p:spTree>
    <p:extLst>
      <p:ext uri="{BB962C8B-B14F-4D97-AF65-F5344CB8AC3E}">
        <p14:creationId xmlns:p14="http://schemas.microsoft.com/office/powerpoint/2010/main" val="2555923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lum/>
          </a:blip>
          <a:srcRect l="3574" t="-2379" r="11705" b="7810"/>
          <a:stretch/>
        </p:blipFill>
        <p:spPr>
          <a:xfrm>
            <a:off x="1564831" y="250355"/>
            <a:ext cx="5095401" cy="6357289"/>
          </a:xfrm>
          <a:prstGeom prst="rect">
            <a:avLst/>
          </a:prstGeom>
        </p:spPr>
      </p:pic>
      <p:sp>
        <p:nvSpPr>
          <p:cNvPr id="3" name="4 CuadroTexto"/>
          <p:cNvSpPr txBox="1"/>
          <p:nvPr/>
        </p:nvSpPr>
        <p:spPr>
          <a:xfrm>
            <a:off x="101094" y="871552"/>
            <a:ext cx="1296144" cy="147732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Microbiota y </a:t>
            </a:r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Enf</a:t>
            </a:r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Metabólica</a:t>
            </a:r>
          </a:p>
          <a:p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Hígado graso no alcohólico </a:t>
            </a:r>
          </a:p>
        </p:txBody>
      </p:sp>
      <p:sp>
        <p:nvSpPr>
          <p:cNvPr id="5" name="6 CuadroTexto"/>
          <p:cNvSpPr txBox="1"/>
          <p:nvPr/>
        </p:nvSpPr>
        <p:spPr>
          <a:xfrm>
            <a:off x="132609" y="464804"/>
            <a:ext cx="69281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6" name="2 CuadroTexto"/>
          <p:cNvSpPr txBox="1"/>
          <p:nvPr/>
        </p:nvSpPr>
        <p:spPr>
          <a:xfrm>
            <a:off x="6771235" y="66117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6742243" y="404664"/>
            <a:ext cx="2160240" cy="101566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Comic Sans MS" panose="030F0702030302020204" pitchFamily="66" charset="0"/>
              </a:rPr>
              <a:t>El microbiota GI en el </a:t>
            </a:r>
            <a:r>
              <a:rPr lang="en-US" sz="2000" dirty="0" err="1" smtClean="0">
                <a:latin typeface="Comic Sans MS" panose="030F0702030302020204" pitchFamily="66" charset="0"/>
              </a:rPr>
              <a:t>desarrollo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>
                <a:latin typeface="Comic Sans MS" panose="030F0702030302020204" pitchFamily="66" charset="0"/>
              </a:rPr>
              <a:t>de NAFLD</a:t>
            </a:r>
          </a:p>
        </p:txBody>
      </p:sp>
      <p:sp>
        <p:nvSpPr>
          <p:cNvPr id="2" name="Rectángulo 1"/>
          <p:cNvSpPr/>
          <p:nvPr/>
        </p:nvSpPr>
        <p:spPr>
          <a:xfrm>
            <a:off x="1989266" y="2859748"/>
            <a:ext cx="827673" cy="4260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CuadroTexto 8"/>
          <p:cNvSpPr txBox="1"/>
          <p:nvPr/>
        </p:nvSpPr>
        <p:spPr>
          <a:xfrm>
            <a:off x="1441067" y="2794951"/>
            <a:ext cx="1210588" cy="523220"/>
          </a:xfrm>
          <a:prstGeom prst="rect">
            <a:avLst/>
          </a:prstGeom>
          <a:solidFill>
            <a:srgbClr val="F3D1CD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Almacenam</a:t>
            </a:r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. </a:t>
            </a:r>
          </a:p>
          <a:p>
            <a:pPr algn="ctr"/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 energía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1849336" y="1294160"/>
            <a:ext cx="932866" cy="4786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CuadroTexto 9"/>
          <p:cNvSpPr txBox="1"/>
          <p:nvPr/>
        </p:nvSpPr>
        <p:spPr>
          <a:xfrm>
            <a:off x="1485669" y="1363851"/>
            <a:ext cx="1199367" cy="369332"/>
          </a:xfrm>
          <a:prstGeom prst="rect">
            <a:avLst/>
          </a:prstGeom>
          <a:solidFill>
            <a:srgbClr val="F3D1CD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Obesidad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3001297" y="2855613"/>
            <a:ext cx="1066647" cy="4300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CuadroTexto 10"/>
          <p:cNvSpPr txBox="1"/>
          <p:nvPr/>
        </p:nvSpPr>
        <p:spPr>
          <a:xfrm>
            <a:off x="2846511" y="2917812"/>
            <a:ext cx="1329210" cy="338554"/>
          </a:xfrm>
          <a:prstGeom prst="rect">
            <a:avLst/>
          </a:prstGeom>
          <a:solidFill>
            <a:srgbClr val="00FFCC"/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latin typeface="Comic Sans MS" panose="030F0702030302020204" pitchFamily="66" charset="0"/>
              </a:rPr>
              <a:t>Inflamación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3302014" y="1988840"/>
            <a:ext cx="549906" cy="261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CuadroTexto 11"/>
          <p:cNvSpPr txBox="1"/>
          <p:nvPr/>
        </p:nvSpPr>
        <p:spPr>
          <a:xfrm>
            <a:off x="3347864" y="1988840"/>
            <a:ext cx="5020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LPS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cxnSp>
        <p:nvCxnSpPr>
          <p:cNvPr id="21" name="Conector recto de flecha 20"/>
          <p:cNvCxnSpPr/>
          <p:nvPr/>
        </p:nvCxnSpPr>
        <p:spPr>
          <a:xfrm flipV="1">
            <a:off x="3347864" y="1916832"/>
            <a:ext cx="0" cy="43204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ángulo 22"/>
          <p:cNvSpPr/>
          <p:nvPr/>
        </p:nvSpPr>
        <p:spPr>
          <a:xfrm>
            <a:off x="3135601" y="1420327"/>
            <a:ext cx="572303" cy="27790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4" name="Elipse 23"/>
          <p:cNvSpPr/>
          <p:nvPr/>
        </p:nvSpPr>
        <p:spPr>
          <a:xfrm>
            <a:off x="3722331" y="4807742"/>
            <a:ext cx="1654485" cy="38349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5" name="CuadroTexto 24"/>
          <p:cNvSpPr txBox="1"/>
          <p:nvPr/>
        </p:nvSpPr>
        <p:spPr>
          <a:xfrm>
            <a:off x="3740034" y="4823975"/>
            <a:ext cx="1688283" cy="40011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DISBIOSIS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6" name="Rectángulo 25"/>
          <p:cNvSpPr/>
          <p:nvPr/>
        </p:nvSpPr>
        <p:spPr>
          <a:xfrm>
            <a:off x="3849925" y="1124744"/>
            <a:ext cx="733301" cy="34912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7" name="Rectángulo 26"/>
          <p:cNvSpPr/>
          <p:nvPr/>
        </p:nvSpPr>
        <p:spPr>
          <a:xfrm>
            <a:off x="4686820" y="908720"/>
            <a:ext cx="835353" cy="3854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8" name="Rectángulo 27"/>
          <p:cNvSpPr/>
          <p:nvPr/>
        </p:nvSpPr>
        <p:spPr>
          <a:xfrm>
            <a:off x="4251437" y="2816350"/>
            <a:ext cx="1483416" cy="469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CuadroTexto 13"/>
          <p:cNvSpPr txBox="1"/>
          <p:nvPr/>
        </p:nvSpPr>
        <p:spPr>
          <a:xfrm>
            <a:off x="4315077" y="2626593"/>
            <a:ext cx="1350050" cy="738664"/>
          </a:xfrm>
          <a:prstGeom prst="rect">
            <a:avLst/>
          </a:prstGeom>
          <a:solidFill>
            <a:srgbClr val="00E6AA"/>
          </a:solidFill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Disregulación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homeostasis </a:t>
            </a:r>
          </a:p>
          <a:p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ac</a:t>
            </a:r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. biliares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9" name="Rectángulo 28"/>
          <p:cNvSpPr/>
          <p:nvPr/>
        </p:nvSpPr>
        <p:spPr>
          <a:xfrm>
            <a:off x="5376816" y="404664"/>
            <a:ext cx="779360" cy="42947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0" name="CuadroTexto 29"/>
          <p:cNvSpPr txBox="1"/>
          <p:nvPr/>
        </p:nvSpPr>
        <p:spPr>
          <a:xfrm>
            <a:off x="5114126" y="128437"/>
            <a:ext cx="1175322" cy="523220"/>
          </a:xfrm>
          <a:prstGeom prst="rect">
            <a:avLst/>
          </a:prstGeom>
          <a:solidFill>
            <a:srgbClr val="79FF7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Deficiencia </a:t>
            </a:r>
          </a:p>
          <a:p>
            <a:pPr algn="ctr"/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colina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2" name="Rectángulo 31"/>
          <p:cNvSpPr/>
          <p:nvPr/>
        </p:nvSpPr>
        <p:spPr>
          <a:xfrm>
            <a:off x="5885408" y="2855613"/>
            <a:ext cx="1134864" cy="4300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3" name="Flecha curvada hacia la izquierda 32"/>
          <p:cNvSpPr/>
          <p:nvPr/>
        </p:nvSpPr>
        <p:spPr>
          <a:xfrm>
            <a:off x="7084667" y="3051015"/>
            <a:ext cx="427540" cy="852537"/>
          </a:xfrm>
          <a:prstGeom prst="curvedLef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schemeClr val="tx1"/>
              </a:solidFill>
            </a:endParaRPr>
          </a:p>
        </p:txBody>
      </p:sp>
      <p:sp>
        <p:nvSpPr>
          <p:cNvPr id="34" name="CuadroTexto 33"/>
          <p:cNvSpPr txBox="1"/>
          <p:nvPr/>
        </p:nvSpPr>
        <p:spPr>
          <a:xfrm>
            <a:off x="6602808" y="3788767"/>
            <a:ext cx="11320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Conversión </a:t>
            </a:r>
          </a:p>
          <a:p>
            <a:pPr algn="ctr"/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TMAO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6" name="Elipse 35"/>
          <p:cNvSpPr/>
          <p:nvPr/>
        </p:nvSpPr>
        <p:spPr>
          <a:xfrm>
            <a:off x="3441956" y="341944"/>
            <a:ext cx="1080120" cy="58091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5" name="CuadroTexto 34"/>
          <p:cNvSpPr txBox="1"/>
          <p:nvPr/>
        </p:nvSpPr>
        <p:spPr>
          <a:xfrm>
            <a:off x="3463773" y="444397"/>
            <a:ext cx="1058303" cy="40011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NAFLD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3917091" y="1010268"/>
            <a:ext cx="918841" cy="523220"/>
          </a:xfrm>
          <a:prstGeom prst="rect">
            <a:avLst/>
          </a:prstGeom>
          <a:solidFill>
            <a:srgbClr val="00E6AA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Sínt</a:t>
            </a:r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. </a:t>
            </a:r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ac</a:t>
            </a:r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. </a:t>
            </a:r>
          </a:p>
          <a:p>
            <a:pPr algn="ctr"/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grasos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4905608" y="763055"/>
            <a:ext cx="1064715" cy="523220"/>
          </a:xfrm>
          <a:prstGeom prst="rect">
            <a:avLst/>
          </a:prstGeom>
          <a:solidFill>
            <a:srgbClr val="00E6AA"/>
          </a:solidFill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Oxidación </a:t>
            </a:r>
          </a:p>
          <a:p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ac</a:t>
            </a:r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. grasos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1" name="CuadroTexto 30"/>
          <p:cNvSpPr txBox="1"/>
          <p:nvPr/>
        </p:nvSpPr>
        <p:spPr>
          <a:xfrm>
            <a:off x="5695349" y="2774918"/>
            <a:ext cx="1473480" cy="523220"/>
          </a:xfrm>
          <a:prstGeom prst="rect">
            <a:avLst/>
          </a:prstGeom>
          <a:solidFill>
            <a:srgbClr val="79FF79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Eje metabólico </a:t>
            </a:r>
          </a:p>
          <a:p>
            <a:pPr algn="ctr"/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colina-TMA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2771800" y="1186122"/>
            <a:ext cx="1047082" cy="523220"/>
          </a:xfrm>
          <a:prstGeom prst="rect">
            <a:avLst/>
          </a:prstGeom>
          <a:solidFill>
            <a:srgbClr val="00FF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err="1" smtClean="0">
                <a:latin typeface="Comic Sans MS" panose="030F0702030302020204" pitchFamily="66" charset="0"/>
              </a:rPr>
              <a:t>Resist</a:t>
            </a:r>
            <a:r>
              <a:rPr lang="es-VE" sz="1400" b="1" dirty="0" smtClean="0">
                <a:latin typeface="Comic Sans MS" panose="030F0702030302020204" pitchFamily="66" charset="0"/>
              </a:rPr>
              <a:t>. a </a:t>
            </a:r>
          </a:p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Insulina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37" name="Rectángulo 36"/>
          <p:cNvSpPr/>
          <p:nvPr/>
        </p:nvSpPr>
        <p:spPr>
          <a:xfrm>
            <a:off x="3511116" y="5313157"/>
            <a:ext cx="1632274" cy="11189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7" name="Rectángulo 6"/>
          <p:cNvSpPr/>
          <p:nvPr/>
        </p:nvSpPr>
        <p:spPr>
          <a:xfrm>
            <a:off x="56118" y="6118632"/>
            <a:ext cx="336943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X. He, G </a:t>
            </a:r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Ji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W. </a:t>
            </a:r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Jia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H. Li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Gut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Microbiota and Nonalcoholic Fatty Liver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Disease: Insights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Mechanism and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Application 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Metabolomics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J. Mol. Sci. 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2016,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17,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300</a:t>
            </a:r>
            <a:endParaRPr lang="es-VE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CuadroTexto 37"/>
          <p:cNvSpPr txBox="1"/>
          <p:nvPr/>
        </p:nvSpPr>
        <p:spPr>
          <a:xfrm>
            <a:off x="3470525" y="5862464"/>
            <a:ext cx="1491114" cy="73866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Pre/probióticos</a:t>
            </a:r>
          </a:p>
          <a:p>
            <a:pPr algn="ctr"/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Simbióticos</a:t>
            </a:r>
          </a:p>
          <a:p>
            <a:pPr algn="ctr"/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Antibióticos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9" name="Rectángulo 38"/>
          <p:cNvSpPr/>
          <p:nvPr/>
        </p:nvSpPr>
        <p:spPr>
          <a:xfrm>
            <a:off x="5823851" y="5499535"/>
            <a:ext cx="27473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Comic Sans MS" panose="030F0702030302020204" pitchFamily="66" charset="0"/>
              </a:rPr>
              <a:t>NAFLD: </a:t>
            </a:r>
            <a:r>
              <a:rPr lang="en-US" sz="1200" dirty="0" err="1" smtClean="0">
                <a:latin typeface="Comic Sans MS" panose="030F0702030302020204" pitchFamily="66" charset="0"/>
              </a:rPr>
              <a:t>hígado</a:t>
            </a:r>
            <a:r>
              <a:rPr lang="en-US" sz="1200" dirty="0" smtClean="0">
                <a:latin typeface="Comic Sans MS" panose="030F0702030302020204" pitchFamily="66" charset="0"/>
              </a:rPr>
              <a:t> </a:t>
            </a:r>
            <a:r>
              <a:rPr lang="en-US" sz="1200" dirty="0" err="1" smtClean="0">
                <a:latin typeface="Comic Sans MS" panose="030F0702030302020204" pitchFamily="66" charset="0"/>
              </a:rPr>
              <a:t>graso</a:t>
            </a:r>
            <a:r>
              <a:rPr lang="en-US" sz="1200" dirty="0" smtClean="0">
                <a:latin typeface="Comic Sans MS" panose="030F0702030302020204" pitchFamily="66" charset="0"/>
              </a:rPr>
              <a:t> no </a:t>
            </a:r>
            <a:r>
              <a:rPr lang="en-US" sz="1200" dirty="0" err="1" smtClean="0">
                <a:latin typeface="Comic Sans MS" panose="030F0702030302020204" pitchFamily="66" charset="0"/>
              </a:rPr>
              <a:t>alcohólico</a:t>
            </a:r>
            <a:r>
              <a:rPr lang="en-US" sz="1200" dirty="0" smtClean="0">
                <a:latin typeface="Comic Sans MS" panose="030F0702030302020204" pitchFamily="66" charset="0"/>
              </a:rPr>
              <a:t>; </a:t>
            </a:r>
          </a:p>
          <a:p>
            <a:r>
              <a:rPr lang="es-VE" sz="1200" b="1" dirty="0" smtClean="0">
                <a:latin typeface="Comic Sans MS" panose="030F0702030302020204" pitchFamily="66" charset="0"/>
              </a:rPr>
              <a:t>TMA</a:t>
            </a:r>
            <a:r>
              <a:rPr lang="es-VE" sz="1200" b="1" dirty="0">
                <a:latin typeface="Comic Sans MS" panose="030F0702030302020204" pitchFamily="66" charset="0"/>
              </a:rPr>
              <a:t>: </a:t>
            </a:r>
            <a:r>
              <a:rPr lang="es-VE" sz="1200" dirty="0" err="1" smtClean="0">
                <a:latin typeface="Comic Sans MS" panose="030F0702030302020204" pitchFamily="66" charset="0"/>
              </a:rPr>
              <a:t>trimetilamina</a:t>
            </a:r>
            <a:r>
              <a:rPr lang="es-VE" sz="1200" dirty="0" smtClean="0">
                <a:latin typeface="Comic Sans MS" panose="030F0702030302020204" pitchFamily="66" charset="0"/>
              </a:rPr>
              <a:t>;</a:t>
            </a:r>
            <a:endParaRPr lang="es-VE" sz="1200" dirty="0">
              <a:latin typeface="Comic Sans MS" panose="030F0702030302020204" pitchFamily="66" charset="0"/>
            </a:endParaRPr>
          </a:p>
          <a:p>
            <a:r>
              <a:rPr lang="es-VE" sz="1200" b="1" dirty="0">
                <a:latin typeface="Comic Sans MS" panose="030F0702030302020204" pitchFamily="66" charset="0"/>
              </a:rPr>
              <a:t>TMAO: </a:t>
            </a:r>
            <a:r>
              <a:rPr lang="es-VE" sz="1200" dirty="0" err="1" smtClean="0">
                <a:latin typeface="Comic Sans MS" panose="030F0702030302020204" pitchFamily="66" charset="0"/>
              </a:rPr>
              <a:t>trimetilamina</a:t>
            </a:r>
            <a:r>
              <a:rPr lang="es-VE" sz="1200" dirty="0" smtClean="0">
                <a:latin typeface="Comic Sans MS" panose="030F0702030302020204" pitchFamily="66" charset="0"/>
              </a:rPr>
              <a:t>-</a:t>
            </a:r>
            <a:r>
              <a:rPr lang="es-VE" sz="1200" i="1" dirty="0" smtClean="0">
                <a:latin typeface="Comic Sans MS" panose="030F0702030302020204" pitchFamily="66" charset="0"/>
              </a:rPr>
              <a:t>N</a:t>
            </a:r>
            <a:r>
              <a:rPr lang="es-VE" sz="1200" dirty="0" smtClean="0">
                <a:latin typeface="Comic Sans MS" panose="030F0702030302020204" pitchFamily="66" charset="0"/>
              </a:rPr>
              <a:t>-oxide</a:t>
            </a:r>
            <a:endParaRPr lang="es-VE" sz="1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5352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/>
      <p:bldP spid="25" grpId="0"/>
      <p:bldP spid="14" grpId="0" animBg="1"/>
      <p:bldP spid="30" grpId="0" animBg="1"/>
      <p:bldP spid="35" grpId="0"/>
      <p:bldP spid="15" grpId="0" animBg="1"/>
      <p:bldP spid="16" grpId="0" animBg="1"/>
      <p:bldP spid="31" grpId="0" animBg="1"/>
      <p:bldP spid="13" grpId="0" animBg="1"/>
      <p:bldP spid="37" grpId="0" animBg="1"/>
      <p:bldP spid="38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600947" y="679981"/>
            <a:ext cx="3942105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Hígado graso no alcohólico</a:t>
            </a:r>
            <a:endParaRPr lang="es-VE" sz="24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51520" y="188640"/>
            <a:ext cx="782587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8" name="4 CuadroTexto"/>
          <p:cNvSpPr txBox="1"/>
          <p:nvPr/>
        </p:nvSpPr>
        <p:spPr>
          <a:xfrm>
            <a:off x="219001" y="689581"/>
            <a:ext cx="1518220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Microbiota y </a:t>
            </a:r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Enf</a:t>
            </a:r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Metabólica </a:t>
            </a:r>
          </a:p>
        </p:txBody>
      </p:sp>
      <p:sp>
        <p:nvSpPr>
          <p:cNvPr id="2" name="Rectángulo 1"/>
          <p:cNvSpPr/>
          <p:nvPr/>
        </p:nvSpPr>
        <p:spPr>
          <a:xfrm>
            <a:off x="1403648" y="1331536"/>
            <a:ext cx="6624736" cy="4493538"/>
          </a:xfrm>
          <a:prstGeom prst="rect">
            <a:avLst/>
          </a:prstGeom>
          <a:solidFill>
            <a:srgbClr val="FFF2E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La </a:t>
            </a:r>
            <a:r>
              <a:rPr lang="en-US" dirty="0" err="1">
                <a:latin typeface="Comic Sans MS" panose="030F0702030302020204" pitchFamily="66" charset="0"/>
              </a:rPr>
              <a:t>p</a:t>
            </a:r>
            <a:r>
              <a:rPr lang="en-US" dirty="0" err="1" smtClean="0">
                <a:latin typeface="Comic Sans MS" panose="030F0702030302020204" pitchFamily="66" charset="0"/>
              </a:rPr>
              <a:t>atofisiología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es</a:t>
            </a:r>
            <a:r>
              <a:rPr lang="en-US" dirty="0" smtClean="0">
                <a:latin typeface="Comic Sans MS" panose="030F0702030302020204" pitchFamily="66" charset="0"/>
              </a:rPr>
              <a:t> multifactorial con </a:t>
            </a:r>
            <a:r>
              <a:rPr lang="en-US" dirty="0" err="1" smtClean="0">
                <a:latin typeface="Comic Sans MS" panose="030F0702030302020204" pitchFamily="66" charset="0"/>
              </a:rPr>
              <a:t>fuerte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contribución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genética</a:t>
            </a:r>
            <a:r>
              <a:rPr lang="en-US" dirty="0" smtClean="0">
                <a:latin typeface="Comic Sans MS" panose="030F0702030302020204" pitchFamily="66" charset="0"/>
              </a:rPr>
              <a:t>  y </a:t>
            </a:r>
            <a:r>
              <a:rPr lang="en-US" dirty="0" err="1" smtClean="0">
                <a:latin typeface="Comic Sans MS" panose="030F0702030302020204" pitchFamily="66" charset="0"/>
              </a:rPr>
              <a:t>ambiental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  <a:p>
            <a:endParaRPr lang="en-US" sz="800" dirty="0" smtClean="0">
              <a:latin typeface="Comic Sans MS" panose="030F0702030302020204" pitchFamily="66" charset="0"/>
            </a:endParaRPr>
          </a:p>
          <a:p>
            <a:r>
              <a:rPr lang="en-US" dirty="0" err="1" smtClean="0">
                <a:latin typeface="Comic Sans MS" panose="030F0702030302020204" pitchFamily="66" charset="0"/>
              </a:rPr>
              <a:t>Evidencia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reciente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demuestra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disbiosisis</a:t>
            </a:r>
            <a:r>
              <a:rPr lang="en-US" dirty="0" smtClean="0">
                <a:latin typeface="Comic Sans MS" panose="030F0702030302020204" pitchFamily="66" charset="0"/>
              </a:rPr>
              <a:t> microbiota intestinal </a:t>
            </a:r>
            <a:r>
              <a:rPr lang="en-US" dirty="0" err="1" smtClean="0">
                <a:latin typeface="Comic Sans MS" panose="030F0702030302020204" pitchFamily="66" charset="0"/>
              </a:rPr>
              <a:t>puede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resultar</a:t>
            </a:r>
            <a:r>
              <a:rPr lang="en-US" dirty="0" smtClean="0">
                <a:latin typeface="Comic Sans MS" panose="030F0702030302020204" pitchFamily="66" charset="0"/>
              </a:rPr>
              <a:t> en  el </a:t>
            </a:r>
            <a:r>
              <a:rPr lang="en-US" dirty="0" err="1" smtClean="0">
                <a:latin typeface="Comic Sans MS" panose="030F0702030302020204" pitchFamily="66" charset="0"/>
              </a:rPr>
              <a:t>desarrollo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enfermedad</a:t>
            </a:r>
            <a:r>
              <a:rPr lang="en-US" dirty="0" smtClean="0">
                <a:latin typeface="Comic Sans MS" panose="030F0702030302020204" pitchFamily="66" charset="0"/>
              </a:rPr>
              <a:t> hepatica </a:t>
            </a:r>
            <a:r>
              <a:rPr lang="en-US" dirty="0" err="1" smtClean="0">
                <a:latin typeface="Comic Sans MS" panose="030F0702030302020204" pitchFamily="66" charset="0"/>
              </a:rPr>
              <a:t>grasa</a:t>
            </a:r>
            <a:r>
              <a:rPr lang="en-US" dirty="0" smtClean="0">
                <a:latin typeface="Comic Sans MS" panose="030F0702030302020204" pitchFamily="66" charset="0"/>
              </a:rPr>
              <a:t> no </a:t>
            </a:r>
            <a:r>
              <a:rPr lang="en-US" dirty="0" err="1" smtClean="0">
                <a:latin typeface="Comic Sans MS" panose="030F0702030302020204" pitchFamily="66" charset="0"/>
              </a:rPr>
              <a:t>alcohólica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relacionada</a:t>
            </a:r>
            <a:r>
              <a:rPr lang="en-US" dirty="0" smtClean="0">
                <a:latin typeface="Comic Sans MS" panose="030F0702030302020204" pitchFamily="66" charset="0"/>
              </a:rPr>
              <a:t> a </a:t>
            </a:r>
            <a:r>
              <a:rPr lang="en-US" dirty="0" err="1" smtClean="0">
                <a:latin typeface="Comic Sans MS" panose="030F0702030302020204" pitchFamily="66" charset="0"/>
              </a:rPr>
              <a:t>obesidad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latin typeface="Comic Sans MS" panose="030F0702030302020204" pitchFamily="66" charset="0"/>
              </a:rPr>
              <a:t>(</a:t>
            </a:r>
            <a:r>
              <a:rPr lang="en-US" b="1" dirty="0">
                <a:latin typeface="Comic Sans MS" panose="030F0702030302020204" pitchFamily="66" charset="0"/>
              </a:rPr>
              <a:t>NAFLD</a:t>
            </a:r>
            <a:r>
              <a:rPr lang="en-US" dirty="0">
                <a:latin typeface="Comic Sans MS" panose="030F0702030302020204" pitchFamily="66" charset="0"/>
              </a:rPr>
              <a:t>), </a:t>
            </a:r>
            <a:r>
              <a:rPr lang="en-US" dirty="0" smtClean="0">
                <a:latin typeface="Comic Sans MS" panose="030F0702030302020204" pitchFamily="66" charset="0"/>
              </a:rPr>
              <a:t>y los </a:t>
            </a:r>
            <a:r>
              <a:rPr lang="en-US" dirty="0" err="1" smtClean="0">
                <a:latin typeface="Comic Sans MS" panose="030F0702030302020204" pitchFamily="66" charset="0"/>
              </a:rPr>
              <a:t>pacientes</a:t>
            </a:r>
            <a:r>
              <a:rPr lang="en-US" dirty="0" smtClean="0">
                <a:latin typeface="Comic Sans MS" panose="030F0702030302020204" pitchFamily="66" charset="0"/>
              </a:rPr>
              <a:t> con NADLD </a:t>
            </a:r>
            <a:r>
              <a:rPr lang="en-US" dirty="0" err="1" smtClean="0">
                <a:latin typeface="Comic Sans MS" panose="030F0702030302020204" pitchFamily="66" charset="0"/>
              </a:rPr>
              <a:t>tiene</a:t>
            </a:r>
            <a:r>
              <a:rPr lang="en-US" dirty="0" smtClean="0">
                <a:latin typeface="Comic Sans MS" panose="030F0702030302020204" pitchFamily="66" charset="0"/>
              </a:rPr>
              <a:t> sobrecrecimiento </a:t>
            </a:r>
            <a:r>
              <a:rPr lang="en-US" dirty="0" err="1" smtClean="0">
                <a:latin typeface="Comic Sans MS" panose="030F0702030302020204" pitchFamily="66" charset="0"/>
              </a:rPr>
              <a:t>bacteriano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</a:rPr>
              <a:t>aumento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permeabilidad</a:t>
            </a:r>
            <a:r>
              <a:rPr lang="en-US" dirty="0" smtClean="0">
                <a:latin typeface="Comic Sans MS" panose="030F0702030302020204" pitchFamily="66" charset="0"/>
              </a:rPr>
              <a:t> intestinal.</a:t>
            </a:r>
          </a:p>
          <a:p>
            <a:r>
              <a:rPr lang="en-US" sz="800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En los </a:t>
            </a:r>
            <a:r>
              <a:rPr lang="en-US" dirty="0" err="1" smtClean="0">
                <a:latin typeface="Comic Sans MS" panose="030F0702030302020204" pitchFamily="66" charset="0"/>
              </a:rPr>
              <a:t>años</a:t>
            </a:r>
            <a:r>
              <a:rPr lang="en-US" dirty="0" smtClean="0">
                <a:latin typeface="Comic Sans MS" panose="030F0702030302020204" pitchFamily="66" charset="0"/>
              </a:rPr>
              <a:t> 80 se </a:t>
            </a:r>
            <a:r>
              <a:rPr lang="en-US" dirty="0" err="1" smtClean="0">
                <a:latin typeface="Comic Sans MS" panose="030F0702030302020204" pitchFamily="66" charset="0"/>
              </a:rPr>
              <a:t>observó</a:t>
            </a:r>
            <a:r>
              <a:rPr lang="en-US" dirty="0" smtClean="0">
                <a:latin typeface="Comic Sans MS" panose="030F0702030302020204" pitchFamily="66" charset="0"/>
              </a:rPr>
              <a:t> en humanos </a:t>
            </a:r>
            <a:r>
              <a:rPr lang="en-US" dirty="0" err="1" smtClean="0">
                <a:latin typeface="Comic Sans MS" panose="030F0702030302020204" pitchFamily="66" charset="0"/>
              </a:rPr>
              <a:t>desarrollo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esteatohepatitis</a:t>
            </a:r>
            <a:r>
              <a:rPr lang="en-US" dirty="0" smtClean="0">
                <a:latin typeface="Comic Sans MS" panose="030F0702030302020204" pitchFamily="66" charset="0"/>
              </a:rPr>
              <a:t> no </a:t>
            </a:r>
            <a:r>
              <a:rPr lang="en-US" dirty="0" err="1" smtClean="0">
                <a:latin typeface="Comic Sans MS" panose="030F0702030302020204" pitchFamily="66" charset="0"/>
              </a:rPr>
              <a:t>alcoholica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>
                <a:latin typeface="Comic Sans MS" panose="030F0702030302020204" pitchFamily="66" charset="0"/>
              </a:rPr>
              <a:t>(</a:t>
            </a:r>
            <a:r>
              <a:rPr lang="en-US" b="1" dirty="0">
                <a:latin typeface="Comic Sans MS" panose="030F0702030302020204" pitchFamily="66" charset="0"/>
              </a:rPr>
              <a:t>NASH</a:t>
            </a:r>
            <a:r>
              <a:rPr lang="en-US" dirty="0">
                <a:latin typeface="Comic Sans MS" panose="030F0702030302020204" pitchFamily="66" charset="0"/>
              </a:rPr>
              <a:t>) </a:t>
            </a:r>
            <a:r>
              <a:rPr lang="en-US" dirty="0" smtClean="0">
                <a:latin typeface="Comic Sans MS" panose="030F0702030302020204" pitchFamily="66" charset="0"/>
              </a:rPr>
              <a:t>y sobrecrecimiento </a:t>
            </a:r>
            <a:r>
              <a:rPr lang="en-US" dirty="0" err="1" smtClean="0">
                <a:latin typeface="Comic Sans MS" panose="030F0702030302020204" pitchFamily="66" charset="0"/>
              </a:rPr>
              <a:t>bacteriano</a:t>
            </a:r>
            <a:r>
              <a:rPr lang="en-US" dirty="0" smtClean="0">
                <a:latin typeface="Comic Sans MS" panose="030F0702030302020204" pitchFamily="66" charset="0"/>
              </a:rPr>
              <a:t> en </a:t>
            </a:r>
            <a:r>
              <a:rPr lang="en-US" dirty="0" err="1" smtClean="0">
                <a:latin typeface="Comic Sans MS" panose="030F0702030302020204" pitchFamily="66" charset="0"/>
              </a:rPr>
              <a:t>intestino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después</a:t>
            </a:r>
            <a:r>
              <a:rPr lang="en-US" dirty="0" smtClean="0">
                <a:latin typeface="Comic Sans MS" panose="030F0702030302020204" pitchFamily="66" charset="0"/>
              </a:rPr>
              <a:t> de bypass intestinal y regression de la </a:t>
            </a:r>
            <a:r>
              <a:rPr lang="en-US" dirty="0" err="1" smtClean="0">
                <a:latin typeface="Comic Sans MS" panose="030F0702030302020204" pitchFamily="66" charset="0"/>
              </a:rPr>
              <a:t>esteatosisi</a:t>
            </a:r>
            <a:r>
              <a:rPr lang="en-US" dirty="0" smtClean="0">
                <a:latin typeface="Comic Sans MS" panose="030F0702030302020204" pitchFamily="66" charset="0"/>
              </a:rPr>
              <a:t> hepatica </a:t>
            </a:r>
            <a:r>
              <a:rPr lang="en-US" dirty="0" err="1" smtClean="0">
                <a:latin typeface="Comic Sans MS" panose="030F0702030302020204" pitchFamily="66" charset="0"/>
              </a:rPr>
              <a:t>después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tratamiento</a:t>
            </a:r>
            <a:r>
              <a:rPr lang="en-US" dirty="0" smtClean="0">
                <a:latin typeface="Comic Sans MS" panose="030F0702030302020204" pitchFamily="66" charset="0"/>
              </a:rPr>
              <a:t> con </a:t>
            </a:r>
            <a:r>
              <a:rPr lang="en-US" dirty="0" err="1" smtClean="0">
                <a:latin typeface="Comic Sans MS" panose="030F0702030302020204" pitchFamily="66" charset="0"/>
              </a:rPr>
              <a:t>metronidazol</a:t>
            </a:r>
            <a:r>
              <a:rPr lang="en-US" dirty="0" smtClean="0"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latin typeface="Comic Sans MS" panose="030F0702030302020204" pitchFamily="66" charset="0"/>
              </a:rPr>
              <a:t>sugiriendo</a:t>
            </a:r>
            <a:r>
              <a:rPr lang="en-US" dirty="0" smtClean="0">
                <a:latin typeface="Comic Sans MS" panose="030F0702030302020204" pitchFamily="66" charset="0"/>
              </a:rPr>
              <a:t> un </a:t>
            </a:r>
            <a:r>
              <a:rPr lang="en-US" dirty="0" err="1" smtClean="0">
                <a:latin typeface="Comic Sans MS" panose="030F0702030302020204" pitchFamily="66" charset="0"/>
              </a:rPr>
              <a:t>posible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rol</a:t>
            </a:r>
            <a:r>
              <a:rPr lang="en-US" dirty="0" smtClean="0">
                <a:latin typeface="Comic Sans MS" panose="030F0702030302020204" pitchFamily="66" charset="0"/>
              </a:rPr>
              <a:t> de microbiota intestinal en NAFLD.</a:t>
            </a:r>
            <a:endParaRPr lang="en-US" sz="1400" dirty="0">
              <a:latin typeface="Comic Sans MS" panose="030F0702030302020204" pitchFamily="66" charset="0"/>
            </a:endParaRPr>
          </a:p>
          <a:p>
            <a:endParaRPr lang="en-US" sz="800" dirty="0" smtClean="0">
              <a:latin typeface="Comic Sans MS" panose="030F0702030302020204" pitchFamily="66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1317039" y="5852308"/>
            <a:ext cx="6390653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sz="1000" kern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JR. </a:t>
            </a:r>
            <a:r>
              <a:rPr lang="en-US" sz="1000" kern="1800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Marchesi</a:t>
            </a:r>
            <a:r>
              <a:rPr lang="en-US" sz="1000" kern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00" i="1" kern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000" i="1" kern="1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Gut Microbiota and</a:t>
            </a:r>
            <a:r>
              <a:rPr lang="en-US" sz="1000" kern="1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Host </a:t>
            </a:r>
            <a:r>
              <a:rPr lang="en-US" sz="1000" kern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Health. </a:t>
            </a:r>
            <a:r>
              <a:rPr lang="en-US" sz="10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 </a:t>
            </a:r>
            <a:r>
              <a:rPr lang="en-US" sz="1000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dentro</a:t>
            </a:r>
            <a:r>
              <a:rPr lang="en-US" sz="10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dela</a:t>
            </a:r>
            <a:r>
              <a:rPr lang="en-US" sz="10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circulación</a:t>
            </a:r>
            <a:r>
              <a:rPr lang="en-US" sz="10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portal Clinical Frontier</a:t>
            </a:r>
            <a:r>
              <a:rPr lang="es-VE" sz="10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n-US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en-US" sz="1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2016;</a:t>
            </a:r>
            <a:r>
              <a:rPr lang="en-US" sz="10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65:330-339</a:t>
            </a:r>
            <a:endParaRPr lang="es-VE" sz="10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7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9267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600947" y="499952"/>
            <a:ext cx="3942105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Hígado graso no alcohólico</a:t>
            </a:r>
            <a:endParaRPr lang="es-VE" sz="24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51520" y="188640"/>
            <a:ext cx="782587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8" name="4 CuadroTexto"/>
          <p:cNvSpPr txBox="1"/>
          <p:nvPr/>
        </p:nvSpPr>
        <p:spPr>
          <a:xfrm>
            <a:off x="219001" y="689581"/>
            <a:ext cx="1518220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Microbiota y </a:t>
            </a:r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Enf</a:t>
            </a:r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Metabólica </a:t>
            </a:r>
          </a:p>
        </p:txBody>
      </p:sp>
      <p:sp>
        <p:nvSpPr>
          <p:cNvPr id="2" name="Rectángulo 1"/>
          <p:cNvSpPr/>
          <p:nvPr/>
        </p:nvSpPr>
        <p:spPr>
          <a:xfrm>
            <a:off x="1799692" y="1289824"/>
            <a:ext cx="5544616" cy="4185761"/>
          </a:xfrm>
          <a:prstGeom prst="rect">
            <a:avLst/>
          </a:prstGeom>
          <a:solidFill>
            <a:srgbClr val="FFF2E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n-US" sz="800" dirty="0" smtClean="0">
              <a:latin typeface="Comic Sans MS" panose="030F0702030302020204" pitchFamily="66" charset="0"/>
            </a:endParaRPr>
          </a:p>
          <a:p>
            <a:r>
              <a:rPr lang="en-US" sz="1400" dirty="0" smtClean="0">
                <a:latin typeface="Comic Sans MS" panose="030F0702030302020204" pitchFamily="66" charset="0"/>
              </a:rPr>
              <a:t>Disruption </a:t>
            </a:r>
            <a:r>
              <a:rPr lang="en-US" sz="1400" dirty="0">
                <a:latin typeface="Comic Sans MS" panose="030F0702030302020204" pitchFamily="66" charset="0"/>
              </a:rPr>
              <a:t>of the murine </a:t>
            </a:r>
            <a:r>
              <a:rPr lang="en-US" sz="1400" dirty="0" err="1" smtClean="0">
                <a:latin typeface="Comic Sans MS" panose="030F0702030302020204" pitchFamily="66" charset="0"/>
              </a:rPr>
              <a:t>inflamasomes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está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asociado</a:t>
            </a:r>
            <a:r>
              <a:rPr lang="en-US" sz="1400" dirty="0" smtClean="0">
                <a:latin typeface="Comic Sans MS" panose="030F0702030302020204" pitchFamily="66" charset="0"/>
              </a:rPr>
              <a:t> con </a:t>
            </a:r>
            <a:r>
              <a:rPr lang="en-US" sz="1400" dirty="0" err="1" smtClean="0">
                <a:latin typeface="Comic Sans MS" panose="030F0702030302020204" pitchFamily="66" charset="0"/>
              </a:rPr>
              <a:t>aumento</a:t>
            </a:r>
            <a:r>
              <a:rPr lang="en-US" sz="1400" dirty="0" smtClean="0">
                <a:latin typeface="Comic Sans MS" panose="030F0702030302020204" pitchFamily="66" charset="0"/>
              </a:rPr>
              <a:t> de </a:t>
            </a:r>
            <a:r>
              <a:rPr lang="en-US" sz="1400" dirty="0" err="1" smtClean="0">
                <a:latin typeface="Comic Sans MS" panose="030F0702030302020204" pitchFamily="66" charset="0"/>
              </a:rPr>
              <a:t>Bacteroidetes</a:t>
            </a:r>
            <a:r>
              <a:rPr lang="en-US" sz="1400" dirty="0" smtClean="0">
                <a:latin typeface="Comic Sans MS" panose="030F0702030302020204" pitchFamily="66" charset="0"/>
              </a:rPr>
              <a:t> y </a:t>
            </a:r>
            <a:r>
              <a:rPr lang="en-US" sz="1400" dirty="0" err="1" smtClean="0">
                <a:latin typeface="Comic Sans MS" panose="030F0702030302020204" pitchFamily="66" charset="0"/>
              </a:rPr>
              <a:t>reducción</a:t>
            </a:r>
            <a:r>
              <a:rPr lang="en-US" sz="1400" dirty="0" smtClean="0">
                <a:latin typeface="Comic Sans MS" panose="030F0702030302020204" pitchFamily="66" charset="0"/>
              </a:rPr>
              <a:t> de </a:t>
            </a:r>
            <a:r>
              <a:rPr lang="en-US" sz="1400" dirty="0" err="1" smtClean="0">
                <a:latin typeface="Comic Sans MS" panose="030F0702030302020204" pitchFamily="66" charset="0"/>
              </a:rPr>
              <a:t>Firmicutes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que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resulta</a:t>
            </a:r>
            <a:r>
              <a:rPr lang="en-US" sz="1400" dirty="0" smtClean="0">
                <a:latin typeface="Comic Sans MS" panose="030F0702030302020204" pitchFamily="66" charset="0"/>
              </a:rPr>
              <a:t>  en </a:t>
            </a:r>
            <a:r>
              <a:rPr lang="en-US" sz="1400" dirty="0" err="1" smtClean="0">
                <a:latin typeface="Comic Sans MS" panose="030F0702030302020204" pitchFamily="66" charset="0"/>
              </a:rPr>
              <a:t>severa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esteatosis</a:t>
            </a:r>
            <a:r>
              <a:rPr lang="en-US" sz="1400" dirty="0" smtClean="0">
                <a:latin typeface="Comic Sans MS" panose="030F0702030302020204" pitchFamily="66" charset="0"/>
              </a:rPr>
              <a:t> hepatica e </a:t>
            </a:r>
            <a:r>
              <a:rPr lang="en-US" sz="1400" dirty="0" err="1" smtClean="0">
                <a:latin typeface="Comic Sans MS" panose="030F0702030302020204" pitchFamily="66" charset="0"/>
              </a:rPr>
              <a:t>inflamación</a:t>
            </a:r>
            <a:r>
              <a:rPr lang="en-US" sz="1400" dirty="0" smtClean="0">
                <a:latin typeface="Comic Sans MS" panose="030F0702030302020204" pitchFamily="66" charset="0"/>
              </a:rPr>
              <a:t>. </a:t>
            </a:r>
          </a:p>
          <a:p>
            <a:endParaRPr lang="en-US" sz="1400" dirty="0">
              <a:latin typeface="Comic Sans MS" panose="030F0702030302020204" pitchFamily="66" charset="0"/>
            </a:endParaRPr>
          </a:p>
          <a:p>
            <a:r>
              <a:rPr lang="en-US" sz="1400" dirty="0" err="1" smtClean="0">
                <a:latin typeface="Comic Sans MS" panose="030F0702030302020204" pitchFamily="66" charset="0"/>
              </a:rPr>
              <a:t>Análisis</a:t>
            </a:r>
            <a:r>
              <a:rPr lang="en-US" sz="1400" dirty="0" smtClean="0">
                <a:latin typeface="Comic Sans MS" panose="030F0702030302020204" pitchFamily="66" charset="0"/>
              </a:rPr>
              <a:t> de microbiota fecal de </a:t>
            </a:r>
            <a:r>
              <a:rPr lang="en-US" sz="1400" dirty="0" err="1" smtClean="0">
                <a:latin typeface="Comic Sans MS" panose="030F0702030302020204" pitchFamily="66" charset="0"/>
              </a:rPr>
              <a:t>pacientes</a:t>
            </a:r>
            <a:r>
              <a:rPr lang="en-US" sz="1400" dirty="0" smtClean="0">
                <a:latin typeface="Comic Sans MS" panose="030F0702030302020204" pitchFamily="66" charset="0"/>
              </a:rPr>
              <a:t> con NAFLD y </a:t>
            </a:r>
            <a:r>
              <a:rPr lang="en-US" sz="1400" dirty="0">
                <a:latin typeface="Comic Sans MS" panose="030F0702030302020204" pitchFamily="66" charset="0"/>
              </a:rPr>
              <a:t>NASH </a:t>
            </a:r>
            <a:r>
              <a:rPr lang="en-US" sz="1400" dirty="0" smtClean="0">
                <a:latin typeface="Comic Sans MS" panose="030F0702030302020204" pitchFamily="66" charset="0"/>
              </a:rPr>
              <a:t>ha </a:t>
            </a:r>
            <a:r>
              <a:rPr lang="en-US" sz="1400" dirty="0" err="1" smtClean="0">
                <a:latin typeface="Comic Sans MS" panose="030F0702030302020204" pitchFamily="66" charset="0"/>
              </a:rPr>
              <a:t>producido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resultados</a:t>
            </a:r>
            <a:r>
              <a:rPr lang="en-US" sz="1400" dirty="0" smtClean="0">
                <a:latin typeface="Comic Sans MS" panose="030F0702030302020204" pitchFamily="66" charset="0"/>
              </a:rPr>
              <a:t> variables </a:t>
            </a:r>
            <a:r>
              <a:rPr lang="en-US" sz="1400" dirty="0" err="1" smtClean="0">
                <a:latin typeface="Comic Sans MS" panose="030F0702030302020204" pitchFamily="66" charset="0"/>
              </a:rPr>
              <a:t>debido</a:t>
            </a:r>
            <a:r>
              <a:rPr lang="en-US" sz="1400" dirty="0" smtClean="0">
                <a:latin typeface="Comic Sans MS" panose="030F0702030302020204" pitchFamily="66" charset="0"/>
              </a:rPr>
              <a:t> a la </a:t>
            </a:r>
            <a:r>
              <a:rPr lang="en-US" sz="1400" dirty="0" err="1" smtClean="0">
                <a:latin typeface="Comic Sans MS" panose="030F0702030302020204" pitchFamily="66" charset="0"/>
              </a:rPr>
              <a:t>significativa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variación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demografía</a:t>
            </a:r>
            <a:r>
              <a:rPr lang="en-US" sz="1400" dirty="0" smtClean="0">
                <a:latin typeface="Comic Sans MS" panose="030F0702030302020204" pitchFamily="66" charset="0"/>
              </a:rPr>
              <a:t> de </a:t>
            </a:r>
            <a:r>
              <a:rPr lang="en-US" sz="1400" dirty="0" err="1" smtClean="0">
                <a:latin typeface="Comic Sans MS" panose="030F0702030302020204" pitchFamily="66" charset="0"/>
              </a:rPr>
              <a:t>pacientes</a:t>
            </a:r>
            <a:r>
              <a:rPr lang="en-US" sz="1400" dirty="0" smtClean="0">
                <a:latin typeface="Comic Sans MS" panose="030F0702030302020204" pitchFamily="66" charset="0"/>
              </a:rPr>
              <a:t>, </a:t>
            </a:r>
            <a:r>
              <a:rPr lang="en-US" sz="1400" dirty="0" err="1" smtClean="0">
                <a:latin typeface="Comic Sans MS" panose="030F0702030302020204" pitchFamily="66" charset="0"/>
              </a:rPr>
              <a:t>severidad</a:t>
            </a:r>
            <a:r>
              <a:rPr lang="en-US" sz="1400" dirty="0" smtClean="0">
                <a:latin typeface="Comic Sans MS" panose="030F0702030302020204" pitchFamily="66" charset="0"/>
              </a:rPr>
              <a:t> d </a:t>
            </a:r>
            <a:r>
              <a:rPr lang="en-US" sz="1400" dirty="0" err="1" smtClean="0">
                <a:latin typeface="Comic Sans MS" panose="030F0702030302020204" pitchFamily="66" charset="0"/>
              </a:rPr>
              <a:t>ela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enfermedad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hepática</a:t>
            </a:r>
            <a:r>
              <a:rPr lang="en-US" sz="1400" dirty="0" smtClean="0">
                <a:latin typeface="Comic Sans MS" panose="030F0702030302020204" pitchFamily="66" charset="0"/>
              </a:rPr>
              <a:t> y </a:t>
            </a:r>
            <a:r>
              <a:rPr lang="en-US" sz="1400" dirty="0" err="1" smtClean="0">
                <a:latin typeface="Comic Sans MS" panose="030F0702030302020204" pitchFamily="66" charset="0"/>
              </a:rPr>
              <a:t>metodología</a:t>
            </a:r>
            <a:r>
              <a:rPr lang="en-US" sz="1400" dirty="0" smtClean="0">
                <a:latin typeface="Comic Sans MS" panose="030F0702030302020204" pitchFamily="66" charset="0"/>
              </a:rPr>
              <a:t>. </a:t>
            </a:r>
          </a:p>
          <a:p>
            <a:endParaRPr lang="en-US" sz="1400" dirty="0">
              <a:latin typeface="Comic Sans MS" panose="030F0702030302020204" pitchFamily="66" charset="0"/>
            </a:endParaRPr>
          </a:p>
          <a:p>
            <a:r>
              <a:rPr lang="en-US" sz="1400" dirty="0" err="1" smtClean="0">
                <a:latin typeface="Comic Sans MS" panose="030F0702030302020204" pitchFamily="66" charset="0"/>
              </a:rPr>
              <a:t>Una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más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baja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proporción</a:t>
            </a:r>
            <a:r>
              <a:rPr lang="en-US" sz="1400" dirty="0" smtClean="0">
                <a:latin typeface="Comic Sans MS" panose="030F0702030302020204" pitchFamily="66" charset="0"/>
              </a:rPr>
              <a:t> de </a:t>
            </a:r>
            <a:r>
              <a:rPr lang="en-US" sz="1400" b="1" i="1" dirty="0" err="1" smtClean="0">
                <a:latin typeface="Comic Sans MS" panose="030F0702030302020204" pitchFamily="66" charset="0"/>
              </a:rPr>
              <a:t>Ruminococcaceae</a:t>
            </a:r>
            <a:r>
              <a:rPr lang="en-US" sz="1400" b="1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fue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notada</a:t>
            </a:r>
            <a:r>
              <a:rPr lang="en-US" sz="1400" dirty="0" smtClean="0">
                <a:latin typeface="Comic Sans MS" panose="030F0702030302020204" pitchFamily="66" charset="0"/>
              </a:rPr>
              <a:t> en </a:t>
            </a:r>
            <a:r>
              <a:rPr lang="en-US" sz="1400" dirty="0" err="1" smtClean="0">
                <a:latin typeface="Comic Sans MS" panose="030F0702030302020204" pitchFamily="66" charset="0"/>
              </a:rPr>
              <a:t>pacientes</a:t>
            </a:r>
            <a:r>
              <a:rPr lang="en-US" sz="1400" dirty="0" smtClean="0">
                <a:latin typeface="Comic Sans MS" panose="030F0702030302020204" pitchFamily="66" charset="0"/>
              </a:rPr>
              <a:t> con </a:t>
            </a:r>
            <a:r>
              <a:rPr lang="en-US" sz="1400" b="1" dirty="0" smtClean="0">
                <a:latin typeface="Comic Sans MS" panose="030F0702030302020204" pitchFamily="66" charset="0"/>
              </a:rPr>
              <a:t>NASH </a:t>
            </a:r>
            <a:r>
              <a:rPr lang="en-US" sz="1400" dirty="0" err="1" smtClean="0">
                <a:latin typeface="Comic Sans MS" panose="030F0702030302020204" pitchFamily="66" charset="0"/>
              </a:rPr>
              <a:t>comparado</a:t>
            </a:r>
            <a:r>
              <a:rPr lang="en-US" sz="1400" dirty="0" smtClean="0">
                <a:latin typeface="Comic Sans MS" panose="030F0702030302020204" pitchFamily="66" charset="0"/>
              </a:rPr>
              <a:t> con </a:t>
            </a:r>
            <a:r>
              <a:rPr lang="en-US" sz="1400" dirty="0" err="1" smtClean="0">
                <a:latin typeface="Comic Sans MS" panose="030F0702030302020204" pitchFamily="66" charset="0"/>
              </a:rPr>
              <a:t>sujetos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sanos</a:t>
            </a:r>
            <a:r>
              <a:rPr lang="en-US" sz="1400" dirty="0" smtClean="0">
                <a:latin typeface="Comic Sans MS" panose="030F0702030302020204" pitchFamily="66" charset="0"/>
              </a:rPr>
              <a:t> y un </a:t>
            </a:r>
            <a:r>
              <a:rPr lang="en-US" sz="1400" dirty="0" err="1" smtClean="0">
                <a:latin typeface="Comic Sans MS" panose="030F0702030302020204" pitchFamily="66" charset="0"/>
              </a:rPr>
              <a:t>estudio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que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caracterizó</a:t>
            </a:r>
            <a:r>
              <a:rPr lang="en-US" sz="1400" dirty="0" smtClean="0">
                <a:latin typeface="Comic Sans MS" panose="030F0702030302020204" pitchFamily="66" charset="0"/>
              </a:rPr>
              <a:t> microbiota intestinal de </a:t>
            </a:r>
            <a:r>
              <a:rPr lang="en-US" sz="1400" dirty="0" err="1" smtClean="0">
                <a:latin typeface="Comic Sans MS" panose="030F0702030302020204" pitchFamily="66" charset="0"/>
              </a:rPr>
              <a:t>niños</a:t>
            </a:r>
            <a:r>
              <a:rPr lang="en-US" sz="1400" dirty="0" smtClean="0">
                <a:latin typeface="Comic Sans MS" panose="030F0702030302020204" pitchFamily="66" charset="0"/>
              </a:rPr>
              <a:t> con </a:t>
            </a:r>
            <a:r>
              <a:rPr lang="en-US" sz="1400" b="1" dirty="0" smtClean="0">
                <a:latin typeface="Comic Sans MS" panose="030F0702030302020204" pitchFamily="66" charset="0"/>
              </a:rPr>
              <a:t> NASH</a:t>
            </a:r>
            <a:r>
              <a:rPr lang="en-US" sz="1400" b="1" dirty="0">
                <a:latin typeface="Comic Sans MS" panose="030F0702030302020204" pitchFamily="66" charset="0"/>
              </a:rPr>
              <a:t>, obesity</a:t>
            </a:r>
            <a:r>
              <a:rPr lang="en-US" sz="1400" dirty="0">
                <a:latin typeface="Comic Sans MS" panose="030F0702030302020204" pitchFamily="66" charset="0"/>
              </a:rPr>
              <a:t> </a:t>
            </a:r>
            <a:r>
              <a:rPr lang="en-US" sz="1400" dirty="0" smtClean="0">
                <a:latin typeface="Comic Sans MS" panose="030F0702030302020204" pitchFamily="66" charset="0"/>
              </a:rPr>
              <a:t>y </a:t>
            </a:r>
            <a:r>
              <a:rPr lang="en-US" sz="1400" dirty="0" err="1" smtClean="0">
                <a:latin typeface="Comic Sans MS" panose="030F0702030302020204" pitchFamily="66" charset="0"/>
              </a:rPr>
              <a:t>controles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sanos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mostró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que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pacientes</a:t>
            </a:r>
            <a:r>
              <a:rPr lang="en-US" sz="1400" dirty="0" smtClean="0">
                <a:latin typeface="Comic Sans MS" panose="030F0702030302020204" pitchFamily="66" charset="0"/>
              </a:rPr>
              <a:t> con NASH </a:t>
            </a:r>
            <a:r>
              <a:rPr lang="en-US" sz="1400" dirty="0" err="1" smtClean="0">
                <a:latin typeface="Comic Sans MS" panose="030F0702030302020204" pitchFamily="66" charset="0"/>
              </a:rPr>
              <a:t>tenía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más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alta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proporción</a:t>
            </a:r>
            <a:r>
              <a:rPr lang="en-US" sz="1400" dirty="0" smtClean="0">
                <a:latin typeface="Comic Sans MS" panose="030F0702030302020204" pitchFamily="66" charset="0"/>
              </a:rPr>
              <a:t> de </a:t>
            </a:r>
            <a:r>
              <a:rPr lang="en-US" sz="1400" i="1" dirty="0" smtClean="0">
                <a:latin typeface="Comic Sans MS" panose="030F0702030302020204" pitchFamily="66" charset="0"/>
              </a:rPr>
              <a:t>E. coli  </a:t>
            </a:r>
            <a:r>
              <a:rPr lang="en-US" sz="1400" dirty="0" err="1" smtClean="0">
                <a:latin typeface="Comic Sans MS" panose="030F0702030302020204" pitchFamily="66" charset="0"/>
              </a:rPr>
              <a:t>comparada</a:t>
            </a:r>
            <a:r>
              <a:rPr lang="en-US" sz="1400" dirty="0" smtClean="0">
                <a:latin typeface="Comic Sans MS" panose="030F0702030302020204" pitchFamily="66" charset="0"/>
              </a:rPr>
              <a:t> con </a:t>
            </a:r>
            <a:r>
              <a:rPr lang="en-US" sz="1400" dirty="0" err="1" smtClean="0">
                <a:latin typeface="Comic Sans MS" panose="030F0702030302020204" pitchFamily="66" charset="0"/>
              </a:rPr>
              <a:t>otros</a:t>
            </a:r>
            <a:r>
              <a:rPr lang="en-US" sz="1400" dirty="0" smtClean="0">
                <a:latin typeface="Comic Sans MS" panose="030F0702030302020204" pitchFamily="66" charset="0"/>
              </a:rPr>
              <a:t> grupos. </a:t>
            </a:r>
            <a:r>
              <a:rPr lang="en-US" sz="1400" dirty="0" err="1" smtClean="0">
                <a:latin typeface="Comic Sans MS" panose="030F0702030302020204" pitchFamily="66" charset="0"/>
              </a:rPr>
              <a:t>Pacientes</a:t>
            </a:r>
            <a:r>
              <a:rPr lang="en-US" sz="1400" dirty="0" smtClean="0">
                <a:latin typeface="Comic Sans MS" panose="030F0702030302020204" pitchFamily="66" charset="0"/>
              </a:rPr>
              <a:t> con NAFLD </a:t>
            </a:r>
            <a:r>
              <a:rPr lang="en-US" sz="1400" dirty="0" err="1" smtClean="0">
                <a:latin typeface="Comic Sans MS" panose="030F0702030302020204" pitchFamily="66" charset="0"/>
              </a:rPr>
              <a:t>tanmbién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tienen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aumento</a:t>
            </a:r>
            <a:r>
              <a:rPr lang="en-US" sz="1400" dirty="0" smtClean="0">
                <a:latin typeface="Comic Sans MS" panose="030F0702030302020204" pitchFamily="66" charset="0"/>
              </a:rPr>
              <a:t> de </a:t>
            </a:r>
            <a:r>
              <a:rPr lang="en-US" sz="1400" dirty="0" err="1" smtClean="0">
                <a:latin typeface="Comic Sans MS" panose="030F0702030302020204" pitchFamily="66" charset="0"/>
              </a:rPr>
              <a:t>permeabilidad</a:t>
            </a:r>
            <a:r>
              <a:rPr lang="en-US" sz="1400" dirty="0" smtClean="0">
                <a:latin typeface="Comic Sans MS" panose="030F0702030302020204" pitchFamily="66" charset="0"/>
              </a:rPr>
              <a:t> intestinal </a:t>
            </a:r>
            <a:r>
              <a:rPr lang="en-US" sz="1400" dirty="0" err="1" smtClean="0">
                <a:latin typeface="Comic Sans MS" panose="030F0702030302020204" pitchFamily="66" charset="0"/>
              </a:rPr>
              <a:t>sugiriendo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que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traslocacion</a:t>
            </a:r>
            <a:r>
              <a:rPr lang="en-US" sz="1400" dirty="0" smtClean="0">
                <a:latin typeface="Comic Sans MS" panose="030F0702030302020204" pitchFamily="66" charset="0"/>
              </a:rPr>
              <a:t> de </a:t>
            </a:r>
            <a:r>
              <a:rPr lang="en-US" sz="1400" dirty="0" err="1" smtClean="0">
                <a:latin typeface="Comic Sans MS" panose="030F0702030302020204" pitchFamily="66" charset="0"/>
              </a:rPr>
              <a:t>bacterias</a:t>
            </a:r>
            <a:r>
              <a:rPr lang="en-US" sz="1400" dirty="0" smtClean="0">
                <a:latin typeface="Comic Sans MS" panose="030F0702030302020204" pitchFamily="66" charset="0"/>
              </a:rPr>
              <a:t> o </a:t>
            </a:r>
            <a:r>
              <a:rPr lang="en-US" sz="1400" dirty="0" err="1" smtClean="0">
                <a:latin typeface="Comic Sans MS" panose="030F0702030302020204" pitchFamily="66" charset="0"/>
              </a:rPr>
              <a:t>productos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derivados</a:t>
            </a:r>
            <a:r>
              <a:rPr lang="en-US" sz="1400" dirty="0" smtClean="0">
                <a:latin typeface="Comic Sans MS" panose="030F0702030302020204" pitchFamily="66" charset="0"/>
              </a:rPr>
              <a:t> de </a:t>
            </a:r>
            <a:r>
              <a:rPr lang="en-US" sz="1400" dirty="0" err="1" smtClean="0">
                <a:latin typeface="Comic Sans MS" panose="030F0702030302020204" pitchFamily="66" charset="0"/>
              </a:rPr>
              <a:t>microbios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dentro</a:t>
            </a:r>
            <a:r>
              <a:rPr lang="en-US" sz="1400" dirty="0" smtClean="0">
                <a:latin typeface="Comic Sans MS" panose="030F0702030302020204" pitchFamily="66" charset="0"/>
              </a:rPr>
              <a:t> de la </a:t>
            </a:r>
            <a:r>
              <a:rPr lang="en-US" sz="1400" dirty="0" err="1" smtClean="0">
                <a:latin typeface="Comic Sans MS" panose="030F0702030302020204" pitchFamily="66" charset="0"/>
              </a:rPr>
              <a:t>circulación</a:t>
            </a:r>
            <a:r>
              <a:rPr lang="en-US" sz="1400" dirty="0" smtClean="0">
                <a:latin typeface="Comic Sans MS" panose="030F0702030302020204" pitchFamily="66" charset="0"/>
              </a:rPr>
              <a:t> portal </a:t>
            </a:r>
            <a:r>
              <a:rPr lang="en-US" sz="1400" dirty="0" err="1" smtClean="0">
                <a:latin typeface="Comic Sans MS" panose="030F0702030302020204" pitchFamily="66" charset="0"/>
              </a:rPr>
              <a:t>contribuyen</a:t>
            </a:r>
            <a:r>
              <a:rPr lang="en-US" sz="1400" dirty="0" smtClean="0">
                <a:latin typeface="Comic Sans MS" panose="030F0702030302020204" pitchFamily="66" charset="0"/>
              </a:rPr>
              <a:t> a la </a:t>
            </a:r>
            <a:r>
              <a:rPr lang="en-US" sz="1400" dirty="0" err="1" smtClean="0">
                <a:latin typeface="Comic Sans MS" panose="030F0702030302020204" pitchFamily="66" charset="0"/>
              </a:rPr>
              <a:t>patogénesis</a:t>
            </a:r>
            <a:r>
              <a:rPr lang="en-US" sz="1400" dirty="0" smtClean="0">
                <a:latin typeface="Comic Sans MS" panose="030F0702030302020204" pitchFamily="66" charset="0"/>
              </a:rPr>
              <a:t>.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1728229" y="5726768"/>
            <a:ext cx="5687539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sz="1000" kern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JR. </a:t>
            </a:r>
            <a:r>
              <a:rPr lang="en-US" sz="1000" kern="1800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Marchesi</a:t>
            </a:r>
            <a:r>
              <a:rPr lang="en-US" sz="1000" kern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00" i="1" kern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000" i="1" kern="1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Gut Microbiota and</a:t>
            </a:r>
            <a:r>
              <a:rPr lang="en-US" sz="1000" kern="1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Host </a:t>
            </a:r>
            <a:r>
              <a:rPr lang="en-US" sz="1000" kern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Health. </a:t>
            </a:r>
            <a:r>
              <a:rPr lang="en-US" sz="10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 </a:t>
            </a:r>
            <a:r>
              <a:rPr lang="en-US" sz="1000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dentro</a:t>
            </a:r>
            <a:r>
              <a:rPr lang="en-US" sz="10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dela</a:t>
            </a:r>
            <a:r>
              <a:rPr lang="en-US" sz="10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circulación</a:t>
            </a:r>
            <a:r>
              <a:rPr lang="en-US" sz="10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portal Clinical Frontier</a:t>
            </a:r>
            <a:r>
              <a:rPr lang="es-VE" sz="10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n-US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en-US" sz="1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2016;</a:t>
            </a:r>
            <a:r>
              <a:rPr lang="en-US" sz="10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65:330-339</a:t>
            </a:r>
            <a:endParaRPr lang="es-VE" sz="10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7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715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200" y="311864"/>
            <a:ext cx="7712988" cy="5764584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4376237" y="6318105"/>
            <a:ext cx="48312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PJ. </a:t>
            </a:r>
            <a:r>
              <a:rPr lang="es-VE" sz="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Parekh</a:t>
            </a:r>
            <a:r>
              <a:rPr lang="es-VE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VE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LA. </a:t>
            </a:r>
            <a:r>
              <a:rPr lang="es-VE" sz="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Balart</a:t>
            </a:r>
            <a:r>
              <a:rPr lang="es-VE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DA. Johnson. </a:t>
            </a:r>
            <a:r>
              <a:rPr lang="es-VE" sz="9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9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Influence</a:t>
            </a:r>
            <a:r>
              <a:rPr lang="es-VE" sz="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s-VE" sz="9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9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9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s-VE" sz="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9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es-VE" sz="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9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Obesity</a:t>
            </a:r>
            <a:r>
              <a:rPr lang="es-VE" sz="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VE" sz="9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Metabolic</a:t>
            </a:r>
            <a:r>
              <a:rPr lang="es-VE" sz="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9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Syndrome</a:t>
            </a:r>
            <a:r>
              <a:rPr lang="es-VE" sz="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Gastrointestinal </a:t>
            </a:r>
            <a:r>
              <a:rPr lang="es-VE" sz="9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  <a:r>
              <a:rPr lang="es-VE" sz="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Clinical</a:t>
            </a:r>
            <a:r>
              <a:rPr lang="es-VE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s-VE" sz="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Translational</a:t>
            </a:r>
            <a:r>
              <a:rPr lang="es-VE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Gastroenterology</a:t>
            </a:r>
            <a:r>
              <a:rPr lang="es-VE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2015; 6: e91</a:t>
            </a:r>
            <a:endParaRPr lang="es-VE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5436096" y="353458"/>
            <a:ext cx="3394016" cy="923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VE" dirty="0" smtClean="0">
                <a:latin typeface="Comic Sans MS" panose="030F0702030302020204" pitchFamily="66" charset="0"/>
              </a:rPr>
              <a:t>Microbiota intestinal y </a:t>
            </a:r>
            <a:r>
              <a:rPr lang="es-VE" dirty="0" err="1">
                <a:latin typeface="Comic Sans MS" panose="030F0702030302020204" pitchFamily="66" charset="0"/>
              </a:rPr>
              <a:t>E</a:t>
            </a:r>
            <a:r>
              <a:rPr lang="es-VE" dirty="0" err="1" smtClean="0">
                <a:latin typeface="Comic Sans MS" panose="030F0702030302020204" pitchFamily="66" charset="0"/>
              </a:rPr>
              <a:t>nf</a:t>
            </a:r>
            <a:r>
              <a:rPr lang="es-VE" dirty="0" smtClean="0">
                <a:latin typeface="Comic Sans MS" panose="030F0702030302020204" pitchFamily="66" charset="0"/>
              </a:rPr>
              <a:t>. hepática grasa no alcohólica, y </a:t>
            </a:r>
            <a:r>
              <a:rPr lang="es-VE" dirty="0" err="1">
                <a:latin typeface="Comic Sans MS" panose="030F0702030302020204" pitchFamily="66" charset="0"/>
              </a:rPr>
              <a:t>E</a:t>
            </a:r>
            <a:r>
              <a:rPr lang="es-VE" dirty="0" err="1" smtClean="0">
                <a:latin typeface="Comic Sans MS" panose="030F0702030302020204" pitchFamily="66" charset="0"/>
              </a:rPr>
              <a:t>steatohepatitis</a:t>
            </a:r>
            <a:r>
              <a:rPr lang="es-VE" dirty="0" smtClean="0">
                <a:latin typeface="Comic Sans MS" panose="030F0702030302020204" pitchFamily="66" charset="0"/>
              </a:rPr>
              <a:t> no alcohólica</a:t>
            </a:r>
            <a:endParaRPr lang="es-VE" dirty="0"/>
          </a:p>
        </p:txBody>
      </p:sp>
      <p:sp>
        <p:nvSpPr>
          <p:cNvPr id="8" name="6 CuadroTexto"/>
          <p:cNvSpPr txBox="1"/>
          <p:nvPr/>
        </p:nvSpPr>
        <p:spPr>
          <a:xfrm>
            <a:off x="251520" y="188640"/>
            <a:ext cx="69281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9" name="4 CuadroTexto"/>
          <p:cNvSpPr txBox="1"/>
          <p:nvPr/>
        </p:nvSpPr>
        <p:spPr>
          <a:xfrm>
            <a:off x="251520" y="621047"/>
            <a:ext cx="1518220" cy="10156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Microbiota y </a:t>
            </a:r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Enf</a:t>
            </a:r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Metabólica</a:t>
            </a:r>
          </a:p>
          <a:p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Hígado graso no alcohólico 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4079179" y="1340889"/>
            <a:ext cx="1146468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>
                <a:latin typeface="Comic Sans MS" panose="030F0702030302020204" pitchFamily="66" charset="0"/>
              </a:rPr>
              <a:t>Microbiota </a:t>
            </a:r>
          </a:p>
          <a:p>
            <a:pPr algn="ctr"/>
            <a:r>
              <a:rPr lang="es-VE" sz="1400" dirty="0" err="1" smtClean="0">
                <a:latin typeface="Comic Sans MS" panose="030F0702030302020204" pitchFamily="66" charset="0"/>
              </a:rPr>
              <a:t>disbiótico</a:t>
            </a:r>
            <a:endParaRPr lang="es-VE" sz="1400" dirty="0" smtClean="0">
              <a:latin typeface="Comic Sans MS" panose="030F0702030302020204" pitchFamily="66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683568" y="2491849"/>
            <a:ext cx="489464" cy="577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CuadroTexto 10"/>
          <p:cNvSpPr txBox="1"/>
          <p:nvPr/>
        </p:nvSpPr>
        <p:spPr>
          <a:xfrm>
            <a:off x="683568" y="2534987"/>
            <a:ext cx="502061" cy="30777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LPS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683568" y="2804321"/>
            <a:ext cx="4908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LBP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1331640" y="2827404"/>
            <a:ext cx="52290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CD14</a:t>
            </a:r>
            <a:endParaRPr lang="es-VE" sz="11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290873" y="3527025"/>
            <a:ext cx="438100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CuadroTexto 13"/>
          <p:cNvSpPr txBox="1"/>
          <p:nvPr/>
        </p:nvSpPr>
        <p:spPr>
          <a:xfrm>
            <a:off x="1227634" y="3511179"/>
            <a:ext cx="5645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latin typeface="Comic Sans MS" panose="030F0702030302020204" pitchFamily="66" charset="0"/>
              </a:rPr>
              <a:t>TLR4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677286" y="3811862"/>
            <a:ext cx="950060" cy="543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CuadroTexto 14"/>
          <p:cNvSpPr txBox="1"/>
          <p:nvPr/>
        </p:nvSpPr>
        <p:spPr>
          <a:xfrm>
            <a:off x="1039685" y="3754790"/>
            <a:ext cx="603050" cy="6463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200" dirty="0" smtClean="0">
                <a:latin typeface="Comic Sans MS" panose="030F0702030302020204" pitchFamily="66" charset="0"/>
              </a:rPr>
              <a:t>IL1</a:t>
            </a:r>
            <a:r>
              <a:rPr lang="es-VE" sz="1200" dirty="0" smtClean="0">
                <a:latin typeface="Symbol" panose="05050102010706020507" pitchFamily="18" charset="2"/>
              </a:rPr>
              <a:t>b</a:t>
            </a:r>
          </a:p>
          <a:p>
            <a:r>
              <a:rPr lang="es-VE" sz="1200" dirty="0" err="1" smtClean="0">
                <a:latin typeface="Comic Sans MS" panose="030F0702030302020204" pitchFamily="66" charset="0"/>
              </a:rPr>
              <a:t>TNF</a:t>
            </a:r>
            <a:r>
              <a:rPr lang="es-VE" sz="1200" dirty="0" err="1" smtClean="0">
                <a:latin typeface="Symbol" panose="05050102010706020507" pitchFamily="18" charset="2"/>
              </a:rPr>
              <a:t>a</a:t>
            </a:r>
            <a:endParaRPr lang="es-VE" sz="1200" dirty="0" smtClean="0">
              <a:latin typeface="Symbol" panose="05050102010706020507" pitchFamily="18" charset="2"/>
            </a:endParaRPr>
          </a:p>
          <a:p>
            <a:r>
              <a:rPr lang="es-VE" sz="1200" dirty="0" err="1" smtClean="0">
                <a:latin typeface="Comic Sans MS" panose="030F0702030302020204" pitchFamily="66" charset="0"/>
              </a:rPr>
              <a:t>NFk</a:t>
            </a:r>
            <a:r>
              <a:rPr lang="es-VE" sz="1200" dirty="0" err="1" smtClean="0">
                <a:latin typeface="Symbol" panose="05050102010706020507" pitchFamily="18" charset="2"/>
              </a:rPr>
              <a:t>b</a:t>
            </a:r>
            <a:endParaRPr lang="es-VE" sz="1200" dirty="0">
              <a:latin typeface="Symbol" panose="05050102010706020507" pitchFamily="18" charset="2"/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954609" y="4401121"/>
            <a:ext cx="926240" cy="6967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CuadroTexto 17"/>
          <p:cNvSpPr txBox="1"/>
          <p:nvPr/>
        </p:nvSpPr>
        <p:spPr>
          <a:xfrm>
            <a:off x="669265" y="4435674"/>
            <a:ext cx="1340223" cy="73866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Permeabilidad e inflamación 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aumentadas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1854540" y="5767835"/>
            <a:ext cx="577059" cy="1432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3" name="Rectángulo 22"/>
          <p:cNvSpPr/>
          <p:nvPr/>
        </p:nvSpPr>
        <p:spPr>
          <a:xfrm>
            <a:off x="4495935" y="5710816"/>
            <a:ext cx="687993" cy="1771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4" name="Rectángulo 23"/>
          <p:cNvSpPr/>
          <p:nvPr/>
        </p:nvSpPr>
        <p:spPr>
          <a:xfrm>
            <a:off x="7092280" y="5767835"/>
            <a:ext cx="535240" cy="1432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0" name="CuadroTexto 19"/>
          <p:cNvSpPr txBox="1"/>
          <p:nvPr/>
        </p:nvSpPr>
        <p:spPr>
          <a:xfrm>
            <a:off x="4495935" y="5710816"/>
            <a:ext cx="1249060" cy="2769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NAFLD/NASH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1728973" y="5733256"/>
            <a:ext cx="1197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Hígado normal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6761848" y="5729573"/>
            <a:ext cx="7425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Cirrosis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5" name="Rectángulo 24"/>
          <p:cNvSpPr/>
          <p:nvPr/>
        </p:nvSpPr>
        <p:spPr>
          <a:xfrm>
            <a:off x="4283968" y="2958209"/>
            <a:ext cx="792088" cy="3970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6" name="CuadroTexto 25"/>
          <p:cNvSpPr txBox="1"/>
          <p:nvPr/>
        </p:nvSpPr>
        <p:spPr>
          <a:xfrm>
            <a:off x="4362561" y="2984120"/>
            <a:ext cx="6639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SIBO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7" name="Rectángulo 26"/>
          <p:cNvSpPr/>
          <p:nvPr/>
        </p:nvSpPr>
        <p:spPr>
          <a:xfrm>
            <a:off x="4184361" y="3539184"/>
            <a:ext cx="936104" cy="4060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8" name="CuadroTexto 27"/>
          <p:cNvSpPr txBox="1"/>
          <p:nvPr/>
        </p:nvSpPr>
        <p:spPr>
          <a:xfrm>
            <a:off x="4064298" y="3489811"/>
            <a:ext cx="1227781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anose="030F0702030302020204" pitchFamily="66" charset="0"/>
              </a:rPr>
              <a:t>Permeabilidad </a:t>
            </a:r>
          </a:p>
          <a:p>
            <a:pPr algn="ctr"/>
            <a:r>
              <a:rPr lang="es-VE" sz="1200" dirty="0" smtClean="0">
                <a:latin typeface="Comic Sans MS" panose="030F0702030302020204" pitchFamily="66" charset="0"/>
              </a:rPr>
              <a:t>aumentada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29" name="Rectángulo 28"/>
          <p:cNvSpPr/>
          <p:nvPr/>
        </p:nvSpPr>
        <p:spPr>
          <a:xfrm>
            <a:off x="7245065" y="3160787"/>
            <a:ext cx="1222123" cy="3423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0" name="CuadroTexto 29"/>
          <p:cNvSpPr txBox="1"/>
          <p:nvPr/>
        </p:nvSpPr>
        <p:spPr>
          <a:xfrm>
            <a:off x="7184147" y="3214952"/>
            <a:ext cx="671979" cy="30777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Colina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33" name="Rectángulo 32"/>
          <p:cNvSpPr/>
          <p:nvPr/>
        </p:nvSpPr>
        <p:spPr>
          <a:xfrm>
            <a:off x="6199906" y="3649678"/>
            <a:ext cx="1476588" cy="751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2" name="CuadroTexto 31"/>
          <p:cNvSpPr txBox="1"/>
          <p:nvPr/>
        </p:nvSpPr>
        <p:spPr>
          <a:xfrm>
            <a:off x="6204788" y="3588642"/>
            <a:ext cx="15876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smtClean="0">
                <a:latin typeface="Comic Sans MS" panose="030F0702030302020204" pitchFamily="66" charset="0"/>
              </a:rPr>
              <a:t>Enzimas producidas 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por microbiota 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catalizan la colina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34" name="Rectángulo 33"/>
          <p:cNvSpPr/>
          <p:nvPr/>
        </p:nvSpPr>
        <p:spPr>
          <a:xfrm>
            <a:off x="7381173" y="4580499"/>
            <a:ext cx="1107288" cy="6131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5" name="CuadroTexto 34"/>
          <p:cNvSpPr txBox="1"/>
          <p:nvPr/>
        </p:nvSpPr>
        <p:spPr>
          <a:xfrm>
            <a:off x="7359900" y="4600048"/>
            <a:ext cx="1107288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200" dirty="0" err="1" smtClean="0">
                <a:latin typeface="Comic Sans MS" panose="030F0702030302020204" pitchFamily="66" charset="0"/>
              </a:rPr>
              <a:t>Metilaminas</a:t>
            </a:r>
            <a:r>
              <a:rPr lang="es-VE" sz="1200" dirty="0" smtClean="0">
                <a:latin typeface="Comic Sans MS" panose="030F0702030302020204" pitchFamily="66" charset="0"/>
              </a:rPr>
              <a:t> tóxicas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36" name="CuadroTexto 35"/>
          <p:cNvSpPr txBox="1"/>
          <p:nvPr/>
        </p:nvSpPr>
        <p:spPr>
          <a:xfrm>
            <a:off x="46549" y="6070795"/>
            <a:ext cx="344533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smtClean="0">
                <a:latin typeface="Comic Sans MS" panose="030F0702030302020204" pitchFamily="66" charset="0"/>
              </a:rPr>
              <a:t>SIBO: </a:t>
            </a:r>
            <a:r>
              <a:rPr lang="es-VE" sz="1200" dirty="0" err="1" smtClean="0">
                <a:latin typeface="Comic Sans MS" panose="030F0702030302020204" pitchFamily="66" charset="0"/>
              </a:rPr>
              <a:t>small</a:t>
            </a:r>
            <a:r>
              <a:rPr lang="es-VE" sz="1200" dirty="0" smtClean="0">
                <a:latin typeface="Comic Sans MS" panose="030F0702030302020204" pitchFamily="66" charset="0"/>
              </a:rPr>
              <a:t> </a:t>
            </a:r>
            <a:r>
              <a:rPr lang="es-VE" sz="1200" dirty="0" err="1" smtClean="0">
                <a:latin typeface="Comic Sans MS" panose="030F0702030302020204" pitchFamily="66" charset="0"/>
              </a:rPr>
              <a:t>intestine</a:t>
            </a:r>
            <a:r>
              <a:rPr lang="es-VE" sz="1200" dirty="0" smtClean="0">
                <a:latin typeface="Comic Sans MS" panose="030F0702030302020204" pitchFamily="66" charset="0"/>
              </a:rPr>
              <a:t> </a:t>
            </a:r>
            <a:r>
              <a:rPr lang="es-VE" sz="1200" dirty="0" err="1" smtClean="0">
                <a:latin typeface="Comic Sans MS" panose="030F0702030302020204" pitchFamily="66" charset="0"/>
              </a:rPr>
              <a:t>bacterial</a:t>
            </a:r>
            <a:r>
              <a:rPr lang="es-VE" sz="1200" dirty="0" smtClean="0">
                <a:latin typeface="Comic Sans MS" panose="030F0702030302020204" pitchFamily="66" charset="0"/>
              </a:rPr>
              <a:t> </a:t>
            </a:r>
            <a:r>
              <a:rPr lang="es-VE" sz="1100" dirty="0" err="1" smtClean="0">
                <a:latin typeface="Comic Sans MS" panose="030F0702030302020204" pitchFamily="66" charset="0"/>
              </a:rPr>
              <a:t>overgrowth</a:t>
            </a:r>
            <a:endParaRPr lang="es-VE" sz="1100" dirty="0" smtClean="0">
              <a:latin typeface="Comic Sans MS" panose="030F0702030302020204" pitchFamily="66" charset="0"/>
            </a:endParaRPr>
          </a:p>
          <a:p>
            <a:r>
              <a:rPr lang="es-VE" sz="1100" dirty="0" smtClean="0">
                <a:latin typeface="Comic Sans MS" panose="030F0702030302020204" pitchFamily="66" charset="0"/>
              </a:rPr>
              <a:t>LPS: lipopolisacárido</a:t>
            </a:r>
          </a:p>
          <a:p>
            <a:r>
              <a:rPr lang="es-VE" sz="1100" dirty="0" smtClean="0">
                <a:latin typeface="Comic Sans MS" panose="030F0702030302020204" pitchFamily="66" charset="0"/>
              </a:rPr>
              <a:t>LBP: proteína que enlaza LPS</a:t>
            </a:r>
          </a:p>
          <a:p>
            <a:r>
              <a:rPr lang="es-VE" sz="1100" dirty="0" smtClean="0">
                <a:latin typeface="Comic Sans MS" panose="030F0702030302020204" pitchFamily="66" charset="0"/>
              </a:rPr>
              <a:t>TLR4: </a:t>
            </a:r>
            <a:r>
              <a:rPr lang="es-VE" sz="1100" dirty="0" err="1" smtClean="0">
                <a:latin typeface="Comic Sans MS" panose="030F0702030302020204" pitchFamily="66" charset="0"/>
              </a:rPr>
              <a:t>toll</a:t>
            </a:r>
            <a:r>
              <a:rPr lang="es-VE" sz="1100" dirty="0" smtClean="0">
                <a:latin typeface="Comic Sans MS" panose="030F0702030302020204" pitchFamily="66" charset="0"/>
              </a:rPr>
              <a:t> </a:t>
            </a:r>
            <a:r>
              <a:rPr lang="es-VE" sz="1100" dirty="0" err="1" smtClean="0">
                <a:latin typeface="Comic Sans MS" panose="030F0702030302020204" pitchFamily="66" charset="0"/>
              </a:rPr>
              <a:t>like</a:t>
            </a:r>
            <a:r>
              <a:rPr lang="es-VE" sz="1100" dirty="0" smtClean="0">
                <a:latin typeface="Comic Sans MS" panose="030F0702030302020204" pitchFamily="66" charset="0"/>
              </a:rPr>
              <a:t> receptor 4</a:t>
            </a:r>
            <a:endParaRPr lang="es-VE" sz="1100" dirty="0">
              <a:latin typeface="Comic Sans MS" panose="030F0702030302020204" pitchFamily="66" charset="0"/>
            </a:endParaRPr>
          </a:p>
        </p:txBody>
      </p:sp>
      <p:sp>
        <p:nvSpPr>
          <p:cNvPr id="37" name="CuadroTexto 36"/>
          <p:cNvSpPr txBox="1"/>
          <p:nvPr/>
        </p:nvSpPr>
        <p:spPr>
          <a:xfrm>
            <a:off x="5411893" y="1305630"/>
            <a:ext cx="3445331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smtClean="0">
                <a:latin typeface="Comic Sans MS" panose="030F0702030302020204" pitchFamily="66" charset="0"/>
              </a:rPr>
              <a:t>NAFLD: non </a:t>
            </a:r>
            <a:r>
              <a:rPr lang="es-VE" sz="1200" dirty="0" err="1" smtClean="0">
                <a:latin typeface="Comic Sans MS" panose="030F0702030302020204" pitchFamily="66" charset="0"/>
              </a:rPr>
              <a:t>alcoholic</a:t>
            </a:r>
            <a:r>
              <a:rPr lang="es-VE" sz="1200" dirty="0" smtClean="0">
                <a:latin typeface="Comic Sans MS" panose="030F0702030302020204" pitchFamily="66" charset="0"/>
              </a:rPr>
              <a:t> </a:t>
            </a:r>
            <a:r>
              <a:rPr lang="es-VE" sz="1200" dirty="0" err="1" smtClean="0">
                <a:latin typeface="Comic Sans MS" panose="030F0702030302020204" pitchFamily="66" charset="0"/>
              </a:rPr>
              <a:t>fatty</a:t>
            </a:r>
            <a:r>
              <a:rPr lang="es-VE" sz="1200" dirty="0" smtClean="0">
                <a:latin typeface="Comic Sans MS" panose="030F0702030302020204" pitchFamily="66" charset="0"/>
              </a:rPr>
              <a:t> </a:t>
            </a:r>
            <a:r>
              <a:rPr lang="es-VE" sz="1200" dirty="0" err="1" smtClean="0">
                <a:latin typeface="Comic Sans MS" panose="030F0702030302020204" pitchFamily="66" charset="0"/>
              </a:rPr>
              <a:t>liver</a:t>
            </a:r>
            <a:r>
              <a:rPr lang="es-VE" sz="1200" dirty="0" smtClean="0">
                <a:latin typeface="Comic Sans MS" panose="030F0702030302020204" pitchFamily="66" charset="0"/>
              </a:rPr>
              <a:t> </a:t>
            </a:r>
            <a:r>
              <a:rPr lang="es-VE" sz="1200" dirty="0" err="1" smtClean="0">
                <a:latin typeface="Comic Sans MS" panose="030F0702030302020204" pitchFamily="66" charset="0"/>
              </a:rPr>
              <a:t>disease</a:t>
            </a:r>
            <a:endParaRPr lang="es-VE" sz="1100" dirty="0" smtClean="0">
              <a:latin typeface="Comic Sans MS" panose="030F0702030302020204" pitchFamily="66" charset="0"/>
            </a:endParaRPr>
          </a:p>
          <a:p>
            <a:r>
              <a:rPr lang="es-VE" sz="1100" dirty="0" smtClean="0">
                <a:latin typeface="Comic Sans MS" panose="030F0702030302020204" pitchFamily="66" charset="0"/>
              </a:rPr>
              <a:t>NASH: non </a:t>
            </a:r>
            <a:r>
              <a:rPr lang="es-VE" sz="1100" dirty="0" err="1" smtClean="0">
                <a:latin typeface="Comic Sans MS" panose="030F0702030302020204" pitchFamily="66" charset="0"/>
              </a:rPr>
              <a:t>alcoholic</a:t>
            </a:r>
            <a:r>
              <a:rPr lang="es-VE" sz="1100" dirty="0" smtClean="0">
                <a:latin typeface="Comic Sans MS" panose="030F0702030302020204" pitchFamily="66" charset="0"/>
              </a:rPr>
              <a:t> </a:t>
            </a:r>
            <a:r>
              <a:rPr lang="es-VE" sz="1100" dirty="0" err="1" smtClean="0">
                <a:latin typeface="Comic Sans MS" panose="030F0702030302020204" pitchFamily="66" charset="0"/>
              </a:rPr>
              <a:t>steatosis</a:t>
            </a:r>
            <a:r>
              <a:rPr lang="es-VE" sz="1100" dirty="0" smtClean="0">
                <a:latin typeface="Comic Sans MS" panose="030F0702030302020204" pitchFamily="66" charset="0"/>
              </a:rPr>
              <a:t> hepatitis</a:t>
            </a:r>
            <a:endParaRPr lang="es-VE" sz="11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0552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562779" y="1293617"/>
            <a:ext cx="6018439" cy="4739759"/>
          </a:xfrm>
          <a:prstGeom prst="rect">
            <a:avLst/>
          </a:prstGeom>
          <a:solidFill>
            <a:srgbClr val="FEF2E8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179388" indent="-179388">
              <a:buFont typeface="Arial" panose="020B0604020202020204" pitchFamily="34" charset="0"/>
              <a:buChar char="•"/>
            </a:pPr>
            <a:endParaRPr lang="es-VE" sz="800" dirty="0" smtClean="0">
              <a:latin typeface="Comic Sans MS" panose="030F0702030302020204" pitchFamily="66" charset="0"/>
            </a:endParaRP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s-VE" dirty="0" smtClean="0">
                <a:latin typeface="Comic Sans MS" panose="030F0702030302020204" pitchFamily="66" charset="0"/>
              </a:rPr>
              <a:t>Mecanismos propuestos trabajando individualmente o en conjunto por los cuales la disbiosis intestinal causa </a:t>
            </a:r>
            <a:r>
              <a:rPr lang="es-VE" dirty="0" err="1" smtClean="0">
                <a:latin typeface="Comic Sans MS" panose="030F0702030302020204" pitchFamily="66" charset="0"/>
              </a:rPr>
              <a:t>enf</a:t>
            </a:r>
            <a:r>
              <a:rPr lang="es-VE" dirty="0" smtClean="0">
                <a:latin typeface="Comic Sans MS" panose="030F0702030302020204" pitchFamily="66" charset="0"/>
              </a:rPr>
              <a:t>. hígado graso no alcohólico y </a:t>
            </a:r>
            <a:r>
              <a:rPr lang="es-VE" dirty="0" err="1" smtClean="0">
                <a:latin typeface="Comic Sans MS" panose="030F0702030302020204" pitchFamily="66" charset="0"/>
              </a:rPr>
              <a:t>esteatoepatitis</a:t>
            </a:r>
            <a:r>
              <a:rPr lang="es-VE" dirty="0" smtClean="0">
                <a:latin typeface="Comic Sans MS" panose="030F0702030302020204" pitchFamily="66" charset="0"/>
              </a:rPr>
              <a:t> no alcohólica. 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endParaRPr lang="es-VE" sz="800" dirty="0" smtClean="0">
              <a:latin typeface="Comic Sans MS" panose="030F0702030302020204" pitchFamily="66" charset="0"/>
            </a:endParaRP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s-VE" dirty="0" smtClean="0">
                <a:latin typeface="Comic Sans MS" panose="030F0702030302020204" pitchFamily="66" charset="0"/>
              </a:rPr>
              <a:t>Interacción entre </a:t>
            </a:r>
            <a:r>
              <a:rPr lang="es-VE" b="1" dirty="0" smtClean="0">
                <a:latin typeface="Comic Sans MS" panose="030F0702030302020204" pitchFamily="66" charset="0"/>
              </a:rPr>
              <a:t>LPS y SIBO/CD14 </a:t>
            </a:r>
            <a:r>
              <a:rPr lang="es-VE" dirty="0" smtClean="0">
                <a:latin typeface="Comic Sans MS" panose="030F0702030302020204" pitchFamily="66" charset="0"/>
              </a:rPr>
              <a:t>aumenta </a:t>
            </a:r>
            <a:r>
              <a:rPr lang="es-VE" b="1" dirty="0" smtClean="0">
                <a:latin typeface="Comic Sans MS" panose="030F0702030302020204" pitchFamily="66" charset="0"/>
              </a:rPr>
              <a:t>CK proinflamatorias </a:t>
            </a:r>
            <a:r>
              <a:rPr lang="es-VE" dirty="0" smtClean="0">
                <a:latin typeface="Comic Sans MS" panose="030F0702030302020204" pitchFamily="66" charset="0"/>
              </a:rPr>
              <a:t>que </a:t>
            </a:r>
            <a:r>
              <a:rPr lang="es-VE" b="1" dirty="0" smtClean="0">
                <a:latin typeface="Comic Sans MS" panose="030F0702030302020204" pitchFamily="66" charset="0"/>
              </a:rPr>
              <a:t>aumentan la permeabilidad e inflamación. 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endParaRPr lang="es-VE" sz="800" dirty="0">
              <a:latin typeface="Comic Sans MS" panose="030F0702030302020204" pitchFamily="66" charset="0"/>
            </a:endParaRP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s-VE" dirty="0" err="1" smtClean="0">
                <a:latin typeface="Comic Sans MS" panose="030F0702030302020204" pitchFamily="66" charset="0"/>
              </a:rPr>
              <a:t>Traslocación</a:t>
            </a:r>
            <a:r>
              <a:rPr lang="es-VE" dirty="0" smtClean="0">
                <a:latin typeface="Comic Sans MS" panose="030F0702030302020204" pitchFamily="66" charset="0"/>
              </a:rPr>
              <a:t> bacteriana (de </a:t>
            </a:r>
            <a:r>
              <a:rPr lang="es-VE" dirty="0">
                <a:latin typeface="Comic Sans MS" panose="030F0702030302020204" pitchFamily="66" charset="0"/>
              </a:rPr>
              <a:t>SIBO) </a:t>
            </a:r>
            <a:r>
              <a:rPr lang="es-VE" dirty="0" smtClean="0">
                <a:latin typeface="Comic Sans MS" panose="030F0702030302020204" pitchFamily="66" charset="0"/>
              </a:rPr>
              <a:t>ocurre en el lugar de permeabilidad aumentada activando la respuesta inmune innata resultando en un estado </a:t>
            </a:r>
            <a:r>
              <a:rPr lang="es-VE" dirty="0" err="1" smtClean="0">
                <a:latin typeface="Comic Sans MS" panose="030F0702030302020204" pitchFamily="66" charset="0"/>
              </a:rPr>
              <a:t>proinflamatorio</a:t>
            </a:r>
            <a:r>
              <a:rPr lang="es-VE" dirty="0" smtClean="0">
                <a:latin typeface="Comic Sans MS" panose="030F0702030302020204" pitchFamily="66" charset="0"/>
              </a:rPr>
              <a:t>. 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endParaRPr lang="es-VE" sz="800" dirty="0">
              <a:latin typeface="Comic Sans MS" panose="030F0702030302020204" pitchFamily="66" charset="0"/>
            </a:endParaRP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s-VE" dirty="0" smtClean="0">
                <a:latin typeface="Comic Sans MS" panose="030F0702030302020204" pitchFamily="66" charset="0"/>
              </a:rPr>
              <a:t>Microbiota </a:t>
            </a:r>
            <a:r>
              <a:rPr lang="es-VE" dirty="0" err="1" smtClean="0">
                <a:latin typeface="Comic Sans MS" panose="030F0702030302020204" pitchFamily="66" charset="0"/>
              </a:rPr>
              <a:t>disbiótico</a:t>
            </a:r>
            <a:r>
              <a:rPr lang="es-VE" dirty="0" smtClean="0">
                <a:latin typeface="Comic Sans MS" panose="030F0702030302020204" pitchFamily="66" charset="0"/>
              </a:rPr>
              <a:t> resulta en producción de enzima que cataliza colina en </a:t>
            </a:r>
            <a:r>
              <a:rPr lang="es-VE" dirty="0" err="1" smtClean="0">
                <a:latin typeface="Comic Sans MS" panose="030F0702030302020204" pitchFamily="66" charset="0"/>
              </a:rPr>
              <a:t>metilaminas</a:t>
            </a:r>
            <a:r>
              <a:rPr lang="es-VE" dirty="0" smtClean="0">
                <a:latin typeface="Comic Sans MS" panose="030F0702030302020204" pitchFamily="66" charset="0"/>
              </a:rPr>
              <a:t> tóxicas que dañan al hígado del hospedero.</a:t>
            </a:r>
            <a:endParaRPr lang="es-VE" dirty="0">
              <a:latin typeface="Comic Sans MS" panose="030F0702030302020204" pitchFamily="66" charset="0"/>
            </a:endParaRPr>
          </a:p>
          <a:p>
            <a:endParaRPr lang="es-VE" sz="800" dirty="0" smtClean="0">
              <a:latin typeface="Comic Sans MS" panose="030F0702030302020204" pitchFamily="66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475656" y="6033376"/>
            <a:ext cx="62646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PJ. </a:t>
            </a:r>
            <a:r>
              <a:rPr lang="es-VE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Parekh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Balart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DA. Johnson.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Influence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Obesity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Metabolic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Syndrome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Gastrointestinal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Clinical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s-VE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Translational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Gastroenterology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2015; 6: e91</a:t>
            </a:r>
            <a:endParaRPr lang="es-V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2 CuadroTexto"/>
          <p:cNvSpPr txBox="1"/>
          <p:nvPr/>
        </p:nvSpPr>
        <p:spPr>
          <a:xfrm>
            <a:off x="6771235" y="66117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874992" y="200740"/>
            <a:ext cx="3394016" cy="923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VE" dirty="0" smtClean="0">
                <a:latin typeface="Comic Sans MS" panose="030F0702030302020204" pitchFamily="66" charset="0"/>
              </a:rPr>
              <a:t>Microbiota intestinal y </a:t>
            </a:r>
            <a:r>
              <a:rPr lang="es-VE" dirty="0" err="1">
                <a:latin typeface="Comic Sans MS" panose="030F0702030302020204" pitchFamily="66" charset="0"/>
              </a:rPr>
              <a:t>E</a:t>
            </a:r>
            <a:r>
              <a:rPr lang="es-VE" dirty="0" err="1" smtClean="0">
                <a:latin typeface="Comic Sans MS" panose="030F0702030302020204" pitchFamily="66" charset="0"/>
              </a:rPr>
              <a:t>nf</a:t>
            </a:r>
            <a:r>
              <a:rPr lang="es-VE" dirty="0" smtClean="0">
                <a:latin typeface="Comic Sans MS" panose="030F0702030302020204" pitchFamily="66" charset="0"/>
              </a:rPr>
              <a:t>. hepática grasa no alcohólica, y </a:t>
            </a:r>
            <a:r>
              <a:rPr lang="es-VE" dirty="0" err="1">
                <a:latin typeface="Comic Sans MS" panose="030F0702030302020204" pitchFamily="66" charset="0"/>
              </a:rPr>
              <a:t>E</a:t>
            </a:r>
            <a:r>
              <a:rPr lang="es-VE" dirty="0" err="1" smtClean="0">
                <a:latin typeface="Comic Sans MS" panose="030F0702030302020204" pitchFamily="66" charset="0"/>
              </a:rPr>
              <a:t>steatohepatitis</a:t>
            </a:r>
            <a:r>
              <a:rPr lang="es-VE" dirty="0" smtClean="0">
                <a:latin typeface="Comic Sans MS" panose="030F0702030302020204" pitchFamily="66" charset="0"/>
              </a:rPr>
              <a:t> no alcohólica</a:t>
            </a:r>
            <a:endParaRPr lang="es-VE" dirty="0"/>
          </a:p>
        </p:txBody>
      </p:sp>
      <p:sp>
        <p:nvSpPr>
          <p:cNvPr id="8" name="6 CuadroTexto"/>
          <p:cNvSpPr txBox="1"/>
          <p:nvPr/>
        </p:nvSpPr>
        <p:spPr>
          <a:xfrm>
            <a:off x="179512" y="200740"/>
            <a:ext cx="69281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9" name="4 CuadroTexto"/>
          <p:cNvSpPr txBox="1"/>
          <p:nvPr/>
        </p:nvSpPr>
        <p:spPr>
          <a:xfrm>
            <a:off x="179512" y="605874"/>
            <a:ext cx="1296144" cy="147732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Microbiota y </a:t>
            </a:r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Enf</a:t>
            </a:r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Metabólica</a:t>
            </a:r>
          </a:p>
          <a:p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Hígado graso no alcohólico </a:t>
            </a:r>
          </a:p>
        </p:txBody>
      </p:sp>
    </p:spTree>
    <p:extLst>
      <p:ext uri="{BB962C8B-B14F-4D97-AF65-F5344CB8AC3E}">
        <p14:creationId xmlns:p14="http://schemas.microsoft.com/office/powerpoint/2010/main" val="635601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8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8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11560" y="1618933"/>
            <a:ext cx="575799" cy="52322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800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endParaRPr lang="es-VE" sz="28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416307" y="1268760"/>
            <a:ext cx="7102678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0238" indent="-188913">
              <a:buClr>
                <a:srgbClr val="3399FF"/>
              </a:buClr>
              <a:buSzPct val="130000"/>
              <a:buFont typeface="Wingdings" panose="05000000000000000000" pitchFamily="2" charset="2"/>
              <a:buChar char="ü"/>
            </a:pPr>
            <a:endParaRPr lang="es-VE" sz="2000" dirty="0" smtClean="0">
              <a:solidFill>
                <a:srgbClr val="F79646">
                  <a:lumMod val="60000"/>
                  <a:lumOff val="40000"/>
                </a:srgbClr>
              </a:solidFill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800" dirty="0" smtClean="0">
                <a:solidFill>
                  <a:prstClr val="white"/>
                </a:solidFill>
                <a:latin typeface="Comic Sans MS" pitchFamily="66" charset="0"/>
              </a:rPr>
              <a:t>B. </a:t>
            </a:r>
            <a:r>
              <a:rPr lang="es-VE" sz="2800" dirty="0" smtClean="0">
                <a:solidFill>
                  <a:srgbClr val="F57E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Microbiota Intestinal y </a:t>
            </a:r>
            <a:r>
              <a:rPr lang="es-VE" sz="2800" dirty="0" err="1" smtClean="0">
                <a:solidFill>
                  <a:srgbClr val="F57E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Enf</a:t>
            </a:r>
            <a:r>
              <a:rPr lang="es-VE" sz="2800" dirty="0" smtClean="0">
                <a:solidFill>
                  <a:srgbClr val="F57E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as</a:t>
            </a:r>
            <a:r>
              <a:rPr lang="es-VE" sz="2800" dirty="0" smtClean="0">
                <a:solidFill>
                  <a:srgbClr val="F57E1B"/>
                </a:solidFill>
                <a:latin typeface="Comic Sans MS" pitchFamily="66" charset="0"/>
              </a:rPr>
              <a:t>ociadas</a:t>
            </a:r>
          </a:p>
          <a:p>
            <a:pPr marL="441325">
              <a:buClr>
                <a:srgbClr val="3399FF"/>
              </a:buClr>
              <a:buSzPct val="130000"/>
            </a:pPr>
            <a:r>
              <a:rPr lang="es-VE" sz="20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    </a:t>
            </a:r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B1.</a:t>
            </a:r>
            <a:r>
              <a:rPr lang="es-VE" sz="20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 </a:t>
            </a:r>
            <a:r>
              <a:rPr lang="es-VE" sz="2000" dirty="0" err="1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Enf</a:t>
            </a:r>
            <a:r>
              <a:rPr lang="es-VE" sz="20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. Locales: </a:t>
            </a:r>
            <a:r>
              <a:rPr lang="es-VE" sz="20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GI</a:t>
            </a:r>
          </a:p>
          <a:p>
            <a:pPr marL="630238" indent="-188913">
              <a:buClr>
                <a:srgbClr val="3399FF"/>
              </a:buClr>
              <a:buSzPct val="130000"/>
              <a:buFont typeface="Wingdings" panose="05000000000000000000" pitchFamily="2" charset="2"/>
              <a:buChar char="ü"/>
            </a:pPr>
            <a:endParaRPr lang="es-VE" sz="2000" dirty="0" smtClean="0">
              <a:solidFill>
                <a:srgbClr val="F79646">
                  <a:lumMod val="20000"/>
                  <a:lumOff val="80000"/>
                </a:srgbClr>
              </a:solidFill>
              <a:latin typeface="Comic Sans MS" pitchFamily="66" charset="0"/>
            </a:endParaRPr>
          </a:p>
          <a:p>
            <a:pPr marL="441325">
              <a:buClr>
                <a:srgbClr val="3399FF"/>
              </a:buClr>
              <a:buSzPct val="130000"/>
            </a:pPr>
            <a:r>
              <a:rPr lang="es-VE" sz="20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    </a:t>
            </a:r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B2.</a:t>
            </a:r>
            <a:r>
              <a:rPr lang="es-VE" sz="20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 </a:t>
            </a:r>
            <a:r>
              <a:rPr lang="es-VE" sz="2000" dirty="0" err="1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Enf</a:t>
            </a:r>
            <a:r>
              <a:rPr lang="es-VE" sz="20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. Sistémicas</a:t>
            </a: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1600" dirty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 </a:t>
            </a:r>
            <a:r>
              <a:rPr lang="es-VE" sz="16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                   </a:t>
            </a:r>
            <a:r>
              <a:rPr lang="es-VE" sz="1600" dirty="0" err="1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Enf</a:t>
            </a:r>
            <a:r>
              <a:rPr lang="es-VE" sz="1600" dirty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. </a:t>
            </a:r>
            <a:r>
              <a:rPr lang="es-VE" sz="16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Metabólicas: </a:t>
            </a: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1600" dirty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 </a:t>
            </a:r>
            <a:r>
              <a:rPr lang="es-VE" sz="16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                          </a:t>
            </a:r>
            <a:r>
              <a:rPr lang="es-VE" sz="14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Obesidad, Diabetes, Resistencia a insulina, </a:t>
            </a: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14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                               Hígado graso no alcohólico</a:t>
            </a: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endParaRPr lang="es-VE" sz="1400" dirty="0" smtClean="0">
              <a:solidFill>
                <a:srgbClr val="F79646">
                  <a:lumMod val="20000"/>
                  <a:lumOff val="80000"/>
                </a:srgbClr>
              </a:solidFill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endParaRPr lang="es-VE" sz="1400" dirty="0">
              <a:solidFill>
                <a:srgbClr val="F79646">
                  <a:lumMod val="20000"/>
                  <a:lumOff val="80000"/>
                </a:srgbClr>
              </a:solidFill>
              <a:latin typeface="Comic Sans MS" pitchFamily="66" charset="0"/>
            </a:endParaRPr>
          </a:p>
          <a:p>
            <a:pPr marL="1160463">
              <a:buClr>
                <a:srgbClr val="3399FF"/>
              </a:buClr>
              <a:buSzPct val="130000"/>
            </a:pPr>
            <a:endParaRPr lang="es-VE" sz="2400" dirty="0" smtClean="0">
              <a:solidFill>
                <a:srgbClr val="F79646">
                  <a:lumMod val="20000"/>
                  <a:lumOff val="80000"/>
                </a:srgbClr>
              </a:solidFill>
              <a:latin typeface="Comic Sans MS" pitchFamily="66" charset="0"/>
            </a:endParaRPr>
          </a:p>
          <a:p>
            <a:pPr marL="1160463">
              <a:buClr>
                <a:srgbClr val="3399FF"/>
              </a:buClr>
              <a:buSzPct val="130000"/>
            </a:pPr>
            <a:r>
              <a:rPr lang="es-VE" sz="2400" dirty="0" err="1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Enf</a:t>
            </a:r>
            <a:r>
              <a:rPr lang="es-VE" sz="2400" dirty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. Cardiacas y Vasculares</a:t>
            </a:r>
          </a:p>
          <a:p>
            <a:pPr marL="1160463">
              <a:buClr>
                <a:srgbClr val="3399FF"/>
              </a:buClr>
              <a:buSzPct val="130000"/>
            </a:pPr>
            <a:r>
              <a:rPr lang="es-VE" dirty="0" err="1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Enf</a:t>
            </a:r>
            <a:r>
              <a:rPr lang="es-VE" dirty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. </a:t>
            </a:r>
            <a:r>
              <a:rPr lang="es-VE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Neurológicas y </a:t>
            </a:r>
            <a:r>
              <a:rPr lang="es-VE" dirty="0" err="1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PSiquiátricas</a:t>
            </a:r>
            <a:endParaRPr lang="es-VE" dirty="0" smtClean="0">
              <a:solidFill>
                <a:srgbClr val="F79646">
                  <a:lumMod val="20000"/>
                  <a:lumOff val="80000"/>
                </a:srgbClr>
              </a:solidFill>
              <a:latin typeface="Comic Sans MS" pitchFamily="66" charset="0"/>
            </a:endParaRPr>
          </a:p>
          <a:p>
            <a:pPr marL="1160463">
              <a:buClr>
                <a:srgbClr val="3399FF"/>
              </a:buClr>
              <a:buSzPct val="130000"/>
            </a:pPr>
            <a:r>
              <a:rPr lang="es-VE" dirty="0" err="1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Enf</a:t>
            </a:r>
            <a:r>
              <a:rPr lang="es-VE" dirty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. </a:t>
            </a:r>
            <a:r>
              <a:rPr lang="es-VE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Autoinmunes</a:t>
            </a:r>
            <a:endParaRPr lang="es-VE" dirty="0">
              <a:solidFill>
                <a:srgbClr val="F79646">
                  <a:lumMod val="20000"/>
                  <a:lumOff val="80000"/>
                </a:srgbClr>
              </a:solidFill>
              <a:latin typeface="Comic Sans MS" pitchFamily="66" charset="0"/>
            </a:endParaRPr>
          </a:p>
          <a:p>
            <a:pPr marL="1160463">
              <a:buClr>
                <a:srgbClr val="3399FF"/>
              </a:buClr>
              <a:buSzPct val="130000"/>
            </a:pPr>
            <a:r>
              <a:rPr lang="es-VE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Varios</a:t>
            </a:r>
          </a:p>
        </p:txBody>
      </p:sp>
      <p:cxnSp>
        <p:nvCxnSpPr>
          <p:cNvPr id="6" name="Conector recto 5"/>
          <p:cNvCxnSpPr/>
          <p:nvPr/>
        </p:nvCxnSpPr>
        <p:spPr>
          <a:xfrm flipH="1">
            <a:off x="1416307" y="1618933"/>
            <a:ext cx="6896" cy="440235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uadroTexto 1"/>
          <p:cNvSpPr txBox="1"/>
          <p:nvPr/>
        </p:nvSpPr>
        <p:spPr>
          <a:xfrm>
            <a:off x="5812846" y="3850198"/>
            <a:ext cx="976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Sigue</a:t>
            </a:r>
            <a:endParaRPr lang="es-VE" sz="24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3184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6" t="1973" b="32801"/>
          <a:stretch/>
        </p:blipFill>
        <p:spPr>
          <a:xfrm>
            <a:off x="2059561" y="746344"/>
            <a:ext cx="4567929" cy="5365312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5724128" y="6381328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8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8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6660232" y="5085184"/>
            <a:ext cx="20874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Continua…</a:t>
            </a:r>
            <a:endParaRPr lang="es-VE" sz="32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2443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5436096" y="5229200"/>
            <a:ext cx="19656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Julio 7, </a:t>
            </a:r>
            <a:r>
              <a:rPr lang="es-VE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2016</a:t>
            </a:r>
          </a:p>
          <a:p>
            <a:r>
              <a:rPr lang="es-VE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Vol</a:t>
            </a:r>
            <a:r>
              <a:rPr lang="es-VE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535 Nº 7610</a:t>
            </a:r>
            <a:endParaRPr lang="es-VE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10 CuadroTexto"/>
          <p:cNvSpPr txBox="1"/>
          <p:nvPr/>
        </p:nvSpPr>
        <p:spPr>
          <a:xfrm>
            <a:off x="6602000" y="6611779"/>
            <a:ext cx="24080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.Facultad Medicina ULA  2019</a:t>
            </a:r>
            <a:endParaRPr lang="es-VE" sz="1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88367"/>
            <a:ext cx="4320480" cy="6646522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 rot="5400000">
            <a:off x="4123832" y="5749376"/>
            <a:ext cx="1330303" cy="289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Jessica </a:t>
            </a:r>
            <a:r>
              <a:rPr lang="en-US" sz="12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Forter</a:t>
            </a:r>
            <a:endParaRPr lang="es-VE" sz="12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4981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0 CuadroTexto"/>
          <p:cNvSpPr txBox="1"/>
          <p:nvPr/>
        </p:nvSpPr>
        <p:spPr>
          <a:xfrm>
            <a:off x="6735968" y="6551330"/>
            <a:ext cx="24080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.Facultad Medicina ULA 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604877" y="733158"/>
            <a:ext cx="7898631" cy="489364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2400" dirty="0" smtClean="0">
                <a:latin typeface="Comic Sans MS" panose="030F0702030302020204" pitchFamily="66" charset="0"/>
              </a:rPr>
              <a:t>Una perspectiva microbiana de la biología del desarrollo humano</a:t>
            </a:r>
          </a:p>
          <a:p>
            <a:endParaRPr lang="es-VE" sz="2400" dirty="0" smtClean="0">
              <a:latin typeface="Comic Sans MS" panose="030F0702030302020204" pitchFamily="66" charset="0"/>
            </a:endParaRPr>
          </a:p>
          <a:p>
            <a:r>
              <a:rPr lang="es-VE" sz="2400" dirty="0" smtClean="0">
                <a:latin typeface="Comic Sans MS" panose="030F0702030302020204" pitchFamily="66" charset="0"/>
              </a:rPr>
              <a:t>Revisiones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VE" sz="2400" dirty="0" smtClean="0">
                <a:latin typeface="Comic Sans MS" panose="030F0702030302020204" pitchFamily="66" charset="0"/>
              </a:rPr>
              <a:t>Interacciones microbiota-dieta como moderadores del metabolismo humano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VE" sz="2400" dirty="0" smtClean="0">
                <a:latin typeface="Comic Sans MS" panose="030F0702030302020204" pitchFamily="66" charset="0"/>
              </a:rPr>
              <a:t>El microbioma y la inmunidad innata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VE" sz="2400" dirty="0" smtClean="0">
                <a:latin typeface="Comic Sans MS" panose="030F0702030302020204" pitchFamily="66" charset="0"/>
              </a:rPr>
              <a:t>El microbiota en la homeostasis de inmunidad adaptativa y enfermedad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VE" sz="2400" dirty="0" smtClean="0">
                <a:latin typeface="Comic Sans MS" panose="030F0702030302020204" pitchFamily="66" charset="0"/>
              </a:rPr>
              <a:t>Interacciones entre el microbiota y las bacterias patógenas en el intestino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VE" sz="2400" dirty="0" smtClean="0">
                <a:latin typeface="Comic Sans MS" panose="030F0702030302020204" pitchFamily="66" charset="0"/>
              </a:rPr>
              <a:t>Estudios de asociación de microbioma enlazan consorcio de dinámica microbiana a la enfermedad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4035617" y="5663706"/>
            <a:ext cx="44678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VE" sz="1600" dirty="0" err="1" smtClean="0">
                <a:latin typeface="Comic Sans MS" panose="030F0702030302020204" pitchFamily="66" charset="0"/>
              </a:rPr>
              <a:t>Nature</a:t>
            </a:r>
            <a:r>
              <a:rPr lang="es-VE" sz="1600" dirty="0" smtClean="0">
                <a:latin typeface="Comic Sans MS" panose="030F0702030302020204" pitchFamily="66" charset="0"/>
              </a:rPr>
              <a:t> </a:t>
            </a:r>
            <a:r>
              <a:rPr lang="es-VE" sz="1600" dirty="0" err="1" smtClean="0">
                <a:latin typeface="Comic Sans MS" panose="030F0702030302020204" pitchFamily="66" charset="0"/>
              </a:rPr>
              <a:t>insight</a:t>
            </a:r>
            <a:endParaRPr lang="es-VE" sz="1600" dirty="0" smtClean="0">
              <a:latin typeface="Comic Sans MS" panose="030F0702030302020204" pitchFamily="66" charset="0"/>
            </a:endParaRPr>
          </a:p>
          <a:p>
            <a:pPr algn="r"/>
            <a:r>
              <a:rPr lang="es-VE" sz="1600" b="1" i="1" dirty="0" smtClean="0">
                <a:latin typeface="Comic Sans MS" panose="030F0702030302020204" pitchFamily="66" charset="0"/>
              </a:rPr>
              <a:t>Intestinal microbiota in </a:t>
            </a:r>
            <a:r>
              <a:rPr lang="es-VE" sz="1600" b="1" i="1" dirty="0" err="1" smtClean="0">
                <a:latin typeface="Comic Sans MS" panose="030F0702030302020204" pitchFamily="66" charset="0"/>
              </a:rPr>
              <a:t>health</a:t>
            </a:r>
            <a:r>
              <a:rPr lang="es-VE" sz="1600" b="1" i="1" dirty="0" smtClean="0">
                <a:latin typeface="Comic Sans MS" panose="030F0702030302020204" pitchFamily="66" charset="0"/>
              </a:rPr>
              <a:t> and </a:t>
            </a:r>
            <a:r>
              <a:rPr lang="es-VE" sz="1600" b="1" i="1" dirty="0" err="1" smtClean="0">
                <a:latin typeface="Comic Sans MS" panose="030F0702030302020204" pitchFamily="66" charset="0"/>
              </a:rPr>
              <a:t>disease</a:t>
            </a:r>
            <a:endParaRPr lang="es-VE" sz="1600" b="1" i="1" dirty="0" smtClean="0">
              <a:latin typeface="Comic Sans MS" panose="030F0702030302020204" pitchFamily="66" charset="0"/>
            </a:endParaRPr>
          </a:p>
          <a:p>
            <a:pPr algn="r"/>
            <a:r>
              <a:rPr lang="es-VE" sz="1600" b="1" dirty="0" smtClean="0">
                <a:latin typeface="Comic Sans MS" panose="030F0702030302020204" pitchFamily="66" charset="0"/>
              </a:rPr>
              <a:t>Julio 7, 2016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3752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8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8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709683" y="922365"/>
            <a:ext cx="575799" cy="52322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800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endParaRPr lang="es-VE" sz="28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cxnSp>
        <p:nvCxnSpPr>
          <p:cNvPr id="12" name="Conector recto 11"/>
          <p:cNvCxnSpPr/>
          <p:nvPr/>
        </p:nvCxnSpPr>
        <p:spPr>
          <a:xfrm>
            <a:off x="1429763" y="914087"/>
            <a:ext cx="0" cy="532322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ángulo 2"/>
          <p:cNvSpPr/>
          <p:nvPr/>
        </p:nvSpPr>
        <p:spPr>
          <a:xfrm>
            <a:off x="1429763" y="481890"/>
            <a:ext cx="6886653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0238" indent="-188913">
              <a:buClr>
                <a:srgbClr val="3399FF"/>
              </a:buClr>
              <a:buSzPct val="130000"/>
              <a:buFont typeface="Wingdings" panose="05000000000000000000" pitchFamily="2" charset="2"/>
              <a:buChar char="ü"/>
            </a:pPr>
            <a:endParaRPr lang="es-VE" sz="2000" dirty="0" smtClean="0">
              <a:solidFill>
                <a:srgbClr val="F79646">
                  <a:lumMod val="60000"/>
                  <a:lumOff val="40000"/>
                </a:srgbClr>
              </a:solidFill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B. </a:t>
            </a:r>
            <a:r>
              <a:rPr lang="es-VE" sz="2800" dirty="0" smtClean="0">
                <a:solidFill>
                  <a:srgbClr val="F57E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Microbiota Intestinal y </a:t>
            </a:r>
            <a:r>
              <a:rPr lang="es-VE" sz="2800" dirty="0" err="1" smtClean="0">
                <a:solidFill>
                  <a:srgbClr val="F57E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Enf</a:t>
            </a:r>
            <a:r>
              <a:rPr lang="es-VE" sz="2800" dirty="0" smtClean="0">
                <a:solidFill>
                  <a:srgbClr val="F57E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as</a:t>
            </a:r>
            <a:r>
              <a:rPr lang="es-VE" sz="2800" dirty="0" smtClean="0">
                <a:solidFill>
                  <a:srgbClr val="F57E1B"/>
                </a:solidFill>
                <a:latin typeface="Comic Sans MS" pitchFamily="66" charset="0"/>
              </a:rPr>
              <a:t>ociadas</a:t>
            </a:r>
          </a:p>
          <a:p>
            <a:pPr marL="441325">
              <a:buClr>
                <a:srgbClr val="3399FF"/>
              </a:buClr>
              <a:buSzPct val="130000"/>
            </a:pPr>
            <a:r>
              <a:rPr lang="es-VE" dirty="0" smtClean="0">
                <a:solidFill>
                  <a:schemeClr val="bg1"/>
                </a:solidFill>
                <a:latin typeface="Comic Sans MS" pitchFamily="66" charset="0"/>
              </a:rPr>
              <a:t>B1. </a:t>
            </a:r>
            <a:r>
              <a:rPr lang="es-VE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6" charset="0"/>
              </a:rPr>
              <a:t>Generalidades. Disbiosis</a:t>
            </a:r>
          </a:p>
          <a:p>
            <a:pPr marL="441325">
              <a:buClr>
                <a:srgbClr val="3399FF"/>
              </a:buClr>
              <a:buSzPct val="130000"/>
            </a:pPr>
            <a:r>
              <a:rPr lang="es-VE" dirty="0" smtClean="0">
                <a:solidFill>
                  <a:schemeClr val="bg1"/>
                </a:solidFill>
                <a:latin typeface="Comic Sans MS" pitchFamily="66" charset="0"/>
              </a:rPr>
              <a:t>B2. </a:t>
            </a:r>
            <a:r>
              <a:rPr lang="es-VE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6" charset="0"/>
              </a:rPr>
              <a:t>Enf</a:t>
            </a:r>
            <a:r>
              <a:rPr lang="es-VE" dirty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6" charset="0"/>
              </a:rPr>
              <a:t>.</a:t>
            </a:r>
            <a:r>
              <a:rPr lang="es-VE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6" charset="0"/>
              </a:rPr>
              <a:t> Locales: </a:t>
            </a:r>
            <a:r>
              <a:rPr lang="es-VE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GI</a:t>
            </a:r>
          </a:p>
          <a:p>
            <a:pPr marL="441325">
              <a:buClr>
                <a:srgbClr val="3399FF"/>
              </a:buClr>
              <a:buSzPct val="130000"/>
            </a:pPr>
            <a:endParaRPr lang="es-VE" sz="2000" dirty="0" smtClean="0">
              <a:solidFill>
                <a:srgbClr val="F79646">
                  <a:lumMod val="60000"/>
                  <a:lumOff val="40000"/>
                </a:srgbClr>
              </a:solidFill>
              <a:latin typeface="Comic Sans MS" pitchFamily="66" charset="0"/>
            </a:endParaRPr>
          </a:p>
          <a:p>
            <a:pPr marL="441325">
              <a:buClr>
                <a:srgbClr val="3399FF"/>
              </a:buClr>
              <a:buSzPct val="130000"/>
            </a:pPr>
            <a:endParaRPr lang="es-VE" sz="2000" dirty="0">
              <a:solidFill>
                <a:srgbClr val="F79646">
                  <a:lumMod val="60000"/>
                  <a:lumOff val="40000"/>
                </a:srgbClr>
              </a:solidFill>
              <a:latin typeface="Comic Sans MS" pitchFamily="66" charset="0"/>
            </a:endParaRPr>
          </a:p>
          <a:p>
            <a:pPr marL="441325">
              <a:buClr>
                <a:srgbClr val="3399FF"/>
              </a:buClr>
              <a:buSzPct val="130000"/>
            </a:pPr>
            <a:r>
              <a:rPr lang="es-VE" sz="2800" dirty="0" smtClean="0">
                <a:solidFill>
                  <a:schemeClr val="bg1"/>
                </a:solidFill>
                <a:latin typeface="Comic Sans MS" pitchFamily="66" charset="0"/>
              </a:rPr>
              <a:t>B3. </a:t>
            </a:r>
            <a:r>
              <a:rPr lang="es-VE" sz="2800" dirty="0" err="1" smtClean="0">
                <a:solidFill>
                  <a:srgbClr val="F8A764"/>
                </a:solidFill>
                <a:latin typeface="Comic Sans MS" pitchFamily="66" charset="0"/>
              </a:rPr>
              <a:t>Enf</a:t>
            </a:r>
            <a:r>
              <a:rPr lang="es-VE" sz="2800" dirty="0" smtClean="0">
                <a:solidFill>
                  <a:srgbClr val="F8A764"/>
                </a:solidFill>
                <a:latin typeface="Comic Sans MS" pitchFamily="66" charset="0"/>
              </a:rPr>
              <a:t>. Sistémicas</a:t>
            </a:r>
            <a:endParaRPr lang="es-VE" sz="2000" dirty="0" smtClean="0">
              <a:solidFill>
                <a:srgbClr val="F79646">
                  <a:lumMod val="20000"/>
                  <a:lumOff val="80000"/>
                </a:srgbClr>
              </a:solidFill>
              <a:latin typeface="Comic Sans MS" pitchFamily="66" charset="0"/>
            </a:endParaRPr>
          </a:p>
          <a:p>
            <a:pPr marL="1073150">
              <a:buClr>
                <a:srgbClr val="3399FF"/>
              </a:buClr>
              <a:buSzPct val="130000"/>
            </a:pPr>
            <a:r>
              <a:rPr lang="es-VE" sz="2400" dirty="0" err="1" smtClean="0">
                <a:solidFill>
                  <a:srgbClr val="FAC49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Enf</a:t>
            </a:r>
            <a:r>
              <a:rPr lang="es-VE" sz="2400" dirty="0">
                <a:solidFill>
                  <a:srgbClr val="FAC49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</a:t>
            </a:r>
            <a:r>
              <a:rPr lang="es-VE" sz="2400" dirty="0" smtClean="0">
                <a:solidFill>
                  <a:srgbClr val="FAC49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Metabólicas</a:t>
            </a:r>
            <a:r>
              <a:rPr lang="es-VE" sz="2400" dirty="0" smtClean="0">
                <a:solidFill>
                  <a:srgbClr val="F79646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:</a:t>
            </a:r>
            <a:r>
              <a:rPr lang="es-VE" dirty="0" smtClean="0">
                <a:solidFill>
                  <a:srgbClr val="F79646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</a:p>
          <a:p>
            <a:pPr marL="1336675">
              <a:buClr>
                <a:srgbClr val="3399FF"/>
              </a:buClr>
              <a:buSzPct val="130000"/>
            </a:pPr>
            <a:r>
              <a:rPr lang="es-VE" dirty="0" smtClean="0">
                <a:solidFill>
                  <a:schemeClr val="bg1"/>
                </a:solidFill>
                <a:latin typeface="Comic Sans MS" pitchFamily="66" charset="0"/>
              </a:rPr>
              <a:t>Obesidad </a:t>
            </a:r>
          </a:p>
          <a:p>
            <a:pPr marL="1336675">
              <a:buClr>
                <a:srgbClr val="3399FF"/>
              </a:buClr>
              <a:buSzPct val="130000"/>
            </a:pPr>
            <a:r>
              <a:rPr lang="es-VE" dirty="0" smtClean="0">
                <a:solidFill>
                  <a:schemeClr val="bg1"/>
                </a:solidFill>
                <a:latin typeface="Comic Sans MS" pitchFamily="66" charset="0"/>
              </a:rPr>
              <a:t>Diabetes </a:t>
            </a:r>
          </a:p>
          <a:p>
            <a:pPr marL="1336675">
              <a:buClr>
                <a:srgbClr val="3399FF"/>
              </a:buClr>
              <a:buSzPct val="130000"/>
            </a:pPr>
            <a:endParaRPr lang="es-VE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marL="1336675">
              <a:buClr>
                <a:srgbClr val="3399FF"/>
              </a:buClr>
              <a:buSzPct val="130000"/>
            </a:pPr>
            <a:r>
              <a:rPr lang="es-VE" sz="2400" dirty="0" smtClean="0">
                <a:solidFill>
                  <a:schemeClr val="bg1"/>
                </a:solidFill>
                <a:latin typeface="Comic Sans MS" pitchFamily="66" charset="0"/>
              </a:rPr>
              <a:t>Resistencia a insulina  </a:t>
            </a:r>
          </a:p>
          <a:p>
            <a:pPr marL="1336675">
              <a:buClr>
                <a:srgbClr val="3399FF"/>
              </a:buClr>
              <a:buSzPct val="130000"/>
            </a:pPr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Hígado graso no alcohólico</a:t>
            </a:r>
            <a:endParaRPr lang="es-VE" sz="2000" dirty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dirty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        </a:t>
            </a:r>
            <a:r>
              <a:rPr lang="es-VE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  </a:t>
            </a:r>
          </a:p>
          <a:p>
            <a:pPr marL="1073150">
              <a:buClr>
                <a:srgbClr val="3399FF"/>
              </a:buClr>
              <a:buSzPct val="130000"/>
            </a:pPr>
            <a:r>
              <a:rPr lang="es-VE" dirty="0">
                <a:solidFill>
                  <a:srgbClr val="F9B67F"/>
                </a:solidFill>
                <a:latin typeface="Comic Sans MS" pitchFamily="66" charset="0"/>
              </a:rPr>
              <a:t> </a:t>
            </a:r>
            <a:r>
              <a:rPr lang="es-VE" dirty="0" err="1" smtClean="0">
                <a:solidFill>
                  <a:srgbClr val="F9B67F"/>
                </a:solidFill>
                <a:latin typeface="Comic Sans MS" pitchFamily="66" charset="0"/>
              </a:rPr>
              <a:t>Enf</a:t>
            </a:r>
            <a:r>
              <a:rPr lang="es-VE" dirty="0" smtClean="0">
                <a:solidFill>
                  <a:srgbClr val="F9B67F"/>
                </a:solidFill>
                <a:latin typeface="Comic Sans MS" pitchFamily="66" charset="0"/>
              </a:rPr>
              <a:t>. Cardiovasculares</a:t>
            </a:r>
            <a:endParaRPr lang="es-VE" dirty="0">
              <a:solidFill>
                <a:srgbClr val="F9B67F"/>
              </a:solidFill>
              <a:latin typeface="Comic Sans MS" pitchFamily="66" charset="0"/>
            </a:endParaRPr>
          </a:p>
          <a:p>
            <a:pPr marL="1160463">
              <a:buClr>
                <a:srgbClr val="3399FF"/>
              </a:buClr>
              <a:buSzPct val="130000"/>
            </a:pPr>
            <a:r>
              <a:rPr lang="es-VE" dirty="0" err="1" smtClean="0">
                <a:solidFill>
                  <a:srgbClr val="F9B67F"/>
                </a:solidFill>
                <a:latin typeface="Comic Sans MS" pitchFamily="66" charset="0"/>
              </a:rPr>
              <a:t>Enf</a:t>
            </a:r>
            <a:r>
              <a:rPr lang="es-VE" dirty="0" smtClean="0">
                <a:solidFill>
                  <a:srgbClr val="F9B67F"/>
                </a:solidFill>
                <a:latin typeface="Comic Sans MS" pitchFamily="66" charset="0"/>
              </a:rPr>
              <a:t>. Neurológicas y Psiquiátricas</a:t>
            </a:r>
            <a:endParaRPr lang="es-VE" dirty="0">
              <a:solidFill>
                <a:srgbClr val="F9B67F"/>
              </a:solidFill>
              <a:latin typeface="Comic Sans MS" pitchFamily="66" charset="0"/>
            </a:endParaRPr>
          </a:p>
          <a:p>
            <a:pPr marL="1160463">
              <a:buClr>
                <a:srgbClr val="3399FF"/>
              </a:buClr>
              <a:buSzPct val="130000"/>
            </a:pPr>
            <a:r>
              <a:rPr lang="es-VE" dirty="0" err="1" smtClean="0">
                <a:solidFill>
                  <a:srgbClr val="F9B67F"/>
                </a:solidFill>
                <a:latin typeface="Comic Sans MS" pitchFamily="66" charset="0"/>
              </a:rPr>
              <a:t>Enf</a:t>
            </a:r>
            <a:r>
              <a:rPr lang="es-VE" dirty="0" smtClean="0">
                <a:solidFill>
                  <a:srgbClr val="F9B67F"/>
                </a:solidFill>
                <a:latin typeface="Comic Sans MS" pitchFamily="66" charset="0"/>
              </a:rPr>
              <a:t>. Inmunológicas</a:t>
            </a:r>
          </a:p>
          <a:p>
            <a:pPr marL="1160463">
              <a:buClr>
                <a:srgbClr val="3399FF"/>
              </a:buClr>
              <a:buSzPct val="130000"/>
            </a:pPr>
            <a:r>
              <a:rPr lang="es-VE" dirty="0" smtClean="0">
                <a:solidFill>
                  <a:srgbClr val="F9B67F"/>
                </a:solidFill>
                <a:latin typeface="Comic Sans MS" pitchFamily="66" charset="0"/>
              </a:rPr>
              <a:t>Varios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4873089" y="3564259"/>
            <a:ext cx="14362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Sigue…</a:t>
            </a:r>
            <a:endParaRPr lang="es-VE" sz="28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4096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2255405" y="1213465"/>
            <a:ext cx="4776063" cy="54168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VE" sz="2000" dirty="0">
                <a:latin typeface="Comic Sans MS" panose="030F0702030302020204" pitchFamily="66" charset="0"/>
              </a:rPr>
              <a:t>Enfermedades GI:</a:t>
            </a:r>
          </a:p>
          <a:p>
            <a:pPr marL="542925"/>
            <a:r>
              <a:rPr lang="es-VE" sz="1600" dirty="0" err="1" smtClean="0">
                <a:latin typeface="Comic Sans MS" panose="030F0702030302020204" pitchFamily="66" charset="0"/>
              </a:rPr>
              <a:t>Enf</a:t>
            </a:r>
            <a:r>
              <a:rPr lang="es-VE" sz="1600" dirty="0" smtClean="0">
                <a:latin typeface="Comic Sans MS" panose="030F0702030302020204" pitchFamily="66" charset="0"/>
              </a:rPr>
              <a:t>. </a:t>
            </a:r>
            <a:r>
              <a:rPr lang="es-VE" sz="1600" dirty="0">
                <a:latin typeface="Comic Sans MS" panose="030F0702030302020204" pitchFamily="66" charset="0"/>
              </a:rPr>
              <a:t>I</a:t>
            </a:r>
            <a:r>
              <a:rPr lang="es-VE" sz="1600" dirty="0" smtClean="0">
                <a:latin typeface="Comic Sans MS" panose="030F0702030302020204" pitchFamily="66" charset="0"/>
              </a:rPr>
              <a:t>nflamatoria </a:t>
            </a:r>
          </a:p>
          <a:p>
            <a:pPr marL="542925"/>
            <a:r>
              <a:rPr lang="es-VE" sz="1600" dirty="0" err="1" smtClean="0">
                <a:latin typeface="Comic Sans MS" panose="030F0702030302020204" pitchFamily="66" charset="0"/>
              </a:rPr>
              <a:t>Enf</a:t>
            </a:r>
            <a:r>
              <a:rPr lang="es-VE" sz="1600" dirty="0" smtClean="0">
                <a:latin typeface="Comic Sans MS" panose="030F0702030302020204" pitchFamily="66" charset="0"/>
              </a:rPr>
              <a:t>. </a:t>
            </a:r>
            <a:r>
              <a:rPr lang="es-VE" sz="1600" dirty="0">
                <a:latin typeface="Comic Sans MS" panose="030F0702030302020204" pitchFamily="66" charset="0"/>
              </a:rPr>
              <a:t>Celiaca, </a:t>
            </a:r>
          </a:p>
          <a:p>
            <a:pPr marL="542925"/>
            <a:r>
              <a:rPr lang="es-VE" sz="1600" dirty="0">
                <a:latin typeface="Comic Sans MS" panose="030F0702030302020204" pitchFamily="66" charset="0"/>
              </a:rPr>
              <a:t>S. Intestino </a:t>
            </a:r>
            <a:r>
              <a:rPr lang="es-VE" sz="1600" dirty="0" smtClean="0">
                <a:latin typeface="Comic Sans MS" panose="030F0702030302020204" pitchFamily="66" charset="0"/>
              </a:rPr>
              <a:t>Irritable</a:t>
            </a:r>
            <a:endParaRPr lang="es-VE" sz="1600" dirty="0">
              <a:latin typeface="Comic Sans MS" panose="030F0702030302020204" pitchFamily="66" charset="0"/>
            </a:endParaRPr>
          </a:p>
          <a:p>
            <a:pPr marL="542925"/>
            <a:r>
              <a:rPr lang="es-VE" sz="1600" dirty="0">
                <a:latin typeface="Comic Sans MS" panose="030F0702030302020204" pitchFamily="66" charset="0"/>
              </a:rPr>
              <a:t>Cáncer GI</a:t>
            </a:r>
          </a:p>
          <a:p>
            <a:pPr marL="542925"/>
            <a:r>
              <a:rPr lang="es-VE" sz="1600" dirty="0" smtClean="0">
                <a:latin typeface="Comic Sans MS" panose="030F0702030302020204" pitchFamily="66" charset="0"/>
              </a:rPr>
              <a:t>Infección </a:t>
            </a:r>
            <a:r>
              <a:rPr lang="es-VE" sz="1600" i="1" dirty="0">
                <a:latin typeface="Comic Sans MS" panose="030F0702030302020204" pitchFamily="66" charset="0"/>
              </a:rPr>
              <a:t>C. difficile</a:t>
            </a:r>
          </a:p>
          <a:p>
            <a:pPr marL="542925"/>
            <a:endParaRPr lang="es-VE" sz="800" dirty="0"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VE" sz="2800" dirty="0" err="1" smtClean="0">
                <a:latin typeface="Comic Sans MS" panose="030F0702030302020204" pitchFamily="66" charset="0"/>
              </a:rPr>
              <a:t>Enf</a:t>
            </a:r>
            <a:r>
              <a:rPr lang="es-VE" sz="2800" dirty="0">
                <a:latin typeface="Comic Sans MS" panose="030F0702030302020204" pitchFamily="66" charset="0"/>
              </a:rPr>
              <a:t>. </a:t>
            </a:r>
            <a:r>
              <a:rPr lang="es-VE" sz="2800" dirty="0" smtClean="0">
                <a:latin typeface="Comic Sans MS" panose="030F0702030302020204" pitchFamily="66" charset="0"/>
              </a:rPr>
              <a:t>Metabólicas</a:t>
            </a:r>
          </a:p>
          <a:p>
            <a:pPr marL="546100"/>
            <a:r>
              <a:rPr lang="es-VE" dirty="0" smtClean="0">
                <a:latin typeface="Comic Sans MS" panose="030F0702030302020204" pitchFamily="66" charset="0"/>
              </a:rPr>
              <a:t>Obesidad</a:t>
            </a:r>
          </a:p>
          <a:p>
            <a:pPr marL="546100"/>
            <a:r>
              <a:rPr lang="es-VE" dirty="0" smtClean="0">
                <a:latin typeface="Comic Sans MS" panose="030F0702030302020204" pitchFamily="66" charset="0"/>
              </a:rPr>
              <a:t>Diabetes</a:t>
            </a:r>
          </a:p>
          <a:p>
            <a:pPr marL="546100"/>
            <a:r>
              <a:rPr lang="es-VE" dirty="0" smtClean="0">
                <a:latin typeface="Comic Sans MS" panose="030F0702030302020204" pitchFamily="66" charset="0"/>
              </a:rPr>
              <a:t>Resistencia a Insulina </a:t>
            </a:r>
          </a:p>
          <a:p>
            <a:pPr marL="546100"/>
            <a:r>
              <a:rPr lang="es-VE" dirty="0" smtClean="0">
                <a:latin typeface="Comic Sans MS" panose="030F0702030302020204" pitchFamily="66" charset="0"/>
              </a:rPr>
              <a:t>Hígado graso no alcohólico</a:t>
            </a:r>
          </a:p>
          <a:p>
            <a:endParaRPr lang="es-VE" sz="800" dirty="0"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VE" sz="2000" dirty="0" err="1" smtClean="0">
                <a:latin typeface="Comic Sans MS" panose="030F0702030302020204" pitchFamily="66" charset="0"/>
              </a:rPr>
              <a:t>Enf</a:t>
            </a:r>
            <a:r>
              <a:rPr lang="es-VE" sz="2000" dirty="0" smtClean="0">
                <a:latin typeface="Comic Sans MS" panose="030F0702030302020204" pitchFamily="66" charset="0"/>
              </a:rPr>
              <a:t>. Cardiovasculares</a:t>
            </a:r>
          </a:p>
          <a:p>
            <a:r>
              <a:rPr lang="es-VE" sz="2000" dirty="0">
                <a:latin typeface="Comic Sans MS" panose="030F0702030302020204" pitchFamily="66" charset="0"/>
              </a:rPr>
              <a:t> </a:t>
            </a:r>
            <a:r>
              <a:rPr lang="es-VE" sz="2000" dirty="0" smtClean="0">
                <a:latin typeface="Comic Sans MS" panose="030F0702030302020204" pitchFamily="66" charset="0"/>
              </a:rPr>
              <a:t>    </a:t>
            </a:r>
            <a:r>
              <a:rPr lang="es-VE" sz="1600" dirty="0" smtClean="0">
                <a:latin typeface="Comic Sans MS" panose="030F0702030302020204" pitchFamily="66" charset="0"/>
              </a:rPr>
              <a:t>Ateroesclerosis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VE" sz="800" dirty="0" smtClean="0"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VE" sz="2000" dirty="0" err="1" smtClean="0">
                <a:latin typeface="Comic Sans MS" panose="030F0702030302020204" pitchFamily="66" charset="0"/>
              </a:rPr>
              <a:t>Enf</a:t>
            </a:r>
            <a:r>
              <a:rPr lang="es-VE" sz="2000" dirty="0" smtClean="0">
                <a:latin typeface="Comic Sans MS" panose="030F0702030302020204" pitchFamily="66" charset="0"/>
              </a:rPr>
              <a:t>. Sistema Nervioso</a:t>
            </a:r>
          </a:p>
          <a:p>
            <a:r>
              <a:rPr lang="es-VE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    </a:t>
            </a:r>
            <a:r>
              <a:rPr lang="es-VE" sz="1600" dirty="0" smtClean="0">
                <a:latin typeface="Comic Sans MS" panose="030F0702030302020204" pitchFamily="66" charset="0"/>
              </a:rPr>
              <a:t>Ansiedad, autismo, otras</a:t>
            </a:r>
          </a:p>
          <a:p>
            <a:endParaRPr lang="es-VE" sz="800" dirty="0" smtClean="0"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VE" sz="2000" dirty="0" err="1" smtClean="0">
                <a:latin typeface="Comic Sans MS" panose="030F0702030302020204" pitchFamily="66" charset="0"/>
              </a:rPr>
              <a:t>Enf</a:t>
            </a:r>
            <a:r>
              <a:rPr lang="es-VE" sz="2000" dirty="0" smtClean="0">
                <a:latin typeface="Comic Sans MS" panose="030F0702030302020204" pitchFamily="66" charset="0"/>
              </a:rPr>
              <a:t>. Inmunológicas</a:t>
            </a:r>
            <a:endParaRPr lang="es-VE" dirty="0">
              <a:latin typeface="Comic Sans MS" panose="030F0702030302020204" pitchFamily="66" charset="0"/>
            </a:endParaRPr>
          </a:p>
          <a:p>
            <a:r>
              <a:rPr lang="es-VE" dirty="0" smtClean="0">
                <a:latin typeface="Comic Sans MS" panose="030F0702030302020204" pitchFamily="66" charset="0"/>
              </a:rPr>
              <a:t>     Alergia, asma, </a:t>
            </a:r>
            <a:r>
              <a:rPr lang="es-VE" dirty="0" err="1" smtClean="0">
                <a:latin typeface="Comic Sans MS" panose="030F0702030302020204" pitchFamily="66" charset="0"/>
              </a:rPr>
              <a:t>enf</a:t>
            </a:r>
            <a:r>
              <a:rPr lang="es-VE" dirty="0" smtClean="0">
                <a:latin typeface="Comic Sans MS" panose="030F0702030302020204" pitchFamily="66" charset="0"/>
              </a:rPr>
              <a:t>. reumáticas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2458382" y="336611"/>
            <a:ext cx="4370107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>
                <a:latin typeface="Comic Sans MS" panose="030F0702030302020204" pitchFamily="66" charset="0"/>
              </a:rPr>
              <a:t>E</a:t>
            </a:r>
            <a:r>
              <a:rPr lang="es-VE" sz="2400" dirty="0" smtClean="0">
                <a:latin typeface="Comic Sans MS" panose="030F0702030302020204" pitchFamily="66" charset="0"/>
              </a:rPr>
              <a:t>nfermedades asociadas con </a:t>
            </a:r>
          </a:p>
          <a:p>
            <a:pPr algn="ctr"/>
            <a:r>
              <a:rPr lang="es-VE" sz="2400" dirty="0" smtClean="0">
                <a:latin typeface="Comic Sans MS" panose="030F0702030302020204" pitchFamily="66" charset="0"/>
              </a:rPr>
              <a:t>Disbiosis del microbiota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899592" y="336612"/>
            <a:ext cx="801823" cy="52322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8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endParaRPr lang="es-VE" sz="28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4" name="5 CuadroTexto"/>
          <p:cNvSpPr txBox="1"/>
          <p:nvPr/>
        </p:nvSpPr>
        <p:spPr>
          <a:xfrm>
            <a:off x="6843964" y="6676190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762612" y="1213465"/>
            <a:ext cx="1479892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Enf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. Locales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371402" y="3059668"/>
            <a:ext cx="1858201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Enf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. Sistémicas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634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7950</TotalTime>
  <Words>5112</Words>
  <Application>Microsoft Office PowerPoint</Application>
  <PresentationFormat>Presentación en pantalla (4:3)</PresentationFormat>
  <Paragraphs>972</Paragraphs>
  <Slides>56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56</vt:i4>
      </vt:variant>
    </vt:vector>
  </HeadingPairs>
  <TitlesOfParts>
    <vt:vector size="63" baseType="lpstr">
      <vt:lpstr>Arial</vt:lpstr>
      <vt:lpstr>Calibri</vt:lpstr>
      <vt:lpstr>Comic Sans MS</vt:lpstr>
      <vt:lpstr>Symbol</vt:lpstr>
      <vt:lpstr>Times New Roman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ximena</dc:creator>
  <cp:lastModifiedBy>ximena</cp:lastModifiedBy>
  <cp:revision>1016</cp:revision>
  <dcterms:created xsi:type="dcterms:W3CDTF">2014-11-02T15:33:38Z</dcterms:created>
  <dcterms:modified xsi:type="dcterms:W3CDTF">2019-04-14T15:41:14Z</dcterms:modified>
</cp:coreProperties>
</file>